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7" r:id="rId2"/>
    <p:sldId id="266" r:id="rId3"/>
    <p:sldId id="258" r:id="rId4"/>
    <p:sldId id="303" r:id="rId5"/>
    <p:sldId id="273" r:id="rId6"/>
    <p:sldId id="267" r:id="rId7"/>
    <p:sldId id="304" r:id="rId8"/>
    <p:sldId id="270" r:id="rId9"/>
    <p:sldId id="396" r:id="rId10"/>
    <p:sldId id="305" r:id="rId11"/>
    <p:sldId id="397" r:id="rId1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6CE290-1FFD-A35E-F0ED-FBBCCB1218C9}" name="티넷 시" initials="티시" userId="c231077ae8f14a3c" providerId="Windows Live"/>
  <p188:author id="{2AC120BB-F45E-7CF0-E5AF-E16B670A294C}" name="CityNet Secretariat" initials="CS" userId="S::communication@citynet-ap.org::f6c4a6e4-1462-491c-82c7-f902094bac42" providerId="AD"/>
  <p188:author id="{CF3F31E0-07DE-CFD6-2248-728C3A6CA31C}" name="티넷 시" initials="티시" userId="e85a36eb3ce143a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39DD1"/>
    <a:srgbClr val="75A3FF"/>
    <a:srgbClr val="8EB0DA"/>
    <a:srgbClr val="FFFFFF"/>
    <a:srgbClr val="000000"/>
    <a:srgbClr val="0C3C22"/>
    <a:srgbClr val="030301"/>
    <a:srgbClr val="305975"/>
    <a:srgbClr val="C2C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7" autoAdjust="0"/>
    <p:restoredTop sz="77431" autoAdjust="0"/>
  </p:normalViewPr>
  <p:slideViewPr>
    <p:cSldViewPr snapToGrid="0" showGuides="1">
      <p:cViewPr varScale="1">
        <p:scale>
          <a:sx n="86" d="100"/>
          <a:sy n="86" d="100"/>
        </p:scale>
        <p:origin x="1188" y="78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11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9B1FF-98F7-436C-942C-9BFC2DDE36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6F636-51BD-48B4-B8C8-368620DE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11213"/>
            <a:ext cx="7199313" cy="4049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75521" y="5131831"/>
            <a:ext cx="5404160" cy="4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26384" y="10261786"/>
            <a:ext cx="2927254" cy="54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28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>
          <a:extLst>
            <a:ext uri="{FF2B5EF4-FFF2-40B4-BE49-F238E27FC236}">
              <a16:creationId xmlns:a16="http://schemas.microsoft.com/office/drawing/2014/main" id="{99E756A4-E850-4F7E-E5CA-C339E1679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>
            <a:extLst>
              <a:ext uri="{FF2B5EF4-FFF2-40B4-BE49-F238E27FC236}">
                <a16:creationId xmlns:a16="http://schemas.microsoft.com/office/drawing/2014/main" id="{FC015965-527C-E1CC-6715-43186E8D56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11213"/>
            <a:ext cx="7199313" cy="4049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Shape 265">
            <a:extLst>
              <a:ext uri="{FF2B5EF4-FFF2-40B4-BE49-F238E27FC236}">
                <a16:creationId xmlns:a16="http://schemas.microsoft.com/office/drawing/2014/main" id="{BD3C2BAF-D84D-4BDD-CEE6-AA2478B8DD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521" y="5131831"/>
            <a:ext cx="5404160" cy="4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Shape 266">
            <a:extLst>
              <a:ext uri="{FF2B5EF4-FFF2-40B4-BE49-F238E27FC236}">
                <a16:creationId xmlns:a16="http://schemas.microsoft.com/office/drawing/2014/main" id="{EAB15806-49E4-94CD-B5E8-B62C58AA84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26384" y="10261786"/>
            <a:ext cx="2927254" cy="54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95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5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1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6F636-51BD-48B4-B8C8-368620DE62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5707"/>
            <a:ext cx="12192000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39352" y="255609"/>
            <a:ext cx="10849205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09600" y="944726"/>
            <a:ext cx="10972800" cy="518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78" marR="0" lvl="0" indent="-43177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1pPr>
            <a:lvl2pPr marL="914354" marR="0" lvl="1" indent="-40638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2pPr>
            <a:lvl3pPr marL="1371532" marR="0" lvl="2" indent="-38098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3pPr>
            <a:lvl4pPr marL="1828709" marR="0" lvl="3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4pPr>
            <a:lvl5pPr marL="2285886" marR="0" lvl="4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062" marR="0" lvl="5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wo Colum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09600" y="944726"/>
            <a:ext cx="5358581" cy="518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78" marR="0" lvl="0" indent="-43177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1pPr>
            <a:lvl2pPr marL="914354" marR="0" lvl="1" indent="-40638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2pPr>
            <a:lvl3pPr marL="1371532" marR="0" lvl="2" indent="-38098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3pPr>
            <a:lvl4pPr marL="1828709" marR="0" lvl="3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4pPr>
            <a:lvl5pPr marL="2285886" marR="0" lvl="4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062" marR="0" lvl="5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hape 96"/>
          <p:cNvSpPr txBox="1">
            <a:spLocks noGrp="1"/>
          </p:cNvSpPr>
          <p:nvPr>
            <p:ph type="body" idx="13"/>
          </p:nvPr>
        </p:nvSpPr>
        <p:spPr>
          <a:xfrm>
            <a:off x="6223820" y="944726"/>
            <a:ext cx="5358581" cy="518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78" marR="0" lvl="0" indent="-43177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1pPr>
            <a:lvl2pPr marL="914354" marR="0" lvl="1" indent="-40638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2pPr>
            <a:lvl3pPr marL="1371532" marR="0" lvl="2" indent="-38098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3pPr>
            <a:lvl4pPr marL="1828709" marR="0" lvl="3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600" b="0" i="0" u="none" strike="noStrike" cap="none" baseline="0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Times New Roman"/>
              </a:defRPr>
            </a:lvl4pPr>
            <a:lvl5pPr marL="2285886" marR="0" lvl="4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062" marR="0" lvl="5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3555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r>
              <a:rPr lang="en-US" dirty="0"/>
              <a:t>Click to edit</a:t>
            </a:r>
          </a:p>
        </p:txBody>
      </p:sp>
      <p:pic>
        <p:nvPicPr>
          <p:cNvPr id="9" name="Shape 94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55707"/>
            <a:ext cx="12192000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95"/>
          <p:cNvSpPr txBox="1">
            <a:spLocks noGrp="1"/>
          </p:cNvSpPr>
          <p:nvPr>
            <p:ph type="title"/>
          </p:nvPr>
        </p:nvSpPr>
        <p:spPr>
          <a:xfrm>
            <a:off x="239352" y="255609"/>
            <a:ext cx="10849205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42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80828"/>
            <a:ext cx="12192000" cy="16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8341" y="5733256"/>
            <a:ext cx="2374624" cy="88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sz="40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6672064" y="3886200"/>
            <a:ext cx="460553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060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hape 94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55707"/>
            <a:ext cx="12192000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5"/>
          <p:cNvSpPr txBox="1">
            <a:spLocks noGrp="1"/>
          </p:cNvSpPr>
          <p:nvPr>
            <p:ph type="title"/>
          </p:nvPr>
        </p:nvSpPr>
        <p:spPr>
          <a:xfrm>
            <a:off x="239352" y="255609"/>
            <a:ext cx="10849205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30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그림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43" y="1417991"/>
            <a:ext cx="12157727" cy="40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Description: http://citynet-ap.org/wp-content/uploads/2013/06/main11.jpg"/>
          <p:cNvPicPr preferRelativeResize="0"/>
          <p:nvPr/>
        </p:nvPicPr>
        <p:blipFill rotWithShape="1">
          <a:blip r:embed="rId3">
            <a:alphaModFix/>
          </a:blip>
          <a:srcRect b="83620"/>
          <a:stretch/>
        </p:blipFill>
        <p:spPr>
          <a:xfrm>
            <a:off x="-20250" y="11"/>
            <a:ext cx="12212252" cy="34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Description: http://citynet-ap.org/wp-content/uploads/2013/06/main11.jpg"/>
          <p:cNvPicPr preferRelativeResize="0"/>
          <p:nvPr/>
        </p:nvPicPr>
        <p:blipFill rotWithShape="1">
          <a:blip r:embed="rId3">
            <a:alphaModFix/>
          </a:blip>
          <a:srcRect b="83620"/>
          <a:stretch/>
        </p:blipFill>
        <p:spPr>
          <a:xfrm>
            <a:off x="0" y="6554481"/>
            <a:ext cx="12192000" cy="34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847864" y="1664804"/>
            <a:ext cx="6954821" cy="162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2060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847864" y="3429010"/>
            <a:ext cx="6954821" cy="270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78" marR="0" lvl="0" indent="-330184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5F5F5F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F5F5F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Georgia"/>
              </a:defRPr>
            </a:lvl1pPr>
            <a:lvl2pPr marL="914354" marR="0" lvl="1" indent="-228589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2" marR="0" lvl="2" indent="-228589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9" marR="0" lvl="3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6" marR="0" lvl="4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2" marR="0" lvl="5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228589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2" name="Shape 122"/>
          <p:cNvGrpSpPr/>
          <p:nvPr/>
        </p:nvGrpSpPr>
        <p:grpSpPr>
          <a:xfrm>
            <a:off x="4847861" y="3284984"/>
            <a:ext cx="7344139" cy="72008"/>
            <a:chOff x="3635896" y="3284984"/>
            <a:chExt cx="5508104" cy="72008"/>
          </a:xfrm>
        </p:grpSpPr>
        <p:cxnSp>
          <p:nvCxnSpPr>
            <p:cNvPr id="123" name="Shape 123"/>
            <p:cNvCxnSpPr/>
            <p:nvPr/>
          </p:nvCxnSpPr>
          <p:spPr>
            <a:xfrm>
              <a:off x="3635896" y="3356992"/>
              <a:ext cx="5508104" cy="0"/>
            </a:xfrm>
            <a:prstGeom prst="straightConnector1">
              <a:avLst/>
            </a:prstGeom>
            <a:noFill/>
            <a:ln w="12700" cap="flat" cmpd="sng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4" name="Shape 124"/>
            <p:cNvSpPr/>
            <p:nvPr/>
          </p:nvSpPr>
          <p:spPr>
            <a:xfrm>
              <a:off x="5436096" y="3284984"/>
              <a:ext cx="3707904" cy="72008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75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 userDrawn="1">
  <p:cSld name="Picture with 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pic" idx="2"/>
          </p:nvPr>
        </p:nvSpPr>
        <p:spPr>
          <a:xfrm>
            <a:off x="2389717" y="100615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389717" y="5219854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dobe Devanagari" panose="02040503050201020203" pitchFamily="18" charset="0"/>
                <a:ea typeface="Adobe Devanagari" panose="02040503050201020203" pitchFamily="18" charset="0"/>
                <a:cs typeface="Adobe Devanagari" panose="02040503050201020203" pitchFamily="18" charset="0"/>
                <a:sym typeface="Arial"/>
              </a:defRPr>
            </a:lvl1pPr>
            <a:lvl2pPr marL="914354" marR="0" lvl="1" indent="-228589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2" marR="0" lvl="2" indent="-228589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9" marR="0" lvl="3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6" marR="0" lvl="4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2" marR="0" lvl="5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240" marR="0" lvl="6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418" marR="0" lvl="7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594" marR="0" lvl="8" indent="-22858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Shape 94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55707"/>
            <a:ext cx="12192000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95"/>
          <p:cNvSpPr txBox="1">
            <a:spLocks noGrp="1"/>
          </p:cNvSpPr>
          <p:nvPr>
            <p:ph type="title"/>
          </p:nvPr>
        </p:nvSpPr>
        <p:spPr>
          <a:xfrm>
            <a:off x="239352" y="255609"/>
            <a:ext cx="10849205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50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Fully 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56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75" r:id="rId3"/>
    <p:sldLayoutId id="2147483676" r:id="rId4"/>
    <p:sldLayoutId id="2147483677" r:id="rId5"/>
    <p:sldLayoutId id="2147483682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:\Users\citynet\AppData\Local\Microsoft\Windows\Temporary Internet Files\Content.IE5\PB20OGQE\world_map_45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064" y="898302"/>
            <a:ext cx="7659872" cy="390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 descr="Description: http://citynet-ap.org/wp-content/uploads/2013/06/main11.jpg"/>
          <p:cNvPicPr preferRelativeResize="0"/>
          <p:nvPr/>
        </p:nvPicPr>
        <p:blipFill rotWithShape="1">
          <a:blip r:embed="rId4">
            <a:alphaModFix/>
          </a:blip>
          <a:srcRect b="83620"/>
          <a:stretch/>
        </p:blipFill>
        <p:spPr>
          <a:xfrm>
            <a:off x="-1" y="-18854"/>
            <a:ext cx="12192001" cy="34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Description: X:\1. Activities\2014\12. CityNet Services\Prearrival Package &amp; Program materials\citynet-logo-transparent_background-lar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9491" y="5018049"/>
            <a:ext cx="1739592" cy="86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Description: http://citynet-ap.org/wp-content/uploads/2013/06/main11.jpg"/>
          <p:cNvPicPr preferRelativeResize="0"/>
          <p:nvPr/>
        </p:nvPicPr>
        <p:blipFill rotWithShape="1">
          <a:blip r:embed="rId4">
            <a:alphaModFix/>
          </a:blip>
          <a:srcRect b="83620"/>
          <a:stretch/>
        </p:blipFill>
        <p:spPr>
          <a:xfrm>
            <a:off x="0" y="6517805"/>
            <a:ext cx="12192000" cy="34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68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Awards Program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72551" y="74306"/>
            <a:ext cx="2752726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22" y="59235"/>
            <a:ext cx="2594234" cy="89691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246A248-710E-4D84-AAC6-519F81E34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52" y="759780"/>
            <a:ext cx="4330223" cy="11470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411AB8D-8A87-4480-B0F2-8EADF919B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34" y="1189973"/>
            <a:ext cx="4534422" cy="5668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B1CCEE-2A34-43F5-A50D-A7FB9FDE5FB9}"/>
              </a:ext>
            </a:extLst>
          </p:cNvPr>
          <p:cNvSpPr txBox="1"/>
          <p:nvPr/>
        </p:nvSpPr>
        <p:spPr>
          <a:xfrm>
            <a:off x="0" y="2312568"/>
            <a:ext cx="6803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/>
              <a:t>Annual Awards Program to recognize work being done at the local government level to localize the UN SDGs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/>
              <a:t>Cities upload cases under thematic categories that correspond to key challenges facing cities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/>
              <a:t>Awards Ceremony in 2024 was held in Iloilo City during </a:t>
            </a:r>
            <a:r>
              <a:rPr lang="en-US" altLang="ko-KR" sz="2000" dirty="0" err="1"/>
              <a:t>CityNet</a:t>
            </a:r>
            <a:r>
              <a:rPr lang="en-US" altLang="ko-KR" sz="2000" dirty="0"/>
              <a:t> Executive Committee Meeting in Nov, 2024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/>
              <a:t>Awards Ceremony in 2025 to be held in Seoul during 2</a:t>
            </a:r>
            <a:r>
              <a:rPr lang="en-US" altLang="ko-KR" sz="2000" baseline="30000" dirty="0"/>
              <a:t>nd</a:t>
            </a:r>
            <a:r>
              <a:rPr lang="en-US" altLang="ko-KR" sz="2000" dirty="0"/>
              <a:t> Seoul Smart Life Week around Sep/Oct, 2025</a:t>
            </a:r>
          </a:p>
        </p:txBody>
      </p:sp>
    </p:spTree>
    <p:extLst>
      <p:ext uri="{BB962C8B-B14F-4D97-AF65-F5344CB8AC3E}">
        <p14:creationId xmlns:p14="http://schemas.microsoft.com/office/powerpoint/2010/main" val="203713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EEC75675-9158-5E27-1169-C4C05CF35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:\Users\citynet\AppData\Local\Microsoft\Windows\Temporary Internet Files\Content.IE5\PB20OGQE\world_map_45[1].jpg">
            <a:extLst>
              <a:ext uri="{FF2B5EF4-FFF2-40B4-BE49-F238E27FC236}">
                <a16:creationId xmlns:a16="http://schemas.microsoft.com/office/drawing/2014/main" id="{1C6C0D31-D0A8-D8DD-6C39-13EDC92E89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064" y="898302"/>
            <a:ext cx="7659872" cy="390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 descr="Description: http://citynet-ap.org/wp-content/uploads/2013/06/main11.jpg">
            <a:extLst>
              <a:ext uri="{FF2B5EF4-FFF2-40B4-BE49-F238E27FC236}">
                <a16:creationId xmlns:a16="http://schemas.microsoft.com/office/drawing/2014/main" id="{3C079F66-90A6-358D-B6EE-2CA669EC3B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3620"/>
          <a:stretch/>
        </p:blipFill>
        <p:spPr>
          <a:xfrm>
            <a:off x="-1" y="-18854"/>
            <a:ext cx="12192001" cy="34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Description: X:\1. Activities\2014\12. CityNet Services\Prearrival Package &amp; Program materials\citynet-logo-transparent_background-large.png">
            <a:extLst>
              <a:ext uri="{FF2B5EF4-FFF2-40B4-BE49-F238E27FC236}">
                <a16:creationId xmlns:a16="http://schemas.microsoft.com/office/drawing/2014/main" id="{9EF29B1E-7245-488D-1C9E-3BC68FE7D4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0769" y="5226696"/>
            <a:ext cx="1739592" cy="86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Description: http://citynet-ap.org/wp-content/uploads/2013/06/main11.jpg">
            <a:extLst>
              <a:ext uri="{FF2B5EF4-FFF2-40B4-BE49-F238E27FC236}">
                <a16:creationId xmlns:a16="http://schemas.microsoft.com/office/drawing/2014/main" id="{ACC77D7D-1310-6C0F-5201-0DEC1E856B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3620"/>
          <a:stretch/>
        </p:blipFill>
        <p:spPr>
          <a:xfrm>
            <a:off x="0" y="6517805"/>
            <a:ext cx="12192000" cy="34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B0F7A-7E9C-7C65-4CC2-2EA870BD21B9}"/>
              </a:ext>
            </a:extLst>
          </p:cNvPr>
          <p:cNvSpPr txBox="1"/>
          <p:nvPr/>
        </p:nvSpPr>
        <p:spPr>
          <a:xfrm>
            <a:off x="6869151" y="4922657"/>
            <a:ext cx="25401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Contact:</a:t>
            </a:r>
          </a:p>
          <a:p>
            <a:r>
              <a:rPr lang="en-US" altLang="ko-KR" dirty="0"/>
              <a:t>Ms. Hui Qian</a:t>
            </a:r>
          </a:p>
          <a:p>
            <a:r>
              <a:rPr lang="en-US" altLang="ko-KR" dirty="0"/>
              <a:t>Senior Program Officer</a:t>
            </a:r>
          </a:p>
          <a:p>
            <a:r>
              <a:rPr lang="en-US" altLang="ko-KR" dirty="0"/>
              <a:t>hui@citynet-ap.org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24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5268"/>
          <a:stretch/>
        </p:blipFill>
        <p:spPr>
          <a:xfrm>
            <a:off x="0" y="-409656"/>
            <a:ext cx="12200652" cy="5126534"/>
          </a:xfrm>
          <a:prstGeom prst="rect">
            <a:avLst/>
          </a:prstGeom>
        </p:spPr>
      </p:pic>
      <p:pic>
        <p:nvPicPr>
          <p:cNvPr id="7" name="Picture 6" descr="Description: X:\1. Activities\2014\12. CityNet Services\Prearrival Package &amp; Program materials\citynet-logo-transparent_background-large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80046" y="5362502"/>
            <a:ext cx="2696668" cy="11615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32091" y="5362502"/>
            <a:ext cx="8124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398"/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CityNet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is an association of urban stakeholders committed to </a:t>
            </a:r>
            <a:r>
              <a:rPr lang="en-US" sz="20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sustainable development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with a goal to connect urban actors and deliver tangible solutions for cities in the Asia-Pacific region and beyond</a:t>
            </a:r>
          </a:p>
        </p:txBody>
      </p:sp>
      <p:pic>
        <p:nvPicPr>
          <p:cNvPr id="13" name="Shape 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65171"/>
            <a:ext cx="12200652" cy="5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95"/>
          <p:cNvSpPr txBox="1">
            <a:spLocks/>
          </p:cNvSpPr>
          <p:nvPr/>
        </p:nvSpPr>
        <p:spPr>
          <a:xfrm>
            <a:off x="179514" y="4565074"/>
            <a:ext cx="8136904" cy="50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Bahnschrift SemiBold" panose="020B0502040204020203" pitchFamily="34" charset="0"/>
                <a:ea typeface="Bahnschrift SemiBold" panose="020B0502040204020203" pitchFamily="34" charset="0"/>
                <a:cs typeface="Bahnschrift SemiBold" panose="020B0502040204020203" pitchFamily="34" charset="0"/>
                <a:sym typeface="Arial Black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142437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직선 연결선 125">
            <a:extLst>
              <a:ext uri="{FF2B5EF4-FFF2-40B4-BE49-F238E27FC236}">
                <a16:creationId xmlns:a16="http://schemas.microsoft.com/office/drawing/2014/main" id="{C9E12BB1-4D1A-4ED8-B19B-4E60D4033072}"/>
              </a:ext>
            </a:extLst>
          </p:cNvPr>
          <p:cNvCxnSpPr>
            <a:cxnSpLocks/>
            <a:stCxn id="74" idx="5"/>
          </p:cNvCxnSpPr>
          <p:nvPr/>
        </p:nvCxnSpPr>
        <p:spPr>
          <a:xfrm>
            <a:off x="4080643" y="3746651"/>
            <a:ext cx="1575065" cy="1166639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5">
            <a:extLst>
              <a:ext uri="{FF2B5EF4-FFF2-40B4-BE49-F238E27FC236}">
                <a16:creationId xmlns:a16="http://schemas.microsoft.com/office/drawing/2014/main" id="{C9E12BB1-4D1A-4ED8-B19B-4E60D4033072}"/>
              </a:ext>
            </a:extLst>
          </p:cNvPr>
          <p:cNvCxnSpPr>
            <a:cxnSpLocks/>
            <a:stCxn id="78" idx="3"/>
          </p:cNvCxnSpPr>
          <p:nvPr/>
        </p:nvCxnSpPr>
        <p:spPr>
          <a:xfrm flipH="1">
            <a:off x="6541031" y="3746652"/>
            <a:ext cx="1570195" cy="1160695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20">
            <a:extLst>
              <a:ext uri="{FF2B5EF4-FFF2-40B4-BE49-F238E27FC236}">
                <a16:creationId xmlns:a16="http://schemas.microsoft.com/office/drawing/2014/main" id="{C10429E1-4DB5-448E-984F-1EF3DCD4EA83}"/>
              </a:ext>
            </a:extLst>
          </p:cNvPr>
          <p:cNvCxnSpPr>
            <a:cxnSpLocks/>
            <a:stCxn id="80" idx="4"/>
          </p:cNvCxnSpPr>
          <p:nvPr/>
        </p:nvCxnSpPr>
        <p:spPr>
          <a:xfrm>
            <a:off x="6096000" y="3123440"/>
            <a:ext cx="0" cy="231000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타원 108">
            <a:extLst>
              <a:ext uri="{FF2B5EF4-FFF2-40B4-BE49-F238E27FC236}">
                <a16:creationId xmlns:a16="http://schemas.microsoft.com/office/drawing/2014/main" id="{A195F994-787A-44B9-8DEB-0ECC5A59E06C}"/>
              </a:ext>
            </a:extLst>
          </p:cNvPr>
          <p:cNvSpPr/>
          <p:nvPr/>
        </p:nvSpPr>
        <p:spPr>
          <a:xfrm>
            <a:off x="7793851" y="1896884"/>
            <a:ext cx="2167128" cy="2167128"/>
          </a:xfrm>
          <a:prstGeom prst="ellipse">
            <a:avLst/>
          </a:prstGeom>
          <a:solidFill>
            <a:srgbClr val="38D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타원 52">
            <a:extLst>
              <a:ext uri="{FF2B5EF4-FFF2-40B4-BE49-F238E27FC236}">
                <a16:creationId xmlns:a16="http://schemas.microsoft.com/office/drawing/2014/main" id="{51AA6520-4AE0-4C05-844D-95A2B2672A9F}"/>
              </a:ext>
            </a:extLst>
          </p:cNvPr>
          <p:cNvSpPr/>
          <p:nvPr/>
        </p:nvSpPr>
        <p:spPr>
          <a:xfrm>
            <a:off x="7887472" y="1992896"/>
            <a:ext cx="1975104" cy="1975104"/>
          </a:xfrm>
          <a:prstGeom prst="ellipse">
            <a:avLst/>
          </a:prstGeom>
          <a:gradFill>
            <a:gsLst>
              <a:gs pos="0">
                <a:srgbClr val="EDEFEE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1905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타원 2">
            <a:extLst>
              <a:ext uri="{FF2B5EF4-FFF2-40B4-BE49-F238E27FC236}">
                <a16:creationId xmlns:a16="http://schemas.microsoft.com/office/drawing/2014/main" id="{D9B375CD-694D-481F-9C3D-2D0E1606F659}"/>
              </a:ext>
            </a:extLst>
          </p:cNvPr>
          <p:cNvSpPr/>
          <p:nvPr/>
        </p:nvSpPr>
        <p:spPr>
          <a:xfrm>
            <a:off x="2230875" y="1896884"/>
            <a:ext cx="2167128" cy="21671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타원 52">
            <a:extLst>
              <a:ext uri="{FF2B5EF4-FFF2-40B4-BE49-F238E27FC236}">
                <a16:creationId xmlns:a16="http://schemas.microsoft.com/office/drawing/2014/main" id="{51AA6520-4AE0-4C05-844D-95A2B2672A9F}"/>
              </a:ext>
            </a:extLst>
          </p:cNvPr>
          <p:cNvSpPr/>
          <p:nvPr/>
        </p:nvSpPr>
        <p:spPr>
          <a:xfrm>
            <a:off x="2324695" y="1986059"/>
            <a:ext cx="1975104" cy="1975104"/>
          </a:xfrm>
          <a:prstGeom prst="ellipse">
            <a:avLst/>
          </a:prstGeom>
          <a:gradFill>
            <a:gsLst>
              <a:gs pos="0">
                <a:srgbClr val="EDEFEE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1905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ABOUT CITYNET</a:t>
            </a:r>
          </a:p>
        </p:txBody>
      </p:sp>
      <p:pic>
        <p:nvPicPr>
          <p:cNvPr id="5" name="Picture 4" descr="Description: X:\1. Activities\2014\12. CityNet Services\Prearrival Package &amp; Program materials\citynet-logo-transparent_background-large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06123" y="5650408"/>
            <a:ext cx="2209083" cy="951512"/>
          </a:xfrm>
          <a:prstGeom prst="rect">
            <a:avLst/>
          </a:prstGeom>
          <a:noFill/>
        </p:spPr>
      </p:pic>
      <p:cxnSp>
        <p:nvCxnSpPr>
          <p:cNvPr id="8" name="직선 연결선 121">
            <a:extLst>
              <a:ext uri="{FF2B5EF4-FFF2-40B4-BE49-F238E27FC236}">
                <a16:creationId xmlns:a16="http://schemas.microsoft.com/office/drawing/2014/main" id="{3854ACFE-3920-4B58-91D3-2850FA33A05F}"/>
              </a:ext>
            </a:extLst>
          </p:cNvPr>
          <p:cNvCxnSpPr/>
          <p:nvPr/>
        </p:nvCxnSpPr>
        <p:spPr>
          <a:xfrm>
            <a:off x="6531259" y="4913281"/>
            <a:ext cx="0" cy="504056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29" y="2756940"/>
            <a:ext cx="1739399" cy="4470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91" y="2799523"/>
            <a:ext cx="1806607" cy="322580"/>
          </a:xfrm>
          <a:prstGeom prst="rect">
            <a:avLst/>
          </a:prstGeom>
        </p:spPr>
      </p:pic>
      <p:sp>
        <p:nvSpPr>
          <p:cNvPr id="76" name="타원 87">
            <a:extLst>
              <a:ext uri="{FF2B5EF4-FFF2-40B4-BE49-F238E27FC236}">
                <a16:creationId xmlns:a16="http://schemas.microsoft.com/office/drawing/2014/main" id="{0AF9E945-E26C-48C9-90E8-1C35F18B3F6E}"/>
              </a:ext>
            </a:extLst>
          </p:cNvPr>
          <p:cNvSpPr/>
          <p:nvPr/>
        </p:nvSpPr>
        <p:spPr>
          <a:xfrm>
            <a:off x="5014377" y="1054413"/>
            <a:ext cx="2167759" cy="2167759"/>
          </a:xfrm>
          <a:prstGeom prst="ellipse">
            <a:avLst/>
          </a:prstGeom>
          <a:solidFill>
            <a:srgbClr val="16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타원 52">
            <a:extLst>
              <a:ext uri="{FF2B5EF4-FFF2-40B4-BE49-F238E27FC236}">
                <a16:creationId xmlns:a16="http://schemas.microsoft.com/office/drawing/2014/main" id="{51AA6520-4AE0-4C05-844D-95A2B2672A9F}"/>
              </a:ext>
            </a:extLst>
          </p:cNvPr>
          <p:cNvSpPr/>
          <p:nvPr/>
        </p:nvSpPr>
        <p:spPr>
          <a:xfrm>
            <a:off x="5109800" y="1151040"/>
            <a:ext cx="1972400" cy="1972400"/>
          </a:xfrm>
          <a:prstGeom prst="ellipse">
            <a:avLst/>
          </a:prstGeom>
          <a:gradFill>
            <a:gsLst>
              <a:gs pos="0">
                <a:srgbClr val="EDEFEE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1905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72" y="1384551"/>
            <a:ext cx="741456" cy="1505380"/>
          </a:xfrm>
          <a:prstGeom prst="rect">
            <a:avLst/>
          </a:prstGeom>
        </p:spPr>
      </p:pic>
      <p:cxnSp>
        <p:nvCxnSpPr>
          <p:cNvPr id="84" name="직선 연결선 121">
            <a:extLst>
              <a:ext uri="{FF2B5EF4-FFF2-40B4-BE49-F238E27FC236}">
                <a16:creationId xmlns:a16="http://schemas.microsoft.com/office/drawing/2014/main" id="{3854ACFE-3920-4B58-91D3-2850FA33A05F}"/>
              </a:ext>
            </a:extLst>
          </p:cNvPr>
          <p:cNvCxnSpPr/>
          <p:nvPr/>
        </p:nvCxnSpPr>
        <p:spPr>
          <a:xfrm flipH="1">
            <a:off x="5655699" y="4913281"/>
            <a:ext cx="0" cy="504056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21548" y="1102317"/>
            <a:ext cx="32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Bahnschrift SemiBold" panose="020B0502040204020203" pitchFamily="34" charset="0"/>
                <a:cs typeface="Adobe Devanagari" panose="02040503050201020203" pitchFamily="18" charset="0"/>
              </a:rPr>
              <a:t>Established in 1987</a:t>
            </a:r>
          </a:p>
        </p:txBody>
      </p:sp>
    </p:spTree>
    <p:extLst>
      <p:ext uri="{BB962C8B-B14F-4D97-AF65-F5344CB8AC3E}">
        <p14:creationId xmlns:p14="http://schemas.microsoft.com/office/powerpoint/2010/main" val="170684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MEMBERS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2"/>
          <a:stretch/>
        </p:blipFill>
        <p:spPr>
          <a:xfrm>
            <a:off x="590718" y="1438594"/>
            <a:ext cx="2302781" cy="1458355"/>
          </a:xfrm>
          <a:prstGeom prst="rect">
            <a:avLst/>
          </a:prstGeom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D6252160-81B0-04A7-911F-0D067586EEF6}"/>
              </a:ext>
            </a:extLst>
          </p:cNvPr>
          <p:cNvSpPr/>
          <p:nvPr/>
        </p:nvSpPr>
        <p:spPr>
          <a:xfrm>
            <a:off x="194733" y="1260523"/>
            <a:ext cx="3107267" cy="1515533"/>
          </a:xfrm>
          <a:prstGeom prst="roundRect">
            <a:avLst>
              <a:gd name="adj" fmla="val 129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1B9AB-ACE6-623C-F664-48BF7BF9CA29}"/>
              </a:ext>
            </a:extLst>
          </p:cNvPr>
          <p:cNvSpPr txBox="1"/>
          <p:nvPr/>
        </p:nvSpPr>
        <p:spPr>
          <a:xfrm>
            <a:off x="278296" y="1659423"/>
            <a:ext cx="283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Full Members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7AAE5-2817-BFBA-3D07-ACB32B07419E}"/>
              </a:ext>
            </a:extLst>
          </p:cNvPr>
          <p:cNvSpPr txBox="1"/>
          <p:nvPr/>
        </p:nvSpPr>
        <p:spPr>
          <a:xfrm>
            <a:off x="278297" y="2013919"/>
            <a:ext cx="294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Associate Members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92DE3-2594-C45C-4C1E-8FC181979942}"/>
              </a:ext>
            </a:extLst>
          </p:cNvPr>
          <p:cNvSpPr txBox="1"/>
          <p:nvPr/>
        </p:nvSpPr>
        <p:spPr>
          <a:xfrm>
            <a:off x="278297" y="2340326"/>
            <a:ext cx="347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Corporate Members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59FF0-10C6-349B-AFDA-85BA11400E26}"/>
              </a:ext>
            </a:extLst>
          </p:cNvPr>
          <p:cNvSpPr txBox="1"/>
          <p:nvPr/>
        </p:nvSpPr>
        <p:spPr>
          <a:xfrm>
            <a:off x="278297" y="1328264"/>
            <a:ext cx="212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Total Members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25E5D-82A3-ABED-26C6-6ACF70C54BB2}"/>
              </a:ext>
            </a:extLst>
          </p:cNvPr>
          <p:cNvSpPr txBox="1"/>
          <p:nvPr/>
        </p:nvSpPr>
        <p:spPr>
          <a:xfrm>
            <a:off x="2597334" y="1330794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162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49805-F532-40A3-B0DB-6E0ACCA3CE50}"/>
              </a:ext>
            </a:extLst>
          </p:cNvPr>
          <p:cNvSpPr txBox="1"/>
          <p:nvPr/>
        </p:nvSpPr>
        <p:spPr>
          <a:xfrm>
            <a:off x="2597334" y="1659423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106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FCCEE-7651-0472-8725-7F9CB25DDC1E}"/>
              </a:ext>
            </a:extLst>
          </p:cNvPr>
          <p:cNvSpPr txBox="1"/>
          <p:nvPr/>
        </p:nvSpPr>
        <p:spPr>
          <a:xfrm>
            <a:off x="2610586" y="2013555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53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7BFA5D-3719-786B-84AD-25CD0331816F}"/>
              </a:ext>
            </a:extLst>
          </p:cNvPr>
          <p:cNvSpPr txBox="1"/>
          <p:nvPr/>
        </p:nvSpPr>
        <p:spPr>
          <a:xfrm>
            <a:off x="2610541" y="2340326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DAE031-5FEF-B99D-8BB9-5DDFD0E0B0F5}"/>
              </a:ext>
            </a:extLst>
          </p:cNvPr>
          <p:cNvGrpSpPr/>
          <p:nvPr/>
        </p:nvGrpSpPr>
        <p:grpSpPr>
          <a:xfrm>
            <a:off x="4528227" y="630261"/>
            <a:ext cx="6478028" cy="5597477"/>
            <a:chOff x="2510628" y="603725"/>
            <a:chExt cx="7296655" cy="6254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0628" y="603725"/>
              <a:ext cx="7296655" cy="62542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72B3F1-3ED5-9743-9725-3C400F92E21F}"/>
                </a:ext>
              </a:extLst>
            </p:cNvPr>
            <p:cNvSpPr/>
            <p:nvPr/>
          </p:nvSpPr>
          <p:spPr>
            <a:xfrm>
              <a:off x="8383509" y="851028"/>
              <a:ext cx="506493" cy="364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/>
                  </a:solidFill>
                </a:rPr>
                <a:t>44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9A8321-36E2-FE97-BD97-58C147214CA2}"/>
                </a:ext>
              </a:extLst>
            </p:cNvPr>
            <p:cNvSpPr/>
            <p:nvPr/>
          </p:nvSpPr>
          <p:spPr>
            <a:xfrm>
              <a:off x="9133435" y="2805512"/>
              <a:ext cx="506493" cy="364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/>
                  </a:solidFill>
                </a:rPr>
                <a:t>64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010BDB-2F96-AB6C-DB5F-8F8902F53851}"/>
                </a:ext>
              </a:extLst>
            </p:cNvPr>
            <p:cNvSpPr/>
            <p:nvPr/>
          </p:nvSpPr>
          <p:spPr>
            <a:xfrm>
              <a:off x="5251009" y="3451552"/>
              <a:ext cx="466764" cy="364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/>
                  </a:solidFill>
                </a:rPr>
                <a:t>51</a:t>
              </a:r>
              <a:endParaRPr lang="ko-KR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1C59EC6B-2136-1B0E-28A6-42B9450BD2E4}"/>
              </a:ext>
            </a:extLst>
          </p:cNvPr>
          <p:cNvSpPr/>
          <p:nvPr/>
        </p:nvSpPr>
        <p:spPr>
          <a:xfrm>
            <a:off x="199609" y="3251081"/>
            <a:ext cx="3107267" cy="2618811"/>
          </a:xfrm>
          <a:prstGeom prst="roundRect">
            <a:avLst>
              <a:gd name="adj" fmla="val 129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Full Members</a:t>
            </a:r>
          </a:p>
          <a:p>
            <a:r>
              <a:rPr lang="en-US" dirty="0">
                <a:solidFill>
                  <a:schemeClr val="tx1"/>
                </a:solidFill>
              </a:rPr>
              <a:t>Local Authorities </a:t>
            </a:r>
          </a:p>
          <a:p>
            <a:r>
              <a:rPr lang="en-US" dirty="0">
                <a:solidFill>
                  <a:schemeClr val="tx1"/>
                </a:solidFill>
              </a:rPr>
              <a:t>(Cities, Provinces)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Associate Members</a:t>
            </a:r>
          </a:p>
          <a:p>
            <a:r>
              <a:rPr lang="en-US" dirty="0">
                <a:solidFill>
                  <a:schemeClr val="tx1"/>
                </a:solidFill>
              </a:rPr>
              <a:t>city networks, universities, think tanks, civil society organizations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1A177-7543-FABE-9A70-C94A37971C34}"/>
              </a:ext>
            </a:extLst>
          </p:cNvPr>
          <p:cNvSpPr txBox="1"/>
          <p:nvPr/>
        </p:nvSpPr>
        <p:spPr>
          <a:xfrm>
            <a:off x="590718" y="6060358"/>
            <a:ext cx="1145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Last month, we also admitted 3 new members from Europe, 1 new member from Central Asia, 1 new member from Hongkong SAR, and 2 new members from India.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90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 2023-2026 TERM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42798"/>
              </p:ext>
            </p:extLst>
          </p:nvPr>
        </p:nvGraphicFramePr>
        <p:xfrm>
          <a:off x="685554" y="766525"/>
          <a:ext cx="8128000" cy="6080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OFFICE</a:t>
                      </a:r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CITY / ORGANIZATION</a:t>
                      </a:r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Secretary General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Mr. Vijay </a:t>
                      </a:r>
                      <a:r>
                        <a:rPr lang="en-US" b="1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Jagannathan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President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Seoul Metropolitan Government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President Emeritus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Yokohama City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First Vice President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Kuala Lumpur City Hall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Second</a:t>
                      </a:r>
                      <a:r>
                        <a:rPr lang="en-US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Vice President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Makati</a:t>
                      </a:r>
                      <a:r>
                        <a:rPr lang="en-US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City Government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Executive Committee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India Institute of Local Self-Government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Busan Metropolitan City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Colombo Municipal Council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Denpasar City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Iloilo City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Incheon Metropolitan City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International Climate and Development</a:t>
                      </a:r>
                      <a:r>
                        <a:rPr lang="en-US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Institute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Lalitpur</a:t>
                      </a:r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Metropolitan</a:t>
                      </a:r>
                      <a:r>
                        <a:rPr lang="en-US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City</a:t>
                      </a:r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Plus Arts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Auditor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Muntinlupa</a:t>
                      </a:r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City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484659" y="2802858"/>
            <a:ext cx="210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Vijay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Jagannathan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Secretary General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91" y="827754"/>
            <a:ext cx="1993392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29" y="2209380"/>
            <a:ext cx="12192000" cy="2987427"/>
          </a:xfrm>
          <a:prstGeom prst="rect">
            <a:avLst/>
          </a:prstGeom>
          <a:solidFill>
            <a:srgbClr val="305975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>
              <a:defRPr/>
            </a:pPr>
            <a:endParaRPr lang="ko-KR" altLang="en-US" kern="0" dirty="0">
              <a:solidFill>
                <a:prstClr val="white"/>
              </a:solidFill>
              <a:latin typeface="HCR Dotum"/>
              <a:ea typeface="HCR Dotum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78664" y="3560623"/>
            <a:ext cx="2057400" cy="20574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PROGRAMMES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7616870" y="3560623"/>
            <a:ext cx="2057400" cy="20574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397767" y="1661193"/>
            <a:ext cx="2057400" cy="20574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65">
            <a:extLst>
              <a:ext uri="{FF2B5EF4-FFF2-40B4-BE49-F238E27FC236}">
                <a16:creationId xmlns:a16="http://schemas.microsoft.com/office/drawing/2014/main" id="{5303DA3D-414F-8A64-92C0-0C1D0AC9A9CA}"/>
              </a:ext>
            </a:extLst>
          </p:cNvPr>
          <p:cNvSpPr txBox="1"/>
          <p:nvPr/>
        </p:nvSpPr>
        <p:spPr>
          <a:xfrm>
            <a:off x="7962807" y="5618023"/>
            <a:ext cx="13655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DISASTER</a:t>
            </a:r>
            <a:endParaRPr lang="ko-KR" altLang="en-US" sz="1400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F3DCC5E1-7FC3-A218-86A5-EBEAAC1BDE13}"/>
              </a:ext>
            </a:extLst>
          </p:cNvPr>
          <p:cNvSpPr txBox="1"/>
          <p:nvPr/>
        </p:nvSpPr>
        <p:spPr>
          <a:xfrm>
            <a:off x="6397767" y="1013780"/>
            <a:ext cx="20574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CLIMATE CHANGE</a:t>
            </a:r>
            <a:endParaRPr lang="ko-KR" altLang="en-US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TextBox 65">
            <a:extLst>
              <a:ext uri="{FF2B5EF4-FFF2-40B4-BE49-F238E27FC236}">
                <a16:creationId xmlns:a16="http://schemas.microsoft.com/office/drawing/2014/main" id="{89C4195B-8676-8F58-CC0A-443437284F5E}"/>
              </a:ext>
            </a:extLst>
          </p:cNvPr>
          <p:cNvSpPr txBox="1"/>
          <p:nvPr/>
        </p:nvSpPr>
        <p:spPr>
          <a:xfrm>
            <a:off x="5524601" y="5619200"/>
            <a:ext cx="13655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SDGs</a:t>
            </a:r>
            <a:endParaRPr lang="ko-KR" altLang="en-US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742" y="2753021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Climate Leadership Program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5021" y="4404657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Disaster  Cluster Seminar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5026" y="3590829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SDG Benchmarking Workshop</a:t>
            </a:r>
          </a:p>
        </p:txBody>
      </p:sp>
      <p:sp>
        <p:nvSpPr>
          <p:cNvPr id="14" name="TextBox 65">
            <a:extLst>
              <a:ext uri="{FF2B5EF4-FFF2-40B4-BE49-F238E27FC236}">
                <a16:creationId xmlns:a16="http://schemas.microsoft.com/office/drawing/2014/main" id="{5303DA3D-414F-8A64-92C0-0C1D0AC9A9CA}"/>
              </a:ext>
            </a:extLst>
          </p:cNvPr>
          <p:cNvSpPr txBox="1"/>
          <p:nvPr/>
        </p:nvSpPr>
        <p:spPr>
          <a:xfrm>
            <a:off x="7962807" y="5994337"/>
            <a:ext cx="13655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Makati City</a:t>
            </a:r>
            <a:endParaRPr lang="ko-KR" altLang="en-US" sz="1400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id="{5303DA3D-414F-8A64-92C0-0C1D0AC9A9CA}"/>
              </a:ext>
            </a:extLst>
          </p:cNvPr>
          <p:cNvSpPr txBox="1"/>
          <p:nvPr/>
        </p:nvSpPr>
        <p:spPr>
          <a:xfrm>
            <a:off x="6743704" y="1320951"/>
            <a:ext cx="13655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Jakarta</a:t>
            </a:r>
            <a:endParaRPr lang="ko-KR" altLang="en-US" sz="1400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65">
            <a:extLst>
              <a:ext uri="{FF2B5EF4-FFF2-40B4-BE49-F238E27FC236}">
                <a16:creationId xmlns:a16="http://schemas.microsoft.com/office/drawing/2014/main" id="{5303DA3D-414F-8A64-92C0-0C1D0AC9A9CA}"/>
              </a:ext>
            </a:extLst>
          </p:cNvPr>
          <p:cNvSpPr txBox="1"/>
          <p:nvPr/>
        </p:nvSpPr>
        <p:spPr>
          <a:xfrm>
            <a:off x="5440651" y="5983256"/>
            <a:ext cx="15334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Seoul</a:t>
            </a:r>
          </a:p>
          <a:p>
            <a:pPr algn="ctr"/>
            <a:r>
              <a:rPr lang="en-US" altLang="ko-KR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Yokohama</a:t>
            </a:r>
          </a:p>
          <a:p>
            <a:pPr algn="ctr"/>
            <a:r>
              <a:rPr lang="en-US" altLang="ko-KR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Kuala Lumpur</a:t>
            </a:r>
            <a:endParaRPr lang="ko-KR" altLang="en-US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2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THEMATIC AREAS</a:t>
            </a:r>
            <a:endParaRPr lang="en-GB" dirty="0"/>
          </a:p>
        </p:txBody>
      </p:sp>
      <p:grpSp>
        <p:nvGrpSpPr>
          <p:cNvPr id="49" name="Group 48"/>
          <p:cNvGrpSpPr/>
          <p:nvPr/>
        </p:nvGrpSpPr>
        <p:grpSpPr>
          <a:xfrm>
            <a:off x="5251670" y="1375069"/>
            <a:ext cx="1688665" cy="1856855"/>
            <a:chOff x="136380" y="3056983"/>
            <a:chExt cx="1688665" cy="18568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80A237-BA09-4442-A141-135FD492BED3}"/>
                </a:ext>
              </a:extLst>
            </p:cNvPr>
            <p:cNvSpPr/>
            <p:nvPr/>
          </p:nvSpPr>
          <p:spPr>
            <a:xfrm>
              <a:off x="136381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타원 1">
              <a:extLst>
                <a:ext uri="{FF2B5EF4-FFF2-40B4-BE49-F238E27FC236}">
                  <a16:creationId xmlns:a16="http://schemas.microsoft.com/office/drawing/2014/main" id="{172DEA07-EA29-4BF1-A498-00B641311B23}"/>
                </a:ext>
              </a:extLst>
            </p:cNvPr>
            <p:cNvSpPr/>
            <p:nvPr/>
          </p:nvSpPr>
          <p:spPr>
            <a:xfrm>
              <a:off x="136380" y="3056983"/>
              <a:ext cx="1688664" cy="1688664"/>
            </a:xfrm>
            <a:prstGeom prst="ellipse">
              <a:avLst/>
            </a:prstGeom>
            <a:solidFill>
              <a:srgbClr val="FAC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타원 2">
              <a:extLst>
                <a:ext uri="{FF2B5EF4-FFF2-40B4-BE49-F238E27FC236}">
                  <a16:creationId xmlns:a16="http://schemas.microsoft.com/office/drawing/2014/main" id="{C1436B5E-E9DE-4FF9-AF64-C968E59472BA}"/>
                </a:ext>
              </a:extLst>
            </p:cNvPr>
            <p:cNvSpPr/>
            <p:nvPr/>
          </p:nvSpPr>
          <p:spPr>
            <a:xfrm>
              <a:off x="277057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이등변 삼각형 3">
              <a:extLst>
                <a:ext uri="{FF2B5EF4-FFF2-40B4-BE49-F238E27FC236}">
                  <a16:creationId xmlns:a16="http://schemas.microsoft.com/office/drawing/2014/main" id="{A70A6B10-1563-422E-91B0-0AA4790C93E8}"/>
                </a:ext>
              </a:extLst>
            </p:cNvPr>
            <p:cNvSpPr/>
            <p:nvPr/>
          </p:nvSpPr>
          <p:spPr>
            <a:xfrm rot="9000000">
              <a:off x="1115945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297949" y="3808982"/>
              <a:ext cx="136552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SMART CITY</a:t>
              </a:r>
              <a:endParaRPr lang="ko-KR" altLang="en-US" sz="1200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17222" y="1385983"/>
            <a:ext cx="1688665" cy="1856855"/>
            <a:chOff x="1932024" y="3056983"/>
            <a:chExt cx="1688665" cy="18568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C4B30D-9DC9-449E-A20F-74A4B9A3EC9A}"/>
                </a:ext>
              </a:extLst>
            </p:cNvPr>
            <p:cNvSpPr/>
            <p:nvPr/>
          </p:nvSpPr>
          <p:spPr>
            <a:xfrm>
              <a:off x="1932025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타원 77">
              <a:extLst>
                <a:ext uri="{FF2B5EF4-FFF2-40B4-BE49-F238E27FC236}">
                  <a16:creationId xmlns:a16="http://schemas.microsoft.com/office/drawing/2014/main" id="{C36AB6FC-17EB-4038-AB74-90061429C7A5}"/>
                </a:ext>
              </a:extLst>
            </p:cNvPr>
            <p:cNvSpPr/>
            <p:nvPr/>
          </p:nvSpPr>
          <p:spPr>
            <a:xfrm>
              <a:off x="1932024" y="3056983"/>
              <a:ext cx="1688664" cy="1688664"/>
            </a:xfrm>
            <a:prstGeom prst="ellipse">
              <a:avLst/>
            </a:prstGeom>
            <a:solidFill>
              <a:srgbClr val="FB6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타원 78">
              <a:extLst>
                <a:ext uri="{FF2B5EF4-FFF2-40B4-BE49-F238E27FC236}">
                  <a16:creationId xmlns:a16="http://schemas.microsoft.com/office/drawing/2014/main" id="{85095C12-B9FA-4AF4-8237-782D31270ECC}"/>
                </a:ext>
              </a:extLst>
            </p:cNvPr>
            <p:cNvSpPr/>
            <p:nvPr/>
          </p:nvSpPr>
          <p:spPr>
            <a:xfrm>
              <a:off x="2072701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이등변 삼각형 79">
              <a:extLst>
                <a:ext uri="{FF2B5EF4-FFF2-40B4-BE49-F238E27FC236}">
                  <a16:creationId xmlns:a16="http://schemas.microsoft.com/office/drawing/2014/main" id="{FF579DE9-0CC2-4CF8-A339-4EAFD48C89C7}"/>
                </a:ext>
              </a:extLst>
            </p:cNvPr>
            <p:cNvSpPr/>
            <p:nvPr/>
          </p:nvSpPr>
          <p:spPr>
            <a:xfrm rot="9000000">
              <a:off x="2911589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2090486" y="3711903"/>
              <a:ext cx="136552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DISASTERS &amp;</a:t>
              </a:r>
            </a:p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RESILIENCE</a:t>
              </a:r>
              <a:endParaRPr lang="ko-KR" altLang="en-US" sz="1200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89221" y="1383306"/>
            <a:ext cx="1688665" cy="1856855"/>
            <a:chOff x="3727668" y="3056983"/>
            <a:chExt cx="1688665" cy="18568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21583C-02A5-408D-9E3D-9935D0544E1D}"/>
                </a:ext>
              </a:extLst>
            </p:cNvPr>
            <p:cNvSpPr/>
            <p:nvPr/>
          </p:nvSpPr>
          <p:spPr>
            <a:xfrm>
              <a:off x="3727669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타원 85">
              <a:extLst>
                <a:ext uri="{FF2B5EF4-FFF2-40B4-BE49-F238E27FC236}">
                  <a16:creationId xmlns:a16="http://schemas.microsoft.com/office/drawing/2014/main" id="{D6E8DCDB-8CFE-4563-B338-DBEC80CED5D9}"/>
                </a:ext>
              </a:extLst>
            </p:cNvPr>
            <p:cNvSpPr/>
            <p:nvPr/>
          </p:nvSpPr>
          <p:spPr>
            <a:xfrm>
              <a:off x="3727668" y="3056983"/>
              <a:ext cx="1688664" cy="1688664"/>
            </a:xfrm>
            <a:prstGeom prst="ellipse">
              <a:avLst/>
            </a:prstGeom>
            <a:solidFill>
              <a:srgbClr val="77C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타원 86">
              <a:extLst>
                <a:ext uri="{FF2B5EF4-FFF2-40B4-BE49-F238E27FC236}">
                  <a16:creationId xmlns:a16="http://schemas.microsoft.com/office/drawing/2014/main" id="{2EE74C98-8B57-4DBD-9A1F-B45BBC52AFDC}"/>
                </a:ext>
              </a:extLst>
            </p:cNvPr>
            <p:cNvSpPr/>
            <p:nvPr/>
          </p:nvSpPr>
          <p:spPr>
            <a:xfrm>
              <a:off x="3868345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이등변 삼각형 87">
              <a:extLst>
                <a:ext uri="{FF2B5EF4-FFF2-40B4-BE49-F238E27FC236}">
                  <a16:creationId xmlns:a16="http://schemas.microsoft.com/office/drawing/2014/main" id="{E6AAB0F8-FD7F-46D4-A2A7-73B78B34E5DC}"/>
                </a:ext>
              </a:extLst>
            </p:cNvPr>
            <p:cNvSpPr/>
            <p:nvPr/>
          </p:nvSpPr>
          <p:spPr>
            <a:xfrm rot="9000000">
              <a:off x="4707233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3889237" y="3711903"/>
              <a:ext cx="136552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CLIMATE</a:t>
              </a:r>
            </a:p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CHANGE</a:t>
              </a:r>
              <a:endParaRPr lang="ko-KR" altLang="en-US" sz="1200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4113" y="4267090"/>
            <a:ext cx="1688665" cy="1856855"/>
            <a:chOff x="5523312" y="3056983"/>
            <a:chExt cx="1688665" cy="185685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47E67D-29F2-4E98-A55E-ACA507A65B79}"/>
                </a:ext>
              </a:extLst>
            </p:cNvPr>
            <p:cNvSpPr/>
            <p:nvPr/>
          </p:nvSpPr>
          <p:spPr>
            <a:xfrm>
              <a:off x="5523313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타원 108">
              <a:extLst>
                <a:ext uri="{FF2B5EF4-FFF2-40B4-BE49-F238E27FC236}">
                  <a16:creationId xmlns:a16="http://schemas.microsoft.com/office/drawing/2014/main" id="{50007877-493F-4B4F-A26E-36BC7BF10097}"/>
                </a:ext>
              </a:extLst>
            </p:cNvPr>
            <p:cNvSpPr/>
            <p:nvPr/>
          </p:nvSpPr>
          <p:spPr>
            <a:xfrm>
              <a:off x="5523312" y="3056983"/>
              <a:ext cx="1688664" cy="1688664"/>
            </a:xfrm>
            <a:prstGeom prst="ellipse">
              <a:avLst/>
            </a:prstGeom>
            <a:solidFill>
              <a:srgbClr val="5BC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타원 109">
              <a:extLst>
                <a:ext uri="{FF2B5EF4-FFF2-40B4-BE49-F238E27FC236}">
                  <a16:creationId xmlns:a16="http://schemas.microsoft.com/office/drawing/2014/main" id="{F0BA95B9-335A-4CAE-9AA9-FC90E0E73779}"/>
                </a:ext>
              </a:extLst>
            </p:cNvPr>
            <p:cNvSpPr/>
            <p:nvPr/>
          </p:nvSpPr>
          <p:spPr>
            <a:xfrm>
              <a:off x="5663989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이등변 삼각형 110">
              <a:extLst>
                <a:ext uri="{FF2B5EF4-FFF2-40B4-BE49-F238E27FC236}">
                  <a16:creationId xmlns:a16="http://schemas.microsoft.com/office/drawing/2014/main" id="{EFB3F947-8316-45EC-88ED-FB61244FA517}"/>
                </a:ext>
              </a:extLst>
            </p:cNvPr>
            <p:cNvSpPr/>
            <p:nvPr/>
          </p:nvSpPr>
          <p:spPr>
            <a:xfrm rot="9000000">
              <a:off x="6502877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5684881" y="3711903"/>
              <a:ext cx="136552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cs typeface="Arial" panose="020B0604020202020204" pitchFamily="34" charset="0"/>
                </a:rPr>
                <a:t>WATER &amp; WASTE</a:t>
              </a:r>
            </a:p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cs typeface="Arial" panose="020B0604020202020204" pitchFamily="34" charset="0"/>
                </a:rPr>
                <a:t>MANAGEMENT</a:t>
              </a:r>
              <a:endParaRPr lang="ko-KR" altLang="en-US" sz="1200" b="1" dirty="0">
                <a:latin typeface="Bahnschrift SemiBold" panose="020B050204020402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89222" y="4267090"/>
            <a:ext cx="1688665" cy="1856855"/>
            <a:chOff x="7318956" y="3056983"/>
            <a:chExt cx="1688665" cy="185685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26F62A-6D33-477E-81D9-DDB82598342A}"/>
                </a:ext>
              </a:extLst>
            </p:cNvPr>
            <p:cNvSpPr/>
            <p:nvPr/>
          </p:nvSpPr>
          <p:spPr>
            <a:xfrm>
              <a:off x="7318957" y="463525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타원 116">
              <a:extLst>
                <a:ext uri="{FF2B5EF4-FFF2-40B4-BE49-F238E27FC236}">
                  <a16:creationId xmlns:a16="http://schemas.microsoft.com/office/drawing/2014/main" id="{DC0514E7-76CA-412C-B462-0C627BCBF272}"/>
                </a:ext>
              </a:extLst>
            </p:cNvPr>
            <p:cNvSpPr/>
            <p:nvPr/>
          </p:nvSpPr>
          <p:spPr>
            <a:xfrm>
              <a:off x="7318956" y="3056983"/>
              <a:ext cx="1688664" cy="1688664"/>
            </a:xfrm>
            <a:prstGeom prst="ellipse">
              <a:avLst/>
            </a:prstGeom>
            <a:solidFill>
              <a:srgbClr val="71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타원 117">
              <a:extLst>
                <a:ext uri="{FF2B5EF4-FFF2-40B4-BE49-F238E27FC236}">
                  <a16:creationId xmlns:a16="http://schemas.microsoft.com/office/drawing/2014/main" id="{2881108B-158E-40F0-AA24-D617081BFB2D}"/>
                </a:ext>
              </a:extLst>
            </p:cNvPr>
            <p:cNvSpPr/>
            <p:nvPr/>
          </p:nvSpPr>
          <p:spPr>
            <a:xfrm>
              <a:off x="7459633" y="319766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이등변 삼각형 118">
              <a:extLst>
                <a:ext uri="{FF2B5EF4-FFF2-40B4-BE49-F238E27FC236}">
                  <a16:creationId xmlns:a16="http://schemas.microsoft.com/office/drawing/2014/main" id="{D5CEDB45-89F6-41E5-9855-243DFE3410E0}"/>
                </a:ext>
              </a:extLst>
            </p:cNvPr>
            <p:cNvSpPr/>
            <p:nvPr/>
          </p:nvSpPr>
          <p:spPr>
            <a:xfrm rot="9000000">
              <a:off x="8298521" y="436604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7480525" y="3711903"/>
              <a:ext cx="136552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URBAN</a:t>
              </a:r>
            </a:p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INFRASTRUCTURE</a:t>
              </a:r>
              <a:endParaRPr lang="ko-KR" altLang="en-US" sz="1200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51668" y="4267090"/>
            <a:ext cx="1688665" cy="1856855"/>
            <a:chOff x="3996216" y="4960533"/>
            <a:chExt cx="1688665" cy="185685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380A237-BA09-4442-A141-135FD492BED3}"/>
                </a:ext>
              </a:extLst>
            </p:cNvPr>
            <p:cNvSpPr/>
            <p:nvPr/>
          </p:nvSpPr>
          <p:spPr>
            <a:xfrm>
              <a:off x="3996217" y="6538807"/>
              <a:ext cx="1688664" cy="278581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타원 1">
              <a:extLst>
                <a:ext uri="{FF2B5EF4-FFF2-40B4-BE49-F238E27FC236}">
                  <a16:creationId xmlns:a16="http://schemas.microsoft.com/office/drawing/2014/main" id="{172DEA07-EA29-4BF1-A498-00B641311B23}"/>
                </a:ext>
              </a:extLst>
            </p:cNvPr>
            <p:cNvSpPr/>
            <p:nvPr/>
          </p:nvSpPr>
          <p:spPr>
            <a:xfrm>
              <a:off x="3996216" y="4960533"/>
              <a:ext cx="1688664" cy="1688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타원 2">
              <a:extLst>
                <a:ext uri="{FF2B5EF4-FFF2-40B4-BE49-F238E27FC236}">
                  <a16:creationId xmlns:a16="http://schemas.microsoft.com/office/drawing/2014/main" id="{C1436B5E-E9DE-4FF9-AF64-C968E59472BA}"/>
                </a:ext>
              </a:extLst>
            </p:cNvPr>
            <p:cNvSpPr/>
            <p:nvPr/>
          </p:nvSpPr>
          <p:spPr>
            <a:xfrm>
              <a:off x="4136893" y="5101210"/>
              <a:ext cx="1407310" cy="1407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이등변 삼각형 3">
              <a:extLst>
                <a:ext uri="{FF2B5EF4-FFF2-40B4-BE49-F238E27FC236}">
                  <a16:creationId xmlns:a16="http://schemas.microsoft.com/office/drawing/2014/main" id="{A70A6B10-1563-422E-91B0-0AA4790C93E8}"/>
                </a:ext>
              </a:extLst>
            </p:cNvPr>
            <p:cNvSpPr/>
            <p:nvPr/>
          </p:nvSpPr>
          <p:spPr>
            <a:xfrm rot="9000000">
              <a:off x="4975781" y="6269599"/>
              <a:ext cx="360040" cy="310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65">
              <a:extLst>
                <a:ext uri="{FF2B5EF4-FFF2-40B4-BE49-F238E27FC236}">
                  <a16:creationId xmlns:a16="http://schemas.microsoft.com/office/drawing/2014/main" id="{2BEE7C2D-139E-438D-B66B-48FB5515EB96}"/>
                </a:ext>
              </a:extLst>
            </p:cNvPr>
            <p:cNvSpPr txBox="1"/>
            <p:nvPr/>
          </p:nvSpPr>
          <p:spPr>
            <a:xfrm>
              <a:off x="4157785" y="5712532"/>
              <a:ext cx="136552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latin typeface="Bahnschrift SemiBold" panose="020B0502040204020203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TRANSPORTATION</a:t>
              </a:r>
              <a:endParaRPr lang="ko-KR" altLang="en-US" sz="1200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42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98" y="2691162"/>
            <a:ext cx="5216116" cy="593823"/>
          </a:xfrm>
        </p:spPr>
        <p:txBody>
          <a:bodyPr/>
          <a:lstStyle/>
          <a:p>
            <a:r>
              <a:rPr lang="en-GB" dirty="0"/>
              <a:t>Our Services to members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Capacity Building Trainings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City-to-City Cooperation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Urban SDG</a:t>
            </a:r>
            <a:r>
              <a:rPr lang="en-US" altLang="ko-KR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Knowledge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Platform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…and</a:t>
            </a:r>
            <a:r>
              <a:rPr lang="zh-CN" alt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many</a:t>
            </a:r>
            <a:r>
              <a:rPr lang="zh-CN" alt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</a:t>
            </a: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3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SDG KNOWLEDGE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9" y="869797"/>
            <a:ext cx="2731224" cy="944277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1A8A037E-F3F6-934E-14D0-9D2714AA57FE}"/>
              </a:ext>
            </a:extLst>
          </p:cNvPr>
          <p:cNvSpPr txBox="1"/>
          <p:nvPr/>
        </p:nvSpPr>
        <p:spPr>
          <a:xfrm>
            <a:off x="9603775" y="935618"/>
            <a:ext cx="1862802" cy="5087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543</a:t>
            </a:r>
            <a:endParaRPr lang="ko-KR" altLang="en-US" sz="2400" b="1" dirty="0">
              <a:solidFill>
                <a:srgbClr val="002060"/>
              </a:solidFill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EDC20527-0403-6700-D82E-C48FAF69D6E7}"/>
              </a:ext>
            </a:extLst>
          </p:cNvPr>
          <p:cNvSpPr txBox="1"/>
          <p:nvPr/>
        </p:nvSpPr>
        <p:spPr>
          <a:xfrm>
            <a:off x="8489178" y="686042"/>
            <a:ext cx="3553396" cy="15166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Current </a:t>
            </a:r>
          </a:p>
          <a:p>
            <a:r>
              <a:rPr lang="en-US" altLang="ko-KR" sz="2800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Total Case Studies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EDC20527-0403-6700-D82E-C48FAF69D6E7}"/>
              </a:ext>
            </a:extLst>
          </p:cNvPr>
          <p:cNvSpPr txBox="1"/>
          <p:nvPr/>
        </p:nvSpPr>
        <p:spPr>
          <a:xfrm>
            <a:off x="7550119" y="7532115"/>
            <a:ext cx="4107311" cy="15166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Annual Awards Program</a:t>
            </a:r>
          </a:p>
          <a:p>
            <a:r>
              <a:rPr lang="en-US" altLang="ko-KR" sz="2800" b="1" dirty="0" err="1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CityNet</a:t>
            </a:r>
            <a:r>
              <a:rPr lang="en-US" altLang="ko-KR" sz="2800" b="1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-ESCAP</a:t>
            </a:r>
            <a:endParaRPr lang="ko-KR" altLang="en-US" sz="2800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F30241-6EE3-9FC8-950D-2B3E8FBF6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26" y="2181224"/>
            <a:ext cx="5512647" cy="46767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2D1D6F-E703-CEB4-2F00-6A54D1E86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094" y="2254179"/>
            <a:ext cx="6074578" cy="4592294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EDC20527-0403-6700-D82E-C48FAF69D6E7}"/>
              </a:ext>
            </a:extLst>
          </p:cNvPr>
          <p:cNvSpPr txBox="1"/>
          <p:nvPr/>
        </p:nvSpPr>
        <p:spPr>
          <a:xfrm>
            <a:off x="4140568" y="1803529"/>
            <a:ext cx="3618962" cy="5041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Bahnschrift SemiBold" panose="020B0502040204020203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urbansdgplatform.org</a:t>
            </a:r>
            <a:endParaRPr lang="ko-KR" altLang="en-US" sz="2800" b="1" dirty="0">
              <a:latin typeface="Bahnschrift SemiBold" panose="020B0502040204020203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82551"/>
      </p:ext>
    </p:extLst>
  </p:cSld>
  <p:clrMapOvr>
    <a:masterClrMapping/>
  </p:clrMapOvr>
</p:sld>
</file>

<file path=ppt/theme/theme1.xml><?xml version="1.0" encoding="utf-8"?>
<a:theme xmlns:a="http://schemas.openxmlformats.org/drawingml/2006/main" name="3_Hancom Office">
  <a:themeElements>
    <a:clrScheme name="Hancom Office">
      <a:dk1>
        <a:srgbClr val="000000"/>
      </a:dk1>
      <a:lt1>
        <a:srgbClr val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CityNet Theme</Template>
  <TotalTime>3100</TotalTime>
  <Words>352</Words>
  <Application>Microsoft Office PowerPoint</Application>
  <PresentationFormat>Widescreen</PresentationFormat>
  <Paragraphs>107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HCR Dotum</vt:lpstr>
      <vt:lpstr>Noto Sans Symbols</vt:lpstr>
      <vt:lpstr>Adobe Devanagari</vt:lpstr>
      <vt:lpstr>Arial</vt:lpstr>
      <vt:lpstr>Arial Black</vt:lpstr>
      <vt:lpstr>Bahnschrift SemiBold</vt:lpstr>
      <vt:lpstr>Bahnschrift SemiLight</vt:lpstr>
      <vt:lpstr>Calibri</vt:lpstr>
      <vt:lpstr>Franklin Gothic Medium</vt:lpstr>
      <vt:lpstr>Open Sans</vt:lpstr>
      <vt:lpstr>Roboto</vt:lpstr>
      <vt:lpstr>Times New Roman</vt:lpstr>
      <vt:lpstr>3_Hancom Office</vt:lpstr>
      <vt:lpstr>PowerPoint Presentation</vt:lpstr>
      <vt:lpstr>PowerPoint Presentation</vt:lpstr>
      <vt:lpstr>ABOUT CITYNET</vt:lpstr>
      <vt:lpstr>OUR MEMBERS</vt:lpstr>
      <vt:lpstr>EXECUTIVE COMMITTEE 2023-2026 TERM</vt:lpstr>
      <vt:lpstr>CLUSTER PROGRAMMES</vt:lpstr>
      <vt:lpstr>OTHER THEMATIC AREAS</vt:lpstr>
      <vt:lpstr>Our Services to members</vt:lpstr>
      <vt:lpstr>URBAN SDG KNOWLEDGE PLATFORM</vt:lpstr>
      <vt:lpstr>Annual Awards Program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Chow</dc:creator>
  <cp:lastModifiedBy>Hui Qian</cp:lastModifiedBy>
  <cp:revision>248</cp:revision>
  <cp:lastPrinted>2023-07-26T08:56:41Z</cp:lastPrinted>
  <dcterms:created xsi:type="dcterms:W3CDTF">2020-10-22T05:27:26Z</dcterms:created>
  <dcterms:modified xsi:type="dcterms:W3CDTF">2024-12-06T15:03:27Z</dcterms:modified>
</cp:coreProperties>
</file>