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3"/>
  </p:notesMasterIdLst>
  <p:sldIdLst>
    <p:sldId id="257" r:id="rId2"/>
    <p:sldId id="266" r:id="rId3"/>
    <p:sldId id="258" r:id="rId4"/>
    <p:sldId id="303" r:id="rId5"/>
    <p:sldId id="273" r:id="rId6"/>
    <p:sldId id="267" r:id="rId7"/>
    <p:sldId id="304" r:id="rId8"/>
    <p:sldId id="270" r:id="rId9"/>
    <p:sldId id="396" r:id="rId10"/>
    <p:sldId id="305" r:id="rId11"/>
    <p:sldId id="397" r:id="rId12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E6CE290-1FFD-A35E-F0ED-FBBCCB1218C9}" name="티넷 시" initials="티시" userId="c231077ae8f14a3c" providerId="Windows Live"/>
  <p188:author id="{2AC120BB-F45E-7CF0-E5AF-E16B670A294C}" name="CityNet Secretariat" initials="CS" userId="S::communication@citynet-ap.org::f6c4a6e4-1462-491c-82c7-f902094bac42" providerId="AD"/>
  <p188:author id="{CF3F31E0-07DE-CFD6-2248-728C3A6CA31C}" name="티넷 시" initials="티시" userId="e85a36eb3ce143a2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真美 高橋" initials="真高" lastIdx="10" clrIdx="0">
    <p:extLst>
      <p:ext uri="{19B8F6BF-5375-455C-9EA6-DF929625EA0E}">
        <p15:presenceInfo xmlns:p15="http://schemas.microsoft.com/office/powerpoint/2012/main" userId="375f208ac01b020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275"/>
    <a:srgbClr val="002060"/>
    <a:srgbClr val="739DD1"/>
    <a:srgbClr val="75A3FF"/>
    <a:srgbClr val="8EB0DA"/>
    <a:srgbClr val="FFFFFF"/>
    <a:srgbClr val="000000"/>
    <a:srgbClr val="0C3C22"/>
    <a:srgbClr val="030301"/>
    <a:srgbClr val="3059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42" autoAdjust="0"/>
    <p:restoredTop sz="96206" autoAdjust="0"/>
  </p:normalViewPr>
  <p:slideViewPr>
    <p:cSldViewPr snapToGrid="0" showGuides="1">
      <p:cViewPr varScale="1">
        <p:scale>
          <a:sx n="107" d="100"/>
          <a:sy n="107" d="100"/>
        </p:scale>
        <p:origin x="1224" y="102"/>
      </p:cViewPr>
      <p:guideLst>
        <p:guide orient="horz" pos="218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211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9B1FF-98F7-436C-942C-9BFC2DDE36F2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6F636-51BD-48B4-B8C8-368620DE6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1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-220663" y="811213"/>
            <a:ext cx="7199313" cy="4049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75521" y="5131831"/>
            <a:ext cx="5404160" cy="4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6" name="Shape 266"/>
          <p:cNvSpPr txBox="1">
            <a:spLocks noGrp="1"/>
          </p:cNvSpPr>
          <p:nvPr>
            <p:ph type="sldNum" idx="12"/>
          </p:nvPr>
        </p:nvSpPr>
        <p:spPr>
          <a:xfrm>
            <a:off x="3826384" y="10261786"/>
            <a:ext cx="2927254" cy="540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4284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>
          <a:extLst>
            <a:ext uri="{FF2B5EF4-FFF2-40B4-BE49-F238E27FC236}">
              <a16:creationId xmlns:a16="http://schemas.microsoft.com/office/drawing/2014/main" id="{99E756A4-E850-4F7E-E5CA-C339E1679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>
            <a:extLst>
              <a:ext uri="{FF2B5EF4-FFF2-40B4-BE49-F238E27FC236}">
                <a16:creationId xmlns:a16="http://schemas.microsoft.com/office/drawing/2014/main" id="{FC015965-527C-E1CC-6715-43186E8D56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220663" y="811213"/>
            <a:ext cx="7199313" cy="4049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Shape 265">
            <a:extLst>
              <a:ext uri="{FF2B5EF4-FFF2-40B4-BE49-F238E27FC236}">
                <a16:creationId xmlns:a16="http://schemas.microsoft.com/office/drawing/2014/main" id="{BD3C2BAF-D84D-4BDD-CEE6-AA2478B8DD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5521" y="5131831"/>
            <a:ext cx="5404160" cy="4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6" name="Shape 266">
            <a:extLst>
              <a:ext uri="{FF2B5EF4-FFF2-40B4-BE49-F238E27FC236}">
                <a16:creationId xmlns:a16="http://schemas.microsoft.com/office/drawing/2014/main" id="{EAB15806-49E4-94CD-B5E8-B62C58AA84B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26384" y="10261786"/>
            <a:ext cx="2927254" cy="540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5950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6F636-51BD-48B4-B8C8-368620DE621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157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6F636-51BD-48B4-B8C8-368620DE621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178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6F636-51BD-48B4-B8C8-368620DE621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012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6F636-51BD-48B4-B8C8-368620DE621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902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6F636-51BD-48B4-B8C8-368620DE621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575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6F636-51BD-48B4-B8C8-368620DE621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380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6F636-51BD-48B4-B8C8-368620DE621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915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6F636-51BD-48B4-B8C8-368620DE621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130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55707"/>
            <a:ext cx="12192000" cy="50407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239352" y="255609"/>
            <a:ext cx="10849205" cy="50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  <a:defRPr sz="3200" b="1" i="0" u="none" strike="noStrike" cap="none">
                <a:solidFill>
                  <a:schemeClr val="lt1"/>
                </a:solidFill>
                <a:latin typeface="Bahnschrift SemiBold" panose="020B0502040204020203" pitchFamily="34" charset="0"/>
                <a:ea typeface="Bahnschrift SemiBold" panose="020B0502040204020203" pitchFamily="34" charset="0"/>
                <a:cs typeface="Bahnschrift SemiBold" panose="020B0502040204020203" pitchFamily="34" charset="0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09600" y="944726"/>
            <a:ext cx="10972800" cy="5181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78" marR="0" lvl="0" indent="-431779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dobe Devanagari" panose="02040503050201020203" pitchFamily="18" charset="0"/>
                <a:ea typeface="Adobe Devanagari" panose="02040503050201020203" pitchFamily="18" charset="0"/>
                <a:cs typeface="Adobe Devanagari" panose="02040503050201020203" pitchFamily="18" charset="0"/>
                <a:sym typeface="Times New Roman"/>
              </a:defRPr>
            </a:lvl1pPr>
            <a:lvl2pPr marL="914354" marR="0" lvl="1" indent="-40638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Adobe Devanagari" panose="02040503050201020203" pitchFamily="18" charset="0"/>
                <a:ea typeface="Adobe Devanagari" panose="02040503050201020203" pitchFamily="18" charset="0"/>
                <a:cs typeface="Adobe Devanagari" panose="02040503050201020203" pitchFamily="18" charset="0"/>
                <a:sym typeface="Times New Roman"/>
              </a:defRPr>
            </a:lvl2pPr>
            <a:lvl3pPr marL="1371532" marR="0" lvl="2" indent="-380981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dobe Devanagari" panose="02040503050201020203" pitchFamily="18" charset="0"/>
                <a:ea typeface="Adobe Devanagari" panose="02040503050201020203" pitchFamily="18" charset="0"/>
                <a:cs typeface="Adobe Devanagari" panose="02040503050201020203" pitchFamily="18" charset="0"/>
                <a:sym typeface="Times New Roman"/>
              </a:defRPr>
            </a:lvl3pPr>
            <a:lvl4pPr marL="1828709" marR="0" lvl="3" indent="-35558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600" b="0" i="0" u="none" strike="noStrike" cap="none" baseline="0">
                <a:solidFill>
                  <a:schemeClr val="dk1"/>
                </a:solidFill>
                <a:latin typeface="Adobe Devanagari" panose="02040503050201020203" pitchFamily="18" charset="0"/>
                <a:ea typeface="Adobe Devanagari" panose="02040503050201020203" pitchFamily="18" charset="0"/>
                <a:cs typeface="Adobe Devanagari" panose="02040503050201020203" pitchFamily="18" charset="0"/>
                <a:sym typeface="Times New Roman"/>
              </a:defRPr>
            </a:lvl4pPr>
            <a:lvl5pPr marL="2285886" marR="0" lvl="4" indent="-35558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062" marR="0" lvl="5" indent="-35558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240" marR="0" lvl="6" indent="-35558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418" marR="0" lvl="7" indent="-35558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594" marR="0" lvl="8" indent="-35558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Click to edit</a:t>
            </a:r>
          </a:p>
          <a:p>
            <a:pPr lvl="2"/>
            <a:r>
              <a:rPr lang="en-US" dirty="0"/>
              <a:t>Click to edit</a:t>
            </a:r>
          </a:p>
          <a:p>
            <a:pPr lvl="3"/>
            <a:r>
              <a:rPr lang="en-US" dirty="0"/>
              <a:t>Click to edit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10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wo Colum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09600" y="944726"/>
            <a:ext cx="5358581" cy="5181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78" marR="0" lvl="0" indent="-431779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dobe Devanagari" panose="02040503050201020203" pitchFamily="18" charset="0"/>
                <a:ea typeface="Adobe Devanagari" panose="02040503050201020203" pitchFamily="18" charset="0"/>
                <a:cs typeface="Adobe Devanagari" panose="02040503050201020203" pitchFamily="18" charset="0"/>
                <a:sym typeface="Times New Roman"/>
              </a:defRPr>
            </a:lvl1pPr>
            <a:lvl2pPr marL="914354" marR="0" lvl="1" indent="-40638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Adobe Devanagari" panose="02040503050201020203" pitchFamily="18" charset="0"/>
                <a:ea typeface="Adobe Devanagari" panose="02040503050201020203" pitchFamily="18" charset="0"/>
                <a:cs typeface="Adobe Devanagari" panose="02040503050201020203" pitchFamily="18" charset="0"/>
                <a:sym typeface="Times New Roman"/>
              </a:defRPr>
            </a:lvl2pPr>
            <a:lvl3pPr marL="1371532" marR="0" lvl="2" indent="-380981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dobe Devanagari" panose="02040503050201020203" pitchFamily="18" charset="0"/>
                <a:ea typeface="Adobe Devanagari" panose="02040503050201020203" pitchFamily="18" charset="0"/>
                <a:cs typeface="Adobe Devanagari" panose="02040503050201020203" pitchFamily="18" charset="0"/>
                <a:sym typeface="Times New Roman"/>
              </a:defRPr>
            </a:lvl3pPr>
            <a:lvl4pPr marL="1828709" marR="0" lvl="3" indent="-35558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600" b="0" i="0" u="none" strike="noStrike" cap="none" baseline="0">
                <a:solidFill>
                  <a:schemeClr val="dk1"/>
                </a:solidFill>
                <a:latin typeface="Adobe Devanagari" panose="02040503050201020203" pitchFamily="18" charset="0"/>
                <a:ea typeface="Adobe Devanagari" panose="02040503050201020203" pitchFamily="18" charset="0"/>
                <a:cs typeface="Adobe Devanagari" panose="02040503050201020203" pitchFamily="18" charset="0"/>
                <a:sym typeface="Times New Roman"/>
              </a:defRPr>
            </a:lvl4pPr>
            <a:lvl5pPr marL="2285886" marR="0" lvl="4" indent="-35558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062" marR="0" lvl="5" indent="-35558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240" marR="0" lvl="6" indent="-35558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418" marR="0" lvl="7" indent="-35558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594" marR="0" lvl="8" indent="-35558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Click to edit</a:t>
            </a:r>
          </a:p>
          <a:p>
            <a:pPr lvl="2"/>
            <a:r>
              <a:rPr lang="en-US" dirty="0"/>
              <a:t>Click to edit</a:t>
            </a:r>
          </a:p>
          <a:p>
            <a:pPr lvl="3"/>
            <a:r>
              <a:rPr lang="en-US" dirty="0"/>
              <a:t>Click to edit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hape 96"/>
          <p:cNvSpPr txBox="1">
            <a:spLocks noGrp="1"/>
          </p:cNvSpPr>
          <p:nvPr>
            <p:ph type="body" idx="13"/>
          </p:nvPr>
        </p:nvSpPr>
        <p:spPr>
          <a:xfrm>
            <a:off x="6223820" y="944726"/>
            <a:ext cx="5358581" cy="5181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78" marR="0" lvl="0" indent="-431779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dobe Devanagari" panose="02040503050201020203" pitchFamily="18" charset="0"/>
                <a:ea typeface="Adobe Devanagari" panose="02040503050201020203" pitchFamily="18" charset="0"/>
                <a:cs typeface="Adobe Devanagari" panose="02040503050201020203" pitchFamily="18" charset="0"/>
                <a:sym typeface="Times New Roman"/>
              </a:defRPr>
            </a:lvl1pPr>
            <a:lvl2pPr marL="914354" marR="0" lvl="1" indent="-40638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Adobe Devanagari" panose="02040503050201020203" pitchFamily="18" charset="0"/>
                <a:ea typeface="Adobe Devanagari" panose="02040503050201020203" pitchFamily="18" charset="0"/>
                <a:cs typeface="Adobe Devanagari" panose="02040503050201020203" pitchFamily="18" charset="0"/>
                <a:sym typeface="Times New Roman"/>
              </a:defRPr>
            </a:lvl2pPr>
            <a:lvl3pPr marL="1371532" marR="0" lvl="2" indent="-380981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dobe Devanagari" panose="02040503050201020203" pitchFamily="18" charset="0"/>
                <a:ea typeface="Adobe Devanagari" panose="02040503050201020203" pitchFamily="18" charset="0"/>
                <a:cs typeface="Adobe Devanagari" panose="02040503050201020203" pitchFamily="18" charset="0"/>
                <a:sym typeface="Times New Roman"/>
              </a:defRPr>
            </a:lvl3pPr>
            <a:lvl4pPr marL="1828709" marR="0" lvl="3" indent="-35558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600" b="0" i="0" u="none" strike="noStrike" cap="none" baseline="0">
                <a:solidFill>
                  <a:schemeClr val="dk1"/>
                </a:solidFill>
                <a:latin typeface="Adobe Devanagari" panose="02040503050201020203" pitchFamily="18" charset="0"/>
                <a:ea typeface="Adobe Devanagari" panose="02040503050201020203" pitchFamily="18" charset="0"/>
                <a:cs typeface="Adobe Devanagari" panose="02040503050201020203" pitchFamily="18" charset="0"/>
                <a:sym typeface="Times New Roman"/>
              </a:defRPr>
            </a:lvl4pPr>
            <a:lvl5pPr marL="2285886" marR="0" lvl="4" indent="-35558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062" marR="0" lvl="5" indent="-35558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240" marR="0" lvl="6" indent="-35558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418" marR="0" lvl="7" indent="-35558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594" marR="0" lvl="8" indent="-35558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Click to edit</a:t>
            </a:r>
          </a:p>
          <a:p>
            <a:pPr lvl="2"/>
            <a:r>
              <a:rPr lang="en-US" dirty="0"/>
              <a:t>Click to edit</a:t>
            </a:r>
          </a:p>
          <a:p>
            <a:pPr lvl="3"/>
            <a:r>
              <a:rPr lang="en-US" dirty="0"/>
              <a:t>Click to edit</a:t>
            </a:r>
          </a:p>
        </p:txBody>
      </p:sp>
      <p:pic>
        <p:nvPicPr>
          <p:cNvPr id="9" name="Shape 94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55707"/>
            <a:ext cx="12192000" cy="5040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95"/>
          <p:cNvSpPr txBox="1">
            <a:spLocks noGrp="1"/>
          </p:cNvSpPr>
          <p:nvPr>
            <p:ph type="title"/>
          </p:nvPr>
        </p:nvSpPr>
        <p:spPr>
          <a:xfrm>
            <a:off x="239352" y="255609"/>
            <a:ext cx="10849205" cy="50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  <a:defRPr sz="3200" b="1" i="0" u="none" strike="noStrike" cap="none">
                <a:solidFill>
                  <a:schemeClr val="lt1"/>
                </a:solidFill>
                <a:latin typeface="Bahnschrift SemiBold" panose="020B0502040204020203" pitchFamily="34" charset="0"/>
                <a:ea typeface="Bahnschrift SemiBold" panose="020B0502040204020203" pitchFamily="34" charset="0"/>
                <a:cs typeface="Bahnschrift SemiBold" panose="020B0502040204020203" pitchFamily="34" charset="0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9426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80828"/>
            <a:ext cx="12192000" cy="1692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68341" y="5733256"/>
            <a:ext cx="2374624" cy="88770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None/>
              <a:defRPr sz="4000" b="1" i="0" u="none" strike="noStrike" cap="none">
                <a:solidFill>
                  <a:schemeClr val="lt1"/>
                </a:solidFill>
                <a:latin typeface="Bahnschrift SemiBold" panose="020B0502040204020203" pitchFamily="34" charset="0"/>
                <a:ea typeface="Bahnschrift SemiBold" panose="020B0502040204020203" pitchFamily="34" charset="0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04" name="Shape 104"/>
          <p:cNvSpPr txBox="1">
            <a:spLocks noGrp="1"/>
          </p:cNvSpPr>
          <p:nvPr>
            <p:ph type="subTitle" idx="1"/>
          </p:nvPr>
        </p:nvSpPr>
        <p:spPr>
          <a:xfrm>
            <a:off x="6672064" y="3886200"/>
            <a:ext cx="460553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2060"/>
                </a:solidFill>
                <a:latin typeface="Adobe Devanagari" panose="02040503050201020203" pitchFamily="18" charset="0"/>
                <a:ea typeface="Adobe Devanagari" panose="02040503050201020203" pitchFamily="18" charset="0"/>
                <a:cs typeface="Adobe Devanagari" panose="02040503050201020203" pitchFamily="18" charset="0"/>
                <a:sym typeface="Georgia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131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Shape 94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55707"/>
            <a:ext cx="12192000" cy="5040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95"/>
          <p:cNvSpPr txBox="1">
            <a:spLocks noGrp="1"/>
          </p:cNvSpPr>
          <p:nvPr>
            <p:ph type="title"/>
          </p:nvPr>
        </p:nvSpPr>
        <p:spPr>
          <a:xfrm>
            <a:off x="239352" y="255609"/>
            <a:ext cx="10849205" cy="50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  <a:defRPr sz="3200" b="1" i="0" u="none" strike="noStrike" cap="none">
                <a:solidFill>
                  <a:schemeClr val="lt1"/>
                </a:solidFill>
                <a:latin typeface="Bahnschrift SemiBold" panose="020B0502040204020203" pitchFamily="34" charset="0"/>
                <a:ea typeface="Bahnschrift SemiBold" panose="020B0502040204020203" pitchFamily="34" charset="0"/>
                <a:cs typeface="Bahnschrift SemiBold" panose="020B0502040204020203" pitchFamily="34" charset="0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630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 descr="그림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143" y="1417991"/>
            <a:ext cx="12157727" cy="402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 descr="Description: http://citynet-ap.org/wp-content/uploads/2013/06/main11.jpg"/>
          <p:cNvPicPr preferRelativeResize="0"/>
          <p:nvPr/>
        </p:nvPicPr>
        <p:blipFill rotWithShape="1">
          <a:blip r:embed="rId3">
            <a:alphaModFix/>
          </a:blip>
          <a:srcRect b="83620"/>
          <a:stretch/>
        </p:blipFill>
        <p:spPr>
          <a:xfrm>
            <a:off x="-20250" y="11"/>
            <a:ext cx="12212252" cy="340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 descr="Description: http://citynet-ap.org/wp-content/uploads/2013/06/main11.jpg"/>
          <p:cNvPicPr preferRelativeResize="0"/>
          <p:nvPr/>
        </p:nvPicPr>
        <p:blipFill rotWithShape="1">
          <a:blip r:embed="rId3">
            <a:alphaModFix/>
          </a:blip>
          <a:srcRect b="83620"/>
          <a:stretch/>
        </p:blipFill>
        <p:spPr>
          <a:xfrm>
            <a:off x="0" y="6554481"/>
            <a:ext cx="12192000" cy="34019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847864" y="1664804"/>
            <a:ext cx="6954821" cy="162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2060"/>
                </a:solidFill>
                <a:latin typeface="Bahnschrift SemiBold" panose="020B0502040204020203" pitchFamily="34" charset="0"/>
                <a:ea typeface="Bahnschrift SemiBold" panose="020B0502040204020203" pitchFamily="34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847864" y="3429010"/>
            <a:ext cx="6954821" cy="2700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78" marR="0" lvl="0" indent="-330184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5F5F5F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5F5F5F"/>
                </a:solidFill>
                <a:latin typeface="Adobe Devanagari" panose="02040503050201020203" pitchFamily="18" charset="0"/>
                <a:ea typeface="Adobe Devanagari" panose="02040503050201020203" pitchFamily="18" charset="0"/>
                <a:cs typeface="Adobe Devanagari" panose="02040503050201020203" pitchFamily="18" charset="0"/>
                <a:sym typeface="Georgia"/>
              </a:defRPr>
            </a:lvl1pPr>
            <a:lvl2pPr marL="914354" marR="0" lvl="1" indent="-228589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2" marR="0" lvl="2" indent="-228589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9" marR="0" lvl="3" indent="-228589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6" marR="0" lvl="4" indent="-228589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2" marR="0" lvl="5" indent="-228589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240" marR="0" lvl="6" indent="-228589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418" marR="0" lvl="7" indent="-228589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594" marR="0" lvl="8" indent="-228589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2" name="Shape 122"/>
          <p:cNvGrpSpPr/>
          <p:nvPr/>
        </p:nvGrpSpPr>
        <p:grpSpPr>
          <a:xfrm>
            <a:off x="4847861" y="3284984"/>
            <a:ext cx="7344139" cy="72008"/>
            <a:chOff x="3635896" y="3284984"/>
            <a:chExt cx="5508104" cy="72008"/>
          </a:xfrm>
        </p:grpSpPr>
        <p:cxnSp>
          <p:nvCxnSpPr>
            <p:cNvPr id="123" name="Shape 123"/>
            <p:cNvCxnSpPr/>
            <p:nvPr/>
          </p:nvCxnSpPr>
          <p:spPr>
            <a:xfrm>
              <a:off x="3635896" y="3356992"/>
              <a:ext cx="5508104" cy="0"/>
            </a:xfrm>
            <a:prstGeom prst="straightConnector1">
              <a:avLst/>
            </a:prstGeom>
            <a:noFill/>
            <a:ln w="12700" cap="flat" cmpd="sng">
              <a:solidFill>
                <a:srgbClr val="0000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4" name="Shape 124"/>
            <p:cNvSpPr/>
            <p:nvPr/>
          </p:nvSpPr>
          <p:spPr>
            <a:xfrm>
              <a:off x="5436096" y="3284984"/>
              <a:ext cx="3707904" cy="72008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rgbClr val="0000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575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preserve="1" userDrawn="1">
  <p:cSld name="Picture with Caption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pic" idx="2"/>
          </p:nvPr>
        </p:nvSpPr>
        <p:spPr>
          <a:xfrm>
            <a:off x="2389717" y="1006157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dobe Devanagari" panose="02040503050201020203" pitchFamily="18" charset="0"/>
                <a:ea typeface="Adobe Devanagari" panose="02040503050201020203" pitchFamily="18" charset="0"/>
                <a:cs typeface="Adobe Devanagari" panose="02040503050201020203" pitchFamily="18" charset="0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2389717" y="5219854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0" marR="0" lvl="0" indent="0" algn="ctr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dobe Devanagari" panose="02040503050201020203" pitchFamily="18" charset="0"/>
                <a:ea typeface="Adobe Devanagari" panose="02040503050201020203" pitchFamily="18" charset="0"/>
                <a:cs typeface="Adobe Devanagari" panose="02040503050201020203" pitchFamily="18" charset="0"/>
                <a:sym typeface="Arial"/>
              </a:defRPr>
            </a:lvl1pPr>
            <a:lvl2pPr marL="914354" marR="0" lvl="1" indent="-228589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2" marR="0" lvl="2" indent="-228589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9" marR="0" lvl="3" indent="-228589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6" marR="0" lvl="4" indent="-228589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2" marR="0" lvl="5" indent="-228589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240" marR="0" lvl="6" indent="-228589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418" marR="0" lvl="7" indent="-228589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594" marR="0" lvl="8" indent="-228589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dt" idx="10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56" name="Shape 156"/>
          <p:cNvSpPr txBox="1">
            <a:spLocks noGrp="1"/>
          </p:cNvSpPr>
          <p:nvPr>
            <p:ph type="ftr" idx="11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Shape 94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55707"/>
            <a:ext cx="12192000" cy="50407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95"/>
          <p:cNvSpPr txBox="1">
            <a:spLocks noGrp="1"/>
          </p:cNvSpPr>
          <p:nvPr>
            <p:ph type="title"/>
          </p:nvPr>
        </p:nvSpPr>
        <p:spPr>
          <a:xfrm>
            <a:off x="239352" y="255609"/>
            <a:ext cx="10849205" cy="50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  <a:defRPr sz="3200" b="1" i="0" u="none" strike="noStrike" cap="none">
                <a:solidFill>
                  <a:schemeClr val="lt1"/>
                </a:solidFill>
                <a:latin typeface="Bahnschrift SemiBold" panose="020B0502040204020203" pitchFamily="34" charset="0"/>
                <a:ea typeface="Bahnschrift SemiBold" panose="020B0502040204020203" pitchFamily="34" charset="0"/>
                <a:cs typeface="Bahnschrift SemiBold" panose="020B0502040204020203" pitchFamily="34" charset="0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8508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Fully 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96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1562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86" r:id="rId2"/>
    <p:sldLayoutId id="2147483675" r:id="rId3"/>
    <p:sldLayoutId id="2147483676" r:id="rId4"/>
    <p:sldLayoutId id="2147483677" r:id="rId5"/>
    <p:sldLayoutId id="2147483682" r:id="rId6"/>
    <p:sldLayoutId id="214748368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Shape 268" descr="C:\Users\citynet\AppData\Local\Microsoft\Windows\Temporary Internet Files\Content.IE5\PB20OGQE\world_map_45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6064" y="898302"/>
            <a:ext cx="7659872" cy="3906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Shape 269" descr="Description: http://citynet-ap.org/wp-content/uploads/2013/06/main11.jpg"/>
          <p:cNvPicPr preferRelativeResize="0"/>
          <p:nvPr/>
        </p:nvPicPr>
        <p:blipFill rotWithShape="1">
          <a:blip r:embed="rId4">
            <a:alphaModFix/>
          </a:blip>
          <a:srcRect b="83620"/>
          <a:stretch/>
        </p:blipFill>
        <p:spPr>
          <a:xfrm>
            <a:off x="-1" y="-18854"/>
            <a:ext cx="12192001" cy="340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Shape 270" descr="Description: X:\1. Activities\2014\12. CityNet Services\Prearrival Package &amp; Program materials\citynet-logo-transparent_background-lar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19491" y="5018049"/>
            <a:ext cx="1739592" cy="86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 descr="Description: http://citynet-ap.org/wp-content/uploads/2013/06/main11.jpg"/>
          <p:cNvPicPr preferRelativeResize="0"/>
          <p:nvPr/>
        </p:nvPicPr>
        <p:blipFill rotWithShape="1">
          <a:blip r:embed="rId4">
            <a:alphaModFix/>
          </a:blip>
          <a:srcRect b="83620"/>
          <a:stretch/>
        </p:blipFill>
        <p:spPr>
          <a:xfrm>
            <a:off x="0" y="6517805"/>
            <a:ext cx="12192000" cy="3401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FCCC5B2-DEF1-A1D8-D7D8-E9079AF1C046}"/>
              </a:ext>
            </a:extLst>
          </p:cNvPr>
          <p:cNvSpPr/>
          <p:nvPr/>
        </p:nvSpPr>
        <p:spPr>
          <a:xfrm>
            <a:off x="4362450" y="5959699"/>
            <a:ext cx="4070350" cy="4178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ja-JP" altLang="en-US" sz="1400" b="1" dirty="0">
                <a:solidFill>
                  <a:srgbClr val="1D2275"/>
                </a:solidFill>
              </a:rPr>
              <a:t>シティネット</a:t>
            </a:r>
            <a:endParaRPr kumimoji="1" lang="en-US" altLang="ja-JP" sz="1400" b="1" dirty="0">
              <a:solidFill>
                <a:srgbClr val="1D2275"/>
              </a:solidFill>
            </a:endParaRPr>
          </a:p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アジア太平洋都市間協力ネットワーク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683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年次表彰プログラム 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8972551" y="74306"/>
            <a:ext cx="2752726" cy="866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322" y="59235"/>
            <a:ext cx="2594234" cy="89691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246A248-710E-4D84-AAC6-519F81E34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52" y="759780"/>
            <a:ext cx="4330223" cy="114707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411AB8D-8A87-4480-B0F2-8EADF919BA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134" y="1189973"/>
            <a:ext cx="4534422" cy="56680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B1CCEE-2A34-43F5-A50D-A7FB9FDE5FB9}"/>
              </a:ext>
            </a:extLst>
          </p:cNvPr>
          <p:cNvSpPr txBox="1"/>
          <p:nvPr/>
        </p:nvSpPr>
        <p:spPr>
          <a:xfrm>
            <a:off x="0" y="2312568"/>
            <a:ext cx="68037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ja-JP" altLang="en-US" sz="2000" dirty="0"/>
              <a:t>地方自治体における国連</a:t>
            </a:r>
            <a:r>
              <a:rPr lang="en-US" altLang="ja-JP" sz="2000" dirty="0"/>
              <a:t>SDGs</a:t>
            </a:r>
            <a:r>
              <a:rPr lang="ja-JP" altLang="en-US" sz="2000" dirty="0"/>
              <a:t>達成に向けた取り組みを称える年次表彰制度</a:t>
            </a:r>
            <a:endParaRPr lang="en-US" altLang="ja-JP" sz="2000" dirty="0"/>
          </a:p>
          <a:p>
            <a:pPr algn="just"/>
            <a:endParaRPr lang="en-US" altLang="ko-K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ja-JP" altLang="en-US" sz="2000" dirty="0"/>
              <a:t>各都市は、直面する主要な課題に対応するテーマ別カテゴリーの事例をアップロード</a:t>
            </a:r>
            <a:endParaRPr lang="en-US" altLang="ja-JP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ja-JP" sz="2000" dirty="0"/>
              <a:t>2024</a:t>
            </a:r>
            <a:r>
              <a:rPr lang="ja-JP" altLang="en-US" sz="2000" dirty="0"/>
              <a:t>年表彰式は、同年</a:t>
            </a:r>
            <a:r>
              <a:rPr lang="en-US" altLang="ja-JP" sz="2000" dirty="0"/>
              <a:t>11</a:t>
            </a:r>
            <a:r>
              <a:rPr lang="ja-JP" altLang="en-US" sz="2000" dirty="0"/>
              <a:t>月にイロイロ市で開催されたシティネット実行委員会で行われた</a:t>
            </a:r>
            <a:endParaRPr lang="en-US" altLang="ja-JP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ja-JP" sz="2000" dirty="0"/>
              <a:t>2025</a:t>
            </a:r>
            <a:r>
              <a:rPr lang="ja-JP" altLang="en-US" sz="2000" dirty="0"/>
              <a:t>年の表彰式は、同年</a:t>
            </a:r>
            <a:r>
              <a:rPr lang="en-US" altLang="ja-JP" sz="2000" dirty="0"/>
              <a:t>9</a:t>
            </a:r>
            <a:r>
              <a:rPr lang="ja-JP" altLang="en-US" sz="2000" dirty="0"/>
              <a:t>月～</a:t>
            </a:r>
            <a:r>
              <a:rPr lang="en-US" altLang="ja-JP" sz="2000" dirty="0"/>
              <a:t>10</a:t>
            </a:r>
            <a:r>
              <a:rPr lang="ja-JP" altLang="en-US" sz="2000" dirty="0"/>
              <a:t>月頃、第</a:t>
            </a:r>
            <a:r>
              <a:rPr lang="en-US" altLang="ja-JP" sz="2000" dirty="0"/>
              <a:t>2</a:t>
            </a:r>
            <a:r>
              <a:rPr lang="ja-JP" altLang="en-US" sz="2000" dirty="0"/>
              <a:t>回ソウル・スマートライフ・ウィーク期間中にソウルで開催予定</a:t>
            </a:r>
            <a:endParaRPr lang="en-US" altLang="ko-KR" sz="2000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A6CA364-9A1F-771E-364D-A7701B5F8A58}"/>
              </a:ext>
            </a:extLst>
          </p:cNvPr>
          <p:cNvSpPr/>
          <p:nvPr/>
        </p:nvSpPr>
        <p:spPr>
          <a:xfrm>
            <a:off x="1575098" y="866875"/>
            <a:ext cx="3083247" cy="103998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kumimoji="1" lang="en-US" altLang="ja-JP" sz="2800" b="1" dirty="0">
                <a:solidFill>
                  <a:schemeClr val="tx1"/>
                </a:solidFill>
              </a:rPr>
              <a:t>SDG</a:t>
            </a:r>
            <a:r>
              <a:rPr kumimoji="1" lang="ja-JP" altLang="en-US" sz="2800" b="1" dirty="0">
                <a:solidFill>
                  <a:schemeClr val="tx1"/>
                </a:solidFill>
              </a:rPr>
              <a:t>都市アワード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BEAB965-F1B8-0911-3C1B-3BB5FDF29CDD}"/>
              </a:ext>
            </a:extLst>
          </p:cNvPr>
          <p:cNvSpPr/>
          <p:nvPr/>
        </p:nvSpPr>
        <p:spPr>
          <a:xfrm>
            <a:off x="10078778" y="228691"/>
            <a:ext cx="1620000" cy="468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kumimoji="1" lang="ja-JP" altLang="en-US" sz="1100" dirty="0">
                <a:solidFill>
                  <a:schemeClr val="tx1"/>
                </a:solidFill>
              </a:rPr>
              <a:t>あ</a:t>
            </a:r>
            <a:r>
              <a:rPr kumimoji="1" lang="ja-JP" altLang="en-US" sz="1100" b="1" dirty="0">
                <a:solidFill>
                  <a:schemeClr val="tx1"/>
                </a:solidFill>
              </a:rPr>
              <a:t>都市型</a:t>
            </a:r>
            <a:r>
              <a:rPr kumimoji="1" lang="en-US" altLang="ja-JP" sz="1100" b="1" dirty="0">
                <a:solidFill>
                  <a:schemeClr val="tx1"/>
                </a:solidFill>
              </a:rPr>
              <a:t>SDG</a:t>
            </a:r>
            <a:r>
              <a:rPr kumimoji="1" lang="ja-JP" altLang="en-US" sz="1100" b="1" dirty="0">
                <a:solidFill>
                  <a:schemeClr val="tx1"/>
                </a:solidFill>
              </a:rPr>
              <a:t>ナレッジ・プラットフォーム</a:t>
            </a:r>
          </a:p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37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>
          <a:extLst>
            <a:ext uri="{FF2B5EF4-FFF2-40B4-BE49-F238E27FC236}">
              <a16:creationId xmlns:a16="http://schemas.microsoft.com/office/drawing/2014/main" id="{EEC75675-9158-5E27-1169-C4C05CF35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Shape 268" descr="C:\Users\citynet\AppData\Local\Microsoft\Windows\Temporary Internet Files\Content.IE5\PB20OGQE\world_map_45[1].jpg">
            <a:extLst>
              <a:ext uri="{FF2B5EF4-FFF2-40B4-BE49-F238E27FC236}">
                <a16:creationId xmlns:a16="http://schemas.microsoft.com/office/drawing/2014/main" id="{1C6C0D31-D0A8-D8DD-6C39-13EDC92E895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6064" y="898302"/>
            <a:ext cx="7659872" cy="3906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Shape 269" descr="Description: http://citynet-ap.org/wp-content/uploads/2013/06/main11.jpg">
            <a:extLst>
              <a:ext uri="{FF2B5EF4-FFF2-40B4-BE49-F238E27FC236}">
                <a16:creationId xmlns:a16="http://schemas.microsoft.com/office/drawing/2014/main" id="{3C079F66-90A6-358D-B6EE-2CA669EC3B7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83620"/>
          <a:stretch/>
        </p:blipFill>
        <p:spPr>
          <a:xfrm>
            <a:off x="-1" y="-18854"/>
            <a:ext cx="12192001" cy="340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Shape 270" descr="Description: X:\1. Activities\2014\12. CityNet Services\Prearrival Package &amp; Program materials\citynet-logo-transparent_background-large.png">
            <a:extLst>
              <a:ext uri="{FF2B5EF4-FFF2-40B4-BE49-F238E27FC236}">
                <a16:creationId xmlns:a16="http://schemas.microsoft.com/office/drawing/2014/main" id="{9EF29B1E-7245-488D-1C9E-3BC68FE7D4F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90769" y="5226696"/>
            <a:ext cx="1739592" cy="86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 descr="Description: http://citynet-ap.org/wp-content/uploads/2013/06/main11.jpg">
            <a:extLst>
              <a:ext uri="{FF2B5EF4-FFF2-40B4-BE49-F238E27FC236}">
                <a16:creationId xmlns:a16="http://schemas.microsoft.com/office/drawing/2014/main" id="{ACC77D7D-1310-6C0F-5201-0DEC1E856B4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83620"/>
          <a:stretch/>
        </p:blipFill>
        <p:spPr>
          <a:xfrm>
            <a:off x="0" y="6517805"/>
            <a:ext cx="12192000" cy="3401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FB0F7A-7E9C-7C65-4CC2-2EA870BD21B9}"/>
              </a:ext>
            </a:extLst>
          </p:cNvPr>
          <p:cNvSpPr txBox="1"/>
          <p:nvPr/>
        </p:nvSpPr>
        <p:spPr>
          <a:xfrm>
            <a:off x="6869151" y="4922657"/>
            <a:ext cx="30748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連絡先</a:t>
            </a:r>
            <a:endParaRPr lang="en-US" altLang="ja-JP" dirty="0"/>
          </a:p>
          <a:p>
            <a:r>
              <a:rPr lang="ja-JP" altLang="en-US" dirty="0"/>
              <a:t>銭慧</a:t>
            </a:r>
            <a:endParaRPr lang="en-US" altLang="ja-JP" dirty="0"/>
          </a:p>
          <a:p>
            <a:r>
              <a:rPr lang="ja-JP" altLang="en-US" dirty="0"/>
              <a:t>シニア・プログラム・オフィサー</a:t>
            </a:r>
            <a:endParaRPr lang="en-US" altLang="ja-JP" dirty="0"/>
          </a:p>
          <a:p>
            <a:r>
              <a:rPr lang="en-US" altLang="ko-KR" dirty="0"/>
              <a:t>hui@citynet-ap.org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5249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8" b="5268"/>
          <a:stretch/>
        </p:blipFill>
        <p:spPr>
          <a:xfrm>
            <a:off x="0" y="-409656"/>
            <a:ext cx="12200652" cy="5126534"/>
          </a:xfrm>
          <a:prstGeom prst="rect">
            <a:avLst/>
          </a:prstGeom>
        </p:spPr>
      </p:pic>
      <p:pic>
        <p:nvPicPr>
          <p:cNvPr id="7" name="Picture 6" descr="Description: X:\1. Activities\2014\12. CityNet Services\Prearrival Package &amp; Program materials\citynet-logo-transparent_background-large.png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80046" y="5362502"/>
            <a:ext cx="2696668" cy="116152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32091" y="5362502"/>
            <a:ext cx="8124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398"/>
            <a:r>
              <a:rPr lang="ja-JP" altLang="en-US" sz="2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シティネットは、</a:t>
            </a:r>
            <a:r>
              <a:rPr lang="ja-JP" altLang="en-US" sz="2000" b="1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アジア太平洋地域内外の都市関係者を結びつけ、具体的な解決策を提供することを目的とした、</a:t>
            </a:r>
            <a:r>
              <a:rPr lang="ja-JP" altLang="en-US" sz="20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持続可能な開発</a:t>
            </a:r>
            <a:r>
              <a:rPr lang="ja-JP" altLang="en-US" sz="2000" b="1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に取り組む都市関係者の団体である。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pic>
        <p:nvPicPr>
          <p:cNvPr id="13" name="Shape 9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565171"/>
            <a:ext cx="12200652" cy="50407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95"/>
          <p:cNvSpPr txBox="1">
            <a:spLocks/>
          </p:cNvSpPr>
          <p:nvPr/>
        </p:nvSpPr>
        <p:spPr>
          <a:xfrm>
            <a:off x="179514" y="4565074"/>
            <a:ext cx="8136904" cy="50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  <a:defRPr sz="3200" b="1" i="0" u="none" strike="noStrike" cap="none">
                <a:solidFill>
                  <a:schemeClr val="lt1"/>
                </a:solidFill>
                <a:latin typeface="Bahnschrift SemiBold" panose="020B0502040204020203" pitchFamily="34" charset="0"/>
                <a:ea typeface="Bahnschrift SemiBold" panose="020B0502040204020203" pitchFamily="34" charset="0"/>
                <a:cs typeface="Bahnschrift SemiBold" panose="020B0502040204020203" pitchFamily="34" charset="0"/>
                <a:sym typeface="Arial Black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ja-JP" altLang="en-US" kern="0" dirty="0"/>
              <a:t>組織概要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424378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직선 연결선 125">
            <a:extLst>
              <a:ext uri="{FF2B5EF4-FFF2-40B4-BE49-F238E27FC236}">
                <a16:creationId xmlns:a16="http://schemas.microsoft.com/office/drawing/2014/main" id="{C9E12BB1-4D1A-4ED8-B19B-4E60D4033072}"/>
              </a:ext>
            </a:extLst>
          </p:cNvPr>
          <p:cNvCxnSpPr>
            <a:cxnSpLocks/>
            <a:stCxn id="74" idx="5"/>
          </p:cNvCxnSpPr>
          <p:nvPr/>
        </p:nvCxnSpPr>
        <p:spPr>
          <a:xfrm>
            <a:off x="4080643" y="3746651"/>
            <a:ext cx="1575065" cy="1166639"/>
          </a:xfrm>
          <a:prstGeom prst="line">
            <a:avLst/>
          </a:prstGeom>
          <a:ln w="2540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5">
            <a:extLst>
              <a:ext uri="{FF2B5EF4-FFF2-40B4-BE49-F238E27FC236}">
                <a16:creationId xmlns:a16="http://schemas.microsoft.com/office/drawing/2014/main" id="{C9E12BB1-4D1A-4ED8-B19B-4E60D4033072}"/>
              </a:ext>
            </a:extLst>
          </p:cNvPr>
          <p:cNvCxnSpPr>
            <a:cxnSpLocks/>
            <a:stCxn id="78" idx="3"/>
          </p:cNvCxnSpPr>
          <p:nvPr/>
        </p:nvCxnSpPr>
        <p:spPr>
          <a:xfrm flipH="1">
            <a:off x="6541031" y="3746652"/>
            <a:ext cx="1570195" cy="1160695"/>
          </a:xfrm>
          <a:prstGeom prst="line">
            <a:avLst/>
          </a:prstGeom>
          <a:ln w="2540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120">
            <a:extLst>
              <a:ext uri="{FF2B5EF4-FFF2-40B4-BE49-F238E27FC236}">
                <a16:creationId xmlns:a16="http://schemas.microsoft.com/office/drawing/2014/main" id="{C10429E1-4DB5-448E-984F-1EF3DCD4EA83}"/>
              </a:ext>
            </a:extLst>
          </p:cNvPr>
          <p:cNvCxnSpPr>
            <a:cxnSpLocks/>
            <a:stCxn id="80" idx="4"/>
          </p:cNvCxnSpPr>
          <p:nvPr/>
        </p:nvCxnSpPr>
        <p:spPr>
          <a:xfrm>
            <a:off x="6096000" y="3123440"/>
            <a:ext cx="0" cy="2310000"/>
          </a:xfrm>
          <a:prstGeom prst="line">
            <a:avLst/>
          </a:prstGeom>
          <a:ln w="2540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타원 108">
            <a:extLst>
              <a:ext uri="{FF2B5EF4-FFF2-40B4-BE49-F238E27FC236}">
                <a16:creationId xmlns:a16="http://schemas.microsoft.com/office/drawing/2014/main" id="{A195F994-787A-44B9-8DEB-0ECC5A59E06C}"/>
              </a:ext>
            </a:extLst>
          </p:cNvPr>
          <p:cNvSpPr/>
          <p:nvPr/>
        </p:nvSpPr>
        <p:spPr>
          <a:xfrm>
            <a:off x="7793851" y="1896884"/>
            <a:ext cx="2167128" cy="2167128"/>
          </a:xfrm>
          <a:prstGeom prst="ellipse">
            <a:avLst/>
          </a:prstGeom>
          <a:solidFill>
            <a:srgbClr val="38D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" name="타원 52">
            <a:extLst>
              <a:ext uri="{FF2B5EF4-FFF2-40B4-BE49-F238E27FC236}">
                <a16:creationId xmlns:a16="http://schemas.microsoft.com/office/drawing/2014/main" id="{51AA6520-4AE0-4C05-844D-95A2B2672A9F}"/>
              </a:ext>
            </a:extLst>
          </p:cNvPr>
          <p:cNvSpPr/>
          <p:nvPr/>
        </p:nvSpPr>
        <p:spPr>
          <a:xfrm>
            <a:off x="7887472" y="1992896"/>
            <a:ext cx="1975104" cy="1975104"/>
          </a:xfrm>
          <a:prstGeom prst="ellipse">
            <a:avLst/>
          </a:prstGeom>
          <a:gradFill>
            <a:gsLst>
              <a:gs pos="0">
                <a:srgbClr val="EDEFEE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bg1"/>
            </a:solidFill>
          </a:ln>
          <a:effectLst>
            <a:outerShdw blurRad="190500" dist="762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4" name="타원 2">
            <a:extLst>
              <a:ext uri="{FF2B5EF4-FFF2-40B4-BE49-F238E27FC236}">
                <a16:creationId xmlns:a16="http://schemas.microsoft.com/office/drawing/2014/main" id="{D9B375CD-694D-481F-9C3D-2D0E1606F659}"/>
              </a:ext>
            </a:extLst>
          </p:cNvPr>
          <p:cNvSpPr/>
          <p:nvPr/>
        </p:nvSpPr>
        <p:spPr>
          <a:xfrm>
            <a:off x="2230875" y="1896884"/>
            <a:ext cx="2167128" cy="216712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타원 52">
            <a:extLst>
              <a:ext uri="{FF2B5EF4-FFF2-40B4-BE49-F238E27FC236}">
                <a16:creationId xmlns:a16="http://schemas.microsoft.com/office/drawing/2014/main" id="{51AA6520-4AE0-4C05-844D-95A2B2672A9F}"/>
              </a:ext>
            </a:extLst>
          </p:cNvPr>
          <p:cNvSpPr/>
          <p:nvPr/>
        </p:nvSpPr>
        <p:spPr>
          <a:xfrm>
            <a:off x="2324695" y="1986059"/>
            <a:ext cx="1975104" cy="1975104"/>
          </a:xfrm>
          <a:prstGeom prst="ellipse">
            <a:avLst/>
          </a:prstGeom>
          <a:gradFill>
            <a:gsLst>
              <a:gs pos="0">
                <a:srgbClr val="EDEFEE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bg1"/>
            </a:solidFill>
          </a:ln>
          <a:effectLst>
            <a:outerShdw blurRad="190500" dist="762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Franklin Gothic Medium" panose="020B0603020102020204" pitchFamily="34" charset="0"/>
              </a:rPr>
              <a:t>シティネット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pic>
        <p:nvPicPr>
          <p:cNvPr id="5" name="Picture 4" descr="Description: X:\1. Activities\2014\12. CityNet Services\Prearrival Package &amp; Program materials\citynet-logo-transparent_background-large.pn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006123" y="5650408"/>
            <a:ext cx="2209083" cy="951512"/>
          </a:xfrm>
          <a:prstGeom prst="rect">
            <a:avLst/>
          </a:prstGeom>
          <a:noFill/>
        </p:spPr>
      </p:pic>
      <p:cxnSp>
        <p:nvCxnSpPr>
          <p:cNvPr id="8" name="직선 연결선 121">
            <a:extLst>
              <a:ext uri="{FF2B5EF4-FFF2-40B4-BE49-F238E27FC236}">
                <a16:creationId xmlns:a16="http://schemas.microsoft.com/office/drawing/2014/main" id="{3854ACFE-3920-4B58-91D3-2850FA33A05F}"/>
              </a:ext>
            </a:extLst>
          </p:cNvPr>
          <p:cNvCxnSpPr/>
          <p:nvPr/>
        </p:nvCxnSpPr>
        <p:spPr>
          <a:xfrm>
            <a:off x="6531259" y="4913281"/>
            <a:ext cx="0" cy="504056"/>
          </a:xfrm>
          <a:prstGeom prst="line">
            <a:avLst/>
          </a:prstGeom>
          <a:ln w="2540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29" y="2756940"/>
            <a:ext cx="1739399" cy="44701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691" y="2799523"/>
            <a:ext cx="1806607" cy="322580"/>
          </a:xfrm>
          <a:prstGeom prst="rect">
            <a:avLst/>
          </a:prstGeom>
        </p:spPr>
      </p:pic>
      <p:sp>
        <p:nvSpPr>
          <p:cNvPr id="76" name="타원 87">
            <a:extLst>
              <a:ext uri="{FF2B5EF4-FFF2-40B4-BE49-F238E27FC236}">
                <a16:creationId xmlns:a16="http://schemas.microsoft.com/office/drawing/2014/main" id="{0AF9E945-E26C-48C9-90E8-1C35F18B3F6E}"/>
              </a:ext>
            </a:extLst>
          </p:cNvPr>
          <p:cNvSpPr/>
          <p:nvPr/>
        </p:nvSpPr>
        <p:spPr>
          <a:xfrm>
            <a:off x="5014377" y="1054413"/>
            <a:ext cx="2167759" cy="2167759"/>
          </a:xfrm>
          <a:prstGeom prst="ellipse">
            <a:avLst/>
          </a:prstGeom>
          <a:solidFill>
            <a:srgbClr val="169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타원 52">
            <a:extLst>
              <a:ext uri="{FF2B5EF4-FFF2-40B4-BE49-F238E27FC236}">
                <a16:creationId xmlns:a16="http://schemas.microsoft.com/office/drawing/2014/main" id="{51AA6520-4AE0-4C05-844D-95A2B2672A9F}"/>
              </a:ext>
            </a:extLst>
          </p:cNvPr>
          <p:cNvSpPr/>
          <p:nvPr/>
        </p:nvSpPr>
        <p:spPr>
          <a:xfrm>
            <a:off x="5109800" y="1151040"/>
            <a:ext cx="1972400" cy="1972400"/>
          </a:xfrm>
          <a:prstGeom prst="ellipse">
            <a:avLst/>
          </a:prstGeom>
          <a:gradFill>
            <a:gsLst>
              <a:gs pos="0">
                <a:srgbClr val="EDEFEE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bg1"/>
            </a:solidFill>
          </a:ln>
          <a:effectLst>
            <a:outerShdw blurRad="190500" dist="762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272" y="1384551"/>
            <a:ext cx="741456" cy="1505380"/>
          </a:xfrm>
          <a:prstGeom prst="rect">
            <a:avLst/>
          </a:prstGeom>
        </p:spPr>
      </p:pic>
      <p:cxnSp>
        <p:nvCxnSpPr>
          <p:cNvPr id="84" name="직선 연결선 121">
            <a:extLst>
              <a:ext uri="{FF2B5EF4-FFF2-40B4-BE49-F238E27FC236}">
                <a16:creationId xmlns:a16="http://schemas.microsoft.com/office/drawing/2014/main" id="{3854ACFE-3920-4B58-91D3-2850FA33A05F}"/>
              </a:ext>
            </a:extLst>
          </p:cNvPr>
          <p:cNvCxnSpPr/>
          <p:nvPr/>
        </p:nvCxnSpPr>
        <p:spPr>
          <a:xfrm flipH="1">
            <a:off x="5655699" y="4913281"/>
            <a:ext cx="0" cy="504056"/>
          </a:xfrm>
          <a:prstGeom prst="line">
            <a:avLst/>
          </a:prstGeom>
          <a:ln w="2540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721548" y="1102317"/>
            <a:ext cx="1947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latin typeface="Bahnschrift SemiBold" panose="020B0502040204020203" pitchFamily="34" charset="0"/>
                <a:cs typeface="Adobe Devanagari" panose="02040503050201020203" pitchFamily="18" charset="0"/>
              </a:rPr>
              <a:t>1987</a:t>
            </a:r>
            <a:r>
              <a:rPr lang="ja-JP" altLang="en-US" sz="2800" dirty="0">
                <a:latin typeface="Bahnschrift SemiBold" panose="020B0502040204020203" pitchFamily="34" charset="0"/>
                <a:cs typeface="Adobe Devanagari" panose="02040503050201020203" pitchFamily="18" charset="0"/>
              </a:rPr>
              <a:t>年設立</a:t>
            </a:r>
            <a:endParaRPr lang="en-GB" sz="2800" dirty="0">
              <a:latin typeface="Bahnschrift SemiBold" panose="020B0502040204020203" pitchFamily="34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841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会員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2"/>
          <a:stretch/>
        </p:blipFill>
        <p:spPr>
          <a:xfrm>
            <a:off x="590718" y="1438594"/>
            <a:ext cx="2302781" cy="1458355"/>
          </a:xfrm>
          <a:prstGeom prst="rect">
            <a:avLst/>
          </a:prstGeom>
        </p:spPr>
      </p:pic>
      <p:sp>
        <p:nvSpPr>
          <p:cNvPr id="6" name="Rounded Rectangle 22">
            <a:extLst>
              <a:ext uri="{FF2B5EF4-FFF2-40B4-BE49-F238E27FC236}">
                <a16:creationId xmlns:a16="http://schemas.microsoft.com/office/drawing/2014/main" id="{D6252160-81B0-04A7-911F-0D067586EEF6}"/>
              </a:ext>
            </a:extLst>
          </p:cNvPr>
          <p:cNvSpPr/>
          <p:nvPr/>
        </p:nvSpPr>
        <p:spPr>
          <a:xfrm>
            <a:off x="194733" y="1260523"/>
            <a:ext cx="3107267" cy="1515533"/>
          </a:xfrm>
          <a:prstGeom prst="roundRect">
            <a:avLst>
              <a:gd name="adj" fmla="val 1295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81B9AB-ACE6-623C-F664-48BF7BF9CA29}"/>
              </a:ext>
            </a:extLst>
          </p:cNvPr>
          <p:cNvSpPr txBox="1"/>
          <p:nvPr/>
        </p:nvSpPr>
        <p:spPr>
          <a:xfrm>
            <a:off x="278296" y="1659423"/>
            <a:ext cx="2834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正会員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F7AAE5-2817-BFBA-3D07-ACB32B07419E}"/>
              </a:ext>
            </a:extLst>
          </p:cNvPr>
          <p:cNvSpPr txBox="1"/>
          <p:nvPr/>
        </p:nvSpPr>
        <p:spPr>
          <a:xfrm>
            <a:off x="278297" y="2013919"/>
            <a:ext cx="2949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準会員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092DE3-2594-C45C-4C1E-8FC181979942}"/>
              </a:ext>
            </a:extLst>
          </p:cNvPr>
          <p:cNvSpPr txBox="1"/>
          <p:nvPr/>
        </p:nvSpPr>
        <p:spPr>
          <a:xfrm>
            <a:off x="278297" y="2340326"/>
            <a:ext cx="3479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企業会員</a:t>
            </a:r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B59FF0-10C6-349B-AFDA-85BA11400E26}"/>
              </a:ext>
            </a:extLst>
          </p:cNvPr>
          <p:cNvSpPr txBox="1"/>
          <p:nvPr/>
        </p:nvSpPr>
        <p:spPr>
          <a:xfrm>
            <a:off x="278297" y="1328264"/>
            <a:ext cx="2129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会員総数</a:t>
            </a:r>
            <a:endParaRPr 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625E5D-82A3-ABED-26C6-6ACF70C54BB2}"/>
              </a:ext>
            </a:extLst>
          </p:cNvPr>
          <p:cNvSpPr txBox="1"/>
          <p:nvPr/>
        </p:nvSpPr>
        <p:spPr>
          <a:xfrm>
            <a:off x="2597334" y="1330794"/>
            <a:ext cx="1616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162</a:t>
            </a:r>
            <a:endParaRPr 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C49805-F532-40A3-B0DB-6E0ACCA3CE50}"/>
              </a:ext>
            </a:extLst>
          </p:cNvPr>
          <p:cNvSpPr txBox="1"/>
          <p:nvPr/>
        </p:nvSpPr>
        <p:spPr>
          <a:xfrm>
            <a:off x="2597334" y="1659423"/>
            <a:ext cx="1616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106</a:t>
            </a:r>
            <a:endParaRPr 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1FCCEE-7651-0472-8725-7F9CB25DDC1E}"/>
              </a:ext>
            </a:extLst>
          </p:cNvPr>
          <p:cNvSpPr txBox="1"/>
          <p:nvPr/>
        </p:nvSpPr>
        <p:spPr>
          <a:xfrm>
            <a:off x="2610586" y="2013555"/>
            <a:ext cx="1616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53</a:t>
            </a:r>
            <a:endParaRPr lang="en-US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7BFA5D-3719-786B-84AD-25CD0331816F}"/>
              </a:ext>
            </a:extLst>
          </p:cNvPr>
          <p:cNvSpPr txBox="1"/>
          <p:nvPr/>
        </p:nvSpPr>
        <p:spPr>
          <a:xfrm>
            <a:off x="2610541" y="2340326"/>
            <a:ext cx="1616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DAE031-5FEF-B99D-8BB9-5DDFD0E0B0F5}"/>
              </a:ext>
            </a:extLst>
          </p:cNvPr>
          <p:cNvGrpSpPr/>
          <p:nvPr/>
        </p:nvGrpSpPr>
        <p:grpSpPr>
          <a:xfrm>
            <a:off x="4528227" y="630261"/>
            <a:ext cx="6478028" cy="5597477"/>
            <a:chOff x="2510626" y="603726"/>
            <a:chExt cx="7296651" cy="625428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10626" y="603726"/>
              <a:ext cx="7296651" cy="625428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B72B3F1-3ED5-9743-9725-3C400F92E21F}"/>
                </a:ext>
              </a:extLst>
            </p:cNvPr>
            <p:cNvSpPr/>
            <p:nvPr/>
          </p:nvSpPr>
          <p:spPr>
            <a:xfrm>
              <a:off x="8383504" y="851029"/>
              <a:ext cx="506492" cy="3642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/>
                  </a:solidFill>
                </a:rPr>
                <a:t>44</a:t>
              </a:r>
              <a:endParaRPr lang="ko-KR" altLang="en-US" dirty="0">
                <a:solidFill>
                  <a:schemeClr val="bg2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49A8321-36E2-FE97-BD97-58C147214CA2}"/>
                </a:ext>
              </a:extLst>
            </p:cNvPr>
            <p:cNvSpPr/>
            <p:nvPr/>
          </p:nvSpPr>
          <p:spPr>
            <a:xfrm>
              <a:off x="9133429" y="2805512"/>
              <a:ext cx="506492" cy="3642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/>
                  </a:solidFill>
                </a:rPr>
                <a:t>64</a:t>
              </a:r>
              <a:endParaRPr lang="ko-KR" altLang="en-US" dirty="0">
                <a:solidFill>
                  <a:schemeClr val="bg2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F010BDB-2F96-AB6C-DB5F-8F8902F53851}"/>
                </a:ext>
              </a:extLst>
            </p:cNvPr>
            <p:cNvSpPr/>
            <p:nvPr/>
          </p:nvSpPr>
          <p:spPr>
            <a:xfrm>
              <a:off x="5251009" y="3451552"/>
              <a:ext cx="466764" cy="3642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/>
                  </a:solidFill>
                </a:rPr>
                <a:t>51</a:t>
              </a:r>
              <a:endParaRPr lang="ko-KR" altLang="en-US" dirty="0">
                <a:solidFill>
                  <a:schemeClr val="bg2"/>
                </a:solidFill>
              </a:endParaRPr>
            </a:p>
          </p:txBody>
        </p:sp>
      </p:grpSp>
      <p:sp>
        <p:nvSpPr>
          <p:cNvPr id="11" name="Rounded Rectangle 22">
            <a:extLst>
              <a:ext uri="{FF2B5EF4-FFF2-40B4-BE49-F238E27FC236}">
                <a16:creationId xmlns:a16="http://schemas.microsoft.com/office/drawing/2014/main" id="{1C59EC6B-2136-1B0E-28A6-42B9450BD2E4}"/>
              </a:ext>
            </a:extLst>
          </p:cNvPr>
          <p:cNvSpPr/>
          <p:nvPr/>
        </p:nvSpPr>
        <p:spPr>
          <a:xfrm>
            <a:off x="199609" y="3251081"/>
            <a:ext cx="3107267" cy="2618811"/>
          </a:xfrm>
          <a:prstGeom prst="roundRect">
            <a:avLst>
              <a:gd name="adj" fmla="val 1295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b="1" dirty="0">
                <a:solidFill>
                  <a:schemeClr val="tx1"/>
                </a:solidFill>
              </a:rPr>
              <a:t>正会員</a:t>
            </a:r>
          </a:p>
          <a:p>
            <a:r>
              <a:rPr lang="ja-JP" altLang="en-US" dirty="0">
                <a:solidFill>
                  <a:schemeClr val="tx1"/>
                </a:solidFill>
              </a:rPr>
              <a:t>地方自治体 </a:t>
            </a:r>
            <a:r>
              <a:rPr lang="en-US" altLang="ja-JP" dirty="0">
                <a:solidFill>
                  <a:schemeClr val="tx1"/>
                </a:solidFill>
              </a:rPr>
              <a:t>(</a:t>
            </a:r>
            <a:r>
              <a:rPr lang="ja-JP" altLang="en-US" dirty="0">
                <a:solidFill>
                  <a:schemeClr val="tx1"/>
                </a:solidFill>
              </a:rPr>
              <a:t>市、県）</a:t>
            </a:r>
            <a:endParaRPr lang="en-US" altLang="ja-JP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ja-JP" altLang="en-US" b="1" dirty="0">
                <a:solidFill>
                  <a:schemeClr val="tx1"/>
                </a:solidFill>
              </a:rPr>
              <a:t>準会員</a:t>
            </a:r>
          </a:p>
          <a:p>
            <a:r>
              <a:rPr lang="ja-JP" altLang="en-US" dirty="0">
                <a:solidFill>
                  <a:schemeClr val="tx1"/>
                </a:solidFill>
              </a:rPr>
              <a:t>都市ネットワーク、大学、シンクタンク、市民社会組織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B1A177-7543-FABE-9A70-C94A37971C34}"/>
              </a:ext>
            </a:extLst>
          </p:cNvPr>
          <p:cNvSpPr txBox="1"/>
          <p:nvPr/>
        </p:nvSpPr>
        <p:spPr>
          <a:xfrm>
            <a:off x="368300" y="6060358"/>
            <a:ext cx="11680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先月は、ヨーロッパから</a:t>
            </a:r>
            <a:r>
              <a:rPr lang="en-US" altLang="ja-JP" dirty="0"/>
              <a:t>3</a:t>
            </a:r>
            <a:r>
              <a:rPr lang="ja-JP" altLang="en-US" dirty="0"/>
              <a:t>団体、中央アジアから</a:t>
            </a:r>
            <a:r>
              <a:rPr lang="en-US" altLang="ja-JP" dirty="0"/>
              <a:t>1</a:t>
            </a:r>
            <a:r>
              <a:rPr lang="ja-JP" altLang="en-US" dirty="0"/>
              <a:t>団体、香港特別行政区から</a:t>
            </a:r>
            <a:r>
              <a:rPr lang="en-US" altLang="ja-JP" dirty="0"/>
              <a:t>1</a:t>
            </a:r>
            <a:r>
              <a:rPr lang="ja-JP" altLang="en-US" dirty="0"/>
              <a:t>団体、インドから</a:t>
            </a:r>
            <a:r>
              <a:rPr lang="en-US" altLang="ja-JP" dirty="0"/>
              <a:t>2</a:t>
            </a:r>
            <a:r>
              <a:rPr lang="ja-JP" altLang="en-US" dirty="0"/>
              <a:t>団体の新会員が入会した。</a:t>
            </a:r>
            <a:endParaRPr lang="ko-KR" altLang="en-US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CF53546-5C48-F09D-E1B5-CEB77D4B1431}"/>
              </a:ext>
            </a:extLst>
          </p:cNvPr>
          <p:cNvSpPr/>
          <p:nvPr/>
        </p:nvSpPr>
        <p:spPr>
          <a:xfrm>
            <a:off x="4941604" y="3251081"/>
            <a:ext cx="2019558" cy="216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ja-JP" altLang="en-US" sz="1200" dirty="0">
                <a:solidFill>
                  <a:schemeClr val="tx1"/>
                </a:solidFill>
              </a:rPr>
              <a:t>南・南西アジア 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D8176A9-1D53-A29D-09B8-B8EFD1AF3B96}"/>
              </a:ext>
            </a:extLst>
          </p:cNvPr>
          <p:cNvSpPr/>
          <p:nvPr/>
        </p:nvSpPr>
        <p:spPr>
          <a:xfrm>
            <a:off x="7934497" y="874912"/>
            <a:ext cx="1807720" cy="216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ja-JP" altLang="en-US" sz="1200" dirty="0">
                <a:solidFill>
                  <a:schemeClr val="tx1"/>
                </a:solidFill>
              </a:rPr>
              <a:t>東・北東アジア 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EEDDE0A-65E0-462B-BEF2-B8E88490003A}"/>
              </a:ext>
            </a:extLst>
          </p:cNvPr>
          <p:cNvSpPr/>
          <p:nvPr/>
        </p:nvSpPr>
        <p:spPr>
          <a:xfrm>
            <a:off x="9252000" y="2667483"/>
            <a:ext cx="1224000" cy="21714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ja-JP" altLang="en-US" sz="1200" dirty="0">
                <a:solidFill>
                  <a:schemeClr val="tx1"/>
                </a:solidFill>
              </a:rPr>
              <a:t>東南アジア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5B4B1D44-2087-A58B-8FF1-A18AA948104F}"/>
              </a:ext>
            </a:extLst>
          </p:cNvPr>
          <p:cNvSpPr/>
          <p:nvPr/>
        </p:nvSpPr>
        <p:spPr>
          <a:xfrm>
            <a:off x="9823406" y="5364262"/>
            <a:ext cx="1224000" cy="21714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ja-JP" altLang="en-US" sz="1200" dirty="0">
                <a:solidFill>
                  <a:schemeClr val="tx1"/>
                </a:solidFill>
              </a:rPr>
              <a:t>太平洋地域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DC25839-CDA6-95E3-BEF4-793C9F8D3582}"/>
              </a:ext>
            </a:extLst>
          </p:cNvPr>
          <p:cNvSpPr/>
          <p:nvPr/>
        </p:nvSpPr>
        <p:spPr>
          <a:xfrm>
            <a:off x="4824000" y="5652000"/>
            <a:ext cx="1404000" cy="21714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ja-JP" altLang="en-US" sz="1200" dirty="0">
                <a:solidFill>
                  <a:schemeClr val="tx1"/>
                </a:solidFill>
              </a:rPr>
              <a:t>北米 </a:t>
            </a:r>
            <a:r>
              <a:rPr kumimoji="1" lang="en-US" altLang="ja-JP" sz="1200" dirty="0">
                <a:solidFill>
                  <a:schemeClr val="tx1"/>
                </a:solidFill>
              </a:rPr>
              <a:t>(2) 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05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実行</a:t>
            </a:r>
            <a:r>
              <a:rPr lang="zh-TW" altLang="en-US" dirty="0"/>
              <a:t>委員</a:t>
            </a:r>
            <a:r>
              <a:rPr lang="ja-JP" altLang="en-US" dirty="0"/>
              <a:t>会</a:t>
            </a:r>
            <a:r>
              <a:rPr lang="zh-TW" altLang="en-US" dirty="0"/>
              <a:t> </a:t>
            </a:r>
            <a:r>
              <a:rPr lang="en-US" altLang="zh-TW" dirty="0"/>
              <a:t>2023-2026</a:t>
            </a:r>
            <a:r>
              <a:rPr lang="zh-TW" altLang="en-US" dirty="0"/>
              <a:t>年</a:t>
            </a:r>
            <a:endParaRPr lang="en-GB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146849"/>
              </p:ext>
            </p:extLst>
          </p:nvPr>
        </p:nvGraphicFramePr>
        <p:xfrm>
          <a:off x="685554" y="766525"/>
          <a:ext cx="8128000" cy="5933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ja-JP" alt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職務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都市 </a:t>
                      </a:r>
                      <a:r>
                        <a:rPr lang="en-US" altLang="ja-JP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 </a:t>
                      </a:r>
                      <a:r>
                        <a:rPr lang="ja-JP" alt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団体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事務局長</a:t>
                      </a:r>
                      <a:endParaRPr lang="en-US" b="1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ヴィジャイ・ジャガナタン氏</a:t>
                      </a:r>
                      <a:endParaRPr lang="en-US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会長</a:t>
                      </a:r>
                      <a:endParaRPr lang="en-US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ソウル特別市</a:t>
                      </a:r>
                      <a:endParaRPr lang="en-US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名誉会長</a:t>
                      </a:r>
                      <a:endParaRPr lang="en-US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横浜市</a:t>
                      </a:r>
                      <a:endParaRPr lang="en-US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第一副会長</a:t>
                      </a:r>
                      <a:endParaRPr lang="en-US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クアラルンプール市</a:t>
                      </a:r>
                      <a:endParaRPr lang="en-US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第二副会長</a:t>
                      </a:r>
                      <a:endParaRPr lang="en-US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マカティ市</a:t>
                      </a:r>
                      <a:endParaRPr lang="en-US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実行委員</a:t>
                      </a:r>
                      <a:endParaRPr lang="en-US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全インド地方政府協会</a:t>
                      </a:r>
                      <a:endParaRPr lang="en-US" b="1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釜山</a:t>
                      </a:r>
                      <a:r>
                        <a:rPr lang="ja-JP" altLang="en-US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市</a:t>
                      </a:r>
                      <a:endParaRPr lang="en-US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コロンボ市</a:t>
                      </a:r>
                      <a:endParaRPr lang="en-US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デンパサール市</a:t>
                      </a:r>
                      <a:endParaRPr lang="en-US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イロイロ市</a:t>
                      </a:r>
                      <a:endParaRPr lang="en-US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インチョン市</a:t>
                      </a:r>
                      <a:endParaRPr lang="en-US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国際気候開発研究所</a:t>
                      </a:r>
                      <a:endParaRPr lang="en-US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ラリトプール市</a:t>
                      </a:r>
                      <a:endParaRPr lang="en-US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プラス・アーツ</a:t>
                      </a:r>
                      <a:endParaRPr lang="en-US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監査役</a:t>
                      </a:r>
                      <a:endParaRPr lang="en-US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ムンティンルパ市</a:t>
                      </a:r>
                      <a:endParaRPr lang="en-US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115008" y="2801815"/>
            <a:ext cx="2973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ヴィジャイ・ジャガナタン</a:t>
            </a:r>
            <a:endParaRPr lang="en-US" altLang="ja-JP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ja-JP" alt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事務局長</a:t>
            </a:r>
            <a:endParaRPr lang="en-US" altLang="ja-JP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091" y="827754"/>
            <a:ext cx="1993392" cy="199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08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529" y="2209380"/>
            <a:ext cx="12192000" cy="2987427"/>
          </a:xfrm>
          <a:prstGeom prst="rect">
            <a:avLst/>
          </a:prstGeom>
          <a:solidFill>
            <a:srgbClr val="305975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endParaRPr lang="ko-KR" altLang="en-US" kern="0" dirty="0">
              <a:solidFill>
                <a:prstClr val="white"/>
              </a:solidFill>
              <a:latin typeface="HCR Dotum"/>
              <a:ea typeface="HCR Dotum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178664" y="3560623"/>
            <a:ext cx="2057400" cy="205740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分科会プログラム</a:t>
            </a:r>
            <a:endParaRPr lang="en-GB" dirty="0"/>
          </a:p>
        </p:txBody>
      </p:sp>
      <p:sp>
        <p:nvSpPr>
          <p:cNvPr id="26" name="Oval 25"/>
          <p:cNvSpPr/>
          <p:nvPr/>
        </p:nvSpPr>
        <p:spPr>
          <a:xfrm>
            <a:off x="7616870" y="3560623"/>
            <a:ext cx="2057400" cy="20574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/>
          <p:cNvSpPr/>
          <p:nvPr/>
        </p:nvSpPr>
        <p:spPr>
          <a:xfrm>
            <a:off x="6397767" y="1661193"/>
            <a:ext cx="2057400" cy="205740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65">
            <a:extLst>
              <a:ext uri="{FF2B5EF4-FFF2-40B4-BE49-F238E27FC236}">
                <a16:creationId xmlns:a16="http://schemas.microsoft.com/office/drawing/2014/main" id="{5303DA3D-414F-8A64-92C0-0C1D0AC9A9CA}"/>
              </a:ext>
            </a:extLst>
          </p:cNvPr>
          <p:cNvSpPr txBox="1"/>
          <p:nvPr/>
        </p:nvSpPr>
        <p:spPr>
          <a:xfrm>
            <a:off x="7962807" y="5618023"/>
            <a:ext cx="1365525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b="1" dirty="0">
                <a:latin typeface="Bahnschrift SemiBold" panose="020B0502040204020203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防災</a:t>
            </a:r>
            <a:endParaRPr lang="ko-KR" altLang="en-US" sz="1400" b="1" dirty="0">
              <a:latin typeface="Bahnschrift SemiBold" panose="020B0502040204020203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" name="TextBox 65">
            <a:extLst>
              <a:ext uri="{FF2B5EF4-FFF2-40B4-BE49-F238E27FC236}">
                <a16:creationId xmlns:a16="http://schemas.microsoft.com/office/drawing/2014/main" id="{F3DCC5E1-7FC3-A218-86A5-EBEAAC1BDE13}"/>
              </a:ext>
            </a:extLst>
          </p:cNvPr>
          <p:cNvSpPr txBox="1"/>
          <p:nvPr/>
        </p:nvSpPr>
        <p:spPr>
          <a:xfrm>
            <a:off x="6397767" y="1013780"/>
            <a:ext cx="2057400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b="1" dirty="0">
                <a:latin typeface="Bahnschrift SemiBold" panose="020B0502040204020203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気候変動</a:t>
            </a:r>
            <a:endParaRPr lang="ko-KR" altLang="en-US" b="1" dirty="0">
              <a:latin typeface="Bahnschrift SemiBold" panose="020B0502040204020203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7" name="TextBox 65">
            <a:extLst>
              <a:ext uri="{FF2B5EF4-FFF2-40B4-BE49-F238E27FC236}">
                <a16:creationId xmlns:a16="http://schemas.microsoft.com/office/drawing/2014/main" id="{89C4195B-8676-8F58-CC0A-443437284F5E}"/>
              </a:ext>
            </a:extLst>
          </p:cNvPr>
          <p:cNvSpPr txBox="1"/>
          <p:nvPr/>
        </p:nvSpPr>
        <p:spPr>
          <a:xfrm>
            <a:off x="5524601" y="5619200"/>
            <a:ext cx="1365525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latin typeface="Bahnschrift SemiBold" panose="020B0502040204020203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SDGs</a:t>
            </a:r>
            <a:endParaRPr lang="ko-KR" altLang="en-US" b="1" dirty="0">
              <a:latin typeface="Bahnschrift SemiBold" panose="020B0502040204020203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6742" y="2753021"/>
            <a:ext cx="3201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  <a:latin typeface="Bahnschrift SemiLight" panose="020B0502040204020203" pitchFamily="34" charset="0"/>
              </a:rPr>
              <a:t>気候リーダーシップ・プログラム</a:t>
            </a:r>
            <a:endParaRPr lang="en-US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5021" y="4404657"/>
            <a:ext cx="214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  <a:latin typeface="Bahnschrift SemiLight" panose="020B0502040204020203" pitchFamily="34" charset="0"/>
              </a:rPr>
              <a:t>防災分科会セミナー</a:t>
            </a:r>
            <a:endParaRPr lang="en-US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5026" y="3590829"/>
            <a:ext cx="3900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  <a:latin typeface="Bahnschrift SemiLight" panose="020B0502040204020203" pitchFamily="34" charset="0"/>
              </a:rPr>
              <a:t>SDG</a:t>
            </a:r>
            <a:r>
              <a:rPr lang="ja-JP" altLang="en-US" dirty="0">
                <a:solidFill>
                  <a:schemeClr val="bg1"/>
                </a:solidFill>
                <a:latin typeface="Bahnschrift SemiLight" panose="020B0502040204020203" pitchFamily="34" charset="0"/>
              </a:rPr>
              <a:t>ベンチマーキング・ワークショップ</a:t>
            </a:r>
            <a:endParaRPr lang="en-US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14" name="TextBox 65">
            <a:extLst>
              <a:ext uri="{FF2B5EF4-FFF2-40B4-BE49-F238E27FC236}">
                <a16:creationId xmlns:a16="http://schemas.microsoft.com/office/drawing/2014/main" id="{5303DA3D-414F-8A64-92C0-0C1D0AC9A9CA}"/>
              </a:ext>
            </a:extLst>
          </p:cNvPr>
          <p:cNvSpPr txBox="1"/>
          <p:nvPr/>
        </p:nvSpPr>
        <p:spPr>
          <a:xfrm>
            <a:off x="7962807" y="5994337"/>
            <a:ext cx="1365525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b="1" dirty="0"/>
              <a:t>マカティ市</a:t>
            </a:r>
            <a:endParaRPr lang="ko-KR" altLang="en-US" sz="1400" b="1" dirty="0">
              <a:latin typeface="Bahnschrift SemiBold" panose="020B0502040204020203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5" name="TextBox 65">
            <a:extLst>
              <a:ext uri="{FF2B5EF4-FFF2-40B4-BE49-F238E27FC236}">
                <a16:creationId xmlns:a16="http://schemas.microsoft.com/office/drawing/2014/main" id="{5303DA3D-414F-8A64-92C0-0C1D0AC9A9CA}"/>
              </a:ext>
            </a:extLst>
          </p:cNvPr>
          <p:cNvSpPr txBox="1"/>
          <p:nvPr/>
        </p:nvSpPr>
        <p:spPr>
          <a:xfrm>
            <a:off x="6743704" y="1320951"/>
            <a:ext cx="1365525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b="1" dirty="0">
                <a:latin typeface="Bahnschrift SemiBold" panose="020B0502040204020203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ジャカルタ</a:t>
            </a:r>
            <a:endParaRPr lang="ko-KR" altLang="en-US" sz="1400" b="1" dirty="0">
              <a:latin typeface="Bahnschrift SemiBold" panose="020B0502040204020203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6" name="TextBox 65">
            <a:extLst>
              <a:ext uri="{FF2B5EF4-FFF2-40B4-BE49-F238E27FC236}">
                <a16:creationId xmlns:a16="http://schemas.microsoft.com/office/drawing/2014/main" id="{5303DA3D-414F-8A64-92C0-0C1D0AC9A9CA}"/>
              </a:ext>
            </a:extLst>
          </p:cNvPr>
          <p:cNvSpPr txBox="1"/>
          <p:nvPr/>
        </p:nvSpPr>
        <p:spPr>
          <a:xfrm>
            <a:off x="4965700" y="5983256"/>
            <a:ext cx="2532349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b="1" dirty="0">
                <a:latin typeface="Bahnschrift SemiBold" panose="020B0502040204020203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ソウル</a:t>
            </a:r>
            <a:endParaRPr lang="en-US" altLang="ja-JP" b="1" dirty="0">
              <a:latin typeface="Bahnschrift SemiBold" panose="020B0502040204020203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algn="ctr"/>
            <a:r>
              <a:rPr lang="ja-JP" altLang="en-US" b="1" dirty="0">
                <a:latin typeface="Bahnschrift SemiBold" panose="020B0502040204020203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横浜</a:t>
            </a:r>
            <a:endParaRPr lang="en-US" altLang="ja-JP" b="1" dirty="0">
              <a:latin typeface="Bahnschrift SemiBold" panose="020B0502040204020203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algn="ctr"/>
            <a:r>
              <a:rPr lang="ja-JP" altLang="en-US" b="1" dirty="0">
                <a:latin typeface="Bahnschrift SemiBold" panose="020B0502040204020203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クアラルンプール</a:t>
            </a:r>
            <a:endParaRPr lang="ko-KR" altLang="en-US" b="1" dirty="0">
              <a:latin typeface="Bahnschrift SemiBold" panose="020B0502040204020203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128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+mn-ea"/>
                <a:ea typeface="+mn-ea"/>
              </a:rPr>
              <a:t>その他のテーマ分野</a:t>
            </a:r>
            <a:endParaRPr lang="en-GB" dirty="0">
              <a:latin typeface="+mn-ea"/>
              <a:ea typeface="+mn-ea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5251670" y="1375069"/>
            <a:ext cx="1688665" cy="1856855"/>
            <a:chOff x="136380" y="3056983"/>
            <a:chExt cx="1688665" cy="185685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380A237-BA09-4442-A141-135FD492BED3}"/>
                </a:ext>
              </a:extLst>
            </p:cNvPr>
            <p:cNvSpPr/>
            <p:nvPr/>
          </p:nvSpPr>
          <p:spPr>
            <a:xfrm>
              <a:off x="136381" y="4635257"/>
              <a:ext cx="1688664" cy="278581"/>
            </a:xfrm>
            <a:prstGeom prst="rect">
              <a:avLst/>
            </a:prstGeom>
            <a:blipFill dpi="0" rotWithShape="1">
              <a:blip r:embed="rId2">
                <a:alphaModFix amt="2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4" name="타원 1">
              <a:extLst>
                <a:ext uri="{FF2B5EF4-FFF2-40B4-BE49-F238E27FC236}">
                  <a16:creationId xmlns:a16="http://schemas.microsoft.com/office/drawing/2014/main" id="{172DEA07-EA29-4BF1-A498-00B641311B23}"/>
                </a:ext>
              </a:extLst>
            </p:cNvPr>
            <p:cNvSpPr/>
            <p:nvPr/>
          </p:nvSpPr>
          <p:spPr>
            <a:xfrm>
              <a:off x="136380" y="3056983"/>
              <a:ext cx="1688664" cy="1688664"/>
            </a:xfrm>
            <a:prstGeom prst="ellipse">
              <a:avLst/>
            </a:prstGeom>
            <a:solidFill>
              <a:srgbClr val="FACB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5" name="타원 2">
              <a:extLst>
                <a:ext uri="{FF2B5EF4-FFF2-40B4-BE49-F238E27FC236}">
                  <a16:creationId xmlns:a16="http://schemas.microsoft.com/office/drawing/2014/main" id="{C1436B5E-E9DE-4FF9-AF64-C968E59472BA}"/>
                </a:ext>
              </a:extLst>
            </p:cNvPr>
            <p:cNvSpPr/>
            <p:nvPr/>
          </p:nvSpPr>
          <p:spPr>
            <a:xfrm>
              <a:off x="277057" y="3197660"/>
              <a:ext cx="1407310" cy="14073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6" name="이등변 삼각형 3">
              <a:extLst>
                <a:ext uri="{FF2B5EF4-FFF2-40B4-BE49-F238E27FC236}">
                  <a16:creationId xmlns:a16="http://schemas.microsoft.com/office/drawing/2014/main" id="{A70A6B10-1563-422E-91B0-0AA4790C93E8}"/>
                </a:ext>
              </a:extLst>
            </p:cNvPr>
            <p:cNvSpPr/>
            <p:nvPr/>
          </p:nvSpPr>
          <p:spPr>
            <a:xfrm rot="9000000">
              <a:off x="1115945" y="4366049"/>
              <a:ext cx="360040" cy="31037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38" name="TextBox 65">
              <a:extLst>
                <a:ext uri="{FF2B5EF4-FFF2-40B4-BE49-F238E27FC236}">
                  <a16:creationId xmlns:a16="http://schemas.microsoft.com/office/drawing/2014/main" id="{2BEE7C2D-139E-438D-B66B-48FB5515EB96}"/>
                </a:ext>
              </a:extLst>
            </p:cNvPr>
            <p:cNvSpPr txBox="1"/>
            <p:nvPr/>
          </p:nvSpPr>
          <p:spPr>
            <a:xfrm>
              <a:off x="297949" y="3808982"/>
              <a:ext cx="1365525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1200" b="1" dirty="0">
                  <a:latin typeface="+mn-ea"/>
                  <a:cs typeface="Arial" panose="020B0604020202020204" pitchFamily="34" charset="0"/>
                </a:rPr>
                <a:t>スマートシティ</a:t>
              </a:r>
              <a:endParaRPr lang="ko-KR" altLang="en-US" sz="1200" b="1" dirty="0">
                <a:latin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17222" y="1385983"/>
            <a:ext cx="1688665" cy="1856855"/>
            <a:chOff x="1932024" y="3056983"/>
            <a:chExt cx="1688665" cy="185685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9C4B30D-9DC9-449E-A20F-74A4B9A3EC9A}"/>
                </a:ext>
              </a:extLst>
            </p:cNvPr>
            <p:cNvSpPr/>
            <p:nvPr/>
          </p:nvSpPr>
          <p:spPr>
            <a:xfrm>
              <a:off x="1932025" y="4635257"/>
              <a:ext cx="1688664" cy="278581"/>
            </a:xfrm>
            <a:prstGeom prst="rect">
              <a:avLst/>
            </a:prstGeom>
            <a:blipFill dpi="0" rotWithShape="1">
              <a:blip r:embed="rId2">
                <a:alphaModFix amt="2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9" name="타원 77">
              <a:extLst>
                <a:ext uri="{FF2B5EF4-FFF2-40B4-BE49-F238E27FC236}">
                  <a16:creationId xmlns:a16="http://schemas.microsoft.com/office/drawing/2014/main" id="{C36AB6FC-17EB-4038-AB74-90061429C7A5}"/>
                </a:ext>
              </a:extLst>
            </p:cNvPr>
            <p:cNvSpPr/>
            <p:nvPr/>
          </p:nvSpPr>
          <p:spPr>
            <a:xfrm>
              <a:off x="1932024" y="3056983"/>
              <a:ext cx="1688664" cy="1688664"/>
            </a:xfrm>
            <a:prstGeom prst="ellipse">
              <a:avLst/>
            </a:prstGeom>
            <a:solidFill>
              <a:srgbClr val="FB6A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0" name="타원 78">
              <a:extLst>
                <a:ext uri="{FF2B5EF4-FFF2-40B4-BE49-F238E27FC236}">
                  <a16:creationId xmlns:a16="http://schemas.microsoft.com/office/drawing/2014/main" id="{85095C12-B9FA-4AF4-8237-782D31270ECC}"/>
                </a:ext>
              </a:extLst>
            </p:cNvPr>
            <p:cNvSpPr/>
            <p:nvPr/>
          </p:nvSpPr>
          <p:spPr>
            <a:xfrm>
              <a:off x="2072701" y="3197660"/>
              <a:ext cx="1407310" cy="14073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1" name="이등변 삼각형 79">
              <a:extLst>
                <a:ext uri="{FF2B5EF4-FFF2-40B4-BE49-F238E27FC236}">
                  <a16:creationId xmlns:a16="http://schemas.microsoft.com/office/drawing/2014/main" id="{FF579DE9-0CC2-4CF8-A339-4EAFD48C89C7}"/>
                </a:ext>
              </a:extLst>
            </p:cNvPr>
            <p:cNvSpPr/>
            <p:nvPr/>
          </p:nvSpPr>
          <p:spPr>
            <a:xfrm rot="9000000">
              <a:off x="2911589" y="4366049"/>
              <a:ext cx="360040" cy="31037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39" name="TextBox 65">
              <a:extLst>
                <a:ext uri="{FF2B5EF4-FFF2-40B4-BE49-F238E27FC236}">
                  <a16:creationId xmlns:a16="http://schemas.microsoft.com/office/drawing/2014/main" id="{2BEE7C2D-139E-438D-B66B-48FB5515EB96}"/>
                </a:ext>
              </a:extLst>
            </p:cNvPr>
            <p:cNvSpPr txBox="1"/>
            <p:nvPr/>
          </p:nvSpPr>
          <p:spPr>
            <a:xfrm>
              <a:off x="2090486" y="3804236"/>
              <a:ext cx="1365525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1200" b="1" dirty="0">
                  <a:latin typeface="+mn-ea"/>
                  <a:cs typeface="Arial" panose="020B0604020202020204" pitchFamily="34" charset="0"/>
                </a:rPr>
                <a:t>災害とレジリエンス</a:t>
              </a:r>
              <a:endParaRPr lang="ko-KR" altLang="en-US" sz="1200" b="1" dirty="0">
                <a:latin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189221" y="1383306"/>
            <a:ext cx="1688665" cy="1856855"/>
            <a:chOff x="3727668" y="3056983"/>
            <a:chExt cx="1688665" cy="185685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B21583C-02A5-408D-9E3D-9935D0544E1D}"/>
                </a:ext>
              </a:extLst>
            </p:cNvPr>
            <p:cNvSpPr/>
            <p:nvPr/>
          </p:nvSpPr>
          <p:spPr>
            <a:xfrm>
              <a:off x="3727669" y="4635257"/>
              <a:ext cx="1688664" cy="278581"/>
            </a:xfrm>
            <a:prstGeom prst="rect">
              <a:avLst/>
            </a:prstGeom>
            <a:blipFill dpi="0" rotWithShape="1">
              <a:blip r:embed="rId2">
                <a:alphaModFix amt="2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4" name="타원 85">
              <a:extLst>
                <a:ext uri="{FF2B5EF4-FFF2-40B4-BE49-F238E27FC236}">
                  <a16:creationId xmlns:a16="http://schemas.microsoft.com/office/drawing/2014/main" id="{D6E8DCDB-8CFE-4563-B338-DBEC80CED5D9}"/>
                </a:ext>
              </a:extLst>
            </p:cNvPr>
            <p:cNvSpPr/>
            <p:nvPr/>
          </p:nvSpPr>
          <p:spPr>
            <a:xfrm>
              <a:off x="3727668" y="3056983"/>
              <a:ext cx="1688664" cy="1688664"/>
            </a:xfrm>
            <a:prstGeom prst="ellipse">
              <a:avLst/>
            </a:prstGeom>
            <a:solidFill>
              <a:srgbClr val="77C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5" name="타원 86">
              <a:extLst>
                <a:ext uri="{FF2B5EF4-FFF2-40B4-BE49-F238E27FC236}">
                  <a16:creationId xmlns:a16="http://schemas.microsoft.com/office/drawing/2014/main" id="{2EE74C98-8B57-4DBD-9A1F-B45BBC52AFDC}"/>
                </a:ext>
              </a:extLst>
            </p:cNvPr>
            <p:cNvSpPr/>
            <p:nvPr/>
          </p:nvSpPr>
          <p:spPr>
            <a:xfrm>
              <a:off x="3868345" y="3197660"/>
              <a:ext cx="1407310" cy="14073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6" name="이등변 삼각형 87">
              <a:extLst>
                <a:ext uri="{FF2B5EF4-FFF2-40B4-BE49-F238E27FC236}">
                  <a16:creationId xmlns:a16="http://schemas.microsoft.com/office/drawing/2014/main" id="{E6AAB0F8-FD7F-46D4-A2A7-73B78B34E5DC}"/>
                </a:ext>
              </a:extLst>
            </p:cNvPr>
            <p:cNvSpPr/>
            <p:nvPr/>
          </p:nvSpPr>
          <p:spPr>
            <a:xfrm rot="9000000">
              <a:off x="4707233" y="4366049"/>
              <a:ext cx="360040" cy="31037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40" name="TextBox 65">
              <a:extLst>
                <a:ext uri="{FF2B5EF4-FFF2-40B4-BE49-F238E27FC236}">
                  <a16:creationId xmlns:a16="http://schemas.microsoft.com/office/drawing/2014/main" id="{2BEE7C2D-139E-438D-B66B-48FB5515EB96}"/>
                </a:ext>
              </a:extLst>
            </p:cNvPr>
            <p:cNvSpPr txBox="1"/>
            <p:nvPr/>
          </p:nvSpPr>
          <p:spPr>
            <a:xfrm>
              <a:off x="3889237" y="3804236"/>
              <a:ext cx="1365525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1200" b="1" dirty="0">
                  <a:latin typeface="+mn-ea"/>
                  <a:cs typeface="Arial" panose="020B0604020202020204" pitchFamily="34" charset="0"/>
                </a:rPr>
                <a:t>気候変動</a:t>
              </a:r>
              <a:endParaRPr lang="ko-KR" altLang="en-US" sz="1200" b="1" dirty="0">
                <a:latin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314113" y="4267090"/>
            <a:ext cx="1688665" cy="1856855"/>
            <a:chOff x="5523312" y="3056983"/>
            <a:chExt cx="1688665" cy="185685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247E67D-29F2-4E98-A55E-ACA507A65B79}"/>
                </a:ext>
              </a:extLst>
            </p:cNvPr>
            <p:cNvSpPr/>
            <p:nvPr/>
          </p:nvSpPr>
          <p:spPr>
            <a:xfrm>
              <a:off x="5523313" y="4635257"/>
              <a:ext cx="1688664" cy="278581"/>
            </a:xfrm>
            <a:prstGeom prst="rect">
              <a:avLst/>
            </a:prstGeom>
            <a:blipFill dpi="0" rotWithShape="1">
              <a:blip r:embed="rId2">
                <a:alphaModFix amt="2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9" name="타원 108">
              <a:extLst>
                <a:ext uri="{FF2B5EF4-FFF2-40B4-BE49-F238E27FC236}">
                  <a16:creationId xmlns:a16="http://schemas.microsoft.com/office/drawing/2014/main" id="{50007877-493F-4B4F-A26E-36BC7BF10097}"/>
                </a:ext>
              </a:extLst>
            </p:cNvPr>
            <p:cNvSpPr/>
            <p:nvPr/>
          </p:nvSpPr>
          <p:spPr>
            <a:xfrm>
              <a:off x="5523312" y="3056983"/>
              <a:ext cx="1688664" cy="1688664"/>
            </a:xfrm>
            <a:prstGeom prst="ellipse">
              <a:avLst/>
            </a:prstGeom>
            <a:solidFill>
              <a:srgbClr val="5BC1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20" name="타원 109">
              <a:extLst>
                <a:ext uri="{FF2B5EF4-FFF2-40B4-BE49-F238E27FC236}">
                  <a16:creationId xmlns:a16="http://schemas.microsoft.com/office/drawing/2014/main" id="{F0BA95B9-335A-4CAE-9AA9-FC90E0E73779}"/>
                </a:ext>
              </a:extLst>
            </p:cNvPr>
            <p:cNvSpPr/>
            <p:nvPr/>
          </p:nvSpPr>
          <p:spPr>
            <a:xfrm>
              <a:off x="5663989" y="3197660"/>
              <a:ext cx="1407310" cy="14073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21" name="이등변 삼각형 110">
              <a:extLst>
                <a:ext uri="{FF2B5EF4-FFF2-40B4-BE49-F238E27FC236}">
                  <a16:creationId xmlns:a16="http://schemas.microsoft.com/office/drawing/2014/main" id="{EFB3F947-8316-45EC-88ED-FB61244FA517}"/>
                </a:ext>
              </a:extLst>
            </p:cNvPr>
            <p:cNvSpPr/>
            <p:nvPr/>
          </p:nvSpPr>
          <p:spPr>
            <a:xfrm rot="9000000">
              <a:off x="6502877" y="4366049"/>
              <a:ext cx="360040" cy="31037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41" name="TextBox 65">
              <a:extLst>
                <a:ext uri="{FF2B5EF4-FFF2-40B4-BE49-F238E27FC236}">
                  <a16:creationId xmlns:a16="http://schemas.microsoft.com/office/drawing/2014/main" id="{2BEE7C2D-139E-438D-B66B-48FB5515EB96}"/>
                </a:ext>
              </a:extLst>
            </p:cNvPr>
            <p:cNvSpPr txBox="1"/>
            <p:nvPr/>
          </p:nvSpPr>
          <p:spPr>
            <a:xfrm>
              <a:off x="5684881" y="3804236"/>
              <a:ext cx="1365525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1200" b="1" dirty="0">
                  <a:latin typeface="+mn-ea"/>
                  <a:cs typeface="Arial" panose="020B0604020202020204" pitchFamily="34" charset="0"/>
                </a:rPr>
                <a:t>水と廃棄物 管理</a:t>
              </a:r>
              <a:endParaRPr lang="ko-KR" altLang="en-US" sz="1200" b="1" dirty="0">
                <a:latin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189222" y="4267090"/>
            <a:ext cx="1688665" cy="1856855"/>
            <a:chOff x="7318956" y="3056983"/>
            <a:chExt cx="1688665" cy="185685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426F62A-6D33-477E-81D9-DDB82598342A}"/>
                </a:ext>
              </a:extLst>
            </p:cNvPr>
            <p:cNvSpPr/>
            <p:nvPr/>
          </p:nvSpPr>
          <p:spPr>
            <a:xfrm>
              <a:off x="7318957" y="4635257"/>
              <a:ext cx="1688664" cy="278581"/>
            </a:xfrm>
            <a:prstGeom prst="rect">
              <a:avLst/>
            </a:prstGeom>
            <a:blipFill dpi="0" rotWithShape="1">
              <a:blip r:embed="rId2">
                <a:alphaModFix amt="2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24" name="타원 116">
              <a:extLst>
                <a:ext uri="{FF2B5EF4-FFF2-40B4-BE49-F238E27FC236}">
                  <a16:creationId xmlns:a16="http://schemas.microsoft.com/office/drawing/2014/main" id="{DC0514E7-76CA-412C-B462-0C627BCBF272}"/>
                </a:ext>
              </a:extLst>
            </p:cNvPr>
            <p:cNvSpPr/>
            <p:nvPr/>
          </p:nvSpPr>
          <p:spPr>
            <a:xfrm>
              <a:off x="7318956" y="3056983"/>
              <a:ext cx="1688664" cy="1688664"/>
            </a:xfrm>
            <a:prstGeom prst="ellipse">
              <a:avLst/>
            </a:prstGeom>
            <a:solidFill>
              <a:srgbClr val="71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25" name="타원 117">
              <a:extLst>
                <a:ext uri="{FF2B5EF4-FFF2-40B4-BE49-F238E27FC236}">
                  <a16:creationId xmlns:a16="http://schemas.microsoft.com/office/drawing/2014/main" id="{2881108B-158E-40F0-AA24-D617081BFB2D}"/>
                </a:ext>
              </a:extLst>
            </p:cNvPr>
            <p:cNvSpPr/>
            <p:nvPr/>
          </p:nvSpPr>
          <p:spPr>
            <a:xfrm>
              <a:off x="7459633" y="3197660"/>
              <a:ext cx="1407310" cy="14073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26" name="이등변 삼각형 118">
              <a:extLst>
                <a:ext uri="{FF2B5EF4-FFF2-40B4-BE49-F238E27FC236}">
                  <a16:creationId xmlns:a16="http://schemas.microsoft.com/office/drawing/2014/main" id="{D5CEDB45-89F6-41E5-9855-243DFE3410E0}"/>
                </a:ext>
              </a:extLst>
            </p:cNvPr>
            <p:cNvSpPr/>
            <p:nvPr/>
          </p:nvSpPr>
          <p:spPr>
            <a:xfrm rot="9000000">
              <a:off x="8298521" y="4366049"/>
              <a:ext cx="360040" cy="31037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42" name="TextBox 65">
              <a:extLst>
                <a:ext uri="{FF2B5EF4-FFF2-40B4-BE49-F238E27FC236}">
                  <a16:creationId xmlns:a16="http://schemas.microsoft.com/office/drawing/2014/main" id="{2BEE7C2D-139E-438D-B66B-48FB5515EB96}"/>
                </a:ext>
              </a:extLst>
            </p:cNvPr>
            <p:cNvSpPr txBox="1"/>
            <p:nvPr/>
          </p:nvSpPr>
          <p:spPr>
            <a:xfrm>
              <a:off x="7480525" y="3804236"/>
              <a:ext cx="1365525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1200" b="1" dirty="0">
                  <a:latin typeface="+mn-ea"/>
                  <a:cs typeface="Arial" panose="020B0604020202020204" pitchFamily="34" charset="0"/>
                </a:rPr>
                <a:t>都市インフラ</a:t>
              </a:r>
              <a:endParaRPr lang="ko-KR" altLang="en-US" sz="1200" b="1" dirty="0">
                <a:latin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251668" y="4267090"/>
            <a:ext cx="1688665" cy="1856855"/>
            <a:chOff x="3996216" y="4960533"/>
            <a:chExt cx="1688665" cy="1856855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380A237-BA09-4442-A141-135FD492BED3}"/>
                </a:ext>
              </a:extLst>
            </p:cNvPr>
            <p:cNvSpPr/>
            <p:nvPr/>
          </p:nvSpPr>
          <p:spPr>
            <a:xfrm>
              <a:off x="3996217" y="6538807"/>
              <a:ext cx="1688664" cy="278581"/>
            </a:xfrm>
            <a:prstGeom prst="rect">
              <a:avLst/>
            </a:prstGeom>
            <a:blipFill dpi="0" rotWithShape="1">
              <a:blip r:embed="rId2">
                <a:alphaModFix amt="2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44" name="타원 1">
              <a:extLst>
                <a:ext uri="{FF2B5EF4-FFF2-40B4-BE49-F238E27FC236}">
                  <a16:creationId xmlns:a16="http://schemas.microsoft.com/office/drawing/2014/main" id="{172DEA07-EA29-4BF1-A498-00B641311B23}"/>
                </a:ext>
              </a:extLst>
            </p:cNvPr>
            <p:cNvSpPr/>
            <p:nvPr/>
          </p:nvSpPr>
          <p:spPr>
            <a:xfrm>
              <a:off x="3996216" y="4960533"/>
              <a:ext cx="1688664" cy="1688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45" name="타원 2">
              <a:extLst>
                <a:ext uri="{FF2B5EF4-FFF2-40B4-BE49-F238E27FC236}">
                  <a16:creationId xmlns:a16="http://schemas.microsoft.com/office/drawing/2014/main" id="{C1436B5E-E9DE-4FF9-AF64-C968E59472BA}"/>
                </a:ext>
              </a:extLst>
            </p:cNvPr>
            <p:cNvSpPr/>
            <p:nvPr/>
          </p:nvSpPr>
          <p:spPr>
            <a:xfrm>
              <a:off x="4136893" y="5101210"/>
              <a:ext cx="1407310" cy="14073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46" name="이등변 삼각형 3">
              <a:extLst>
                <a:ext uri="{FF2B5EF4-FFF2-40B4-BE49-F238E27FC236}">
                  <a16:creationId xmlns:a16="http://schemas.microsoft.com/office/drawing/2014/main" id="{A70A6B10-1563-422E-91B0-0AA4790C93E8}"/>
                </a:ext>
              </a:extLst>
            </p:cNvPr>
            <p:cNvSpPr/>
            <p:nvPr/>
          </p:nvSpPr>
          <p:spPr>
            <a:xfrm rot="9000000">
              <a:off x="4975781" y="6269599"/>
              <a:ext cx="360040" cy="31037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47" name="TextBox 65">
              <a:extLst>
                <a:ext uri="{FF2B5EF4-FFF2-40B4-BE49-F238E27FC236}">
                  <a16:creationId xmlns:a16="http://schemas.microsoft.com/office/drawing/2014/main" id="{2BEE7C2D-139E-438D-B66B-48FB5515EB96}"/>
                </a:ext>
              </a:extLst>
            </p:cNvPr>
            <p:cNvSpPr txBox="1"/>
            <p:nvPr/>
          </p:nvSpPr>
          <p:spPr>
            <a:xfrm>
              <a:off x="4157785" y="5712532"/>
              <a:ext cx="1365525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1200" b="1" dirty="0">
                  <a:latin typeface="+mn-ea"/>
                  <a:cs typeface="Arial" panose="020B0604020202020204" pitchFamily="34" charset="0"/>
                </a:rPr>
                <a:t>交通</a:t>
              </a:r>
              <a:endParaRPr lang="ko-KR" altLang="en-US" sz="1200" b="1" dirty="0">
                <a:latin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1424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898" y="2691162"/>
            <a:ext cx="5216116" cy="593823"/>
          </a:xfrm>
        </p:spPr>
        <p:txBody>
          <a:bodyPr/>
          <a:lstStyle/>
          <a:p>
            <a:r>
              <a:rPr lang="ja-JP" altLang="en-US" dirty="0"/>
              <a:t>会員へのサービス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キャパシティ・ビルディング研修</a:t>
            </a:r>
            <a:endParaRPr lang="en-US" altLang="ja-JP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都市間協力</a:t>
            </a:r>
            <a:endParaRPr lang="en-US" altLang="ja-JP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都市型</a:t>
            </a:r>
            <a:r>
              <a:rPr lang="en-US" altLang="ja-JP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SDG</a:t>
            </a:r>
            <a:r>
              <a:rPr lang="ja-JP" alt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ナレッジ・プラットフォーム</a:t>
            </a:r>
            <a:endParaRPr lang="en-US" altLang="ja-JP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その他</a:t>
            </a:r>
            <a:endParaRPr lang="en-US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134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都市型</a:t>
            </a:r>
            <a:r>
              <a:rPr lang="en-US" altLang="ja-JP" dirty="0"/>
              <a:t>SDG</a:t>
            </a:r>
            <a:r>
              <a:rPr lang="ja-JP" altLang="en-US" dirty="0"/>
              <a:t>ナレッジ・プラットフォーム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29" y="869797"/>
            <a:ext cx="2731224" cy="944277"/>
          </a:xfrm>
          <a:prstGeom prst="rect">
            <a:avLst/>
          </a:prstGeom>
        </p:spPr>
      </p:pic>
      <p:sp>
        <p:nvSpPr>
          <p:cNvPr id="19" name="TextBox 3">
            <a:extLst>
              <a:ext uri="{FF2B5EF4-FFF2-40B4-BE49-F238E27FC236}">
                <a16:creationId xmlns:a16="http://schemas.microsoft.com/office/drawing/2014/main" id="{1A8A037E-F3F6-934E-14D0-9D2714AA57FE}"/>
              </a:ext>
            </a:extLst>
          </p:cNvPr>
          <p:cNvSpPr txBox="1"/>
          <p:nvPr/>
        </p:nvSpPr>
        <p:spPr>
          <a:xfrm>
            <a:off x="9603775" y="935618"/>
            <a:ext cx="1862802" cy="508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5400" b="1" dirty="0">
                <a:solidFill>
                  <a:srgbClr val="002060"/>
                </a:solidFill>
                <a:latin typeface="Bahnschrift SemiBold" panose="020B0502040204020203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543</a:t>
            </a:r>
            <a:endParaRPr lang="ko-KR" altLang="en-US" sz="2400" b="1" dirty="0">
              <a:solidFill>
                <a:srgbClr val="002060"/>
              </a:solidFill>
              <a:latin typeface="Bahnschrift SemiBold" panose="020B0502040204020203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EDC20527-0403-6700-D82E-C48FAF69D6E7}"/>
              </a:ext>
            </a:extLst>
          </p:cNvPr>
          <p:cNvSpPr txBox="1"/>
          <p:nvPr/>
        </p:nvSpPr>
        <p:spPr>
          <a:xfrm>
            <a:off x="8489178" y="686042"/>
            <a:ext cx="3553396" cy="151667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>
                <a:latin typeface="Bahnschrift SemiBold" panose="020B0502040204020203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現在の</a:t>
            </a:r>
            <a:r>
              <a:rPr lang="en-US" altLang="ko-KR" sz="2800" dirty="0">
                <a:latin typeface="Bahnschrift SemiBold" panose="020B0502040204020203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ja-JP" altLang="en-US" sz="2800" dirty="0">
                <a:latin typeface="Bahnschrift SemiBold" panose="020B0502040204020203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総事例研究数</a:t>
            </a:r>
            <a:endParaRPr lang="en-US" altLang="ko-KR" sz="2800" dirty="0">
              <a:latin typeface="Bahnschrift SemiBold" panose="020B0502040204020203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F30241-6EE3-9FC8-950D-2B3E8FBF6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26" y="2181224"/>
            <a:ext cx="5512647" cy="467677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E2D1D6F-E703-CEB4-2F00-6A54D1E86A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6094" y="2254179"/>
            <a:ext cx="6074578" cy="4592294"/>
          </a:xfrm>
          <a:prstGeom prst="rect">
            <a:avLst/>
          </a:prstGeom>
        </p:spPr>
      </p:pic>
      <p:sp>
        <p:nvSpPr>
          <p:cNvPr id="31" name="TextBox 3">
            <a:extLst>
              <a:ext uri="{FF2B5EF4-FFF2-40B4-BE49-F238E27FC236}">
                <a16:creationId xmlns:a16="http://schemas.microsoft.com/office/drawing/2014/main" id="{EDC20527-0403-6700-D82E-C48FAF69D6E7}"/>
              </a:ext>
            </a:extLst>
          </p:cNvPr>
          <p:cNvSpPr txBox="1"/>
          <p:nvPr/>
        </p:nvSpPr>
        <p:spPr>
          <a:xfrm>
            <a:off x="4140568" y="1803529"/>
            <a:ext cx="3618962" cy="50414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dirty="0">
                <a:latin typeface="Bahnschrift SemiBold" panose="020B0502040204020203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urbansdgplatform.org</a:t>
            </a:r>
            <a:endParaRPr lang="ko-KR" altLang="en-US" sz="2800" b="1" dirty="0">
              <a:latin typeface="Bahnschrift SemiBold" panose="020B0502040204020203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8A6A3B0-6689-D868-5542-5044106F24B9}"/>
              </a:ext>
            </a:extLst>
          </p:cNvPr>
          <p:cNvSpPr/>
          <p:nvPr/>
        </p:nvSpPr>
        <p:spPr>
          <a:xfrm>
            <a:off x="1334928" y="1107377"/>
            <a:ext cx="2805640" cy="432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kumimoji="1" lang="ja-JP" altLang="en-US" sz="1200" b="1" dirty="0">
                <a:solidFill>
                  <a:schemeClr val="tx1"/>
                </a:solidFill>
              </a:rPr>
              <a:t>都市型</a:t>
            </a:r>
            <a:r>
              <a:rPr kumimoji="1" lang="en-US" altLang="ja-JP" sz="1200" b="1" dirty="0">
                <a:solidFill>
                  <a:schemeClr val="tx1"/>
                </a:solidFill>
              </a:rPr>
              <a:t>SDG</a:t>
            </a:r>
            <a:r>
              <a:rPr kumimoji="1" lang="ja-JP" altLang="en-US" sz="1200" b="1" dirty="0">
                <a:solidFill>
                  <a:schemeClr val="tx1"/>
                </a:solidFill>
              </a:rPr>
              <a:t>ナレッジ・プラットフォーム</a:t>
            </a:r>
          </a:p>
        </p:txBody>
      </p:sp>
    </p:spTree>
    <p:extLst>
      <p:ext uri="{BB962C8B-B14F-4D97-AF65-F5344CB8AC3E}">
        <p14:creationId xmlns:p14="http://schemas.microsoft.com/office/powerpoint/2010/main" val="930682551"/>
      </p:ext>
    </p:extLst>
  </p:cSld>
  <p:clrMapOvr>
    <a:masterClrMapping/>
  </p:clrMapOvr>
</p:sld>
</file>

<file path=ppt/theme/theme1.xml><?xml version="1.0" encoding="utf-8"?>
<a:theme xmlns:a="http://schemas.openxmlformats.org/drawingml/2006/main" name="3_Hancom Office">
  <a:themeElements>
    <a:clrScheme name="Hancom Office">
      <a:dk1>
        <a:srgbClr val="000000"/>
      </a:dk1>
      <a:lt1>
        <a:srgbClr val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CityNet Theme</Template>
  <TotalTime>3418</TotalTime>
  <Words>381</Words>
  <Application>Microsoft Office PowerPoint</Application>
  <PresentationFormat>ワイド画面</PresentationFormat>
  <Paragraphs>110</Paragraphs>
  <Slides>11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24" baseType="lpstr">
      <vt:lpstr>Adobe Devanagari</vt:lpstr>
      <vt:lpstr>HCR Dotum</vt:lpstr>
      <vt:lpstr>Noto Sans Symbols</vt:lpstr>
      <vt:lpstr>Arial</vt:lpstr>
      <vt:lpstr>Arial Black</vt:lpstr>
      <vt:lpstr>Bahnschrift SemiBold</vt:lpstr>
      <vt:lpstr>Bahnschrift SemiLight</vt:lpstr>
      <vt:lpstr>Calibri</vt:lpstr>
      <vt:lpstr>Franklin Gothic Medium</vt:lpstr>
      <vt:lpstr>Open Sans</vt:lpstr>
      <vt:lpstr>Roboto</vt:lpstr>
      <vt:lpstr>Times New Roman</vt:lpstr>
      <vt:lpstr>3_Hancom Office</vt:lpstr>
      <vt:lpstr>PowerPoint プレゼンテーション</vt:lpstr>
      <vt:lpstr>PowerPoint プレゼンテーション</vt:lpstr>
      <vt:lpstr>シティネット</vt:lpstr>
      <vt:lpstr>会員</vt:lpstr>
      <vt:lpstr>実行委員会 2023-2026年</vt:lpstr>
      <vt:lpstr>分科会プログラム</vt:lpstr>
      <vt:lpstr>その他のテーマ分野</vt:lpstr>
      <vt:lpstr>会員へのサービス</vt:lpstr>
      <vt:lpstr>都市型SDGナレッジ・プラットフォーム</vt:lpstr>
      <vt:lpstr>年次表彰プログラム 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Chow</dc:creator>
  <cp:lastModifiedBy>administrator</cp:lastModifiedBy>
  <cp:revision>254</cp:revision>
  <cp:lastPrinted>2023-07-26T08:56:41Z</cp:lastPrinted>
  <dcterms:created xsi:type="dcterms:W3CDTF">2020-10-22T05:27:26Z</dcterms:created>
  <dcterms:modified xsi:type="dcterms:W3CDTF">2024-12-10T05:52:23Z</dcterms:modified>
</cp:coreProperties>
</file>