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0" r:id="rId2"/>
    <p:sldMasterId id="2147483723" r:id="rId3"/>
    <p:sldMasterId id="2147483734" r:id="rId4"/>
    <p:sldMasterId id="2147483737" r:id="rId5"/>
    <p:sldMasterId id="2147483741" r:id="rId6"/>
    <p:sldMasterId id="2147483745" r:id="rId7"/>
    <p:sldMasterId id="2147483750" r:id="rId8"/>
  </p:sldMasterIdLst>
  <p:notesMasterIdLst>
    <p:notesMasterId r:id="rId27"/>
  </p:notesMasterIdLst>
  <p:handoutMasterIdLst>
    <p:handoutMasterId r:id="rId28"/>
  </p:handoutMasterIdLst>
  <p:sldIdLst>
    <p:sldId id="311" r:id="rId9"/>
    <p:sldId id="391" r:id="rId10"/>
    <p:sldId id="442" r:id="rId11"/>
    <p:sldId id="448" r:id="rId12"/>
    <p:sldId id="372" r:id="rId13"/>
    <p:sldId id="438" r:id="rId14"/>
    <p:sldId id="441" r:id="rId15"/>
    <p:sldId id="443" r:id="rId16"/>
    <p:sldId id="444" r:id="rId17"/>
    <p:sldId id="445" r:id="rId18"/>
    <p:sldId id="453" r:id="rId19"/>
    <p:sldId id="373" r:id="rId20"/>
    <p:sldId id="446" r:id="rId21"/>
    <p:sldId id="447" r:id="rId22"/>
    <p:sldId id="449" r:id="rId23"/>
    <p:sldId id="412" r:id="rId24"/>
    <p:sldId id="455" r:id="rId25"/>
    <p:sldId id="341" r:id="rId26"/>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787" userDrawn="1">
          <p15:clr>
            <a:srgbClr val="A4A3A4"/>
          </p15:clr>
        </p15:guide>
        <p15:guide id="4" pos="1972" userDrawn="1">
          <p15:clr>
            <a:srgbClr val="A4A3A4"/>
          </p15:clr>
        </p15:guide>
        <p15:guide id="5" pos="158" userDrawn="1">
          <p15:clr>
            <a:srgbClr val="A4A3A4"/>
          </p15:clr>
        </p15:guide>
        <p15:guide id="6" pos="5602" userDrawn="1">
          <p15:clr>
            <a:srgbClr val="A4A3A4"/>
          </p15:clr>
        </p15:guide>
        <p15:guide id="7" orient="horz" pos="1480" userDrawn="1">
          <p15:clr>
            <a:srgbClr val="A4A3A4"/>
          </p15:clr>
        </p15:guide>
        <p15:guide id="8" orient="horz" pos="2840" userDrawn="1">
          <p15:clr>
            <a:srgbClr val="A4A3A4"/>
          </p15:clr>
        </p15:guide>
        <p15:guide id="9" orient="horz" pos="4201" userDrawn="1">
          <p15:clr>
            <a:srgbClr val="A4A3A4"/>
          </p15:clr>
        </p15:guide>
        <p15:guide id="10" orient="horz" pos="119" userDrawn="1">
          <p15:clr>
            <a:srgbClr val="A4A3A4"/>
          </p15:clr>
        </p15:guide>
        <p15:guide id="11" orient="horz" pos="1513">
          <p15:clr>
            <a:srgbClr val="A4A3A4"/>
          </p15:clr>
        </p15:guide>
        <p15:guide id="12" orient="horz" pos="3188">
          <p15:clr>
            <a:srgbClr val="A4A3A4"/>
          </p15:clr>
        </p15:guide>
        <p15:guide id="13" orient="horz" pos="130">
          <p15:clr>
            <a:srgbClr val="A4A3A4"/>
          </p15:clr>
        </p15:guide>
        <p15:guide id="14" pos="560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藤井 雅規" initials="藤井" lastIdx="1" clrIdx="0"/>
  <p:cmAuthor id="1" name="OC" initials="OC" lastIdx="4" clrIdx="1">
    <p:extLst>
      <p:ext uri="{19B8F6BF-5375-455C-9EA6-DF929625EA0E}">
        <p15:presenceInfo xmlns:p15="http://schemas.microsoft.com/office/powerpoint/2012/main" userId="OC" providerId="None"/>
      </p:ext>
    </p:extLst>
  </p:cmAuthor>
  <p:cmAuthor id="2" name="Jessica Suzuki" initials="JS" lastIdx="1" clrIdx="2">
    <p:extLst>
      <p:ext uri="{19B8F6BF-5375-455C-9EA6-DF929625EA0E}">
        <p15:presenceInfo xmlns:p15="http://schemas.microsoft.com/office/powerpoint/2012/main" userId="84478243a1e529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4F82BB"/>
    <a:srgbClr val="9CBA5A"/>
    <a:srgbClr val="EA948F"/>
    <a:srgbClr val="FFFFFF"/>
    <a:srgbClr val="616161"/>
    <a:srgbClr val="EFF5E6"/>
    <a:srgbClr val="D7E6C0"/>
    <a:srgbClr val="F0F5E6"/>
    <a:srgbClr val="E7B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72" autoAdjust="0"/>
    <p:restoredTop sz="96242" autoAdjust="0"/>
  </p:normalViewPr>
  <p:slideViewPr>
    <p:cSldViewPr snapToGrid="0" showGuides="1">
      <p:cViewPr>
        <p:scale>
          <a:sx n="80" d="100"/>
          <a:sy n="80" d="100"/>
        </p:scale>
        <p:origin x="3036" y="684"/>
      </p:cViewPr>
      <p:guideLst>
        <p:guide orient="horz" pos="2160"/>
        <p:guide pos="2880"/>
        <p:guide pos="3787"/>
        <p:guide pos="1972"/>
        <p:guide pos="158"/>
        <p:guide pos="5602"/>
        <p:guide orient="horz" pos="1480"/>
        <p:guide orient="horz" pos="2840"/>
        <p:guide orient="horz" pos="4201"/>
        <p:guide orient="horz" pos="119"/>
        <p:guide orient="horz" pos="1513"/>
        <p:guide orient="horz" pos="3188"/>
        <p:guide orient="horz" pos="130"/>
        <p:guide pos="560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8" d="100"/>
          <a:sy n="98" d="100"/>
        </p:scale>
        <p:origin x="26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4023992" y="1"/>
            <a:ext cx="3078428" cy="513508"/>
          </a:xfrm>
          <a:prstGeom prst="rect">
            <a:avLst/>
          </a:prstGeom>
        </p:spPr>
        <p:txBody>
          <a:bodyPr vert="horz" lIns="94668" tIns="47334" rIns="94668" bIns="47334" rtlCol="0"/>
          <a:lstStyle>
            <a:lvl1pPr algn="r">
              <a:defRPr sz="1200"/>
            </a:lvl1pPr>
          </a:lstStyle>
          <a:p>
            <a:fld id="{36FDFD56-D565-4A3D-A3CB-4A8620E685F7}" type="datetimeFigureOut">
              <a:rPr kumimoji="1" lang="ja-JP" altLang="en-US" smtClean="0"/>
              <a:t>2024/12/6</a:t>
            </a:fld>
            <a:endParaRPr kumimoji="1" lang="ja-JP" altLang="en-US" dirty="0"/>
          </a:p>
        </p:txBody>
      </p:sp>
      <p:sp>
        <p:nvSpPr>
          <p:cNvPr id="4" name="フッター プレースホルダー 3"/>
          <p:cNvSpPr>
            <a:spLocks noGrp="1"/>
          </p:cNvSpPr>
          <p:nvPr>
            <p:ph type="ftr" sz="quarter" idx="2"/>
          </p:nvPr>
        </p:nvSpPr>
        <p:spPr>
          <a:xfrm>
            <a:off x="0" y="9721107"/>
            <a:ext cx="3078428" cy="513507"/>
          </a:xfrm>
          <a:prstGeom prst="rect">
            <a:avLst/>
          </a:prstGeom>
        </p:spPr>
        <p:txBody>
          <a:bodyPr vert="horz" lIns="94668" tIns="47334" rIns="94668" bIns="47334"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4023992" y="9721107"/>
            <a:ext cx="3078428" cy="513507"/>
          </a:xfrm>
          <a:prstGeom prst="rect">
            <a:avLst/>
          </a:prstGeom>
        </p:spPr>
        <p:txBody>
          <a:bodyPr vert="horz" lIns="94668" tIns="47334" rIns="94668" bIns="47334" rtlCol="0" anchor="b"/>
          <a:lstStyle>
            <a:lvl1pPr algn="r">
              <a:defRPr sz="1200"/>
            </a:lvl1pPr>
          </a:lstStyle>
          <a:p>
            <a:fld id="{A77D5B5A-0F38-445D-8074-5AE86DC8C4C3}" type="slidenum">
              <a:rPr kumimoji="1" lang="ja-JP" altLang="en-US" smtClean="0"/>
              <a:t>‹#›</a:t>
            </a:fld>
            <a:endParaRPr kumimoji="1" lang="ja-JP" altLang="en-US" dirty="0"/>
          </a:p>
        </p:txBody>
      </p:sp>
    </p:spTree>
    <p:extLst>
      <p:ext uri="{BB962C8B-B14F-4D97-AF65-F5344CB8AC3E}">
        <p14:creationId xmlns:p14="http://schemas.microsoft.com/office/powerpoint/2010/main" val="3263438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8428" cy="513508"/>
          </a:xfrm>
          <a:prstGeom prst="rect">
            <a:avLst/>
          </a:prstGeom>
        </p:spPr>
        <p:txBody>
          <a:bodyPr vert="horz" lIns="94668" tIns="47334" rIns="94668" bIns="47334"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4023992" y="1"/>
            <a:ext cx="3078428" cy="513508"/>
          </a:xfrm>
          <a:prstGeom prst="rect">
            <a:avLst/>
          </a:prstGeom>
        </p:spPr>
        <p:txBody>
          <a:bodyPr vert="horz" lIns="94668" tIns="47334" rIns="94668" bIns="47334" rtlCol="0"/>
          <a:lstStyle>
            <a:lvl1pPr algn="r">
              <a:defRPr sz="1200"/>
            </a:lvl1pPr>
          </a:lstStyle>
          <a:p>
            <a:fld id="{509C30B7-B2E5-45D2-9668-55AB43690A14}" type="datetimeFigureOut">
              <a:rPr kumimoji="1" lang="ja-JP" altLang="en-US" smtClean="0"/>
              <a:t>2024/12/6</a:t>
            </a:fld>
            <a:endParaRPr kumimoji="1" lang="ja-JP" altLang="en-US" dirty="0"/>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668" tIns="47334" rIns="94668" bIns="47334" rtlCol="0" anchor="ctr"/>
          <a:lstStyle/>
          <a:p>
            <a:endParaRPr lang="ja-JP" altLang="en-US" dirty="0"/>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4668" tIns="47334" rIns="94668" bIns="473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4668" tIns="47334" rIns="94668" bIns="47334"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4023992" y="9721107"/>
            <a:ext cx="3078428" cy="513507"/>
          </a:xfrm>
          <a:prstGeom prst="rect">
            <a:avLst/>
          </a:prstGeom>
        </p:spPr>
        <p:txBody>
          <a:bodyPr vert="horz" lIns="94668" tIns="47334" rIns="94668" bIns="47334" rtlCol="0" anchor="b"/>
          <a:lstStyle>
            <a:lvl1pPr algn="r">
              <a:defRPr sz="1200"/>
            </a:lvl1pPr>
          </a:lstStyle>
          <a:p>
            <a:fld id="{9F92B368-2444-45C0-96EC-3368C32B191A}" type="slidenum">
              <a:rPr kumimoji="1" lang="ja-JP" altLang="en-US" smtClean="0"/>
              <a:t>‹#›</a:t>
            </a:fld>
            <a:endParaRPr kumimoji="1" lang="ja-JP" altLang="en-US" dirty="0"/>
          </a:p>
        </p:txBody>
      </p:sp>
    </p:spTree>
    <p:extLst>
      <p:ext uri="{BB962C8B-B14F-4D97-AF65-F5344CB8AC3E}">
        <p14:creationId xmlns:p14="http://schemas.microsoft.com/office/powerpoint/2010/main" val="41582799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22222"/>
                </a:solidFill>
                <a:effectLst/>
                <a:latin typeface="Arial" panose="020B0604020202020204" pitchFamily="34" charset="0"/>
              </a:rPr>
              <a:t>我々オリエンタルコンサルタンツについてご紹介致します。</a:t>
            </a:r>
            <a:endParaRPr lang="en-US" altLang="ja-JP" b="0" i="0" dirty="0">
              <a:solidFill>
                <a:srgbClr val="222222"/>
              </a:solidFill>
              <a:effectLst/>
              <a:latin typeface="Arial" panose="020B0604020202020204" pitchFamily="34" charset="0"/>
            </a:endParaRPr>
          </a:p>
          <a:p>
            <a:endParaRPr kumimoji="1" lang="en-US" altLang="ja-JP" b="0" i="0" dirty="0">
              <a:solidFill>
                <a:srgbClr val="222222"/>
              </a:solidFill>
              <a:effectLst/>
              <a:latin typeface="Arial" panose="020B0604020202020204" pitchFamily="34" charset="0"/>
            </a:endParaRPr>
          </a:p>
          <a:p>
            <a:r>
              <a:rPr kumimoji="1" lang="ja-JP" altLang="en-US" dirty="0"/>
              <a:t>私たちオリエンタルコンサルタンツは、</a:t>
            </a:r>
            <a:r>
              <a:rPr kumimoji="1" lang="en-US" altLang="ja-JP" dirty="0"/>
              <a:t>1957</a:t>
            </a:r>
            <a:r>
              <a:rPr kumimoji="1" lang="ja-JP" altLang="en-US" dirty="0"/>
              <a:t>年に創業してから</a:t>
            </a:r>
            <a:r>
              <a:rPr kumimoji="1" lang="en-US" altLang="ja-JP" dirty="0"/>
              <a:t>60</a:t>
            </a:r>
            <a:r>
              <a:rPr kumimoji="1" lang="ja-JP" altLang="en-US" dirty="0"/>
              <a:t>年以上の間、</a:t>
            </a:r>
          </a:p>
          <a:p>
            <a:r>
              <a:rPr kumimoji="1" lang="ja-JP" altLang="en-US" dirty="0"/>
              <a:t>社会インフラ整備を通して、魅力ある持続可能な社会づくりに貢献する</a:t>
            </a:r>
            <a:endParaRPr kumimoji="1" lang="en-US" altLang="ja-JP" dirty="0"/>
          </a:p>
          <a:p>
            <a:r>
              <a:rPr kumimoji="1" lang="ja-JP" altLang="en-US" dirty="0"/>
              <a:t>新たな価値を創造し、提供し続ける会社を目指しています。</a:t>
            </a:r>
            <a:endParaRPr kumimoji="1" lang="en-US" altLang="ja-JP" dirty="0"/>
          </a:p>
          <a:p>
            <a:endParaRPr kumimoji="1" lang="en-US" altLang="ja-JP" dirty="0"/>
          </a:p>
          <a:p>
            <a:r>
              <a:rPr lang="en-US" altLang="ja-JP" sz="1200" b="0" i="0" dirty="0">
                <a:solidFill>
                  <a:srgbClr val="000000"/>
                </a:solidFill>
                <a:effectLst/>
              </a:rPr>
              <a:t>As a leading comprehensive consulting firm in Japan, we aim to be a company that continues to respond to new social values in order to bring about a society that is safe, secure, comfortable, vibrant, appealing and sustainable based on our high-quality technologies.</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2</a:t>
            </a:fld>
            <a:endParaRPr kumimoji="1" lang="ja-JP" altLang="en-US" dirty="0"/>
          </a:p>
        </p:txBody>
      </p:sp>
    </p:spTree>
    <p:extLst>
      <p:ext uri="{BB962C8B-B14F-4D97-AF65-F5344CB8AC3E}">
        <p14:creationId xmlns:p14="http://schemas.microsoft.com/office/powerpoint/2010/main" val="309205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BA1D21-4236-455B-A3EA-BC414F5C0354}" type="slidenum">
              <a:rPr kumimoji="1" lang="ja-JP" altLang="en-US" smtClean="0"/>
              <a:t>18</a:t>
            </a:fld>
            <a:endParaRPr kumimoji="1" lang="ja-JP" altLang="en-US" dirty="0"/>
          </a:p>
        </p:txBody>
      </p:sp>
    </p:spTree>
    <p:extLst>
      <p:ext uri="{BB962C8B-B14F-4D97-AF65-F5344CB8AC3E}">
        <p14:creationId xmlns:p14="http://schemas.microsoft.com/office/powerpoint/2010/main" val="400117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4</a:t>
            </a:fld>
            <a:endParaRPr kumimoji="1" lang="ja-JP" altLang="en-US" dirty="0"/>
          </a:p>
        </p:txBody>
      </p:sp>
    </p:spTree>
    <p:extLst>
      <p:ext uri="{BB962C8B-B14F-4D97-AF65-F5344CB8AC3E}">
        <p14:creationId xmlns:p14="http://schemas.microsoft.com/office/powerpoint/2010/main" val="427127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5</a:t>
            </a:fld>
            <a:endParaRPr kumimoji="1" lang="ja-JP" altLang="en-US" dirty="0"/>
          </a:p>
        </p:txBody>
      </p:sp>
    </p:spTree>
    <p:extLst>
      <p:ext uri="{BB962C8B-B14F-4D97-AF65-F5344CB8AC3E}">
        <p14:creationId xmlns:p14="http://schemas.microsoft.com/office/powerpoint/2010/main" val="180082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8</a:t>
            </a:fld>
            <a:endParaRPr kumimoji="1" lang="ja-JP" altLang="en-US" dirty="0"/>
          </a:p>
        </p:txBody>
      </p:sp>
    </p:spTree>
    <p:extLst>
      <p:ext uri="{BB962C8B-B14F-4D97-AF65-F5344CB8AC3E}">
        <p14:creationId xmlns:p14="http://schemas.microsoft.com/office/powerpoint/2010/main" val="111181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3A5E9-4E18-29E2-5750-B6391C2D1D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ABD51-F2C6-54EC-CBA1-C5493DC5E8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ECB8E2-7769-38A7-EF31-11B4C0B1201E}"/>
              </a:ext>
            </a:extLst>
          </p:cNvPr>
          <p:cNvSpPr>
            <a:spLocks noGrp="1"/>
          </p:cNvSpPr>
          <p:nvPr>
            <p:ph type="body" idx="1"/>
          </p:nvPr>
        </p:nvSpPr>
        <p:spPr/>
        <p:txBody>
          <a:bodyPr/>
          <a:lstStyle/>
          <a:p>
            <a:pPr algn="l"/>
            <a:endParaRPr kumimoji="1" lang="ja-JP" altLang="en-US" dirty="0"/>
          </a:p>
        </p:txBody>
      </p:sp>
      <p:sp>
        <p:nvSpPr>
          <p:cNvPr id="4" name="スライド番号プレースホルダー 3">
            <a:extLst>
              <a:ext uri="{FF2B5EF4-FFF2-40B4-BE49-F238E27FC236}">
                <a16:creationId xmlns:a16="http://schemas.microsoft.com/office/drawing/2014/main" id="{13684968-740C-841B-EDA4-0E0E4B2A91F4}"/>
              </a:ext>
            </a:extLst>
          </p:cNvPr>
          <p:cNvSpPr>
            <a:spLocks noGrp="1"/>
          </p:cNvSpPr>
          <p:nvPr>
            <p:ph type="sldNum" sz="quarter" idx="5"/>
          </p:nvPr>
        </p:nvSpPr>
        <p:spPr/>
        <p:txBody>
          <a:bodyPr/>
          <a:lstStyle/>
          <a:p>
            <a:fld id="{9F92B368-2444-45C0-96EC-3368C32B191A}" type="slidenum">
              <a:rPr kumimoji="1" lang="ja-JP" altLang="en-US" smtClean="0"/>
              <a:t>9</a:t>
            </a:fld>
            <a:endParaRPr kumimoji="1" lang="ja-JP" altLang="en-US" dirty="0"/>
          </a:p>
        </p:txBody>
      </p:sp>
    </p:spTree>
    <p:extLst>
      <p:ext uri="{BB962C8B-B14F-4D97-AF65-F5344CB8AC3E}">
        <p14:creationId xmlns:p14="http://schemas.microsoft.com/office/powerpoint/2010/main" val="193155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92B368-2444-45C0-96EC-3368C32B191A}" type="slidenum">
              <a:rPr kumimoji="1" lang="ja-JP" altLang="en-US" smtClean="0"/>
              <a:t>10</a:t>
            </a:fld>
            <a:endParaRPr kumimoji="1" lang="ja-JP" altLang="en-US" dirty="0"/>
          </a:p>
        </p:txBody>
      </p:sp>
    </p:spTree>
    <p:extLst>
      <p:ext uri="{BB962C8B-B14F-4D97-AF65-F5344CB8AC3E}">
        <p14:creationId xmlns:p14="http://schemas.microsoft.com/office/powerpoint/2010/main" val="406451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838F-0C96-CEBF-A64F-93243E66F8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E37DC1-C6A0-E473-E35A-99D8AA54DB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648744-5ECE-9DBF-3A4B-B1D54B44EF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F519BEA-DD75-2F1B-9B25-715414ACF53F}"/>
              </a:ext>
            </a:extLst>
          </p:cNvPr>
          <p:cNvSpPr>
            <a:spLocks noGrp="1"/>
          </p:cNvSpPr>
          <p:nvPr>
            <p:ph type="sldNum" sz="quarter" idx="5"/>
          </p:nvPr>
        </p:nvSpPr>
        <p:spPr/>
        <p:txBody>
          <a:bodyPr/>
          <a:lstStyle/>
          <a:p>
            <a:fld id="{9F92B368-2444-45C0-96EC-3368C32B191A}" type="slidenum">
              <a:rPr kumimoji="1" lang="ja-JP" altLang="en-US" smtClean="0"/>
              <a:t>11</a:t>
            </a:fld>
            <a:endParaRPr kumimoji="1" lang="ja-JP" altLang="en-US" dirty="0"/>
          </a:p>
        </p:txBody>
      </p:sp>
    </p:spTree>
    <p:extLst>
      <p:ext uri="{BB962C8B-B14F-4D97-AF65-F5344CB8AC3E}">
        <p14:creationId xmlns:p14="http://schemas.microsoft.com/office/powerpoint/2010/main" val="78008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F92B368-2444-45C0-96EC-3368C32B191A}" type="slidenum">
              <a:rPr kumimoji="1" lang="ja-JP" altLang="en-US" smtClean="0"/>
              <a:t>16</a:t>
            </a:fld>
            <a:endParaRPr kumimoji="1" lang="ja-JP" altLang="en-US" dirty="0"/>
          </a:p>
        </p:txBody>
      </p:sp>
    </p:spTree>
    <p:extLst>
      <p:ext uri="{BB962C8B-B14F-4D97-AF65-F5344CB8AC3E}">
        <p14:creationId xmlns:p14="http://schemas.microsoft.com/office/powerpoint/2010/main" val="346751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F92B368-2444-45C0-96EC-3368C32B191A}" type="slidenum">
              <a:rPr kumimoji="1" lang="ja-JP" altLang="en-US" smtClean="0"/>
              <a:t>17</a:t>
            </a:fld>
            <a:endParaRPr kumimoji="1" lang="ja-JP" altLang="en-US" dirty="0"/>
          </a:p>
        </p:txBody>
      </p:sp>
    </p:spTree>
    <p:extLst>
      <p:ext uri="{BB962C8B-B14F-4D97-AF65-F5344CB8AC3E}">
        <p14:creationId xmlns:p14="http://schemas.microsoft.com/office/powerpoint/2010/main" val="279506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99895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pPr/>
              <a:t>‹#›</a:t>
            </a:fld>
            <a:endParaRPr lang="ja-JP" altLang="en-US" dirty="0"/>
          </a:p>
        </p:txBody>
      </p:sp>
    </p:spTree>
    <p:extLst>
      <p:ext uri="{BB962C8B-B14F-4D97-AF65-F5344CB8AC3E}">
        <p14:creationId xmlns:p14="http://schemas.microsoft.com/office/powerpoint/2010/main" val="54413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321039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217034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45579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10821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dirty="0">
              <a:solidFill>
                <a:prstClr val="white">
                  <a:lumMod val="50000"/>
                </a:prstClr>
              </a:solidFill>
            </a:endParaRPr>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dirty="0">
                <a:solidFill>
                  <a:prstClr val="black">
                    <a:lumMod val="95000"/>
                    <a:lumOff val="5000"/>
                  </a:prstClr>
                </a:solidFill>
              </a:rPr>
              <a:t>/00</a:t>
            </a:r>
            <a:endParaRPr lang="ja-JP" altLang="en-US" dirty="0">
              <a:solidFill>
                <a:prstClr val="black">
                  <a:lumMod val="95000"/>
                  <a:lumOff val="5000"/>
                </a:prstClr>
              </a:solidFill>
            </a:endParaRPr>
          </a:p>
        </p:txBody>
      </p:sp>
    </p:spTree>
    <p:extLst>
      <p:ext uri="{BB962C8B-B14F-4D97-AF65-F5344CB8AC3E}">
        <p14:creationId xmlns:p14="http://schemas.microsoft.com/office/powerpoint/2010/main" val="345791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dirty="0">
              <a:solidFill>
                <a:prstClr val="white">
                  <a:lumMod val="50000"/>
                </a:prstClr>
              </a:solidFill>
            </a:endParaRPr>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dirty="0">
                <a:solidFill>
                  <a:prstClr val="black">
                    <a:lumMod val="95000"/>
                    <a:lumOff val="5000"/>
                  </a:prstClr>
                </a:solidFill>
              </a:rPr>
              <a:t>/00</a:t>
            </a:r>
            <a:endParaRPr lang="ja-JP" altLang="en-US" dirty="0">
              <a:solidFill>
                <a:prstClr val="black">
                  <a:lumMod val="95000"/>
                  <a:lumOff val="5000"/>
                </a:prstClr>
              </a:solidFill>
            </a:endParaRPr>
          </a:p>
        </p:txBody>
      </p:sp>
    </p:spTree>
    <p:extLst>
      <p:ext uri="{BB962C8B-B14F-4D97-AF65-F5344CB8AC3E}">
        <p14:creationId xmlns:p14="http://schemas.microsoft.com/office/powerpoint/2010/main" val="718449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232224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spTree>
    <p:extLst>
      <p:ext uri="{BB962C8B-B14F-4D97-AF65-F5344CB8AC3E}">
        <p14:creationId xmlns:p14="http://schemas.microsoft.com/office/powerpoint/2010/main" val="160448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dirty="0">
              <a:solidFill>
                <a:prstClr val="white"/>
              </a:solidFill>
            </a:endParaRPr>
          </a:p>
        </p:txBody>
      </p:sp>
    </p:spTree>
    <p:extLst>
      <p:ext uri="{BB962C8B-B14F-4D97-AF65-F5344CB8AC3E}">
        <p14:creationId xmlns:p14="http://schemas.microsoft.com/office/powerpoint/2010/main" val="310203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12806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0" y="0"/>
            <a:ext cx="9144000" cy="709768"/>
          </a:xfrm>
        </p:spPr>
        <p:txBody>
          <a:bodyPr/>
          <a:lstStyle>
            <a:lvl1pPr>
              <a:defRPr sz="2800">
                <a:solidFill>
                  <a:schemeClr val="tx1"/>
                </a:solidFill>
              </a:defRPr>
            </a:lvl1pPr>
          </a:lstStyle>
          <a:p>
            <a:r>
              <a:rPr kumimoji="1" lang="ja-JP" altLang="en-US" dirty="0"/>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dirty="0">
              <a:solidFill>
                <a:prstClr val="white">
                  <a:lumMod val="50000"/>
                </a:prstClr>
              </a:solidFill>
            </a:endParaRPr>
          </a:p>
        </p:txBody>
      </p:sp>
      <p:sp>
        <p:nvSpPr>
          <p:cNvPr id="9" name="スライド番号プレースホルダー 5"/>
          <p:cNvSpPr>
            <a:spLocks noGrp="1"/>
          </p:cNvSpPr>
          <p:nvPr>
            <p:ph type="sldNum" sz="quarter" idx="4"/>
          </p:nvPr>
        </p:nvSpPr>
        <p:spPr>
          <a:xfrm>
            <a:off x="8121697"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4C2A283C-841D-4446-993F-39ABBF49B3CB}" type="slidenum">
              <a:rPr lang="ja-JP" altLang="en-US" smtClean="0"/>
              <a:pPr/>
              <a:t>‹#›</a:t>
            </a:fld>
            <a:r>
              <a:rPr lang="en-US" altLang="ja-JP" dirty="0"/>
              <a:t>/05</a:t>
            </a:r>
            <a:endParaRPr lang="ja-JP" altLang="en-US" dirty="0"/>
          </a:p>
        </p:txBody>
      </p:sp>
      <p:sp>
        <p:nvSpPr>
          <p:cNvPr id="5" name="テキスト プレースホルダー 2"/>
          <p:cNvSpPr>
            <a:spLocks noGrp="1"/>
          </p:cNvSpPr>
          <p:nvPr>
            <p:ph idx="1" hasCustomPrompt="1"/>
          </p:nvPr>
        </p:nvSpPr>
        <p:spPr>
          <a:xfrm>
            <a:off x="131886" y="861646"/>
            <a:ext cx="8850872" cy="545123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Tree>
    <p:extLst>
      <p:ext uri="{BB962C8B-B14F-4D97-AF65-F5344CB8AC3E}">
        <p14:creationId xmlns:p14="http://schemas.microsoft.com/office/powerpoint/2010/main" val="1866243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フッター プレースホルダー 2"/>
          <p:cNvSpPr>
            <a:spLocks noGrp="1"/>
          </p:cNvSpPr>
          <p:nvPr>
            <p:ph type="ftr" sz="quarter" idx="10"/>
          </p:nvPr>
        </p:nvSpPr>
        <p:spPr/>
        <p:txBody>
          <a:bodyPr/>
          <a:lstStyle/>
          <a:p>
            <a:endParaRPr lang="ja-JP" altLang="en-US" dirty="0"/>
          </a:p>
        </p:txBody>
      </p:sp>
      <p:sp>
        <p:nvSpPr>
          <p:cNvPr id="4" name="スライド番号プレースホルダー 3"/>
          <p:cNvSpPr>
            <a:spLocks noGrp="1"/>
          </p:cNvSpPr>
          <p:nvPr>
            <p:ph type="sldNum" sz="quarter" idx="11"/>
          </p:nvPr>
        </p:nvSpPr>
        <p:spPr/>
        <p:txBody>
          <a:bodyPr/>
          <a:lstStyle/>
          <a:p>
            <a:fld id="{2086E4AB-FED2-478D-B014-754373D7FDC6}" type="slidenum">
              <a:rPr kumimoji="1" lang="ja-JP" altLang="en-US" smtClean="0"/>
              <a:t>‹#›</a:t>
            </a:fld>
            <a:endParaRPr kumimoji="1" lang="ja-JP" altLang="en-US" dirty="0"/>
          </a:p>
        </p:txBody>
      </p:sp>
    </p:spTree>
    <p:extLst>
      <p:ext uri="{BB962C8B-B14F-4D97-AF65-F5344CB8AC3E}">
        <p14:creationId xmlns:p14="http://schemas.microsoft.com/office/powerpoint/2010/main" val="281379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130508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44343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0825" y="2358418"/>
            <a:ext cx="8642350" cy="2387600"/>
          </a:xfrm>
          <a:effectLst>
            <a:outerShdw blurRad="25400" dist="12700" dir="2700000" algn="ctr" rotWithShape="0">
              <a:schemeClr val="bg1">
                <a:lumMod val="50000"/>
                <a:alpha val="90000"/>
              </a:schemeClr>
            </a:outerShdw>
          </a:effectLst>
        </p:spPr>
        <p:txBody>
          <a:bodyPr anchor="ctr">
            <a:normAutofit/>
          </a:bodyPr>
          <a:lstStyle>
            <a:lvl1pPr algn="ctr">
              <a:defRPr sz="4600" spc="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258445" y="5029200"/>
            <a:ext cx="8634730" cy="1051455"/>
          </a:xfrm>
          <a:effectLst>
            <a:outerShdw blurRad="12700" dist="12700" dir="2700000" algn="ctr" rotWithShape="0">
              <a:schemeClr val="bg1">
                <a:lumMod val="50000"/>
                <a:alpha val="90000"/>
              </a:schemeClr>
            </a:outerShdw>
          </a:effectLst>
        </p:spPr>
        <p:txBody>
          <a:bodyPr anchor="t">
            <a:normAutofit/>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9"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0"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51413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58445" y="1238482"/>
            <a:ext cx="8634730" cy="4594301"/>
          </a:xfrm>
          <a:effectLst>
            <a:outerShdw blurRad="25400" dist="12700" dir="2700000" algn="tl" rotWithShape="0">
              <a:schemeClr val="bg1">
                <a:lumMod val="50000"/>
                <a:alpha val="90000"/>
              </a:schemeClr>
            </a:outerShdw>
          </a:effectLst>
        </p:spPr>
        <p:txBody>
          <a:bodyPr>
            <a:normAutofit/>
          </a:bodyPr>
          <a:lstStyle>
            <a:lvl1pPr>
              <a:defRPr sz="4000">
                <a:solidFill>
                  <a:schemeClr val="bg1"/>
                </a:solidFill>
              </a:defRPr>
            </a:lvl1pPr>
          </a:lstStyle>
          <a:p>
            <a:r>
              <a:rPr kumimoji="1" lang="ja-JP" altLang="en-US" dirty="0"/>
              <a:t>マスター タイトルの書式設定</a:t>
            </a:r>
          </a:p>
        </p:txBody>
      </p:sp>
      <p:sp>
        <p:nvSpPr>
          <p:cNvPr id="4"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5"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132806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lang="en-US" altLang="ja-JP" smtClean="0"/>
            </a:lvl1pPr>
          </a:lstStyle>
          <a:p>
            <a:endParaRPr lang="en-US" dirty="0"/>
          </a:p>
        </p:txBody>
      </p:sp>
      <p:sp>
        <p:nvSpPr>
          <p:cNvPr id="7"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192581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68459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タイトル 1"/>
          <p:cNvSpPr>
            <a:spLocks noGrp="1"/>
          </p:cNvSpPr>
          <p:nvPr>
            <p:ph type="title"/>
          </p:nvPr>
        </p:nvSpPr>
        <p:spPr>
          <a:xfrm>
            <a:off x="250825" y="263584"/>
            <a:ext cx="8642349" cy="356076"/>
          </a:xfrm>
        </p:spPr>
        <p:txBody>
          <a:bodyPr/>
          <a:lstStyle>
            <a:lvl1pPr>
              <a:defRPr>
                <a:solidFill>
                  <a:schemeClr val="tx1"/>
                </a:solidFill>
              </a:defRPr>
            </a:lvl1pPr>
          </a:lstStyle>
          <a:p>
            <a:r>
              <a:rPr kumimoji="1" lang="ja-JP" altLang="en-US"/>
              <a:t>マスター タイトルの書式設定</a:t>
            </a:r>
          </a:p>
        </p:txBody>
      </p:sp>
      <p:sp>
        <p:nvSpPr>
          <p:cNvPr id="8"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9"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Tree>
    <p:extLst>
      <p:ext uri="{BB962C8B-B14F-4D97-AF65-F5344CB8AC3E}">
        <p14:creationId xmlns:p14="http://schemas.microsoft.com/office/powerpoint/2010/main" val="340042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lvl1pPr>
              <a:defRPr sz="2400" b="0" spc="300">
                <a:solidFill>
                  <a:schemeClr val="tx1"/>
                </a:solidFill>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sz="2400"/>
            </a:lvl1pPr>
            <a:lvl2pPr>
              <a:defRPr sz="2200"/>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
        <p:nvSpPr>
          <p:cNvPr id="8"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pPr/>
              <a:t>‹#›</a:t>
            </a:fld>
            <a:endParaRPr lang="ja-JP" altLang="en-US" dirty="0"/>
          </a:p>
        </p:txBody>
      </p:sp>
    </p:spTree>
    <p:extLst>
      <p:ext uri="{BB962C8B-B14F-4D97-AF65-F5344CB8AC3E}">
        <p14:creationId xmlns:p14="http://schemas.microsoft.com/office/powerpoint/2010/main" val="4213276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22430099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pic>
        <p:nvPicPr>
          <p:cNvPr id="14" name="OC_logo_mark"/>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303516899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ロゴ"/>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spTree>
    <p:extLst>
      <p:ext uri="{BB962C8B-B14F-4D97-AF65-F5344CB8AC3E}">
        <p14:creationId xmlns:p14="http://schemas.microsoft.com/office/powerpoint/2010/main" val="296611591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pPr/>
              <a:t>‹#›</a:t>
            </a:fld>
            <a:r>
              <a:rPr lang="en-US" altLang="ja-JP" dirty="0"/>
              <a:t>/00</a:t>
            </a:r>
            <a:endParaRPr lang="ja-JP" altLang="en-US" dirty="0"/>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en-US" dirty="0"/>
          </a:p>
        </p:txBody>
      </p:sp>
      <p:pic>
        <p:nvPicPr>
          <p:cNvPr id="8" name="OC_logo_mark"/>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310749182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49" r:id="rId3"/>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298533286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250825" y="263584"/>
            <a:ext cx="8642349" cy="356076"/>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0825" y="831456"/>
            <a:ext cx="8642349"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tx1">
                    <a:lumMod val="95000"/>
                    <a:lumOff val="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black">
                    <a:lumMod val="95000"/>
                    <a:lumOff val="5000"/>
                  </a:prstClr>
                </a:solidFill>
              </a:rPr>
              <a:pPr/>
              <a:t>‹#›</a:t>
            </a:fld>
            <a:r>
              <a:rPr lang="en-US" altLang="ja-JP" dirty="0">
                <a:solidFill>
                  <a:prstClr val="black">
                    <a:lumMod val="95000"/>
                    <a:lumOff val="5000"/>
                  </a:prstClr>
                </a:solidFill>
              </a:rPr>
              <a:t>/00</a:t>
            </a:r>
            <a:endParaRPr lang="ja-JP" altLang="en-US" dirty="0">
              <a:solidFill>
                <a:prstClr val="black">
                  <a:lumMod val="95000"/>
                  <a:lumOff val="5000"/>
                </a:prstClr>
              </a:solidFill>
            </a:endParaRPr>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dirty="0">
              <a:solidFill>
                <a:prstClr val="white">
                  <a:lumMod val="50000"/>
                </a:prstClr>
              </a:solidFill>
            </a:endParaRPr>
          </a:p>
        </p:txBody>
      </p:sp>
      <p:pic>
        <p:nvPicPr>
          <p:cNvPr id="8" name="OC_logo_mark"/>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85321" y="180056"/>
            <a:ext cx="467700" cy="430620"/>
          </a:xfrm>
          <a:prstGeom prst="rect">
            <a:avLst/>
          </a:prstGeom>
          <a:effectLst/>
        </p:spPr>
      </p:pic>
    </p:spTree>
    <p:extLst>
      <p:ext uri="{BB962C8B-B14F-4D97-AF65-F5344CB8AC3E}">
        <p14:creationId xmlns:p14="http://schemas.microsoft.com/office/powerpoint/2010/main" val="4223574486"/>
      </p:ext>
    </p:extLst>
  </p:cSld>
  <p:clrMap bg1="lt1" tx1="dk1" bg2="lt2" tx2="dk2" accent1="accent1" accent2="accent2" accent3="accent3" accent4="accent4" accent5="accent5" accent6="accent6" hlink="hlink" folHlink="folHlink"/>
  <p:sldLayoutIdLst>
    <p:sldLayoutId id="2147483742" r:id="rId1"/>
    <p:sldLayoutId id="2147483743" r:id="rId2"/>
  </p:sldLayoutIdLst>
  <p:hf hdr="0" ftr="0" dt="0"/>
  <p:txStyles>
    <p:titleStyle>
      <a:lvl1pPr algn="l" defTabSz="914400" rtl="0" eaLnBrk="1" latinLnBrk="0" hangingPunct="1">
        <a:lnSpc>
          <a:spcPct val="90000"/>
        </a:lnSpc>
        <a:spcBef>
          <a:spcPct val="0"/>
        </a:spcBef>
        <a:buNone/>
        <a:defRPr kumimoji="1" sz="2400" b="0" kern="1200" spc="30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kumimoji="1" sz="28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kumimoji="1" sz="24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kumimoji="1"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正方形/長方形 14"/>
          <p:cNvSpPr/>
          <p:nvPr userDrawn="1"/>
        </p:nvSpPr>
        <p:spPr>
          <a:xfrm>
            <a:off x="0" y="0"/>
            <a:ext cx="9144000" cy="6858000"/>
          </a:xfrm>
          <a:prstGeom prst="rect">
            <a:avLst/>
          </a:prstGeom>
          <a:gradFill>
            <a:gsLst>
              <a:gs pos="0">
                <a:srgbClr val="0067B3"/>
              </a:gs>
              <a:gs pos="50000">
                <a:srgbClr val="0098C6"/>
              </a:gs>
              <a:gs pos="100000">
                <a:srgbClr val="0067B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 name="図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タイトル プレースホルダー 1"/>
          <p:cNvSpPr>
            <a:spLocks noGrp="1"/>
          </p:cNvSpPr>
          <p:nvPr userDrawn="1">
            <p:ph type="title"/>
          </p:nvPr>
        </p:nvSpPr>
        <p:spPr>
          <a:xfrm>
            <a:off x="270417" y="2439209"/>
            <a:ext cx="8622758"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userDrawn="1">
            <p:ph type="body" idx="1"/>
          </p:nvPr>
        </p:nvSpPr>
        <p:spPr>
          <a:xfrm>
            <a:off x="270417" y="3899709"/>
            <a:ext cx="8622758" cy="2125183"/>
          </a:xfrm>
          <a:prstGeom prst="rect">
            <a:avLst/>
          </a:prstGeom>
        </p:spPr>
        <p:txBody>
          <a:bodyPr vert="horz" lIns="91440" tIns="45720" rIns="91440" bIns="45720" rtlCol="0">
            <a:normAutofit/>
          </a:bodyPr>
          <a:lstStyle/>
          <a:p>
            <a:pPr lvl="0"/>
            <a:r>
              <a:rPr kumimoji="1" lang="ja-JP" altLang="en-US" dirty="0"/>
              <a:t>マスター テキストの書式設定</a:t>
            </a:r>
          </a:p>
        </p:txBody>
      </p:sp>
      <p:sp>
        <p:nvSpPr>
          <p:cNvPr id="11"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lgn="l">
              <a:defRPr sz="700" b="0" spc="100" baseline="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endParaRPr lang="ja-JP" altLang="en-US" dirty="0">
              <a:solidFill>
                <a:prstClr val="white"/>
              </a:solidFill>
            </a:endParaRPr>
          </a:p>
        </p:txBody>
      </p:sp>
      <p:sp>
        <p:nvSpPr>
          <p:cNvPr id="12" name="スライド番号プレースホルダー 5"/>
          <p:cNvSpPr>
            <a:spLocks noGrp="1"/>
          </p:cNvSpPr>
          <p:nvPr>
            <p:ph type="sldNum" sz="quarter" idx="4"/>
          </p:nvPr>
        </p:nvSpPr>
        <p:spPr>
          <a:xfrm>
            <a:off x="8121696" y="6464754"/>
            <a:ext cx="861060" cy="356076"/>
          </a:xfrm>
          <a:prstGeom prst="rect">
            <a:avLst/>
          </a:prstGeom>
        </p:spPr>
        <p:txBody>
          <a:bodyPr anchor="ctr"/>
          <a:lstStyle>
            <a:lvl1pPr algn="r">
              <a:defRPr sz="120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fld id="{1B2CED70-23E7-4B67-A9EB-E84E8BE72CCA}" type="slidenum">
              <a:rPr lang="ja-JP" altLang="en-US" smtClean="0">
                <a:solidFill>
                  <a:prstClr val="white"/>
                </a:solidFill>
              </a:rPr>
              <a:pPr/>
              <a:t>‹#›</a:t>
            </a:fld>
            <a:r>
              <a:rPr lang="en-US" altLang="ja-JP" dirty="0">
                <a:solidFill>
                  <a:prstClr val="white"/>
                </a:solidFill>
              </a:rPr>
              <a:t>/00</a:t>
            </a:r>
            <a:endParaRPr lang="ja-JP" altLang="en-US" dirty="0">
              <a:solidFill>
                <a:prstClr val="white"/>
              </a:solidFill>
            </a:endParaRPr>
          </a:p>
        </p:txBody>
      </p:sp>
      <p:pic>
        <p:nvPicPr>
          <p:cNvPr id="13" name="ロゴ"/>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8616" y="224701"/>
            <a:ext cx="2506701" cy="321441"/>
          </a:xfrm>
          <a:prstGeom prst="rect">
            <a:avLst/>
          </a:prstGeom>
        </p:spPr>
      </p:pic>
    </p:spTree>
    <p:extLst>
      <p:ext uri="{BB962C8B-B14F-4D97-AF65-F5344CB8AC3E}">
        <p14:creationId xmlns:p14="http://schemas.microsoft.com/office/powerpoint/2010/main" val="161496994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Lst>
  <p:hf hdr="0" ftr="0" dt="0"/>
  <p:txStyles>
    <p:titleStyle>
      <a:lvl1pPr algn="ctr" defTabSz="914400" rtl="0" eaLnBrk="1" latinLnBrk="0" hangingPunct="1">
        <a:lnSpc>
          <a:spcPct val="90000"/>
        </a:lnSpc>
        <a:spcBef>
          <a:spcPct val="0"/>
        </a:spcBef>
        <a:buNone/>
        <a:defRPr kumimoji="1" sz="3000" kern="1200" spc="6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プレースホルダー 1"/>
          <p:cNvSpPr>
            <a:spLocks noGrp="1"/>
          </p:cNvSpPr>
          <p:nvPr>
            <p:ph type="title"/>
          </p:nvPr>
        </p:nvSpPr>
        <p:spPr>
          <a:xfrm>
            <a:off x="0" y="0"/>
            <a:ext cx="9144000" cy="720969"/>
          </a:xfrm>
          <a:prstGeom prst="rect">
            <a:avLst/>
          </a:prstGeom>
          <a:ln>
            <a:noFill/>
          </a:ln>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131885" y="844062"/>
            <a:ext cx="8850871" cy="557608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スライド番号プレースホルダー 5"/>
          <p:cNvSpPr>
            <a:spLocks noGrp="1"/>
          </p:cNvSpPr>
          <p:nvPr>
            <p:ph type="sldNum" sz="quarter" idx="4"/>
          </p:nvPr>
        </p:nvSpPr>
        <p:spPr>
          <a:xfrm>
            <a:off x="8121697" y="6464754"/>
            <a:ext cx="861060" cy="356076"/>
          </a:xfrm>
          <a:prstGeom prst="rect">
            <a:avLst/>
          </a:prstGeom>
        </p:spPr>
        <p:txBody>
          <a:bodyPr anchor="ctr"/>
          <a:lstStyle>
            <a:lvl1pPr algn="r">
              <a:defRPr sz="1200">
                <a:solidFill>
                  <a:schemeClr val="tx1">
                    <a:lumMod val="95000"/>
                    <a:lumOff val="5000"/>
                  </a:schemeClr>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fld id="{1B2CED70-23E7-4B67-A9EB-E84E8BE72CCA}" type="slidenum">
              <a:rPr lang="ja-JP" altLang="en-US" smtClean="0">
                <a:solidFill>
                  <a:prstClr val="black">
                    <a:lumMod val="95000"/>
                    <a:lumOff val="5000"/>
                  </a:prstClr>
                </a:solidFill>
              </a:rPr>
              <a:pPr/>
              <a:t>‹#›</a:t>
            </a:fld>
            <a:endParaRPr lang="ja-JP" altLang="en-US" dirty="0">
              <a:solidFill>
                <a:prstClr val="black">
                  <a:lumMod val="95000"/>
                  <a:lumOff val="5000"/>
                </a:prstClr>
              </a:solidFill>
            </a:endParaRPr>
          </a:p>
        </p:txBody>
      </p:sp>
      <p:sp>
        <p:nvSpPr>
          <p:cNvPr id="16" name="フッター プレースホルダー 4"/>
          <p:cNvSpPr>
            <a:spLocks noGrp="1"/>
          </p:cNvSpPr>
          <p:nvPr>
            <p:ph type="ftr" sz="quarter" idx="3"/>
          </p:nvPr>
        </p:nvSpPr>
        <p:spPr>
          <a:xfrm>
            <a:off x="258445" y="6464754"/>
            <a:ext cx="7713980" cy="348634"/>
          </a:xfrm>
          <a:prstGeom prst="rect">
            <a:avLst/>
          </a:prstGeom>
        </p:spPr>
        <p:txBody>
          <a:bodyPr vert="horz" lIns="91440" tIns="45720" rIns="91440" bIns="45720" rtlCol="0" anchor="ctr"/>
          <a:lstStyle>
            <a:lvl1pPr>
              <a:defRPr kumimoji="1" lang="en-US" altLang="ja-JP" sz="700" b="0" kern="1200" spc="100" baseline="0" dirty="0" smtClean="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defTabSz="914400"/>
            <a:endParaRPr dirty="0">
              <a:solidFill>
                <a:prstClr val="white">
                  <a:lumMod val="50000"/>
                </a:prstClr>
              </a:solidFill>
            </a:endParaRPr>
          </a:p>
        </p:txBody>
      </p:sp>
    </p:spTree>
    <p:extLst>
      <p:ext uri="{BB962C8B-B14F-4D97-AF65-F5344CB8AC3E}">
        <p14:creationId xmlns:p14="http://schemas.microsoft.com/office/powerpoint/2010/main" val="3431142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hf hdr="0" ftr="0" dt="0"/>
  <p:txStyles>
    <p:titleStyle>
      <a:lvl1pPr algn="l" defTabSz="914423" rtl="0" eaLnBrk="1" latinLnBrk="0" hangingPunct="1">
        <a:lnSpc>
          <a:spcPct val="90000"/>
        </a:lnSpc>
        <a:spcBef>
          <a:spcPct val="0"/>
        </a:spcBef>
        <a:buNone/>
        <a:defRPr kumimoji="1" sz="3200" b="0" kern="1200" spc="300" baseline="0">
          <a:solidFill>
            <a:schemeClr val="tx1"/>
          </a:solidFill>
          <a:latin typeface="+mj-lt"/>
          <a:ea typeface="+mj-ea"/>
          <a:cs typeface="+mj-cs"/>
        </a:defRPr>
      </a:lvl1pPr>
    </p:titleStyle>
    <p:bodyStyle>
      <a:lvl1pPr marL="342900" indent="-342900" algn="l" defTabSz="914423" rtl="0" eaLnBrk="1" latinLnBrk="0" hangingPunct="1">
        <a:lnSpc>
          <a:spcPct val="120000"/>
        </a:lnSpc>
        <a:spcBef>
          <a:spcPts val="1001"/>
        </a:spcBef>
        <a:buFont typeface="Wingdings" panose="05000000000000000000" pitchFamily="2" charset="2"/>
        <a:buChar char="l"/>
        <a:defRPr kumimoji="1" sz="2400" kern="1200">
          <a:solidFill>
            <a:schemeClr val="tx1">
              <a:lumMod val="75000"/>
              <a:lumOff val="25000"/>
            </a:schemeClr>
          </a:solidFill>
          <a:latin typeface="+mn-lt"/>
          <a:ea typeface="+mn-ea"/>
          <a:cs typeface="+mn-cs"/>
        </a:defRPr>
      </a:lvl1pPr>
      <a:lvl2pPr marL="800111" indent="-342900" algn="l" defTabSz="914423" rtl="0" eaLnBrk="1" latinLnBrk="0" hangingPunct="1">
        <a:lnSpc>
          <a:spcPct val="120000"/>
        </a:lnSpc>
        <a:spcBef>
          <a:spcPts val="500"/>
        </a:spcBef>
        <a:buFont typeface="Wingdings" panose="05000000000000000000" pitchFamily="2" charset="2"/>
        <a:buChar char="Ø"/>
        <a:defRPr kumimoji="1" sz="2000" kern="1200">
          <a:solidFill>
            <a:schemeClr val="tx1">
              <a:lumMod val="75000"/>
              <a:lumOff val="25000"/>
            </a:schemeClr>
          </a:solidFill>
          <a:latin typeface="+mn-lt"/>
          <a:ea typeface="+mn-ea"/>
          <a:cs typeface="+mn-cs"/>
        </a:defRPr>
      </a:lvl2pPr>
      <a:lvl3pPr marL="1257323" indent="-342900" algn="l" defTabSz="914423" rtl="0" eaLnBrk="1" latinLnBrk="0" hangingPunct="1">
        <a:lnSpc>
          <a:spcPct val="120000"/>
        </a:lnSpc>
        <a:spcBef>
          <a:spcPts val="500"/>
        </a:spcBef>
        <a:buFont typeface="Wingdings" panose="05000000000000000000" pitchFamily="2" charset="2"/>
        <a:buChar char="ü"/>
        <a:defRPr kumimoji="1" sz="1801" kern="1200">
          <a:solidFill>
            <a:schemeClr val="tx1">
              <a:lumMod val="75000"/>
              <a:lumOff val="25000"/>
            </a:schemeClr>
          </a:solidFill>
          <a:latin typeface="+mn-lt"/>
          <a:ea typeface="+mn-ea"/>
          <a:cs typeface="+mn-cs"/>
        </a:defRPr>
      </a:lvl3pPr>
      <a:lvl4pPr marL="1371634" indent="0" algn="l" defTabSz="914423" rtl="0" eaLnBrk="1" latinLnBrk="0" hangingPunct="1">
        <a:lnSpc>
          <a:spcPct val="120000"/>
        </a:lnSpc>
        <a:spcBef>
          <a:spcPts val="500"/>
        </a:spcBef>
        <a:buFont typeface="Arial" panose="020B0604020202020204" pitchFamily="34" charset="0"/>
        <a:buNone/>
        <a:defRPr kumimoji="1" sz="1600" kern="1200">
          <a:solidFill>
            <a:schemeClr val="tx1">
              <a:lumMod val="75000"/>
              <a:lumOff val="25000"/>
            </a:schemeClr>
          </a:solidFill>
          <a:latin typeface="+mn-lt"/>
          <a:ea typeface="+mn-ea"/>
          <a:cs typeface="+mn-cs"/>
        </a:defRPr>
      </a:lvl4pPr>
      <a:lvl5pPr marL="1828846" indent="0" algn="l" defTabSz="914423" rtl="0" eaLnBrk="1" latinLnBrk="0" hangingPunct="1">
        <a:lnSpc>
          <a:spcPct val="120000"/>
        </a:lnSpc>
        <a:spcBef>
          <a:spcPts val="500"/>
        </a:spcBef>
        <a:buFont typeface="Arial" panose="020B0604020202020204" pitchFamily="34" charset="0"/>
        <a:buNone/>
        <a:defRPr kumimoji="1" sz="1200" kern="1200">
          <a:solidFill>
            <a:schemeClr val="tx1">
              <a:lumMod val="75000"/>
              <a:lumOff val="25000"/>
            </a:schemeClr>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kumimoji="1" sz="1801" kern="1200">
          <a:solidFill>
            <a:schemeClr val="tx1"/>
          </a:solidFill>
          <a:latin typeface="+mn-lt"/>
          <a:ea typeface="+mn-ea"/>
          <a:cs typeface="+mn-cs"/>
        </a:defRPr>
      </a:lvl9pPr>
    </p:bodyStyle>
    <p:otherStyle>
      <a:defPPr>
        <a:defRPr lang="ja-JP"/>
      </a:defPPr>
      <a:lvl1pPr marL="0" algn="l" defTabSz="914423" rtl="0" eaLnBrk="1" latinLnBrk="0" hangingPunct="1">
        <a:defRPr kumimoji="1" sz="1801" kern="1200">
          <a:solidFill>
            <a:schemeClr val="tx1"/>
          </a:solidFill>
          <a:latin typeface="+mn-lt"/>
          <a:ea typeface="+mn-ea"/>
          <a:cs typeface="+mn-cs"/>
        </a:defRPr>
      </a:lvl1pPr>
      <a:lvl2pPr marL="457211" algn="l" defTabSz="914423" rtl="0" eaLnBrk="1" latinLnBrk="0" hangingPunct="1">
        <a:defRPr kumimoji="1" sz="1801" kern="1200">
          <a:solidFill>
            <a:schemeClr val="tx1"/>
          </a:solidFill>
          <a:latin typeface="+mn-lt"/>
          <a:ea typeface="+mn-ea"/>
          <a:cs typeface="+mn-cs"/>
        </a:defRPr>
      </a:lvl2pPr>
      <a:lvl3pPr marL="914423" algn="l" defTabSz="914423" rtl="0" eaLnBrk="1" latinLnBrk="0" hangingPunct="1">
        <a:defRPr kumimoji="1" sz="1801" kern="1200">
          <a:solidFill>
            <a:schemeClr val="tx1"/>
          </a:solidFill>
          <a:latin typeface="+mn-lt"/>
          <a:ea typeface="+mn-ea"/>
          <a:cs typeface="+mn-cs"/>
        </a:defRPr>
      </a:lvl3pPr>
      <a:lvl4pPr marL="1371634" algn="l" defTabSz="914423" rtl="0" eaLnBrk="1" latinLnBrk="0" hangingPunct="1">
        <a:defRPr kumimoji="1" sz="1801" kern="1200">
          <a:solidFill>
            <a:schemeClr val="tx1"/>
          </a:solidFill>
          <a:latin typeface="+mn-lt"/>
          <a:ea typeface="+mn-ea"/>
          <a:cs typeface="+mn-cs"/>
        </a:defRPr>
      </a:lvl4pPr>
      <a:lvl5pPr marL="1828846" algn="l" defTabSz="914423" rtl="0" eaLnBrk="1" latinLnBrk="0" hangingPunct="1">
        <a:defRPr kumimoji="1" sz="1801" kern="1200">
          <a:solidFill>
            <a:schemeClr val="tx1"/>
          </a:solidFill>
          <a:latin typeface="+mn-lt"/>
          <a:ea typeface="+mn-ea"/>
          <a:cs typeface="+mn-cs"/>
        </a:defRPr>
      </a:lvl5pPr>
      <a:lvl6pPr marL="2286057" algn="l" defTabSz="914423" rtl="0" eaLnBrk="1" latinLnBrk="0" hangingPunct="1">
        <a:defRPr kumimoji="1" sz="1801" kern="1200">
          <a:solidFill>
            <a:schemeClr val="tx1"/>
          </a:solidFill>
          <a:latin typeface="+mn-lt"/>
          <a:ea typeface="+mn-ea"/>
          <a:cs typeface="+mn-cs"/>
        </a:defRPr>
      </a:lvl6pPr>
      <a:lvl7pPr marL="2743269" algn="l" defTabSz="914423" rtl="0" eaLnBrk="1" latinLnBrk="0" hangingPunct="1">
        <a:defRPr kumimoji="1" sz="1801" kern="1200">
          <a:solidFill>
            <a:schemeClr val="tx1"/>
          </a:solidFill>
          <a:latin typeface="+mn-lt"/>
          <a:ea typeface="+mn-ea"/>
          <a:cs typeface="+mn-cs"/>
        </a:defRPr>
      </a:lvl7pPr>
      <a:lvl8pPr marL="3200480" algn="l" defTabSz="914423" rtl="0" eaLnBrk="1" latinLnBrk="0" hangingPunct="1">
        <a:defRPr kumimoji="1" sz="1801" kern="1200">
          <a:solidFill>
            <a:schemeClr val="tx1"/>
          </a:solidFill>
          <a:latin typeface="+mn-lt"/>
          <a:ea typeface="+mn-ea"/>
          <a:cs typeface="+mn-cs"/>
        </a:defRPr>
      </a:lvl8pPr>
      <a:lvl9pPr marL="3657691" algn="l" defTabSz="914423"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2914565" y="5934456"/>
            <a:ext cx="3924471" cy="430887"/>
          </a:xfrm>
          <a:prstGeom prst="rect">
            <a:avLst/>
          </a:prstGeom>
          <a:effectLst>
            <a:outerShdw blurRad="25400" dist="25400" dir="5400000" algn="ctr" rotWithShape="0">
              <a:schemeClr val="bg1">
                <a:lumMod val="50000"/>
                <a:alpha val="40000"/>
              </a:schemeClr>
            </a:outerShdw>
          </a:effectLst>
        </p:spPr>
        <p:txBody>
          <a:bodyPr wrap="none">
            <a:spAutoFit/>
          </a:bodyPr>
          <a:lst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200" b="1" spc="0" dirty="0">
                <a:latin typeface="Times New Roman" panose="02020603050405020304" pitchFamily="18" charset="0"/>
                <a:ea typeface="BIZ UDPゴシック" panose="020B0400000000000000" pitchFamily="50" charset="-128"/>
                <a:cs typeface="Times New Roman" panose="02020603050405020304" pitchFamily="18" charset="0"/>
              </a:rPr>
              <a:t>Oriental Consultants Co., Ltd. </a:t>
            </a:r>
            <a:endParaRPr lang="ja-JP" altLang="en-US" sz="2200" b="1" spc="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 name="テキスト ボックス 4"/>
          <p:cNvSpPr txBox="1"/>
          <p:nvPr/>
        </p:nvSpPr>
        <p:spPr>
          <a:xfrm>
            <a:off x="0" y="1799331"/>
            <a:ext cx="8966717" cy="1361911"/>
          </a:xfrm>
          <a:prstGeom prst="rect">
            <a:avLst/>
          </a:prstGeom>
          <a:noFill/>
        </p:spPr>
        <p:txBody>
          <a:bodyPr wrap="square" rtlCol="0">
            <a:spAutoFit/>
          </a:bodyPr>
          <a:lstStyle/>
          <a:p>
            <a:pPr algn="ctr"/>
            <a:r>
              <a:rPr lang="en-US" altLang="ja-JP" sz="1600" b="1"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FY2024 Commissioned Project for the City-to-City Collaboration for Zero-Carbon Society Program</a:t>
            </a:r>
          </a:p>
          <a:p>
            <a:pPr algn="ctr"/>
            <a:endParaRPr lang="en-US" altLang="ja-JP" sz="1050" b="1"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r>
              <a:rPr lang="en-US" altLang="ja-JP" sz="2800" b="1"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Promotion of Environmental Infrastructure Development in</a:t>
            </a:r>
            <a:r>
              <a:rPr lang="ja-JP" altLang="en-US" sz="2800" b="1"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2800" b="1"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Ulaanbaatar’s Cold Climate</a:t>
            </a:r>
          </a:p>
        </p:txBody>
      </p:sp>
      <p:sp>
        <p:nvSpPr>
          <p:cNvPr id="3" name="サブタイトル 2">
            <a:extLst>
              <a:ext uri="{FF2B5EF4-FFF2-40B4-BE49-F238E27FC236}">
                <a16:creationId xmlns:a16="http://schemas.microsoft.com/office/drawing/2014/main" id="{65CC1F5E-E3A9-41C0-1E8D-83C8BD74E221}"/>
              </a:ext>
            </a:extLst>
          </p:cNvPr>
          <p:cNvSpPr txBox="1">
            <a:spLocks/>
          </p:cNvSpPr>
          <p:nvPr/>
        </p:nvSpPr>
        <p:spPr>
          <a:xfrm>
            <a:off x="3239329" y="4592768"/>
            <a:ext cx="2665345" cy="461665"/>
          </a:xfrm>
          <a:prstGeom prst="rect">
            <a:avLst/>
          </a:prstGeom>
          <a:effectLst>
            <a:outerShdw blurRad="25400" dist="25400" dir="5400000" algn="ctr" rotWithShape="0">
              <a:schemeClr val="bg1">
                <a:lumMod val="50000"/>
                <a:alpha val="40000"/>
              </a:schemeClr>
            </a:outerShdw>
          </a:effectLst>
        </p:spPr>
        <p:txBody>
          <a:bodyPr wrap="none">
            <a:spAutoFit/>
          </a:bodyPr>
          <a:lstStyle>
            <a:lvl1pPr marL="0" indent="0" algn="ctr" defTabSz="914400" rtl="0" eaLnBrk="1" latinLnBrk="0" hangingPunct="1">
              <a:lnSpc>
                <a:spcPct val="90000"/>
              </a:lnSpc>
              <a:spcBef>
                <a:spcPts val="1000"/>
              </a:spcBef>
              <a:buFontTx/>
              <a:buNone/>
              <a:defRPr kumimoji="1" sz="1600" kern="1200" spc="30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2400" b="1" spc="0" dirty="0">
                <a:latin typeface="Times New Roman" panose="02020603050405020304" pitchFamily="18" charset="0"/>
                <a:ea typeface="BIZ UDPゴシック" panose="020B0400000000000000" pitchFamily="50" charset="-128"/>
                <a:cs typeface="Times New Roman" panose="02020603050405020304" pitchFamily="18" charset="0"/>
              </a:rPr>
              <a:t>December 19, 2024</a:t>
            </a:r>
          </a:p>
        </p:txBody>
      </p:sp>
      <p:sp>
        <p:nvSpPr>
          <p:cNvPr id="2" name="正方形/長方形 1">
            <a:extLst>
              <a:ext uri="{FF2B5EF4-FFF2-40B4-BE49-F238E27FC236}">
                <a16:creationId xmlns:a16="http://schemas.microsoft.com/office/drawing/2014/main" id="{E12D6A8D-1AC1-CB26-0679-001C2F3A9767}"/>
              </a:ext>
            </a:extLst>
          </p:cNvPr>
          <p:cNvSpPr/>
          <p:nvPr/>
        </p:nvSpPr>
        <p:spPr>
          <a:xfrm>
            <a:off x="6814686" y="250256"/>
            <a:ext cx="2273078" cy="221381"/>
          </a:xfrm>
          <a:prstGeom prst="rect">
            <a:avLst/>
          </a:prstGeom>
          <a:solidFill>
            <a:srgbClr val="CCEC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b="1" dirty="0">
                <a:latin typeface="Times New Roman" panose="02020603050405020304" pitchFamily="18" charset="0"/>
                <a:ea typeface="BIZ UDPゴシック" panose="020B0400000000000000" pitchFamily="50" charset="-128"/>
                <a:cs typeface="Times New Roman" panose="02020603050405020304" pitchFamily="18" charset="0"/>
              </a:rPr>
              <a:t>Oriental Consultants Co., Ltd. </a:t>
            </a:r>
            <a:endParaRPr lang="ja-JP" altLang="en-US" sz="1200" b="1"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1297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四角形: 角を丸くする 47">
            <a:extLst>
              <a:ext uri="{FF2B5EF4-FFF2-40B4-BE49-F238E27FC236}">
                <a16:creationId xmlns:a16="http://schemas.microsoft.com/office/drawing/2014/main" id="{A7360932-5440-E317-0221-FC6803063421}"/>
              </a:ext>
            </a:extLst>
          </p:cNvPr>
          <p:cNvSpPr/>
          <p:nvPr/>
        </p:nvSpPr>
        <p:spPr>
          <a:xfrm>
            <a:off x="114347" y="809871"/>
            <a:ext cx="8800959" cy="621517"/>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93F20086-1E54-B52B-A2B8-70065D1F6FAA}"/>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10</a:t>
            </a:fld>
            <a:endParaRPr lang="ja-JP" altLang="en-US"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3FF1CE33-991D-3FCE-FF9B-8C9108E91D6B}"/>
              </a:ext>
            </a:extLst>
          </p:cNvPr>
          <p:cNvSpPr txBox="1"/>
          <p:nvPr/>
        </p:nvSpPr>
        <p:spPr>
          <a:xfrm>
            <a:off x="228694" y="781689"/>
            <a:ext cx="8915306" cy="707886"/>
          </a:xfrm>
          <a:prstGeom prst="rect">
            <a:avLst/>
          </a:prstGeom>
          <a:noFill/>
        </p:spPr>
        <p:txBody>
          <a:bodyPr wrap="square">
            <a:spAutoFit/>
          </a:bodyPr>
          <a:lstStyle/>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Expanding decarbonization initiatives tailored to Sapporo’s </a:t>
            </a:r>
            <a:r>
              <a:rPr lang="en-US" altLang="ja-JP" sz="20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local characteristics </a:t>
            </a:r>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 Ulaanbaatar</a:t>
            </a:r>
          </a:p>
        </p:txBody>
      </p:sp>
      <p:sp>
        <p:nvSpPr>
          <p:cNvPr id="8" name="テキスト ボックス 7">
            <a:extLst>
              <a:ext uri="{FF2B5EF4-FFF2-40B4-BE49-F238E27FC236}">
                <a16:creationId xmlns:a16="http://schemas.microsoft.com/office/drawing/2014/main" id="{948C0957-E350-148E-F5FE-F47CD4C414DB}"/>
              </a:ext>
            </a:extLst>
          </p:cNvPr>
          <p:cNvSpPr txBox="1"/>
          <p:nvPr/>
        </p:nvSpPr>
        <p:spPr>
          <a:xfrm>
            <a:off x="114347" y="1499148"/>
            <a:ext cx="4396693" cy="289310"/>
          </a:xfrm>
          <a:prstGeom prst="rect">
            <a:avLst/>
          </a:prstGeom>
          <a:solidFill>
            <a:schemeClr val="bg1">
              <a:lumMod val="85000"/>
            </a:schemeClr>
          </a:solidFill>
          <a:ln>
            <a:solidFill>
              <a:schemeClr val="tx1"/>
            </a:solidFill>
          </a:ln>
        </p:spPr>
        <p:txBody>
          <a:bodyPr wrap="square">
            <a:spAutoFit/>
          </a:bodyPr>
          <a:lstStyle/>
          <a:p>
            <a:pPr>
              <a:lnSpc>
                <a:spcPct val="80000"/>
              </a:lnSpc>
            </a:pP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Local characteristics: cold, snowy climate</a:t>
            </a:r>
          </a:p>
        </p:txBody>
      </p:sp>
      <p:grpSp>
        <p:nvGrpSpPr>
          <p:cNvPr id="42" name="グループ化 41">
            <a:extLst>
              <a:ext uri="{FF2B5EF4-FFF2-40B4-BE49-F238E27FC236}">
                <a16:creationId xmlns:a16="http://schemas.microsoft.com/office/drawing/2014/main" id="{AF70A95A-48D4-F552-4C84-01D8FFC31E07}"/>
              </a:ext>
            </a:extLst>
          </p:cNvPr>
          <p:cNvGrpSpPr/>
          <p:nvPr/>
        </p:nvGrpSpPr>
        <p:grpSpPr>
          <a:xfrm>
            <a:off x="4446890" y="1809588"/>
            <a:ext cx="4590429" cy="3185833"/>
            <a:chOff x="4579925" y="1788502"/>
            <a:chExt cx="4590429" cy="3185833"/>
          </a:xfrm>
        </p:grpSpPr>
        <p:sp>
          <p:nvSpPr>
            <p:cNvPr id="10" name="テキスト ボックス 9">
              <a:extLst>
                <a:ext uri="{FF2B5EF4-FFF2-40B4-BE49-F238E27FC236}">
                  <a16:creationId xmlns:a16="http://schemas.microsoft.com/office/drawing/2014/main" id="{B670A87D-461B-389B-B961-2F86E56E7079}"/>
                </a:ext>
              </a:extLst>
            </p:cNvPr>
            <p:cNvSpPr txBox="1"/>
            <p:nvPr/>
          </p:nvSpPr>
          <p:spPr>
            <a:xfrm>
              <a:off x="4830730" y="1788502"/>
              <a:ext cx="3437444" cy="569023"/>
            </a:xfrm>
            <a:prstGeom prst="rect">
              <a:avLst/>
            </a:prstGeom>
            <a:solidFill>
              <a:srgbClr val="42923F">
                <a:alpha val="25000"/>
              </a:srgbClr>
            </a:solidFill>
          </p:spPr>
          <p:txBody>
            <a:bodyPr wrap="square" tIns="90000" bIns="46800" rtlCol="0" anchor="ctr" anchorCtr="0">
              <a:spAutoFit/>
            </a:bodyPr>
            <a:lstStyle/>
            <a:p>
              <a:pPr algn="ctr"/>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Promoting energy transition from kerosene heaters and hot water boilers</a:t>
              </a:r>
              <a:endParaRPr kumimoji="1" lang="ja-JP" altLang="en-US" sz="14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245FA299-5E05-2E47-D2E9-A441FFD3760F}"/>
                </a:ext>
              </a:extLst>
            </p:cNvPr>
            <p:cNvSpPr txBox="1"/>
            <p:nvPr/>
          </p:nvSpPr>
          <p:spPr>
            <a:xfrm>
              <a:off x="4579925" y="4225567"/>
              <a:ext cx="4590429" cy="584775"/>
            </a:xfrm>
            <a:prstGeom prst="rect">
              <a:avLst/>
            </a:prstGeom>
            <a:noFill/>
          </p:spPr>
          <p:txBody>
            <a:bodyPr wrap="square">
              <a:spAutoFit/>
            </a:bodyPr>
            <a:lstStyle/>
            <a:p>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Transition to energy-saving equipment using electricity or gas</a:t>
              </a:r>
            </a:p>
          </p:txBody>
        </p:sp>
        <p:sp>
          <p:nvSpPr>
            <p:cNvPr id="21" name="二等辺三角形 20">
              <a:extLst>
                <a:ext uri="{FF2B5EF4-FFF2-40B4-BE49-F238E27FC236}">
                  <a16:creationId xmlns:a16="http://schemas.microsoft.com/office/drawing/2014/main" id="{7661ACB9-957C-04EE-572C-C3638F8B673C}"/>
                </a:ext>
              </a:extLst>
            </p:cNvPr>
            <p:cNvSpPr/>
            <p:nvPr/>
          </p:nvSpPr>
          <p:spPr>
            <a:xfrm rot="10800000">
              <a:off x="6527947" y="4618540"/>
              <a:ext cx="374748" cy="355795"/>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grpSp>
        <p:nvGrpSpPr>
          <p:cNvPr id="46" name="グループ化 45">
            <a:extLst>
              <a:ext uri="{FF2B5EF4-FFF2-40B4-BE49-F238E27FC236}">
                <a16:creationId xmlns:a16="http://schemas.microsoft.com/office/drawing/2014/main" id="{3293B623-5258-0177-AED4-01652AF91A21}"/>
              </a:ext>
            </a:extLst>
          </p:cNvPr>
          <p:cNvGrpSpPr/>
          <p:nvPr/>
        </p:nvGrpSpPr>
        <p:grpSpPr>
          <a:xfrm>
            <a:off x="228694" y="4784975"/>
            <a:ext cx="8754061" cy="1843657"/>
            <a:chOff x="189815" y="4604925"/>
            <a:chExt cx="8754061" cy="1976693"/>
          </a:xfrm>
        </p:grpSpPr>
        <p:sp>
          <p:nvSpPr>
            <p:cNvPr id="30" name="テキスト ボックス 29">
              <a:extLst>
                <a:ext uri="{FF2B5EF4-FFF2-40B4-BE49-F238E27FC236}">
                  <a16:creationId xmlns:a16="http://schemas.microsoft.com/office/drawing/2014/main" id="{6FB304A5-9465-0EAC-017E-45B4B2056F17}"/>
                </a:ext>
              </a:extLst>
            </p:cNvPr>
            <p:cNvSpPr txBox="1"/>
            <p:nvPr/>
          </p:nvSpPr>
          <p:spPr>
            <a:xfrm>
              <a:off x="433173" y="6163816"/>
              <a:ext cx="7995947" cy="338554"/>
            </a:xfrm>
            <a:prstGeom prst="rect">
              <a:avLst/>
            </a:prstGeom>
            <a:solidFill>
              <a:schemeClr val="accent2">
                <a:lumMod val="60000"/>
                <a:lumOff val="40000"/>
              </a:schemeClr>
            </a:solidFill>
          </p:spPr>
          <p:txBody>
            <a:bodyPr wrap="square">
              <a:spAutoFit/>
            </a:bodyPr>
            <a:lstStyle/>
            <a:p>
              <a:pPr algn="ctr"/>
              <a:r>
                <a:rPr lang="en-US" altLang="ja-JP" sz="16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Model projects for facilities, apartment buildings, hospitals, factories, etc. (utilizing JCM)</a:t>
              </a:r>
            </a:p>
          </p:txBody>
        </p:sp>
        <p:sp>
          <p:nvSpPr>
            <p:cNvPr id="31" name="テキスト ボックス 30">
              <a:extLst>
                <a:ext uri="{FF2B5EF4-FFF2-40B4-BE49-F238E27FC236}">
                  <a16:creationId xmlns:a16="http://schemas.microsoft.com/office/drawing/2014/main" id="{53FD3ED8-B877-E690-A06C-BA356185F253}"/>
                </a:ext>
              </a:extLst>
            </p:cNvPr>
            <p:cNvSpPr txBox="1"/>
            <p:nvPr/>
          </p:nvSpPr>
          <p:spPr>
            <a:xfrm>
              <a:off x="4580483" y="5177145"/>
              <a:ext cx="3813046" cy="486287"/>
            </a:xfrm>
            <a:prstGeom prst="rect">
              <a:avLst/>
            </a:prstGeom>
            <a:solidFill>
              <a:schemeClr val="accent1">
                <a:lumMod val="60000"/>
                <a:lumOff val="40000"/>
              </a:schemeClr>
            </a:solidFill>
          </p:spPr>
          <p:txBody>
            <a:bodyPr wrap="square">
              <a:spAutoFit/>
            </a:bodyPr>
            <a:lstStyle/>
            <a:p>
              <a:pPr algn="ctr">
                <a:lnSpc>
                  <a:spcPct val="80000"/>
                </a:lnSpc>
              </a:pPr>
              <a:r>
                <a:rPr lang="en-US" altLang="ja-JP" sz="16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Introducing high-efficiency heat supply systems</a:t>
              </a:r>
            </a:p>
          </p:txBody>
        </p:sp>
        <p:sp>
          <p:nvSpPr>
            <p:cNvPr id="32" name="テキスト ボックス 31">
              <a:extLst>
                <a:ext uri="{FF2B5EF4-FFF2-40B4-BE49-F238E27FC236}">
                  <a16:creationId xmlns:a16="http://schemas.microsoft.com/office/drawing/2014/main" id="{C7E3D816-296A-165E-AFF1-B82CCED72074}"/>
                </a:ext>
              </a:extLst>
            </p:cNvPr>
            <p:cNvSpPr txBox="1"/>
            <p:nvPr/>
          </p:nvSpPr>
          <p:spPr>
            <a:xfrm>
              <a:off x="492008" y="5177145"/>
              <a:ext cx="3813046" cy="486287"/>
            </a:xfrm>
            <a:prstGeom prst="rect">
              <a:avLst/>
            </a:prstGeom>
            <a:solidFill>
              <a:schemeClr val="accent1">
                <a:lumMod val="60000"/>
                <a:lumOff val="40000"/>
              </a:schemeClr>
            </a:solidFill>
          </p:spPr>
          <p:txBody>
            <a:bodyPr wrap="square">
              <a:spAutoFit/>
            </a:bodyPr>
            <a:lstStyle/>
            <a:p>
              <a:pPr algn="ctr">
                <a:lnSpc>
                  <a:spcPct val="80000"/>
                </a:lnSpc>
              </a:pPr>
              <a:r>
                <a:rPr lang="en-US" altLang="ja-JP" sz="16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Introducing the ZEB concept into buildings</a:t>
              </a:r>
            </a:p>
          </p:txBody>
        </p:sp>
        <p:sp>
          <p:nvSpPr>
            <p:cNvPr id="34" name="テキスト ボックス 33">
              <a:extLst>
                <a:ext uri="{FF2B5EF4-FFF2-40B4-BE49-F238E27FC236}">
                  <a16:creationId xmlns:a16="http://schemas.microsoft.com/office/drawing/2014/main" id="{D59BEB33-AE3A-AD60-C6A0-825C0BCE98D2}"/>
                </a:ext>
              </a:extLst>
            </p:cNvPr>
            <p:cNvSpPr txBox="1"/>
            <p:nvPr/>
          </p:nvSpPr>
          <p:spPr>
            <a:xfrm>
              <a:off x="522046" y="5644954"/>
              <a:ext cx="3758136" cy="486287"/>
            </a:xfrm>
            <a:prstGeom prst="rect">
              <a:avLst/>
            </a:prstGeom>
            <a:noFill/>
          </p:spPr>
          <p:txBody>
            <a:bodyPr wrap="square">
              <a:spAutoFit/>
            </a:bodyPr>
            <a:lstStyle/>
            <a:p>
              <a:pPr algn="ctr">
                <a:lnSpc>
                  <a:spcPct val="80000"/>
                </a:lnSpc>
              </a:pPr>
              <a:r>
                <a:rPr lang="en-US" altLang="ja-JP" sz="16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Promoting energy saving </a:t>
              </a:r>
              <a:br>
                <a:rPr lang="en-US" altLang="ja-JP" sz="16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sz="16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and renewable energy</a:t>
              </a:r>
            </a:p>
          </p:txBody>
        </p:sp>
        <p:sp>
          <p:nvSpPr>
            <p:cNvPr id="35" name="テキスト ボックス 34">
              <a:extLst>
                <a:ext uri="{FF2B5EF4-FFF2-40B4-BE49-F238E27FC236}">
                  <a16:creationId xmlns:a16="http://schemas.microsoft.com/office/drawing/2014/main" id="{15E5B1EB-3F7E-C2EF-AB60-A928C2343BC7}"/>
                </a:ext>
              </a:extLst>
            </p:cNvPr>
            <p:cNvSpPr txBox="1"/>
            <p:nvPr/>
          </p:nvSpPr>
          <p:spPr>
            <a:xfrm>
              <a:off x="4580482" y="5781367"/>
              <a:ext cx="3813046" cy="338554"/>
            </a:xfrm>
            <a:prstGeom prst="rect">
              <a:avLst/>
            </a:prstGeom>
            <a:noFill/>
          </p:spPr>
          <p:txBody>
            <a:bodyPr wrap="square">
              <a:spAutoFit/>
            </a:bodyPr>
            <a:lstStyle/>
            <a:p>
              <a:pPr algn="ctr"/>
              <a:r>
                <a:rPr lang="en-US" altLang="ja-JP" sz="16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Energy transition</a:t>
              </a:r>
            </a:p>
          </p:txBody>
        </p:sp>
        <p:grpSp>
          <p:nvGrpSpPr>
            <p:cNvPr id="44" name="グループ化 43">
              <a:extLst>
                <a:ext uri="{FF2B5EF4-FFF2-40B4-BE49-F238E27FC236}">
                  <a16:creationId xmlns:a16="http://schemas.microsoft.com/office/drawing/2014/main" id="{181D5D46-A23A-5AC6-F9E3-219D13CCCC62}"/>
                </a:ext>
              </a:extLst>
            </p:cNvPr>
            <p:cNvGrpSpPr/>
            <p:nvPr/>
          </p:nvGrpSpPr>
          <p:grpSpPr>
            <a:xfrm>
              <a:off x="189815" y="4604925"/>
              <a:ext cx="8754061" cy="1976693"/>
              <a:chOff x="160733" y="4609071"/>
              <a:chExt cx="8754061" cy="2379271"/>
            </a:xfrm>
          </p:grpSpPr>
          <p:sp>
            <p:nvSpPr>
              <p:cNvPr id="40" name="四角形: 角を丸くする 39">
                <a:extLst>
                  <a:ext uri="{FF2B5EF4-FFF2-40B4-BE49-F238E27FC236}">
                    <a16:creationId xmlns:a16="http://schemas.microsoft.com/office/drawing/2014/main" id="{D37AD12C-49DC-9E71-E6CD-7E5B00FCEC3B}"/>
                  </a:ext>
                </a:extLst>
              </p:cNvPr>
              <p:cNvSpPr/>
              <p:nvPr/>
            </p:nvSpPr>
            <p:spPr>
              <a:xfrm>
                <a:off x="160733" y="4858168"/>
                <a:ext cx="8754061" cy="2130174"/>
              </a:xfrm>
              <a:prstGeom prst="roundRect">
                <a:avLst>
                  <a:gd name="adj" fmla="val 3542"/>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574A97EE-E3DB-22E2-C263-203E158B3BBC}"/>
                  </a:ext>
                </a:extLst>
              </p:cNvPr>
              <p:cNvSpPr txBox="1"/>
              <p:nvPr/>
            </p:nvSpPr>
            <p:spPr>
              <a:xfrm>
                <a:off x="3697922" y="4609071"/>
                <a:ext cx="1636295" cy="481597"/>
              </a:xfrm>
              <a:prstGeom prst="rect">
                <a:avLst/>
              </a:prstGeom>
              <a:solidFill>
                <a:schemeClr val="bg1"/>
              </a:solidFill>
            </p:spPr>
            <p:txBody>
              <a:bodyPr wrap="square">
                <a:spAutoFit/>
              </a:bodyPr>
              <a:lstStyle/>
              <a:p>
                <a:pPr algn="ctr"/>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Ulaanbaatar</a:t>
                </a:r>
              </a:p>
            </p:txBody>
          </p:sp>
        </p:grpSp>
      </p:grpSp>
      <p:sp>
        <p:nvSpPr>
          <p:cNvPr id="49" name="正方形/長方形 48">
            <a:extLst>
              <a:ext uri="{FF2B5EF4-FFF2-40B4-BE49-F238E27FC236}">
                <a16:creationId xmlns:a16="http://schemas.microsoft.com/office/drawing/2014/main" id="{0EA4B44B-1792-FB7C-A987-158A0750D9E7}"/>
              </a:ext>
            </a:extLst>
          </p:cNvPr>
          <p:cNvSpPr/>
          <p:nvPr/>
        </p:nvSpPr>
        <p:spPr>
          <a:xfrm>
            <a:off x="246708" y="160010"/>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a:t>
            </a:r>
            <a:r>
              <a:rPr kumimoji="1" lang="en-US" altLang="ja-JP" sz="2000" b="1" i="0" u="none" strike="noStrike" kern="100" cap="none" spc="-100" normalizeH="0" baseline="0" noProof="0" dirty="0">
                <a:ln>
                  <a:noFill/>
                </a:ln>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Collaboration</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 </a:t>
            </a:r>
            <a:r>
              <a:rPr kumimoji="1" lang="en-US" altLang="ja-JP" sz="2000" b="1" i="0" u="none" strike="noStrike" kern="100" cap="none" spc="-100" normalizeH="0" baseline="0" noProof="0" dirty="0">
                <a:ln>
                  <a:noFill/>
                </a:ln>
                <a:effectLst/>
                <a:uLnTx/>
                <a:uFillTx/>
                <a:latin typeface="Times New Roman" panose="02020603050405020304" pitchFamily="18" charset="0"/>
                <a:ea typeface="BIZ UDPゴシック" panose="020B0400000000000000" pitchFamily="50" charset="-128"/>
                <a:cs typeface="Times New Roman" panose="02020603050405020304" pitchFamily="18" charset="0"/>
              </a:rPr>
              <a:t>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2" name="フッター プレースホルダー 2">
            <a:extLst>
              <a:ext uri="{FF2B5EF4-FFF2-40B4-BE49-F238E27FC236}">
                <a16:creationId xmlns:a16="http://schemas.microsoft.com/office/drawing/2014/main" id="{4479A477-A5E0-08EE-5D62-279B0026F747}"/>
              </a:ext>
            </a:extLst>
          </p:cNvPr>
          <p:cNvSpPr>
            <a:spLocks noGrp="1"/>
          </p:cNvSpPr>
          <p:nvPr>
            <p:ph type="ftr" sz="quarter" idx="3"/>
          </p:nvPr>
        </p:nvSpPr>
        <p:spPr>
          <a:xfrm>
            <a:off x="0" y="6587603"/>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grpSp>
        <p:nvGrpSpPr>
          <p:cNvPr id="6" name="グループ化 5">
            <a:extLst>
              <a:ext uri="{FF2B5EF4-FFF2-40B4-BE49-F238E27FC236}">
                <a16:creationId xmlns:a16="http://schemas.microsoft.com/office/drawing/2014/main" id="{B6FBC076-181C-518E-F189-1AE680FC391B}"/>
              </a:ext>
            </a:extLst>
          </p:cNvPr>
          <p:cNvGrpSpPr/>
          <p:nvPr/>
        </p:nvGrpSpPr>
        <p:grpSpPr>
          <a:xfrm>
            <a:off x="519784" y="1730894"/>
            <a:ext cx="3816293" cy="3300749"/>
            <a:chOff x="518923" y="1750011"/>
            <a:chExt cx="3816293" cy="3353312"/>
          </a:xfrm>
        </p:grpSpPr>
        <p:grpSp>
          <p:nvGrpSpPr>
            <p:cNvPr id="43" name="グループ化 42">
              <a:extLst>
                <a:ext uri="{FF2B5EF4-FFF2-40B4-BE49-F238E27FC236}">
                  <a16:creationId xmlns:a16="http://schemas.microsoft.com/office/drawing/2014/main" id="{46D23050-58DB-5068-2851-4F6F08684D5C}"/>
                </a:ext>
              </a:extLst>
            </p:cNvPr>
            <p:cNvGrpSpPr/>
            <p:nvPr/>
          </p:nvGrpSpPr>
          <p:grpSpPr>
            <a:xfrm>
              <a:off x="518923" y="1750011"/>
              <a:ext cx="3816293" cy="3353312"/>
              <a:chOff x="216281" y="1798741"/>
              <a:chExt cx="3930946" cy="3399810"/>
            </a:xfrm>
          </p:grpSpPr>
          <p:sp>
            <p:nvSpPr>
              <p:cNvPr id="9" name="テキスト ボックス 8">
                <a:extLst>
                  <a:ext uri="{FF2B5EF4-FFF2-40B4-BE49-F238E27FC236}">
                    <a16:creationId xmlns:a16="http://schemas.microsoft.com/office/drawing/2014/main" id="{150E9BDE-B85F-3342-4CB2-F66168D2C695}"/>
                  </a:ext>
                </a:extLst>
              </p:cNvPr>
              <p:cNvSpPr txBox="1"/>
              <p:nvPr/>
            </p:nvSpPr>
            <p:spPr>
              <a:xfrm>
                <a:off x="375298" y="1798741"/>
                <a:ext cx="3437444" cy="712906"/>
              </a:xfrm>
              <a:prstGeom prst="rect">
                <a:avLst/>
              </a:prstGeom>
              <a:solidFill>
                <a:srgbClr val="42923F">
                  <a:alpha val="25000"/>
                </a:srgbClr>
              </a:solidFill>
            </p:spPr>
            <p:txBody>
              <a:bodyPr wrap="square" tIns="90000" bIns="46800" rtlCol="0" anchor="ctr" anchorCtr="0">
                <a:spAutoFit/>
              </a:bodyPr>
              <a:lstStyle/>
              <a:p>
                <a:pPr algn="ct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Promoting Net-Zero Energy Housing (ZEH) and Zero Energy Buildings (ZEB) to significantly reduce heating energy consumption</a:t>
                </a:r>
                <a:endParaRPr kumimoji="1"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2223433F-D69F-C926-CE5C-B7785E8A0282}"/>
                  </a:ext>
                </a:extLst>
              </p:cNvPr>
              <p:cNvSpPr txBox="1"/>
              <p:nvPr/>
            </p:nvSpPr>
            <p:spPr>
              <a:xfrm>
                <a:off x="216281" y="4334170"/>
                <a:ext cx="3930946" cy="602325"/>
              </a:xfrm>
              <a:prstGeom prst="rect">
                <a:avLst/>
              </a:prstGeom>
              <a:noFill/>
            </p:spPr>
            <p:txBody>
              <a:bodyPr wrap="square">
                <a:spAutoFit/>
              </a:bodyPr>
              <a:lstStyle/>
              <a:p>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Constructing energy-efficient buildings and apartment buildings</a:t>
                </a:r>
              </a:p>
            </p:txBody>
          </p:sp>
          <p:sp>
            <p:nvSpPr>
              <p:cNvPr id="36" name="二等辺三角形 35">
                <a:extLst>
                  <a:ext uri="{FF2B5EF4-FFF2-40B4-BE49-F238E27FC236}">
                    <a16:creationId xmlns:a16="http://schemas.microsoft.com/office/drawing/2014/main" id="{86BBD9FF-3BAA-7F66-BBA7-C25A6E36E667}"/>
                  </a:ext>
                </a:extLst>
              </p:cNvPr>
              <p:cNvSpPr/>
              <p:nvPr/>
            </p:nvSpPr>
            <p:spPr>
              <a:xfrm rot="10800000">
                <a:off x="1923799" y="4864667"/>
                <a:ext cx="375502" cy="333884"/>
              </a:xfrm>
              <a:prstGeom prst="triangle">
                <a:avLst>
                  <a:gd name="adj" fmla="val 50000"/>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pic>
          <p:nvPicPr>
            <p:cNvPr id="5" name="図 4" descr="ダイアグラム&#10;&#10;自動的に生成された説明">
              <a:extLst>
                <a:ext uri="{FF2B5EF4-FFF2-40B4-BE49-F238E27FC236}">
                  <a16:creationId xmlns:a16="http://schemas.microsoft.com/office/drawing/2014/main" id="{6E6EB15B-95E4-E6F5-2E84-0DEFFE981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43" y="2506707"/>
              <a:ext cx="3289543" cy="1779213"/>
            </a:xfrm>
            <a:prstGeom prst="rect">
              <a:avLst/>
            </a:prstGeom>
          </p:spPr>
        </p:pic>
      </p:grpSp>
      <p:sp>
        <p:nvSpPr>
          <p:cNvPr id="47" name="楕円 46">
            <a:extLst>
              <a:ext uri="{FF2B5EF4-FFF2-40B4-BE49-F238E27FC236}">
                <a16:creationId xmlns:a16="http://schemas.microsoft.com/office/drawing/2014/main" id="{060FD8E1-E85F-DE05-AFA4-F1FFB11B010D}"/>
              </a:ext>
            </a:extLst>
          </p:cNvPr>
          <p:cNvSpPr/>
          <p:nvPr/>
        </p:nvSpPr>
        <p:spPr>
          <a:xfrm>
            <a:off x="228694" y="2428873"/>
            <a:ext cx="1219106"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00" dirty="0">
                <a:latin typeface="Times New Roman" panose="02020603050405020304" pitchFamily="18" charset="0"/>
                <a:ea typeface="BIZ UDPゴシック" panose="020B0400000000000000" pitchFamily="50" charset="-128"/>
                <a:cs typeface="Times New Roman" panose="02020603050405020304" pitchFamily="18" charset="0"/>
              </a:rPr>
              <a:t>Observation tour</a:t>
            </a:r>
            <a:endParaRPr kumimoji="1" lang="ja-JP" altLang="en-US" sz="10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D6CE95B7-43E7-CA17-7787-199BA939C49F}"/>
              </a:ext>
            </a:extLst>
          </p:cNvPr>
          <p:cNvPicPr>
            <a:picLocks noChangeAspect="1"/>
          </p:cNvPicPr>
          <p:nvPr/>
        </p:nvPicPr>
        <p:blipFill>
          <a:blip r:embed="rId4"/>
          <a:stretch>
            <a:fillRect/>
          </a:stretch>
        </p:blipFill>
        <p:spPr>
          <a:xfrm>
            <a:off x="4628551" y="2431585"/>
            <a:ext cx="3493145" cy="1864607"/>
          </a:xfrm>
          <a:prstGeom prst="rect">
            <a:avLst/>
          </a:prstGeom>
        </p:spPr>
      </p:pic>
    </p:spTree>
    <p:extLst>
      <p:ext uri="{BB962C8B-B14F-4D97-AF65-F5344CB8AC3E}">
        <p14:creationId xmlns:p14="http://schemas.microsoft.com/office/powerpoint/2010/main" val="299662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611BD-79F0-0DC5-AB1B-AE9575D4FADD}"/>
            </a:ext>
          </a:extLst>
        </p:cNvPr>
        <p:cNvGrpSpPr/>
        <p:nvPr/>
      </p:nvGrpSpPr>
      <p:grpSpPr>
        <a:xfrm>
          <a:off x="0" y="0"/>
          <a:ext cx="0" cy="0"/>
          <a:chOff x="0" y="0"/>
          <a:chExt cx="0" cy="0"/>
        </a:xfrm>
      </p:grpSpPr>
      <p:sp>
        <p:nvSpPr>
          <p:cNvPr id="2098" name="四角形: 角を丸くする 2097">
            <a:extLst>
              <a:ext uri="{FF2B5EF4-FFF2-40B4-BE49-F238E27FC236}">
                <a16:creationId xmlns:a16="http://schemas.microsoft.com/office/drawing/2014/main" id="{270BCAC0-6A48-571E-F846-1622BE5CC697}"/>
              </a:ext>
            </a:extLst>
          </p:cNvPr>
          <p:cNvSpPr/>
          <p:nvPr/>
        </p:nvSpPr>
        <p:spPr>
          <a:xfrm>
            <a:off x="41748" y="858904"/>
            <a:ext cx="9021405" cy="442674"/>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1C25500F-9A7A-893A-3205-B24C910C7F38}"/>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11</a:t>
            </a:fld>
            <a:endParaRPr lang="ja-JP" altLang="en-US"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C8FFF2A2-7BCC-4C01-FF85-3ADE625DC635}"/>
              </a:ext>
            </a:extLst>
          </p:cNvPr>
          <p:cNvSpPr txBox="1"/>
          <p:nvPr/>
        </p:nvSpPr>
        <p:spPr>
          <a:xfrm>
            <a:off x="55538" y="1341841"/>
            <a:ext cx="3790639" cy="535531"/>
          </a:xfrm>
          <a:prstGeom prst="rect">
            <a:avLst/>
          </a:prstGeom>
          <a:solidFill>
            <a:schemeClr val="bg1">
              <a:lumMod val="85000"/>
            </a:schemeClr>
          </a:solidFill>
          <a:ln>
            <a:solidFill>
              <a:schemeClr val="tx1"/>
            </a:solidFill>
          </a:ln>
        </p:spPr>
        <p:txBody>
          <a:bodyPr wrap="square">
            <a:spAutoFit/>
          </a:bodyPr>
          <a:lstStyle/>
          <a:p>
            <a:pPr>
              <a:lnSpc>
                <a:spcPct val="80000"/>
              </a:lnSpc>
            </a:pPr>
            <a:r>
              <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Local characteristics: concentration of population and urban functions</a:t>
            </a:r>
          </a:p>
        </p:txBody>
      </p:sp>
      <p:grpSp>
        <p:nvGrpSpPr>
          <p:cNvPr id="53" name="グループ化 52">
            <a:extLst>
              <a:ext uri="{FF2B5EF4-FFF2-40B4-BE49-F238E27FC236}">
                <a16:creationId xmlns:a16="http://schemas.microsoft.com/office/drawing/2014/main" id="{D2BB1148-E283-0CC8-6A08-5A905F26388A}"/>
              </a:ext>
            </a:extLst>
          </p:cNvPr>
          <p:cNvGrpSpPr/>
          <p:nvPr/>
        </p:nvGrpSpPr>
        <p:grpSpPr>
          <a:xfrm>
            <a:off x="-25926" y="1907676"/>
            <a:ext cx="2387260" cy="3191828"/>
            <a:chOff x="2367500" y="1370070"/>
            <a:chExt cx="2387260" cy="3191828"/>
          </a:xfrm>
        </p:grpSpPr>
        <p:sp>
          <p:nvSpPr>
            <p:cNvPr id="11" name="テキスト ボックス 10">
              <a:extLst>
                <a:ext uri="{FF2B5EF4-FFF2-40B4-BE49-F238E27FC236}">
                  <a16:creationId xmlns:a16="http://schemas.microsoft.com/office/drawing/2014/main" id="{1B7D1718-5245-5E67-BA5D-9DC44F522E83}"/>
                </a:ext>
              </a:extLst>
            </p:cNvPr>
            <p:cNvSpPr txBox="1"/>
            <p:nvPr/>
          </p:nvSpPr>
          <p:spPr>
            <a:xfrm>
              <a:off x="2467803" y="1370070"/>
              <a:ext cx="2186656" cy="729067"/>
            </a:xfrm>
            <a:prstGeom prst="rect">
              <a:avLst/>
            </a:prstGeom>
            <a:solidFill>
              <a:srgbClr val="42923F">
                <a:alpha val="25000"/>
              </a:srgbClr>
            </a:solidFill>
          </p:spPr>
          <p:txBody>
            <a:bodyPr wrap="square" tIns="90000" bIns="46800" rtlCol="0" anchor="ctr" anchorCtr="0">
              <a:spAutoFit/>
            </a:bodyPr>
            <a:lstStyle/>
            <a:p>
              <a:pPr algn="ctr">
                <a:lnSpc>
                  <a:spcPct val="80000"/>
                </a:lnSpc>
              </a:pP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Utilizing surplus electricity from waste incineration plants</a:t>
              </a:r>
              <a:endParaRPr kumimoji="1" lang="ja-JP" altLang="en-US"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0" name="テキスト ボックス 49">
              <a:extLst>
                <a:ext uri="{FF2B5EF4-FFF2-40B4-BE49-F238E27FC236}">
                  <a16:creationId xmlns:a16="http://schemas.microsoft.com/office/drawing/2014/main" id="{CFA4F5A4-9365-B4BE-90DA-52894B4B7EC5}"/>
                </a:ext>
              </a:extLst>
            </p:cNvPr>
            <p:cNvSpPr txBox="1"/>
            <p:nvPr/>
          </p:nvSpPr>
          <p:spPr>
            <a:xfrm>
              <a:off x="2367500" y="3915567"/>
              <a:ext cx="2387260" cy="646331"/>
            </a:xfrm>
            <a:prstGeom prst="rect">
              <a:avLst/>
            </a:prstGeom>
            <a:noFill/>
          </p:spPr>
          <p:txBody>
            <a:bodyPr wrap="square">
              <a:spAutoFit/>
            </a:bodyPr>
            <a:lstStyle/>
            <a:p>
              <a:pPr algn="ctr"/>
              <a:r>
                <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Supplying surplus electricity from waste incineration heat to the subway system</a:t>
              </a:r>
            </a:p>
          </p:txBody>
        </p:sp>
      </p:grpSp>
      <p:grpSp>
        <p:nvGrpSpPr>
          <p:cNvPr id="55" name="グループ化 54">
            <a:extLst>
              <a:ext uri="{FF2B5EF4-FFF2-40B4-BE49-F238E27FC236}">
                <a16:creationId xmlns:a16="http://schemas.microsoft.com/office/drawing/2014/main" id="{8A204248-0B9E-687E-F3E8-7FF9F4757F73}"/>
              </a:ext>
            </a:extLst>
          </p:cNvPr>
          <p:cNvGrpSpPr/>
          <p:nvPr/>
        </p:nvGrpSpPr>
        <p:grpSpPr>
          <a:xfrm>
            <a:off x="6982925" y="1909572"/>
            <a:ext cx="2197463" cy="2794157"/>
            <a:chOff x="6970885" y="1686353"/>
            <a:chExt cx="2197463" cy="2794157"/>
          </a:xfrm>
        </p:grpSpPr>
        <p:sp>
          <p:nvSpPr>
            <p:cNvPr id="47" name="テキスト ボックス 46">
              <a:extLst>
                <a:ext uri="{FF2B5EF4-FFF2-40B4-BE49-F238E27FC236}">
                  <a16:creationId xmlns:a16="http://schemas.microsoft.com/office/drawing/2014/main" id="{98E815F8-BC67-7EE9-9354-4B71CD033012}"/>
                </a:ext>
              </a:extLst>
            </p:cNvPr>
            <p:cNvSpPr txBox="1"/>
            <p:nvPr/>
          </p:nvSpPr>
          <p:spPr>
            <a:xfrm>
              <a:off x="7034895" y="1686353"/>
              <a:ext cx="2033057" cy="692134"/>
            </a:xfrm>
            <a:prstGeom prst="rect">
              <a:avLst/>
            </a:prstGeom>
            <a:solidFill>
              <a:srgbClr val="42923F">
                <a:alpha val="25000"/>
              </a:srgbClr>
            </a:solidFill>
          </p:spPr>
          <p:txBody>
            <a:bodyPr wrap="square" tIns="90000" bIns="46800" rtlCol="0" anchor="ctr" anchorCtr="0">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Low-carbon </a:t>
              </a:r>
              <a:b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smart city</a:t>
              </a: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7035837C-B5B5-FE07-5C76-90166B4E8888}"/>
                </a:ext>
              </a:extLst>
            </p:cNvPr>
            <p:cNvSpPr txBox="1"/>
            <p:nvPr/>
          </p:nvSpPr>
          <p:spPr>
            <a:xfrm>
              <a:off x="7050963" y="3895735"/>
              <a:ext cx="2117385" cy="584775"/>
            </a:xfrm>
            <a:prstGeom prst="rect">
              <a:avLst/>
            </a:prstGeom>
            <a:noFill/>
          </p:spPr>
          <p:txBody>
            <a:bodyPr wrap="square">
              <a:spAutoFit/>
            </a:bodyPr>
            <a:lstStyle/>
            <a:p>
              <a:pPr algn="ct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Shin Sapporo Energy Center</a:t>
              </a:r>
            </a:p>
          </p:txBody>
        </p:sp>
        <p:pic>
          <p:nvPicPr>
            <p:cNvPr id="2050" name="Picture 2" descr="新さっぽろエネルギーセンター｜北海道ガス|北海道ガス">
              <a:extLst>
                <a:ext uri="{FF2B5EF4-FFF2-40B4-BE49-F238E27FC236}">
                  <a16:creationId xmlns:a16="http://schemas.microsoft.com/office/drawing/2014/main" id="{45A4B12C-D77B-FF75-8D0A-6E62436AF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885" y="2502666"/>
              <a:ext cx="2161075" cy="1346867"/>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テキスト ボックス 56">
            <a:extLst>
              <a:ext uri="{FF2B5EF4-FFF2-40B4-BE49-F238E27FC236}">
                <a16:creationId xmlns:a16="http://schemas.microsoft.com/office/drawing/2014/main" id="{0F4848C8-705C-9E9F-89D0-E321D8BC0BAF}"/>
              </a:ext>
            </a:extLst>
          </p:cNvPr>
          <p:cNvSpPr txBox="1"/>
          <p:nvPr/>
        </p:nvSpPr>
        <p:spPr>
          <a:xfrm>
            <a:off x="0" y="879330"/>
            <a:ext cx="9064780" cy="369332"/>
          </a:xfrm>
          <a:prstGeom prst="rect">
            <a:avLst/>
          </a:prstGeom>
          <a:noFill/>
        </p:spPr>
        <p:txBody>
          <a:bodyPr wrap="square">
            <a:spAutoFit/>
          </a:bodyPr>
          <a:lstStyle/>
          <a:p>
            <a:r>
              <a:rPr lang="en-US" altLang="ja-JP" spc="-4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Sharing knowledge </a:t>
            </a:r>
            <a:r>
              <a:rPr lang="en-US" altLang="ja-JP" spc="-4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on advanced initiatives tailored to Sapporo’s local characteristics with Ulaanbaatar</a:t>
            </a:r>
          </a:p>
        </p:txBody>
      </p:sp>
      <p:grpSp>
        <p:nvGrpSpPr>
          <p:cNvPr id="2079" name="グループ化 2078">
            <a:extLst>
              <a:ext uri="{FF2B5EF4-FFF2-40B4-BE49-F238E27FC236}">
                <a16:creationId xmlns:a16="http://schemas.microsoft.com/office/drawing/2014/main" id="{76DB40AD-8B37-CE9F-9C7B-ADFB322EE06F}"/>
              </a:ext>
            </a:extLst>
          </p:cNvPr>
          <p:cNvGrpSpPr/>
          <p:nvPr/>
        </p:nvGrpSpPr>
        <p:grpSpPr>
          <a:xfrm>
            <a:off x="4729004" y="1595917"/>
            <a:ext cx="2233632" cy="3079435"/>
            <a:chOff x="4729004" y="1595917"/>
            <a:chExt cx="2233632" cy="3079435"/>
          </a:xfrm>
        </p:grpSpPr>
        <p:grpSp>
          <p:nvGrpSpPr>
            <p:cNvPr id="54" name="グループ化 53">
              <a:extLst>
                <a:ext uri="{FF2B5EF4-FFF2-40B4-BE49-F238E27FC236}">
                  <a16:creationId xmlns:a16="http://schemas.microsoft.com/office/drawing/2014/main" id="{9E60398D-B4B0-F6D2-7460-4E91533CE60D}"/>
                </a:ext>
              </a:extLst>
            </p:cNvPr>
            <p:cNvGrpSpPr/>
            <p:nvPr/>
          </p:nvGrpSpPr>
          <p:grpSpPr>
            <a:xfrm>
              <a:off x="4775982" y="1916480"/>
              <a:ext cx="2186654" cy="2758872"/>
              <a:chOff x="4697858" y="1383413"/>
              <a:chExt cx="2186654" cy="2758872"/>
            </a:xfrm>
          </p:grpSpPr>
          <p:sp>
            <p:nvSpPr>
              <p:cNvPr id="10" name="テキスト ボックス 9">
                <a:extLst>
                  <a:ext uri="{FF2B5EF4-FFF2-40B4-BE49-F238E27FC236}">
                    <a16:creationId xmlns:a16="http://schemas.microsoft.com/office/drawing/2014/main" id="{FA0ECD53-1D8E-F0EC-1285-0A252C6E891E}"/>
                  </a:ext>
                </a:extLst>
              </p:cNvPr>
              <p:cNvSpPr txBox="1"/>
              <p:nvPr/>
            </p:nvSpPr>
            <p:spPr>
              <a:xfrm>
                <a:off x="4697858" y="1383413"/>
                <a:ext cx="2186654" cy="692134"/>
              </a:xfrm>
              <a:prstGeom prst="rect">
                <a:avLst/>
              </a:prstGeom>
              <a:solidFill>
                <a:srgbClr val="42923F">
                  <a:alpha val="25000"/>
                </a:srgbClr>
              </a:solidFill>
            </p:spPr>
            <p:txBody>
              <a:bodyPr wrap="square" tIns="90000" bIns="46800" rtlCol="0" anchor="ctr" anchorCtr="0">
                <a:spAutoFit/>
              </a:bodyPr>
              <a:lstStyle/>
              <a:p>
                <a:pPr algn="ctr"/>
                <a:r>
                  <a:rPr kumimoji="1" lang="en-US" altLang="ja-JP" dirty="0">
                    <a:latin typeface="Times New Roman" panose="02020603050405020304" pitchFamily="18" charset="0"/>
                    <a:ea typeface="BIZ UDPゴシック" panose="020B0400000000000000" pitchFamily="50" charset="-128"/>
                    <a:cs typeface="Times New Roman" panose="02020603050405020304" pitchFamily="18" charset="0"/>
                  </a:rPr>
                  <a:t>Hydrogen model </a:t>
                </a:r>
                <a:br>
                  <a:rPr kumimoji="1" lang="en-US" altLang="ja-JP" dirty="0">
                    <a:latin typeface="Times New Roman" panose="02020603050405020304" pitchFamily="18" charset="0"/>
                    <a:ea typeface="BIZ UDPゴシック" panose="020B0400000000000000" pitchFamily="50" charset="-128"/>
                    <a:cs typeface="Times New Roman" panose="02020603050405020304" pitchFamily="18" charset="0"/>
                  </a:rPr>
                </a:br>
                <a:r>
                  <a:rPr kumimoji="1" lang="en-US" altLang="ja-JP" dirty="0">
                    <a:latin typeface="Times New Roman" panose="02020603050405020304" pitchFamily="18" charset="0"/>
                    <a:ea typeface="BIZ UDPゴシック" panose="020B0400000000000000" pitchFamily="50" charset="-128"/>
                    <a:cs typeface="Times New Roman" panose="02020603050405020304" pitchFamily="18" charset="0"/>
                  </a:rPr>
                  <a:t>city district</a:t>
                </a:r>
              </a:p>
            </p:txBody>
          </p:sp>
          <p:sp>
            <p:nvSpPr>
              <p:cNvPr id="49" name="テキスト ボックス 48">
                <a:extLst>
                  <a:ext uri="{FF2B5EF4-FFF2-40B4-BE49-F238E27FC236}">
                    <a16:creationId xmlns:a16="http://schemas.microsoft.com/office/drawing/2014/main" id="{BC2753A5-A694-7BB0-EDF7-C2A459B7C9D7}"/>
                  </a:ext>
                </a:extLst>
              </p:cNvPr>
              <p:cNvSpPr txBox="1"/>
              <p:nvPr/>
            </p:nvSpPr>
            <p:spPr>
              <a:xfrm>
                <a:off x="4892810" y="3557510"/>
                <a:ext cx="1839617" cy="584775"/>
              </a:xfrm>
              <a:prstGeom prst="rect">
                <a:avLst/>
              </a:prstGeom>
              <a:noFill/>
            </p:spPr>
            <p:txBody>
              <a:bodyPr wrap="square">
                <a:spAutoFit/>
              </a:bodyPr>
              <a:lstStyle/>
              <a:p>
                <a:pPr algn="ct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Stationary hydrogen stations</a:t>
                </a:r>
              </a:p>
            </p:txBody>
          </p:sp>
        </p:grpSp>
        <p:sp>
          <p:nvSpPr>
            <p:cNvPr id="59" name="楕円 58">
              <a:extLst>
                <a:ext uri="{FF2B5EF4-FFF2-40B4-BE49-F238E27FC236}">
                  <a16:creationId xmlns:a16="http://schemas.microsoft.com/office/drawing/2014/main" id="{5409EBB3-3402-FAEE-DCD5-39745587EFC2}"/>
                </a:ext>
              </a:extLst>
            </p:cNvPr>
            <p:cNvSpPr/>
            <p:nvPr/>
          </p:nvSpPr>
          <p:spPr>
            <a:xfrm>
              <a:off x="4729004" y="1595917"/>
              <a:ext cx="1214596"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Times New Roman" panose="02020603050405020304" pitchFamily="18" charset="0"/>
                  <a:ea typeface="BIZ UDPゴシック" panose="020B0400000000000000" pitchFamily="50" charset="-128"/>
                  <a:cs typeface="Times New Roman" panose="02020603050405020304" pitchFamily="18" charset="0"/>
                </a:rPr>
                <a:t>Observation tour</a:t>
              </a:r>
              <a:endParaRPr lang="ja-JP" altLang="en-US" sz="105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grpSp>
      <p:sp>
        <p:nvSpPr>
          <p:cNvPr id="60" name="楕円 59">
            <a:extLst>
              <a:ext uri="{FF2B5EF4-FFF2-40B4-BE49-F238E27FC236}">
                <a16:creationId xmlns:a16="http://schemas.microsoft.com/office/drawing/2014/main" id="{B864596C-5615-F7FA-FD48-AE08F7A349CF}"/>
              </a:ext>
            </a:extLst>
          </p:cNvPr>
          <p:cNvSpPr/>
          <p:nvPr/>
        </p:nvSpPr>
        <p:spPr>
          <a:xfrm>
            <a:off x="7011704" y="1573971"/>
            <a:ext cx="1185461" cy="40011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Times New Roman" panose="02020603050405020304" pitchFamily="18" charset="0"/>
                <a:ea typeface="BIZ UDPゴシック" panose="020B0400000000000000" pitchFamily="50" charset="-128"/>
                <a:cs typeface="Times New Roman" panose="02020603050405020304" pitchFamily="18" charset="0"/>
              </a:rPr>
              <a:t>Observation tour</a:t>
            </a:r>
            <a:endParaRPr lang="ja-JP" altLang="en-US" sz="105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055" name="二等辺三角形 2054">
            <a:extLst>
              <a:ext uri="{FF2B5EF4-FFF2-40B4-BE49-F238E27FC236}">
                <a16:creationId xmlns:a16="http://schemas.microsoft.com/office/drawing/2014/main" id="{F8EADA61-BA9A-305B-706F-65C4D69D0942}"/>
              </a:ext>
            </a:extLst>
          </p:cNvPr>
          <p:cNvSpPr/>
          <p:nvPr/>
        </p:nvSpPr>
        <p:spPr>
          <a:xfrm rot="10800000">
            <a:off x="11347184" y="1062834"/>
            <a:ext cx="1642034" cy="794802"/>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2056" name="二等辺三角形 2055">
            <a:extLst>
              <a:ext uri="{FF2B5EF4-FFF2-40B4-BE49-F238E27FC236}">
                <a16:creationId xmlns:a16="http://schemas.microsoft.com/office/drawing/2014/main" id="{A718F2A3-6530-9D82-7D8F-62BB921D35B2}"/>
              </a:ext>
            </a:extLst>
          </p:cNvPr>
          <p:cNvSpPr/>
          <p:nvPr/>
        </p:nvSpPr>
        <p:spPr>
          <a:xfrm rot="10800000">
            <a:off x="6089820" y="4647413"/>
            <a:ext cx="1642034" cy="432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grpSp>
        <p:nvGrpSpPr>
          <p:cNvPr id="2091" name="グループ化 2090">
            <a:extLst>
              <a:ext uri="{FF2B5EF4-FFF2-40B4-BE49-F238E27FC236}">
                <a16:creationId xmlns:a16="http://schemas.microsoft.com/office/drawing/2014/main" id="{D71D40F0-7952-55CF-E44A-2A9F1A5770BC}"/>
              </a:ext>
            </a:extLst>
          </p:cNvPr>
          <p:cNvGrpSpPr/>
          <p:nvPr/>
        </p:nvGrpSpPr>
        <p:grpSpPr>
          <a:xfrm>
            <a:off x="9390887" y="46429"/>
            <a:ext cx="3278721" cy="2782276"/>
            <a:chOff x="9930763" y="3210513"/>
            <a:chExt cx="4536800" cy="3844962"/>
          </a:xfrm>
        </p:grpSpPr>
        <p:sp>
          <p:nvSpPr>
            <p:cNvPr id="2073" name="正方形/長方形 2072">
              <a:extLst>
                <a:ext uri="{FF2B5EF4-FFF2-40B4-BE49-F238E27FC236}">
                  <a16:creationId xmlns:a16="http://schemas.microsoft.com/office/drawing/2014/main" id="{EB1A8E89-330A-8E63-EB69-59C2F422F7AB}"/>
                </a:ext>
              </a:extLst>
            </p:cNvPr>
            <p:cNvSpPr/>
            <p:nvPr/>
          </p:nvSpPr>
          <p:spPr>
            <a:xfrm>
              <a:off x="9930763" y="6274704"/>
              <a:ext cx="2779117" cy="780771"/>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rPr>
                <a:t>コージェネレーションシステム</a:t>
              </a:r>
              <a:endParaRPr lang="en-US" altLang="ja-JP"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endParaRPr>
            </a:p>
          </p:txBody>
        </p:sp>
        <p:grpSp>
          <p:nvGrpSpPr>
            <p:cNvPr id="2077" name="グループ化 2076">
              <a:extLst>
                <a:ext uri="{FF2B5EF4-FFF2-40B4-BE49-F238E27FC236}">
                  <a16:creationId xmlns:a16="http://schemas.microsoft.com/office/drawing/2014/main" id="{4BC4AAD6-4B56-97BB-C326-95982EE60078}"/>
                </a:ext>
              </a:extLst>
            </p:cNvPr>
            <p:cNvGrpSpPr/>
            <p:nvPr/>
          </p:nvGrpSpPr>
          <p:grpSpPr>
            <a:xfrm>
              <a:off x="9930763" y="3210513"/>
              <a:ext cx="4536800" cy="3839412"/>
              <a:chOff x="9930763" y="3210513"/>
              <a:chExt cx="4536800" cy="3839412"/>
            </a:xfrm>
          </p:grpSpPr>
          <p:pic>
            <p:nvPicPr>
              <p:cNvPr id="2069" name="図 2068">
                <a:extLst>
                  <a:ext uri="{FF2B5EF4-FFF2-40B4-BE49-F238E27FC236}">
                    <a16:creationId xmlns:a16="http://schemas.microsoft.com/office/drawing/2014/main" id="{623D3A9E-F228-6539-0BB1-0FC4AC629687}"/>
                  </a:ext>
                </a:extLst>
              </p:cNvPr>
              <p:cNvPicPr>
                <a:picLocks noChangeAspect="1"/>
              </p:cNvPicPr>
              <p:nvPr/>
            </p:nvPicPr>
            <p:blipFill rotWithShape="1">
              <a:blip r:embed="rId4">
                <a:extLst>
                  <a:ext uri="{28A0092B-C50C-407E-A947-70E740481C1C}">
                    <a14:useLocalDpi xmlns:a14="http://schemas.microsoft.com/office/drawing/2010/main" val="0"/>
                  </a:ext>
                </a:extLst>
              </a:blip>
              <a:srcRect t="6200"/>
              <a:stretch/>
            </p:blipFill>
            <p:spPr>
              <a:xfrm>
                <a:off x="9930763" y="3244461"/>
                <a:ext cx="2329459" cy="1454849"/>
              </a:xfrm>
              <a:prstGeom prst="rect">
                <a:avLst/>
              </a:prstGeom>
              <a:ln>
                <a:noFill/>
              </a:ln>
              <a:effectLst>
                <a:softEdge rad="112500"/>
              </a:effectLst>
            </p:spPr>
          </p:pic>
          <p:pic>
            <p:nvPicPr>
              <p:cNvPr id="2070" name="Picture 11">
                <a:extLst>
                  <a:ext uri="{FF2B5EF4-FFF2-40B4-BE49-F238E27FC236}">
                    <a16:creationId xmlns:a16="http://schemas.microsoft.com/office/drawing/2014/main" id="{8F5C3A05-3D9C-C713-7B43-1D791ACE3C3E}"/>
                  </a:ext>
                </a:extLst>
              </p:cNvPr>
              <p:cNvPicPr>
                <a:picLocks noChangeAspect="1" noChangeArrowheads="1"/>
              </p:cNvPicPr>
              <p:nvPr/>
            </p:nvPicPr>
            <p:blipFill>
              <a:blip r:embed="rId5" cstate="screen"/>
              <a:srcRect/>
              <a:stretch>
                <a:fillRect/>
              </a:stretch>
            </p:blipFill>
            <p:spPr bwMode="auto">
              <a:xfrm>
                <a:off x="12271462" y="4831488"/>
                <a:ext cx="2196101" cy="1526761"/>
              </a:xfrm>
              <a:prstGeom prst="rect">
                <a:avLst/>
              </a:prstGeom>
              <a:ln>
                <a:noFill/>
              </a:ln>
              <a:effectLst>
                <a:softEdge rad="112500"/>
              </a:effectLst>
            </p:spPr>
          </p:pic>
          <p:pic>
            <p:nvPicPr>
              <p:cNvPr id="2071" name="図 2070">
                <a:extLst>
                  <a:ext uri="{FF2B5EF4-FFF2-40B4-BE49-F238E27FC236}">
                    <a16:creationId xmlns:a16="http://schemas.microsoft.com/office/drawing/2014/main" id="{27406079-0000-0373-1F53-9232A506B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6357" y="4870965"/>
                <a:ext cx="2285714" cy="1526761"/>
              </a:xfrm>
              <a:prstGeom prst="rect">
                <a:avLst/>
              </a:prstGeom>
              <a:ln>
                <a:noFill/>
              </a:ln>
              <a:effectLst>
                <a:softEdge rad="112500"/>
              </a:effectLst>
            </p:spPr>
          </p:pic>
          <p:sp>
            <p:nvSpPr>
              <p:cNvPr id="2072" name="正方形/長方形 2071">
                <a:extLst>
                  <a:ext uri="{FF2B5EF4-FFF2-40B4-BE49-F238E27FC236}">
                    <a16:creationId xmlns:a16="http://schemas.microsoft.com/office/drawing/2014/main" id="{74CBA5E4-3E1B-CC8D-35DC-6EE0F8C16799}"/>
                  </a:ext>
                </a:extLst>
              </p:cNvPr>
              <p:cNvSpPr/>
              <p:nvPr/>
            </p:nvSpPr>
            <p:spPr>
              <a:xfrm>
                <a:off x="10330203" y="4642676"/>
                <a:ext cx="1562956" cy="780770"/>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rPr>
                  <a:t>熱導管の整備</a:t>
                </a:r>
                <a:endParaRPr lang="en-US" altLang="ja-JP"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2074" name="正方形/長方形 2073">
                <a:extLst>
                  <a:ext uri="{FF2B5EF4-FFF2-40B4-BE49-F238E27FC236}">
                    <a16:creationId xmlns:a16="http://schemas.microsoft.com/office/drawing/2014/main" id="{20BA7B9C-B7F4-AF38-F4CC-1038C5C48C70}"/>
                  </a:ext>
                </a:extLst>
              </p:cNvPr>
              <p:cNvSpPr/>
              <p:nvPr/>
            </p:nvSpPr>
            <p:spPr>
              <a:xfrm>
                <a:off x="12517232" y="6269155"/>
                <a:ext cx="1950331" cy="780770"/>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rPr>
                  <a:t>木質バイオマス利用</a:t>
                </a:r>
                <a:endParaRPr lang="en-US" altLang="ja-JP"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endParaRPr>
              </a:p>
            </p:txBody>
          </p:sp>
          <p:pic>
            <p:nvPicPr>
              <p:cNvPr id="2075" name="図 2074" descr="屋内, ケーキ, 食品, テーブル が含まれている画像&#10;&#10;自動的に生成された説明">
                <a:extLst>
                  <a:ext uri="{FF2B5EF4-FFF2-40B4-BE49-F238E27FC236}">
                    <a16:creationId xmlns:a16="http://schemas.microsoft.com/office/drawing/2014/main" id="{EF04E052-42DF-947B-3BA3-5226B1C6A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60222" y="3210513"/>
                <a:ext cx="2196101" cy="1522743"/>
              </a:xfrm>
              <a:prstGeom prst="rect">
                <a:avLst/>
              </a:prstGeom>
              <a:ln>
                <a:noFill/>
              </a:ln>
              <a:effectLst>
                <a:softEdge rad="112500"/>
              </a:effectLst>
            </p:spPr>
          </p:pic>
          <p:sp>
            <p:nvSpPr>
              <p:cNvPr id="2076" name="正方形/長方形 2075">
                <a:extLst>
                  <a:ext uri="{FF2B5EF4-FFF2-40B4-BE49-F238E27FC236}">
                    <a16:creationId xmlns:a16="http://schemas.microsoft.com/office/drawing/2014/main" id="{0AC9E88C-2A24-996F-E040-62DEC2AEC0E3}"/>
                  </a:ext>
                </a:extLst>
              </p:cNvPr>
              <p:cNvSpPr/>
              <p:nvPr/>
            </p:nvSpPr>
            <p:spPr>
              <a:xfrm>
                <a:off x="12517232" y="4637127"/>
                <a:ext cx="1562956" cy="780770"/>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rPr>
                  <a:t>雪氷熱の利用</a:t>
                </a:r>
                <a:endParaRPr lang="en-US" altLang="ja-JP" sz="1400" kern="0" dirty="0">
                  <a:solidFill>
                    <a:sysClr val="windowText" lastClr="000000"/>
                  </a:solidFill>
                  <a:effectLst>
                    <a:glow rad="101600">
                      <a:srgbClr val="FFFFFF"/>
                    </a:glow>
                  </a:effectLst>
                  <a:latin typeface="Times New Roman" panose="02020603050405020304" pitchFamily="18" charset="0"/>
                  <a:ea typeface="メイリオ" panose="020B0604030504040204" pitchFamily="50" charset="-128"/>
                  <a:cs typeface="Times New Roman" panose="02020603050405020304" pitchFamily="18" charset="0"/>
                </a:endParaRPr>
              </a:p>
            </p:txBody>
          </p:sp>
        </p:grpSp>
      </p:grpSp>
      <p:grpSp>
        <p:nvGrpSpPr>
          <p:cNvPr id="2080" name="グループ化 2079">
            <a:extLst>
              <a:ext uri="{FF2B5EF4-FFF2-40B4-BE49-F238E27FC236}">
                <a16:creationId xmlns:a16="http://schemas.microsoft.com/office/drawing/2014/main" id="{9A706A7E-1999-0065-32F4-E6B5D3318B83}"/>
              </a:ext>
            </a:extLst>
          </p:cNvPr>
          <p:cNvGrpSpPr/>
          <p:nvPr/>
        </p:nvGrpSpPr>
        <p:grpSpPr>
          <a:xfrm>
            <a:off x="258941" y="4895242"/>
            <a:ext cx="8696372" cy="1515844"/>
            <a:chOff x="279908" y="4584528"/>
            <a:chExt cx="8696372" cy="1513186"/>
          </a:xfrm>
        </p:grpSpPr>
        <p:sp>
          <p:nvSpPr>
            <p:cNvPr id="2082" name="テキスト ボックス 2081">
              <a:extLst>
                <a:ext uri="{FF2B5EF4-FFF2-40B4-BE49-F238E27FC236}">
                  <a16:creationId xmlns:a16="http://schemas.microsoft.com/office/drawing/2014/main" id="{F60B3C53-E64D-67F2-7244-8D5CC19A36E8}"/>
                </a:ext>
              </a:extLst>
            </p:cNvPr>
            <p:cNvSpPr txBox="1"/>
            <p:nvPr/>
          </p:nvSpPr>
          <p:spPr>
            <a:xfrm>
              <a:off x="5154512" y="4992041"/>
              <a:ext cx="3813046" cy="399408"/>
            </a:xfrm>
            <a:prstGeom prst="rect">
              <a:avLst/>
            </a:prstGeom>
            <a:solidFill>
              <a:schemeClr val="accent1">
                <a:lumMod val="60000"/>
                <a:lumOff val="40000"/>
              </a:schemeClr>
            </a:solidFill>
          </p:spPr>
          <p:txBody>
            <a:bodyPr wrap="square">
              <a:spAutoFit/>
            </a:bodyPr>
            <a:lstStyle/>
            <a:p>
              <a:pPr algn="ctr"/>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Creation of a low-carbon city</a:t>
              </a:r>
            </a:p>
          </p:txBody>
        </p:sp>
        <p:sp>
          <p:nvSpPr>
            <p:cNvPr id="2083" name="テキスト ボックス 2082">
              <a:extLst>
                <a:ext uri="{FF2B5EF4-FFF2-40B4-BE49-F238E27FC236}">
                  <a16:creationId xmlns:a16="http://schemas.microsoft.com/office/drawing/2014/main" id="{4D38ECCC-11F4-7528-3B25-044B1DF15E7E}"/>
                </a:ext>
              </a:extLst>
            </p:cNvPr>
            <p:cNvSpPr txBox="1"/>
            <p:nvPr/>
          </p:nvSpPr>
          <p:spPr>
            <a:xfrm>
              <a:off x="395138" y="4992041"/>
              <a:ext cx="4644144" cy="399408"/>
            </a:xfrm>
            <a:prstGeom prst="rect">
              <a:avLst/>
            </a:prstGeom>
            <a:solidFill>
              <a:schemeClr val="accent1">
                <a:lumMod val="60000"/>
                <a:lumOff val="40000"/>
              </a:schemeClr>
            </a:solidFill>
          </p:spPr>
          <p:txBody>
            <a:bodyPr wrap="square">
              <a:spAutoFit/>
            </a:bodyPr>
            <a:lstStyle/>
            <a:p>
              <a:pPr algn="ctr"/>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Utilization of resources and waste</a:t>
              </a:r>
            </a:p>
          </p:txBody>
        </p:sp>
        <p:sp>
          <p:nvSpPr>
            <p:cNvPr id="2085" name="テキスト ボックス 2084">
              <a:extLst>
                <a:ext uri="{FF2B5EF4-FFF2-40B4-BE49-F238E27FC236}">
                  <a16:creationId xmlns:a16="http://schemas.microsoft.com/office/drawing/2014/main" id="{1BF2CF46-707D-95B9-7957-07AF425BA08B}"/>
                </a:ext>
              </a:extLst>
            </p:cNvPr>
            <p:cNvSpPr txBox="1"/>
            <p:nvPr/>
          </p:nvSpPr>
          <p:spPr>
            <a:xfrm>
              <a:off x="3539311" y="5489351"/>
              <a:ext cx="1541824" cy="307237"/>
            </a:xfrm>
            <a:prstGeom prst="rect">
              <a:avLst/>
            </a:prstGeom>
            <a:noFill/>
          </p:spPr>
          <p:txBody>
            <a:bodyPr wrap="square">
              <a:spAutoFit/>
            </a:bodyPr>
            <a:lstStyle/>
            <a:p>
              <a:pPr algn="ctr"/>
              <a:r>
                <a:rPr lang="en-US" altLang="ja-JP" sz="14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Energy transition</a:t>
              </a:r>
            </a:p>
          </p:txBody>
        </p:sp>
        <p:grpSp>
          <p:nvGrpSpPr>
            <p:cNvPr id="2086" name="グループ化 2085">
              <a:extLst>
                <a:ext uri="{FF2B5EF4-FFF2-40B4-BE49-F238E27FC236}">
                  <a16:creationId xmlns:a16="http://schemas.microsoft.com/office/drawing/2014/main" id="{037DE5E6-8D84-9FFD-0B35-C18ED3AED3BF}"/>
                </a:ext>
              </a:extLst>
            </p:cNvPr>
            <p:cNvGrpSpPr/>
            <p:nvPr/>
          </p:nvGrpSpPr>
          <p:grpSpPr>
            <a:xfrm>
              <a:off x="279908" y="4584528"/>
              <a:ext cx="8696372" cy="1513186"/>
              <a:chOff x="250826" y="4584528"/>
              <a:chExt cx="8696372" cy="1821369"/>
            </a:xfrm>
          </p:grpSpPr>
          <p:sp>
            <p:nvSpPr>
              <p:cNvPr id="2087" name="四角形: 角を丸くする 2086">
                <a:extLst>
                  <a:ext uri="{FF2B5EF4-FFF2-40B4-BE49-F238E27FC236}">
                    <a16:creationId xmlns:a16="http://schemas.microsoft.com/office/drawing/2014/main" id="{B4761FF8-1595-409F-A665-B19D1B278A69}"/>
                  </a:ext>
                </a:extLst>
              </p:cNvPr>
              <p:cNvSpPr/>
              <p:nvPr/>
            </p:nvSpPr>
            <p:spPr>
              <a:xfrm>
                <a:off x="250826" y="4841448"/>
                <a:ext cx="8696372" cy="1564449"/>
              </a:xfrm>
              <a:prstGeom prst="roundRect">
                <a:avLst>
                  <a:gd name="adj" fmla="val 3542"/>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088" name="テキスト ボックス 2087">
                <a:extLst>
                  <a:ext uri="{FF2B5EF4-FFF2-40B4-BE49-F238E27FC236}">
                    <a16:creationId xmlns:a16="http://schemas.microsoft.com/office/drawing/2014/main" id="{0433CE37-FFDD-C23F-1912-72EF2A202A9D}"/>
                  </a:ext>
                </a:extLst>
              </p:cNvPr>
              <p:cNvSpPr txBox="1"/>
              <p:nvPr/>
            </p:nvSpPr>
            <p:spPr>
              <a:xfrm>
                <a:off x="3471717" y="4584528"/>
                <a:ext cx="1990076" cy="480754"/>
              </a:xfrm>
              <a:prstGeom prst="rect">
                <a:avLst/>
              </a:prstGeom>
              <a:solidFill>
                <a:schemeClr val="bg1"/>
              </a:solidFill>
            </p:spPr>
            <p:txBody>
              <a:bodyPr wrap="square">
                <a:spAutoFit/>
              </a:bodyPr>
              <a:lstStyle/>
              <a:p>
                <a:pPr algn="ctr"/>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Ulaanbaatar</a:t>
                </a:r>
              </a:p>
            </p:txBody>
          </p:sp>
        </p:grpSp>
      </p:grpSp>
      <p:sp>
        <p:nvSpPr>
          <p:cNvPr id="2089" name="二等辺三角形 2088">
            <a:extLst>
              <a:ext uri="{FF2B5EF4-FFF2-40B4-BE49-F238E27FC236}">
                <a16:creationId xmlns:a16="http://schemas.microsoft.com/office/drawing/2014/main" id="{CB115E39-4CBA-54D2-B268-B3873216EEA0}"/>
              </a:ext>
            </a:extLst>
          </p:cNvPr>
          <p:cNvSpPr/>
          <p:nvPr/>
        </p:nvSpPr>
        <p:spPr>
          <a:xfrm rot="10800000">
            <a:off x="2027829" y="4890008"/>
            <a:ext cx="889106" cy="204368"/>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grpSp>
        <p:nvGrpSpPr>
          <p:cNvPr id="2093" name="グループ化 2092">
            <a:extLst>
              <a:ext uri="{FF2B5EF4-FFF2-40B4-BE49-F238E27FC236}">
                <a16:creationId xmlns:a16="http://schemas.microsoft.com/office/drawing/2014/main" id="{22899288-A145-5515-B762-D699B7069923}"/>
              </a:ext>
            </a:extLst>
          </p:cNvPr>
          <p:cNvGrpSpPr/>
          <p:nvPr/>
        </p:nvGrpSpPr>
        <p:grpSpPr>
          <a:xfrm>
            <a:off x="2325067" y="1901009"/>
            <a:ext cx="2423771" cy="3029657"/>
            <a:chOff x="2278954" y="2111211"/>
            <a:chExt cx="2423771" cy="3029657"/>
          </a:xfrm>
        </p:grpSpPr>
        <p:grpSp>
          <p:nvGrpSpPr>
            <p:cNvPr id="52" name="グループ化 51">
              <a:extLst>
                <a:ext uri="{FF2B5EF4-FFF2-40B4-BE49-F238E27FC236}">
                  <a16:creationId xmlns:a16="http://schemas.microsoft.com/office/drawing/2014/main" id="{E0B4C99C-C097-3B25-E323-E7E41817B0AC}"/>
                </a:ext>
              </a:extLst>
            </p:cNvPr>
            <p:cNvGrpSpPr/>
            <p:nvPr/>
          </p:nvGrpSpPr>
          <p:grpSpPr>
            <a:xfrm>
              <a:off x="2320539" y="2111211"/>
              <a:ext cx="2382186" cy="3029657"/>
              <a:chOff x="110003" y="1340066"/>
              <a:chExt cx="2382186" cy="3029657"/>
            </a:xfrm>
          </p:grpSpPr>
          <p:sp>
            <p:nvSpPr>
              <p:cNvPr id="6" name="テキスト ボックス 5">
                <a:extLst>
                  <a:ext uri="{FF2B5EF4-FFF2-40B4-BE49-F238E27FC236}">
                    <a16:creationId xmlns:a16="http://schemas.microsoft.com/office/drawing/2014/main" id="{5752308C-8C29-F0BF-C6AC-2EFD80488CCD}"/>
                  </a:ext>
                </a:extLst>
              </p:cNvPr>
              <p:cNvSpPr txBox="1"/>
              <p:nvPr/>
            </p:nvSpPr>
            <p:spPr>
              <a:xfrm>
                <a:off x="110003" y="1340066"/>
                <a:ext cx="2327629" cy="729067"/>
              </a:xfrm>
              <a:prstGeom prst="rect">
                <a:avLst/>
              </a:prstGeom>
              <a:solidFill>
                <a:srgbClr val="42923F">
                  <a:alpha val="25000"/>
                </a:srgbClr>
              </a:solidFill>
            </p:spPr>
            <p:txBody>
              <a:bodyPr wrap="square" tIns="90000" bIns="46800" rtlCol="0" anchor="ctr" anchorCtr="0">
                <a:spAutoFit/>
              </a:bodyPr>
              <a:lstStyle/>
              <a:p>
                <a:pPr algn="ctr">
                  <a:lnSpc>
                    <a:spcPct val="80000"/>
                  </a:lnSpc>
                </a:pP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Expanding and upgrading district heat supply systems</a:t>
                </a:r>
                <a:endParaRPr kumimoji="1" lang="ja-JP" altLang="en-US"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EBCF1529-32B7-5973-B581-3A587F34B0CD}"/>
                  </a:ext>
                </a:extLst>
              </p:cNvPr>
              <p:cNvSpPr txBox="1"/>
              <p:nvPr/>
            </p:nvSpPr>
            <p:spPr>
              <a:xfrm>
                <a:off x="164560" y="3784948"/>
                <a:ext cx="2327629" cy="584775"/>
              </a:xfrm>
              <a:prstGeom prst="rect">
                <a:avLst/>
              </a:prstGeom>
              <a:noFill/>
            </p:spPr>
            <p:txBody>
              <a:bodyPr wrap="square">
                <a:spAutoFit/>
              </a:bodyPr>
              <a:lstStyle/>
              <a:p>
                <a:r>
                  <a:rPr lang="en-US" altLang="ja-JP" sz="1600" spc="-2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Developing heat supply systems in central Sapporo</a:t>
                </a:r>
              </a:p>
            </p:txBody>
          </p:sp>
        </p:grpSp>
        <p:pic>
          <p:nvPicPr>
            <p:cNvPr id="2092" name="図 2091">
              <a:extLst>
                <a:ext uri="{FF2B5EF4-FFF2-40B4-BE49-F238E27FC236}">
                  <a16:creationId xmlns:a16="http://schemas.microsoft.com/office/drawing/2014/main" id="{B5236DFE-62B6-252B-EC2E-76D510134874}"/>
                </a:ext>
              </a:extLst>
            </p:cNvPr>
            <p:cNvPicPr>
              <a:picLocks noChangeAspect="1"/>
            </p:cNvPicPr>
            <p:nvPr/>
          </p:nvPicPr>
          <p:blipFill>
            <a:blip r:embed="rId8"/>
            <a:stretch>
              <a:fillRect/>
            </a:stretch>
          </p:blipFill>
          <p:spPr>
            <a:xfrm>
              <a:off x="2278954" y="2814362"/>
              <a:ext cx="2396585" cy="1838884"/>
            </a:xfrm>
            <a:prstGeom prst="rect">
              <a:avLst/>
            </a:prstGeom>
          </p:spPr>
        </p:pic>
      </p:grpSp>
      <p:sp>
        <p:nvSpPr>
          <p:cNvPr id="2095" name="テキスト ボックス 2094">
            <a:extLst>
              <a:ext uri="{FF2B5EF4-FFF2-40B4-BE49-F238E27FC236}">
                <a16:creationId xmlns:a16="http://schemas.microsoft.com/office/drawing/2014/main" id="{B14C5AC9-2C8D-B06C-BF6D-6FF9E22F146C}"/>
              </a:ext>
            </a:extLst>
          </p:cNvPr>
          <p:cNvSpPr txBox="1"/>
          <p:nvPr/>
        </p:nvSpPr>
        <p:spPr>
          <a:xfrm>
            <a:off x="613229" y="5793436"/>
            <a:ext cx="2677434" cy="609398"/>
          </a:xfrm>
          <a:prstGeom prst="rect">
            <a:avLst/>
          </a:prstGeom>
          <a:noFill/>
        </p:spPr>
        <p:txBody>
          <a:bodyPr wrap="square">
            <a:spAutoFit/>
          </a:bodyPr>
          <a:lstStyle/>
          <a:p>
            <a:pPr algn="ctr">
              <a:lnSpc>
                <a:spcPct val="80000"/>
              </a:lnSpc>
            </a:pPr>
            <a:r>
              <a:rPr kumimoji="1" lang="en-US" altLang="ja-JP" sz="14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Maximum utilization of natural energy sources for local production and local consumption</a:t>
            </a:r>
            <a:endParaRPr kumimoji="1" lang="ja-JP" altLang="en-US" sz="14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097" name="テキスト ボックス 2096">
            <a:extLst>
              <a:ext uri="{FF2B5EF4-FFF2-40B4-BE49-F238E27FC236}">
                <a16:creationId xmlns:a16="http://schemas.microsoft.com/office/drawing/2014/main" id="{83BD0637-8A99-6F82-92FF-8A7BBE0FB91A}"/>
              </a:ext>
            </a:extLst>
          </p:cNvPr>
          <p:cNvSpPr txBox="1"/>
          <p:nvPr/>
        </p:nvSpPr>
        <p:spPr>
          <a:xfrm>
            <a:off x="5373678" y="5793436"/>
            <a:ext cx="3511382" cy="307777"/>
          </a:xfrm>
          <a:prstGeom prst="rect">
            <a:avLst/>
          </a:prstGeom>
          <a:noFill/>
        </p:spPr>
        <p:txBody>
          <a:bodyPr wrap="square">
            <a:spAutoFit/>
          </a:bodyPr>
          <a:lstStyle/>
          <a:p>
            <a:r>
              <a:rPr lang="en-US" altLang="ja-JP" sz="1400" spc="-3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Enhancement of the resilience of urban functions</a:t>
            </a:r>
            <a:endParaRPr kumimoji="1" lang="ja-JP" altLang="en-US" sz="1400" spc="-3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099" name="正方形/長方形 2098">
            <a:extLst>
              <a:ext uri="{FF2B5EF4-FFF2-40B4-BE49-F238E27FC236}">
                <a16:creationId xmlns:a16="http://schemas.microsoft.com/office/drawing/2014/main" id="{58811804-AABC-B4BB-F8B0-69744122820F}"/>
              </a:ext>
            </a:extLst>
          </p:cNvPr>
          <p:cNvSpPr/>
          <p:nvPr/>
        </p:nvSpPr>
        <p:spPr>
          <a:xfrm>
            <a:off x="253108" y="157109"/>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2" name="フッター プレースホルダー 2">
            <a:extLst>
              <a:ext uri="{FF2B5EF4-FFF2-40B4-BE49-F238E27FC236}">
                <a16:creationId xmlns:a16="http://schemas.microsoft.com/office/drawing/2014/main" id="{E3654C98-8E13-99AE-FF1A-D730C18A42F6}"/>
              </a:ext>
            </a:extLst>
          </p:cNvPr>
          <p:cNvSpPr>
            <a:spLocks noGrp="1"/>
          </p:cNvSpPr>
          <p:nvPr>
            <p:ph type="ftr" sz="quarter" idx="3"/>
          </p:nvPr>
        </p:nvSpPr>
        <p:spPr>
          <a:xfrm>
            <a:off x="0" y="6587603"/>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pic>
        <p:nvPicPr>
          <p:cNvPr id="4" name="図 3" descr="屋内, テーブル, 荷物, 部屋 が含まれている画像&#10;&#10;自動的に生成された説明">
            <a:extLst>
              <a:ext uri="{FF2B5EF4-FFF2-40B4-BE49-F238E27FC236}">
                <a16:creationId xmlns:a16="http://schemas.microsoft.com/office/drawing/2014/main" id="{441A44C8-CA3F-ABD1-CEF9-17158289C2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21"/>
          <a:stretch/>
        </p:blipFill>
        <p:spPr>
          <a:xfrm>
            <a:off x="4785686" y="2762367"/>
            <a:ext cx="2210115" cy="1313055"/>
          </a:xfrm>
          <a:prstGeom prst="rect">
            <a:avLst/>
          </a:prstGeom>
        </p:spPr>
      </p:pic>
      <p:pic>
        <p:nvPicPr>
          <p:cNvPr id="7" name="図 6" descr="文字が書かれている&#10;&#10;中程度の精度で自動的に生成された説明">
            <a:extLst>
              <a:ext uri="{FF2B5EF4-FFF2-40B4-BE49-F238E27FC236}">
                <a16:creationId xmlns:a16="http://schemas.microsoft.com/office/drawing/2014/main" id="{67A103A9-0E29-0F6C-576E-5CD64F2418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748" y="2969523"/>
            <a:ext cx="2197102" cy="856223"/>
          </a:xfrm>
          <a:prstGeom prst="rect">
            <a:avLst/>
          </a:prstGeom>
        </p:spPr>
      </p:pic>
      <p:sp>
        <p:nvSpPr>
          <p:cNvPr id="5" name="正方形/長方形 4">
            <a:extLst>
              <a:ext uri="{FF2B5EF4-FFF2-40B4-BE49-F238E27FC236}">
                <a16:creationId xmlns:a16="http://schemas.microsoft.com/office/drawing/2014/main" id="{4ED29EB9-E30A-F23F-1775-EAD94661FCE0}"/>
              </a:ext>
            </a:extLst>
          </p:cNvPr>
          <p:cNvSpPr/>
          <p:nvPr/>
        </p:nvSpPr>
        <p:spPr>
          <a:xfrm>
            <a:off x="117378" y="3671188"/>
            <a:ext cx="685414" cy="2766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rPr>
              <a:t>Three </a:t>
            </a:r>
            <a:r>
              <a:rPr lang="en-US" altLang="ja-JP" sz="800" dirty="0">
                <a:solidFill>
                  <a:srgbClr val="00B050"/>
                </a:solidFill>
                <a:latin typeface="Times New Roman" panose="02020603050405020304" pitchFamily="18" charset="0"/>
                <a:ea typeface="BIZ UDPゴシック" panose="020B0400000000000000" pitchFamily="50" charset="-128"/>
                <a:cs typeface="Times New Roman" panose="02020603050405020304" pitchFamily="18" charset="0"/>
              </a:rPr>
              <a:t>waste incineration plants </a:t>
            </a:r>
            <a:endParaRPr kumimoji="1" lang="ja-JP" altLang="en-US" sz="8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F6E3919C-6939-7CEA-5063-8D84B84E6268}"/>
              </a:ext>
            </a:extLst>
          </p:cNvPr>
          <p:cNvSpPr/>
          <p:nvPr/>
        </p:nvSpPr>
        <p:spPr>
          <a:xfrm>
            <a:off x="698403" y="3717892"/>
            <a:ext cx="729825" cy="22992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72000" tIns="0" rIns="72000" bIns="0" rtlCol="0" anchor="t" anchorCtr="0"/>
          <a:lstStyle/>
          <a:p>
            <a:pPr algn="ctr">
              <a:lnSpc>
                <a:spcPct val="80000"/>
              </a:lnSpc>
            </a:pPr>
            <a:r>
              <a:rPr lang="en-US" altLang="ja-JP" sz="600" dirty="0">
                <a:solidFill>
                  <a:srgbClr val="00B050"/>
                </a:solidFill>
                <a:latin typeface="Times New Roman" panose="02020603050405020304" pitchFamily="18" charset="0"/>
                <a:cs typeface="Times New Roman" panose="02020603050405020304" pitchFamily="18" charset="0"/>
              </a:rPr>
              <a:t>Hokkaido Electric Power Co.</a:t>
            </a:r>
            <a:r>
              <a:rPr lang="en-US" altLang="ja-JP" sz="6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rPr>
              <a:t> project coordinator</a:t>
            </a:r>
            <a:endParaRPr kumimoji="1" lang="ja-JP" altLang="en-US" sz="6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7C1522FA-F599-E4E7-5464-A696458E7939}"/>
              </a:ext>
            </a:extLst>
          </p:cNvPr>
          <p:cNvSpPr/>
          <p:nvPr/>
        </p:nvSpPr>
        <p:spPr>
          <a:xfrm>
            <a:off x="1488205" y="3671188"/>
            <a:ext cx="729825" cy="2766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rPr>
              <a:t>Three subway lines</a:t>
            </a:r>
            <a:endParaRPr kumimoji="1" lang="ja-JP" altLang="en-US" sz="800" dirty="0">
              <a:solidFill>
                <a:srgbClr val="00B050"/>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3" name="矢印: 右 12">
            <a:extLst>
              <a:ext uri="{FF2B5EF4-FFF2-40B4-BE49-F238E27FC236}">
                <a16:creationId xmlns:a16="http://schemas.microsoft.com/office/drawing/2014/main" id="{85510D4C-D3E9-3252-81F1-8014DD48E446}"/>
              </a:ext>
            </a:extLst>
          </p:cNvPr>
          <p:cNvSpPr/>
          <p:nvPr/>
        </p:nvSpPr>
        <p:spPr>
          <a:xfrm>
            <a:off x="802792" y="3052329"/>
            <a:ext cx="729825" cy="648000"/>
          </a:xfrm>
          <a:prstGeom prst="rightArrow">
            <a:avLst>
              <a:gd name="adj1" fmla="val 50000"/>
              <a:gd name="adj2" fmla="val 45590"/>
            </a:avLst>
          </a:prstGeom>
          <a:solidFill>
            <a:srgbClr val="078B6C"/>
          </a:solidFill>
          <a:ln>
            <a:noFill/>
          </a:ln>
        </p:spPr>
        <p:style>
          <a:lnRef idx="2">
            <a:schemeClr val="accent6"/>
          </a:lnRef>
          <a:fillRef idx="1">
            <a:schemeClr val="lt1"/>
          </a:fillRef>
          <a:effectRef idx="0">
            <a:schemeClr val="accent6"/>
          </a:effectRef>
          <a:fontRef idx="minor">
            <a:schemeClr val="dk1"/>
          </a:fontRef>
        </p:style>
        <p:txBody>
          <a:bodyPr lIns="72000" rtlCol="0" anchor="ctr"/>
          <a:lstStyle/>
          <a:p>
            <a:pPr algn="ctr"/>
            <a:r>
              <a:rPr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Surplus electricity</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E749FD61-D32B-1142-32EC-0BAB50259A40}"/>
              </a:ext>
            </a:extLst>
          </p:cNvPr>
          <p:cNvSpPr/>
          <p:nvPr/>
        </p:nvSpPr>
        <p:spPr>
          <a:xfrm>
            <a:off x="2394022" y="3356231"/>
            <a:ext cx="1085809" cy="1617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Installation of </a:t>
            </a:r>
            <a:b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b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heat conduits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B48380A1-980E-1A83-1C3D-1935D53FBE39}"/>
              </a:ext>
            </a:extLst>
          </p:cNvPr>
          <p:cNvSpPr/>
          <p:nvPr/>
        </p:nvSpPr>
        <p:spPr>
          <a:xfrm>
            <a:off x="3610289" y="3356231"/>
            <a:ext cx="1085809" cy="1617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Utilization of snow and ice heat</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0CE457E4-F8FB-68E6-095A-96225E8A9775}"/>
              </a:ext>
            </a:extLst>
          </p:cNvPr>
          <p:cNvSpPr/>
          <p:nvPr/>
        </p:nvSpPr>
        <p:spPr>
          <a:xfrm>
            <a:off x="2374493" y="4232070"/>
            <a:ext cx="1205576" cy="17361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Cogeneration system</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C5B1E8A5-FBAF-BCFB-5C95-0F93E06C09C4}"/>
              </a:ext>
            </a:extLst>
          </p:cNvPr>
          <p:cNvSpPr/>
          <p:nvPr/>
        </p:nvSpPr>
        <p:spPr>
          <a:xfrm>
            <a:off x="3586325" y="4232070"/>
            <a:ext cx="1112995" cy="1617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Utilization of woody biomass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Tree>
    <p:extLst>
      <p:ext uri="{BB962C8B-B14F-4D97-AF65-F5344CB8AC3E}">
        <p14:creationId xmlns:p14="http://schemas.microsoft.com/office/powerpoint/2010/main" val="230822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CCD493ED-95AC-05B4-85B5-025A12365338}"/>
              </a:ext>
            </a:extLst>
          </p:cNvPr>
          <p:cNvSpPr/>
          <p:nvPr/>
        </p:nvSpPr>
        <p:spPr>
          <a:xfrm>
            <a:off x="114347" y="752703"/>
            <a:ext cx="8948937" cy="586738"/>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pic>
        <p:nvPicPr>
          <p:cNvPr id="6" name="図 5"/>
          <p:cNvPicPr>
            <a:picLocks noChangeAspect="1"/>
          </p:cNvPicPr>
          <p:nvPr/>
        </p:nvPicPr>
        <p:blipFill>
          <a:blip r:embed="rId2"/>
          <a:stretch>
            <a:fillRect/>
          </a:stretch>
        </p:blipFill>
        <p:spPr>
          <a:xfrm>
            <a:off x="61279" y="1608846"/>
            <a:ext cx="8948937" cy="5030225"/>
          </a:xfrm>
          <a:prstGeom prst="rect">
            <a:avLst/>
          </a:prstGeom>
        </p:spPr>
      </p:pic>
      <p:sp>
        <p:nvSpPr>
          <p:cNvPr id="2" name="テキスト ボックス 1">
            <a:extLst>
              <a:ext uri="{FF2B5EF4-FFF2-40B4-BE49-F238E27FC236}">
                <a16:creationId xmlns:a16="http://schemas.microsoft.com/office/drawing/2014/main" id="{6B926707-585F-D348-5F8C-FFD4C3796922}"/>
              </a:ext>
            </a:extLst>
          </p:cNvPr>
          <p:cNvSpPr txBox="1"/>
          <p:nvPr/>
        </p:nvSpPr>
        <p:spPr>
          <a:xfrm>
            <a:off x="228694" y="789763"/>
            <a:ext cx="8915306" cy="535531"/>
          </a:xfrm>
          <a:prstGeom prst="rect">
            <a:avLst/>
          </a:prstGeom>
          <a:noFill/>
        </p:spPr>
        <p:txBody>
          <a:bodyPr wrap="square">
            <a:spAutoFit/>
          </a:bodyPr>
          <a:lstStyle/>
          <a:p>
            <a:pPr>
              <a:lnSpc>
                <a:spcPct val="80000"/>
              </a:lnSpc>
            </a:pPr>
            <a:r>
              <a:rPr lang="en-US" altLang="ja-JP" spc="-3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Sharing Sapporo’s experience of using the 1972 Winter Olympics as an opportunity </a:t>
            </a:r>
            <a:r>
              <a:rPr lang="en-US" altLang="ja-JP" spc="-3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to transition from a coal-dependent society </a:t>
            </a:r>
            <a:r>
              <a:rPr lang="en-US" altLang="ja-JP" spc="-3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with Ulaanbaatar, which </a:t>
            </a:r>
            <a:r>
              <a:rPr lang="en-US" altLang="ja-JP" spc="-3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is promoting air pollution countermeasures</a:t>
            </a:r>
          </a:p>
        </p:txBody>
      </p:sp>
      <p:sp>
        <p:nvSpPr>
          <p:cNvPr id="7" name="正方形/長方形 6">
            <a:extLst>
              <a:ext uri="{FF2B5EF4-FFF2-40B4-BE49-F238E27FC236}">
                <a16:creationId xmlns:a16="http://schemas.microsoft.com/office/drawing/2014/main" id="{FB96BADC-1F6B-0790-B9B6-7E2C67C92079}"/>
              </a:ext>
            </a:extLst>
          </p:cNvPr>
          <p:cNvSpPr/>
          <p:nvPr/>
        </p:nvSpPr>
        <p:spPr>
          <a:xfrm>
            <a:off x="256191" y="137400"/>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1DE1AB4B-3CE1-A847-0054-517366443EBE}"/>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12</a:t>
            </a:fld>
            <a:endParaRPr lang="ja-JP" altLang="en-US" dirty="0">
              <a:latin typeface="Times New Roman" panose="02020603050405020304" pitchFamily="18" charset="0"/>
              <a:cs typeface="Times New Roman" panose="02020603050405020304" pitchFamily="18" charset="0"/>
            </a:endParaRPr>
          </a:p>
        </p:txBody>
      </p:sp>
      <p:sp>
        <p:nvSpPr>
          <p:cNvPr id="3" name="フッター プレースホルダー 2">
            <a:extLst>
              <a:ext uri="{FF2B5EF4-FFF2-40B4-BE49-F238E27FC236}">
                <a16:creationId xmlns:a16="http://schemas.microsoft.com/office/drawing/2014/main" id="{75927036-0376-83CE-2731-B076FF5AE503}"/>
              </a:ext>
            </a:extLst>
          </p:cNvPr>
          <p:cNvSpPr>
            <a:spLocks noGrp="1"/>
          </p:cNvSpPr>
          <p:nvPr>
            <p:ph type="ftr" sz="quarter" idx="3"/>
          </p:nvPr>
        </p:nvSpPr>
        <p:spPr>
          <a:xfrm>
            <a:off x="0" y="6587603"/>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sp>
        <p:nvSpPr>
          <p:cNvPr id="8" name="正方形/長方形 7">
            <a:extLst>
              <a:ext uri="{FF2B5EF4-FFF2-40B4-BE49-F238E27FC236}">
                <a16:creationId xmlns:a16="http://schemas.microsoft.com/office/drawing/2014/main" id="{072EDD4E-C066-3A98-5EC6-E208C8CB0497}"/>
              </a:ext>
            </a:extLst>
          </p:cNvPr>
          <p:cNvSpPr/>
          <p:nvPr/>
        </p:nvSpPr>
        <p:spPr>
          <a:xfrm>
            <a:off x="371651" y="2143866"/>
            <a:ext cx="1342711" cy="148969"/>
          </a:xfrm>
          <a:prstGeom prst="rect">
            <a:avLst/>
          </a:prstGeom>
          <a:solidFill>
            <a:srgbClr val="93B4D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Infrastructure development to address rapid urban expansion</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B2CC17DE-8176-494E-D184-D1CAE34F1869}"/>
              </a:ext>
            </a:extLst>
          </p:cNvPr>
          <p:cNvSpPr/>
          <p:nvPr/>
        </p:nvSpPr>
        <p:spPr>
          <a:xfrm>
            <a:off x="1960994" y="2737105"/>
            <a:ext cx="839356" cy="1791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DNA of Innovation</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E566CC28-573C-0BAC-B5CC-AA128B7BAAAF}"/>
              </a:ext>
            </a:extLst>
          </p:cNvPr>
          <p:cNvSpPr/>
          <p:nvPr/>
        </p:nvSpPr>
        <p:spPr>
          <a:xfrm>
            <a:off x="1895789" y="2137030"/>
            <a:ext cx="2047561" cy="161758"/>
          </a:xfrm>
          <a:prstGeom prst="rect">
            <a:avLst/>
          </a:prstGeom>
          <a:solidFill>
            <a:srgbClr val="93B4D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latin typeface="Times New Roman" panose="02020603050405020304" pitchFamily="18" charset="0"/>
                <a:cs typeface="Times New Roman" panose="02020603050405020304" pitchFamily="18" charset="0"/>
              </a:rPr>
              <a:t>Planned control of urban expansion</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D6ED9DC7-0F27-6455-A6BC-59A3419951DE}"/>
              </a:ext>
            </a:extLst>
          </p:cNvPr>
          <p:cNvSpPr/>
          <p:nvPr/>
        </p:nvSpPr>
        <p:spPr>
          <a:xfrm>
            <a:off x="4218954" y="2126815"/>
            <a:ext cx="2572372" cy="183072"/>
          </a:xfrm>
          <a:prstGeom prst="rect">
            <a:avLst/>
          </a:prstGeom>
          <a:solidFill>
            <a:srgbClr val="406A94"/>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Creating a compact city through the integration of functions</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483F08F3-8748-5C29-89E5-D33F83531AC3}"/>
              </a:ext>
            </a:extLst>
          </p:cNvPr>
          <p:cNvSpPr/>
          <p:nvPr/>
        </p:nvSpPr>
        <p:spPr>
          <a:xfrm>
            <a:off x="7154179" y="2140850"/>
            <a:ext cx="1865405" cy="193296"/>
          </a:xfrm>
          <a:prstGeom prst="rect">
            <a:avLst/>
          </a:prstGeom>
          <a:ln>
            <a:solidFill>
              <a:srgbClr val="7AABCC"/>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Developing a distinctive city to respond to intensifying inter-city competition </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87A3C784-2C3E-B380-0F16-A4337ABA089E}"/>
              </a:ext>
            </a:extLst>
          </p:cNvPr>
          <p:cNvSpPr/>
          <p:nvPr/>
        </p:nvSpPr>
        <p:spPr>
          <a:xfrm>
            <a:off x="966969" y="1839865"/>
            <a:ext cx="843095" cy="234094"/>
          </a:xfrm>
          <a:prstGeom prst="rect">
            <a:avLst/>
          </a:prstGeom>
          <a:solidFill>
            <a:srgbClr val="93B4D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B6474105-89F9-62B5-84D7-7770E4A2DFC1}"/>
              </a:ext>
            </a:extLst>
          </p:cNvPr>
          <p:cNvSpPr/>
          <p:nvPr/>
        </p:nvSpPr>
        <p:spPr>
          <a:xfrm>
            <a:off x="1960994" y="1660563"/>
            <a:ext cx="1165584" cy="414813"/>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lIns="0" rIns="0"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Addressing urban issues caused by urban expansion and population growth</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3C7F3E55-622A-704B-1DCF-BEDB949E77D1}"/>
              </a:ext>
            </a:extLst>
          </p:cNvPr>
          <p:cNvSpPr/>
          <p:nvPr/>
        </p:nvSpPr>
        <p:spPr>
          <a:xfrm>
            <a:off x="3131109" y="1654032"/>
            <a:ext cx="867643" cy="435455"/>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lIns="36000" tIns="0" rIns="36000" bIns="0" rtlCol="0" anchor="ctr"/>
          <a:lstStyle/>
          <a:p>
            <a:pPr algn="ctr">
              <a:lnSpc>
                <a:spcPct val="80000"/>
              </a:lnSpc>
            </a:pPr>
            <a:r>
              <a:rPr lang="en-US" altLang="ja-JP" sz="7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Adapting to internationalization and the information age</a:t>
            </a:r>
          </a:p>
          <a:p>
            <a:pPr algn="ctr">
              <a:lnSpc>
                <a:spcPct val="80000"/>
              </a:lnSpc>
            </a:pPr>
            <a:r>
              <a:rPr lang="en-US" altLang="ja-JP" sz="7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Creating attractive urban spaces</a:t>
            </a:r>
            <a:endParaRPr kumimoji="1" lang="ja-JP" altLang="en-US" sz="7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6B95C2F2-205B-0E80-1E7F-3E837E31844E}"/>
              </a:ext>
            </a:extLst>
          </p:cNvPr>
          <p:cNvSpPr/>
          <p:nvPr/>
        </p:nvSpPr>
        <p:spPr>
          <a:xfrm>
            <a:off x="390839" y="1843127"/>
            <a:ext cx="625389" cy="225504"/>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Post-war reconstruction</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6CA44675-C100-B8F3-992B-697FB033E4C8}"/>
              </a:ext>
            </a:extLst>
          </p:cNvPr>
          <p:cNvSpPr/>
          <p:nvPr/>
        </p:nvSpPr>
        <p:spPr>
          <a:xfrm>
            <a:off x="769398" y="1424973"/>
            <a:ext cx="1049449" cy="377579"/>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Joining the ranks of international cities following the Olympics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9F413448-B1DE-47F6-5EF6-01CE65492F80}"/>
              </a:ext>
            </a:extLst>
          </p:cNvPr>
          <p:cNvSpPr/>
          <p:nvPr/>
        </p:nvSpPr>
        <p:spPr>
          <a:xfrm>
            <a:off x="4218954" y="1755056"/>
            <a:ext cx="2245771" cy="293033"/>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Addressing societal changes such as population decline and the globalization of environmental issues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1B3C083F-4EB3-7CCC-779C-4A9FA34FDD08}"/>
              </a:ext>
            </a:extLst>
          </p:cNvPr>
          <p:cNvSpPr/>
          <p:nvPr/>
        </p:nvSpPr>
        <p:spPr>
          <a:xfrm>
            <a:off x="7150723" y="1792265"/>
            <a:ext cx="1893968" cy="267692"/>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algn="ctr"/>
            <a:r>
              <a:rPr lang="en-US" altLang="ja-JP" sz="800" spc="-40" dirty="0">
                <a:latin typeface="Times New Roman" panose="02020603050405020304" pitchFamily="18" charset="0"/>
                <a:cs typeface="Times New Roman" panose="02020603050405020304" pitchFamily="18" charset="0"/>
              </a:rPr>
              <a:t>Arrival of a time to transform the city by improving quality in both tangible and intangible aspects</a:t>
            </a:r>
            <a:endParaRPr kumimoji="1" lang="ja-JP" altLang="en-US" sz="800" spc="-4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F8D386CA-03BF-BA97-73EF-CFDAA817A455}"/>
              </a:ext>
            </a:extLst>
          </p:cNvPr>
          <p:cNvSpPr/>
          <p:nvPr/>
        </p:nvSpPr>
        <p:spPr>
          <a:xfrm>
            <a:off x="7045874" y="1637993"/>
            <a:ext cx="1690358" cy="128062"/>
          </a:xfrm>
          <a:prstGeom prst="rect">
            <a:avLst/>
          </a:prstGeom>
          <a:solidFill>
            <a:srgbClr val="E7BB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Future</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A9FB2CC7-B423-8801-AC68-B6332EF535FA}"/>
              </a:ext>
            </a:extLst>
          </p:cNvPr>
          <p:cNvSpPr/>
          <p:nvPr/>
        </p:nvSpPr>
        <p:spPr>
          <a:xfrm>
            <a:off x="3171826" y="2720832"/>
            <a:ext cx="1238250" cy="161758"/>
          </a:xfrm>
          <a:prstGeom prst="rect">
            <a:avLst/>
          </a:prstGeom>
          <a:solidFill>
            <a:srgbClr val="EFF5E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latin typeface="Times New Roman" panose="02020603050405020304" pitchFamily="18" charset="0"/>
                <a:cs typeface="Times New Roman" panose="02020603050405020304" pitchFamily="18" charset="0"/>
              </a:rPr>
              <a:t>Toward GHG emission reductions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3" name="正方形/長方形 22">
            <a:extLst>
              <a:ext uri="{FF2B5EF4-FFF2-40B4-BE49-F238E27FC236}">
                <a16:creationId xmlns:a16="http://schemas.microsoft.com/office/drawing/2014/main" id="{9ED469EA-43DA-B2B3-F56A-12F190F37CC4}"/>
              </a:ext>
            </a:extLst>
          </p:cNvPr>
          <p:cNvSpPr/>
          <p:nvPr/>
        </p:nvSpPr>
        <p:spPr>
          <a:xfrm>
            <a:off x="1638026" y="3121339"/>
            <a:ext cx="376991" cy="1617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Smog</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0504D039-5E15-E77B-8ADE-37C0E06037A6}"/>
              </a:ext>
            </a:extLst>
          </p:cNvPr>
          <p:cNvSpPr/>
          <p:nvPr/>
        </p:nvSpPr>
        <p:spPr>
          <a:xfrm>
            <a:off x="769398" y="3400919"/>
            <a:ext cx="421228" cy="1489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Coal</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5" name="正方形/長方形 24">
            <a:extLst>
              <a:ext uri="{FF2B5EF4-FFF2-40B4-BE49-F238E27FC236}">
                <a16:creationId xmlns:a16="http://schemas.microsoft.com/office/drawing/2014/main" id="{4A02FFC6-5E6B-A6C1-B023-22F8358CEDF8}"/>
              </a:ext>
            </a:extLst>
          </p:cNvPr>
          <p:cNvSpPr/>
          <p:nvPr/>
        </p:nvSpPr>
        <p:spPr>
          <a:xfrm>
            <a:off x="379936" y="3943382"/>
            <a:ext cx="1660187" cy="17505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Peak of the coal industry</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5AFC3385-91B4-7EF3-DF07-56EF0F146DAC}"/>
              </a:ext>
            </a:extLst>
          </p:cNvPr>
          <p:cNvSpPr/>
          <p:nvPr/>
        </p:nvSpPr>
        <p:spPr>
          <a:xfrm>
            <a:off x="909420" y="3747426"/>
            <a:ext cx="1130704" cy="15614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Period of high economic growth </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C0C18970-014C-4531-F021-F434DCCE9784}"/>
              </a:ext>
            </a:extLst>
          </p:cNvPr>
          <p:cNvSpPr/>
          <p:nvPr/>
        </p:nvSpPr>
        <p:spPr>
          <a:xfrm>
            <a:off x="2499782" y="3825498"/>
            <a:ext cx="1498970" cy="16175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Networking of high-temperature </a:t>
            </a:r>
            <a:b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b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water systems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8" name="正方形/長方形 27">
            <a:extLst>
              <a:ext uri="{FF2B5EF4-FFF2-40B4-BE49-F238E27FC236}">
                <a16:creationId xmlns:a16="http://schemas.microsoft.com/office/drawing/2014/main" id="{38132F51-10E5-64EE-09EE-6EB83311FB6B}"/>
              </a:ext>
            </a:extLst>
          </p:cNvPr>
          <p:cNvSpPr/>
          <p:nvPr/>
        </p:nvSpPr>
        <p:spPr>
          <a:xfrm>
            <a:off x="2040124" y="3267890"/>
            <a:ext cx="798463" cy="28199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Center (EC)</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F2CF7E4-6A35-D3FF-12D6-74953A34194D}"/>
              </a:ext>
            </a:extLst>
          </p:cNvPr>
          <p:cNvSpPr/>
          <p:nvPr/>
        </p:nvSpPr>
        <p:spPr>
          <a:xfrm>
            <a:off x="5292356" y="3811904"/>
            <a:ext cx="1498970" cy="25307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Transitioning approximately half of the high-temperature water fuel to woody biomass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0" name="正方形/長方形 29">
            <a:extLst>
              <a:ext uri="{FF2B5EF4-FFF2-40B4-BE49-F238E27FC236}">
                <a16:creationId xmlns:a16="http://schemas.microsoft.com/office/drawing/2014/main" id="{C4FF8EBB-5D1A-BF95-3338-7A2F72E4C1C6}"/>
              </a:ext>
            </a:extLst>
          </p:cNvPr>
          <p:cNvSpPr/>
          <p:nvPr/>
        </p:nvSpPr>
        <p:spPr>
          <a:xfrm>
            <a:off x="6994186" y="3792636"/>
            <a:ext cx="1459053" cy="25307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Utilizing low-carbon energy sources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1" name="正方形/長方形 30">
            <a:extLst>
              <a:ext uri="{FF2B5EF4-FFF2-40B4-BE49-F238E27FC236}">
                <a16:creationId xmlns:a16="http://schemas.microsoft.com/office/drawing/2014/main" id="{B218F5A4-D1AD-7E0B-343D-13652016E8E4}"/>
              </a:ext>
            </a:extLst>
          </p:cNvPr>
          <p:cNvSpPr/>
          <p:nvPr/>
        </p:nvSpPr>
        <p:spPr>
          <a:xfrm>
            <a:off x="2206817" y="4082342"/>
            <a:ext cx="1029764" cy="2054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Cities with </a:t>
            </a:r>
            <a:b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b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few natural disasters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3" name="正方形/長方形 32">
            <a:extLst>
              <a:ext uri="{FF2B5EF4-FFF2-40B4-BE49-F238E27FC236}">
                <a16:creationId xmlns:a16="http://schemas.microsoft.com/office/drawing/2014/main" id="{EBF4F846-FD30-0C0D-CF0E-59929E4997F0}"/>
              </a:ext>
            </a:extLst>
          </p:cNvPr>
          <p:cNvSpPr/>
          <p:nvPr/>
        </p:nvSpPr>
        <p:spPr>
          <a:xfrm>
            <a:off x="2570686" y="4695394"/>
            <a:ext cx="1096746" cy="2184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 city with a pleasant climate and rich natural environment</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4" name="正方形/長方形 33">
            <a:extLst>
              <a:ext uri="{FF2B5EF4-FFF2-40B4-BE49-F238E27FC236}">
                <a16:creationId xmlns:a16="http://schemas.microsoft.com/office/drawing/2014/main" id="{5CB2AD8C-4E7D-58CE-C784-0CE1BD516B83}"/>
              </a:ext>
            </a:extLst>
          </p:cNvPr>
          <p:cNvSpPr/>
          <p:nvPr/>
        </p:nvSpPr>
        <p:spPr>
          <a:xfrm>
            <a:off x="3648075" y="4092361"/>
            <a:ext cx="2228849" cy="161758"/>
          </a:xfrm>
          <a:prstGeom prst="rect">
            <a:avLst/>
          </a:prstGeom>
          <a:solidFill>
            <a:srgbClr val="D7E6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Increasing awareness of safety and security</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A6ED592A-86B3-D7CF-33B7-04734E6E6585}"/>
              </a:ext>
            </a:extLst>
          </p:cNvPr>
          <p:cNvSpPr/>
          <p:nvPr/>
        </p:nvSpPr>
        <p:spPr>
          <a:xfrm>
            <a:off x="4227416" y="4727554"/>
            <a:ext cx="2228849" cy="171020"/>
          </a:xfrm>
          <a:prstGeom prst="rect">
            <a:avLst/>
          </a:prstGeom>
          <a:solidFill>
            <a:srgbClr val="D7E6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Environmental changes in city centers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6" name="正方形/長方形 35">
            <a:extLst>
              <a:ext uri="{FF2B5EF4-FFF2-40B4-BE49-F238E27FC236}">
                <a16:creationId xmlns:a16="http://schemas.microsoft.com/office/drawing/2014/main" id="{9FA25EF8-A48D-5017-D118-B61F42BEB5DD}"/>
              </a:ext>
            </a:extLst>
          </p:cNvPr>
          <p:cNvSpPr/>
          <p:nvPr/>
        </p:nvSpPr>
        <p:spPr>
          <a:xfrm>
            <a:off x="778859" y="6486896"/>
            <a:ext cx="997705" cy="18191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7" name="正方形/長方形 36">
            <a:extLst>
              <a:ext uri="{FF2B5EF4-FFF2-40B4-BE49-F238E27FC236}">
                <a16:creationId xmlns:a16="http://schemas.microsoft.com/office/drawing/2014/main" id="{A44DB3C4-39DD-E162-EEA0-5975BB85207A}"/>
              </a:ext>
            </a:extLst>
          </p:cNvPr>
          <p:cNvSpPr/>
          <p:nvPr/>
        </p:nvSpPr>
        <p:spPr>
          <a:xfrm>
            <a:off x="6975426" y="2711002"/>
            <a:ext cx="1626384" cy="180000"/>
          </a:xfrm>
          <a:prstGeom prst="rect">
            <a:avLst/>
          </a:prstGeom>
          <a:solidFill>
            <a:srgbClr val="9CBA5A"/>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800" dirty="0">
                <a:solidFill>
                  <a:schemeClr val="tx1"/>
                </a:solidFill>
                <a:latin typeface="Times New Roman" panose="02020603050405020304" pitchFamily="18" charset="0"/>
                <a:cs typeface="Times New Roman" panose="02020603050405020304" pitchFamily="18" charset="0"/>
              </a:rPr>
              <a:t>Accelerating global momentum for decarbonization</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8" name="正方形/長方形 37">
            <a:extLst>
              <a:ext uri="{FF2B5EF4-FFF2-40B4-BE49-F238E27FC236}">
                <a16:creationId xmlns:a16="http://schemas.microsoft.com/office/drawing/2014/main" id="{99BD85E0-9B54-65F8-C968-7CFA59C35BB2}"/>
              </a:ext>
            </a:extLst>
          </p:cNvPr>
          <p:cNvSpPr/>
          <p:nvPr/>
        </p:nvSpPr>
        <p:spPr>
          <a:xfrm>
            <a:off x="6742510" y="4112174"/>
            <a:ext cx="1942939" cy="161758"/>
          </a:xfrm>
          <a:prstGeom prst="rect">
            <a:avLst/>
          </a:prstGeom>
          <a:solidFill>
            <a:srgbClr val="9CBA5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Further strengthening </a:t>
            </a:r>
            <a:b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b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disaster response capabilities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9" name="正方形/長方形 38">
            <a:extLst>
              <a:ext uri="{FF2B5EF4-FFF2-40B4-BE49-F238E27FC236}">
                <a16:creationId xmlns:a16="http://schemas.microsoft.com/office/drawing/2014/main" id="{FF13224A-4897-52F7-DBE1-2E9FBA1EEF79}"/>
              </a:ext>
            </a:extLst>
          </p:cNvPr>
          <p:cNvSpPr/>
          <p:nvPr/>
        </p:nvSpPr>
        <p:spPr>
          <a:xfrm>
            <a:off x="6693072" y="4743904"/>
            <a:ext cx="1992377" cy="161758"/>
          </a:xfrm>
          <a:prstGeom prst="rect">
            <a:avLst/>
          </a:prstGeom>
          <a:solidFill>
            <a:srgbClr val="9CBA5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Growing preference for quality-focused lifestyles and workstyles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0EC2A64A-B292-B67D-1570-9103447B643A}"/>
              </a:ext>
            </a:extLst>
          </p:cNvPr>
          <p:cNvSpPr/>
          <p:nvPr/>
        </p:nvSpPr>
        <p:spPr>
          <a:xfrm>
            <a:off x="2600529" y="2930942"/>
            <a:ext cx="1183272" cy="19495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latin typeface="Times New Roman" panose="02020603050405020304" pitchFamily="18" charset="0"/>
                <a:cs typeface="Times New Roman" panose="02020603050405020304" pitchFamily="18" charset="0"/>
              </a:rPr>
              <a:t>Addressing air pollution through district heating</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1" name="正方形/長方形 40">
            <a:extLst>
              <a:ext uri="{FF2B5EF4-FFF2-40B4-BE49-F238E27FC236}">
                <a16:creationId xmlns:a16="http://schemas.microsoft.com/office/drawing/2014/main" id="{3BB0C9E3-2D45-4CE6-2F65-E3D4C5F44995}"/>
              </a:ext>
            </a:extLst>
          </p:cNvPr>
          <p:cNvSpPr/>
          <p:nvPr/>
        </p:nvSpPr>
        <p:spPr>
          <a:xfrm>
            <a:off x="7276364" y="3385439"/>
            <a:ext cx="1066954" cy="12240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Energy-saving measures for buildings</a:t>
            </a:r>
            <a:endParaRPr kumimoji="1" lang="ja-JP" altLang="en-US" sz="8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574EFB58-2508-7693-22BD-B709496FC59F}"/>
              </a:ext>
            </a:extLst>
          </p:cNvPr>
          <p:cNvSpPr/>
          <p:nvPr/>
        </p:nvSpPr>
        <p:spPr>
          <a:xfrm>
            <a:off x="8175992" y="3031805"/>
            <a:ext cx="729527" cy="2509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Expanding the use of renewable energy</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3" name="正方形/長方形 42">
            <a:extLst>
              <a:ext uri="{FF2B5EF4-FFF2-40B4-BE49-F238E27FC236}">
                <a16:creationId xmlns:a16="http://schemas.microsoft.com/office/drawing/2014/main" id="{5FE225A4-3DFE-9D2A-0E73-FFB9F3C70DD6}"/>
              </a:ext>
            </a:extLst>
          </p:cNvPr>
          <p:cNvSpPr/>
          <p:nvPr/>
        </p:nvSpPr>
        <p:spPr>
          <a:xfrm>
            <a:off x="7347155" y="4288844"/>
            <a:ext cx="1020097" cy="20977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Promoting the use of decentralized, self-reliant energy systems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1EE09C30-FB94-0A3C-B962-B5FF7193BC4E}"/>
              </a:ext>
            </a:extLst>
          </p:cNvPr>
          <p:cNvSpPr/>
          <p:nvPr/>
        </p:nvSpPr>
        <p:spPr>
          <a:xfrm>
            <a:off x="5258075" y="4979424"/>
            <a:ext cx="612680" cy="2697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Rising temperatures in city centers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5" name="正方形/長方形 44">
            <a:extLst>
              <a:ext uri="{FF2B5EF4-FFF2-40B4-BE49-F238E27FC236}">
                <a16:creationId xmlns:a16="http://schemas.microsoft.com/office/drawing/2014/main" id="{C6F1D3BF-B048-FD69-88B9-97CB466FAFCD}"/>
              </a:ext>
            </a:extLst>
          </p:cNvPr>
          <p:cNvSpPr/>
          <p:nvPr/>
        </p:nvSpPr>
        <p:spPr>
          <a:xfrm>
            <a:off x="5798574" y="4102331"/>
            <a:ext cx="1176851" cy="171020"/>
          </a:xfrm>
          <a:prstGeom prst="rect">
            <a:avLst/>
          </a:prstGeom>
          <a:solidFill>
            <a:srgbClr val="D7E6C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Reaffirming the importance of continuity in business and daily life</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49" name="正方形/長方形 48">
            <a:extLst>
              <a:ext uri="{FF2B5EF4-FFF2-40B4-BE49-F238E27FC236}">
                <a16:creationId xmlns:a16="http://schemas.microsoft.com/office/drawing/2014/main" id="{44E37194-96E3-71D4-5B4D-B5ECB2421DC7}"/>
              </a:ext>
            </a:extLst>
          </p:cNvPr>
          <p:cNvSpPr/>
          <p:nvPr/>
        </p:nvSpPr>
        <p:spPr>
          <a:xfrm>
            <a:off x="2260495" y="6270008"/>
            <a:ext cx="1214752" cy="24919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t" anchorCtr="0"/>
          <a:lstStyle/>
          <a:p>
            <a:pPr algn="ct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0" name="正方形/長方形 49">
            <a:extLst>
              <a:ext uri="{FF2B5EF4-FFF2-40B4-BE49-F238E27FC236}">
                <a16:creationId xmlns:a16="http://schemas.microsoft.com/office/drawing/2014/main" id="{1F554646-83DC-E51E-8B78-FBF8BAAADD78}"/>
              </a:ext>
            </a:extLst>
          </p:cNvPr>
          <p:cNvSpPr/>
          <p:nvPr/>
        </p:nvSpPr>
        <p:spPr>
          <a:xfrm>
            <a:off x="4723132" y="6310785"/>
            <a:ext cx="1123949" cy="2697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1" name="正方形/長方形 50">
            <a:extLst>
              <a:ext uri="{FF2B5EF4-FFF2-40B4-BE49-F238E27FC236}">
                <a16:creationId xmlns:a16="http://schemas.microsoft.com/office/drawing/2014/main" id="{97BD612E-352B-EF4D-B963-B012E12BCFE5}"/>
              </a:ext>
            </a:extLst>
          </p:cNvPr>
          <p:cNvSpPr/>
          <p:nvPr/>
        </p:nvSpPr>
        <p:spPr>
          <a:xfrm>
            <a:off x="5713296" y="6336183"/>
            <a:ext cx="1387271" cy="27576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 heat conduit network has been established alongside underground walkway spaces.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2" name="正方形/長方形 51">
            <a:extLst>
              <a:ext uri="{FF2B5EF4-FFF2-40B4-BE49-F238E27FC236}">
                <a16:creationId xmlns:a16="http://schemas.microsoft.com/office/drawing/2014/main" id="{ADF84529-B696-48A5-B9F7-9DCBC2EC2C23}"/>
              </a:ext>
            </a:extLst>
          </p:cNvPr>
          <p:cNvSpPr/>
          <p:nvPr/>
        </p:nvSpPr>
        <p:spPr>
          <a:xfrm>
            <a:off x="5068993" y="5575374"/>
            <a:ext cx="1387272" cy="12753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Increased adoption of district cooling systems and air conditioning</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3" name="正方形/長方形 52">
            <a:extLst>
              <a:ext uri="{FF2B5EF4-FFF2-40B4-BE49-F238E27FC236}">
                <a16:creationId xmlns:a16="http://schemas.microsoft.com/office/drawing/2014/main" id="{1768CD0E-B20E-91C4-6A05-04632BDA92C3}"/>
              </a:ext>
            </a:extLst>
          </p:cNvPr>
          <p:cNvSpPr/>
          <p:nvPr/>
        </p:nvSpPr>
        <p:spPr>
          <a:xfrm>
            <a:off x="6791326" y="5880203"/>
            <a:ext cx="1617089" cy="18659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rtlCol="0" anchor="ctr"/>
          <a:lstStyle/>
          <a:p>
            <a:pPr marL="180000">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The DNA of Innovation stemming from the Olympics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4" name="正方形/長方形 53">
            <a:extLst>
              <a:ext uri="{FF2B5EF4-FFF2-40B4-BE49-F238E27FC236}">
                <a16:creationId xmlns:a16="http://schemas.microsoft.com/office/drawing/2014/main" id="{39008E67-EAE9-8EDE-6947-B45E776864B7}"/>
              </a:ext>
            </a:extLst>
          </p:cNvPr>
          <p:cNvSpPr/>
          <p:nvPr/>
        </p:nvSpPr>
        <p:spPr>
          <a:xfrm>
            <a:off x="6994185" y="6091287"/>
            <a:ext cx="1387271" cy="13927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en-US" altLang="ja-JP" sz="800" dirty="0">
                <a:latin typeface="Times New Roman" panose="02020603050405020304" pitchFamily="18" charset="0"/>
                <a:cs typeface="Times New Roman" panose="02020603050405020304" pitchFamily="18" charset="0"/>
              </a:rPr>
              <a:t>Energy linking people and cities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5" name="正方形/長方形 54">
            <a:extLst>
              <a:ext uri="{FF2B5EF4-FFF2-40B4-BE49-F238E27FC236}">
                <a16:creationId xmlns:a16="http://schemas.microsoft.com/office/drawing/2014/main" id="{04D3BB73-FA64-44D9-7B00-7B48DB0A623D}"/>
              </a:ext>
            </a:extLst>
          </p:cNvPr>
          <p:cNvSpPr/>
          <p:nvPr/>
        </p:nvSpPr>
        <p:spPr>
          <a:xfrm>
            <a:off x="6994185" y="6230558"/>
            <a:ext cx="1414229" cy="15330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rtlCol="0" anchor="ctr"/>
          <a:lstStyle/>
          <a:p>
            <a:r>
              <a:rPr lang="en-US" altLang="ja-JP" sz="800" spc="-30" dirty="0">
                <a:latin typeface="Times New Roman" panose="02020603050405020304" pitchFamily="18" charset="0"/>
                <a:cs typeface="Times New Roman" panose="02020603050405020304" pitchFamily="18" charset="0"/>
              </a:rPr>
              <a:t>Passing on to the next generation</a:t>
            </a:r>
            <a:endParaRPr kumimoji="1" lang="ja-JP" altLang="en-US" sz="8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6" name="正方形/長方形 55">
            <a:extLst>
              <a:ext uri="{FF2B5EF4-FFF2-40B4-BE49-F238E27FC236}">
                <a16:creationId xmlns:a16="http://schemas.microsoft.com/office/drawing/2014/main" id="{1FAC0563-0349-3E64-E935-975A8F432284}"/>
              </a:ext>
            </a:extLst>
          </p:cNvPr>
          <p:cNvSpPr/>
          <p:nvPr/>
        </p:nvSpPr>
        <p:spPr>
          <a:xfrm>
            <a:off x="661358" y="6130125"/>
            <a:ext cx="1138017" cy="30945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Air pollution was once a serious problem.</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7" name="正方形/長方形 56">
            <a:extLst>
              <a:ext uri="{FF2B5EF4-FFF2-40B4-BE49-F238E27FC236}">
                <a16:creationId xmlns:a16="http://schemas.microsoft.com/office/drawing/2014/main" id="{29310E86-955E-BD81-B524-3C1AD4C0397D}"/>
              </a:ext>
            </a:extLst>
          </p:cNvPr>
          <p:cNvSpPr/>
          <p:nvPr/>
        </p:nvSpPr>
        <p:spPr>
          <a:xfrm>
            <a:off x="2165996" y="6219465"/>
            <a:ext cx="1770371" cy="46479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t" anchorCtr="0"/>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The introduction of district heating in time for the Winter Olympics improved the urban environment.</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9" name="正方形/長方形 58">
            <a:extLst>
              <a:ext uri="{FF2B5EF4-FFF2-40B4-BE49-F238E27FC236}">
                <a16:creationId xmlns:a16="http://schemas.microsoft.com/office/drawing/2014/main" id="{A818B3E2-051E-1FE0-98C4-C3300FE55441}"/>
              </a:ext>
            </a:extLst>
          </p:cNvPr>
          <p:cNvSpPr/>
          <p:nvPr/>
        </p:nvSpPr>
        <p:spPr>
          <a:xfrm>
            <a:off x="6975425" y="4979424"/>
            <a:ext cx="1546275" cy="25211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utilization that supports pedestrian-friendly and comfortable urban spaces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1" name="正方形/長方形 60">
            <a:extLst>
              <a:ext uri="{FF2B5EF4-FFF2-40B4-BE49-F238E27FC236}">
                <a16:creationId xmlns:a16="http://schemas.microsoft.com/office/drawing/2014/main" id="{7EE67152-6E9A-299B-F572-C59A379501C0}"/>
              </a:ext>
            </a:extLst>
          </p:cNvPr>
          <p:cNvSpPr/>
          <p:nvPr/>
        </p:nvSpPr>
        <p:spPr>
          <a:xfrm rot="1071673">
            <a:off x="4720303" y="4971175"/>
            <a:ext cx="633251" cy="1847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The wave of office automation (OA)</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2" name="正方形/長方形 61">
            <a:extLst>
              <a:ext uri="{FF2B5EF4-FFF2-40B4-BE49-F238E27FC236}">
                <a16:creationId xmlns:a16="http://schemas.microsoft.com/office/drawing/2014/main" id="{341A2197-1BEA-4476-08D2-BA0B76E17A64}"/>
              </a:ext>
            </a:extLst>
          </p:cNvPr>
          <p:cNvSpPr/>
          <p:nvPr/>
        </p:nvSpPr>
        <p:spPr>
          <a:xfrm>
            <a:off x="5870755" y="5116107"/>
            <a:ext cx="731606" cy="133047"/>
          </a:xfrm>
          <a:prstGeom prst="rect">
            <a:avLst/>
          </a:prstGeom>
          <a:solidFill>
            <a:srgbClr val="EA948F"/>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Progression of the heat island effect</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3" name="正方形/長方形 62">
            <a:extLst>
              <a:ext uri="{FF2B5EF4-FFF2-40B4-BE49-F238E27FC236}">
                <a16:creationId xmlns:a16="http://schemas.microsoft.com/office/drawing/2014/main" id="{91AB94BB-242F-D643-9F8F-49390C21155C}"/>
              </a:ext>
            </a:extLst>
          </p:cNvPr>
          <p:cNvSpPr/>
          <p:nvPr/>
        </p:nvSpPr>
        <p:spPr>
          <a:xfrm>
            <a:off x="1058936" y="2320500"/>
            <a:ext cx="826415" cy="27501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Sapporo Olympics (1972)</a:t>
            </a:r>
            <a:endParaRPr kumimoji="1" lang="ja-JP" altLang="en-US" sz="800" dirty="0">
              <a:solidFill>
                <a:srgbClr val="9CBA5A"/>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4" name="正方形/長方形 63">
            <a:extLst>
              <a:ext uri="{FF2B5EF4-FFF2-40B4-BE49-F238E27FC236}">
                <a16:creationId xmlns:a16="http://schemas.microsoft.com/office/drawing/2014/main" id="{98041DFD-3525-926B-391A-929B8F4750DC}"/>
              </a:ext>
            </a:extLst>
          </p:cNvPr>
          <p:cNvSpPr/>
          <p:nvPr/>
        </p:nvSpPr>
        <p:spPr>
          <a:xfrm>
            <a:off x="2537370" y="2320500"/>
            <a:ext cx="826415" cy="27501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Great Hanshin Earthquake (1995)</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5" name="正方形/長方形 64">
            <a:extLst>
              <a:ext uri="{FF2B5EF4-FFF2-40B4-BE49-F238E27FC236}">
                <a16:creationId xmlns:a16="http://schemas.microsoft.com/office/drawing/2014/main" id="{8EFCDE08-85A7-9F28-4E4B-466A25505D97}"/>
              </a:ext>
            </a:extLst>
          </p:cNvPr>
          <p:cNvSpPr/>
          <p:nvPr/>
        </p:nvSpPr>
        <p:spPr>
          <a:xfrm>
            <a:off x="3377744" y="2329598"/>
            <a:ext cx="731102" cy="27501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latin typeface="Times New Roman" panose="02020603050405020304" pitchFamily="18" charset="0"/>
                <a:cs typeface="Times New Roman" panose="02020603050405020304" pitchFamily="18" charset="0"/>
              </a:rPr>
              <a:t>COP3 Kyoto Protocol (</a:t>
            </a:r>
            <a:r>
              <a:rPr lang="en-US" altLang="ja-JP" sz="800" dirty="0">
                <a:solidFill>
                  <a:srgbClr val="FF0000"/>
                </a:solidFill>
                <a:latin typeface="Times New Roman" panose="02020603050405020304" pitchFamily="18" charset="0"/>
                <a:cs typeface="Times New Roman" panose="02020603050405020304" pitchFamily="18" charset="0"/>
              </a:rPr>
              <a:t>1997</a:t>
            </a:r>
            <a:r>
              <a:rPr lang="en-US" altLang="ja-JP" sz="800" dirty="0">
                <a:latin typeface="Times New Roman" panose="02020603050405020304" pitchFamily="18" charset="0"/>
                <a:cs typeface="Times New Roman" panose="02020603050405020304" pitchFamily="18" charset="0"/>
              </a:rPr>
              <a:t>)</a:t>
            </a:r>
            <a:endParaRPr kumimoji="1" lang="ja-JP" altLang="en-US" sz="800" dirty="0">
              <a:solidFill>
                <a:srgbClr val="9CBA5A"/>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6" name="正方形/長方形 65">
            <a:extLst>
              <a:ext uri="{FF2B5EF4-FFF2-40B4-BE49-F238E27FC236}">
                <a16:creationId xmlns:a16="http://schemas.microsoft.com/office/drawing/2014/main" id="{44BC3D47-B376-DFDC-D9E9-602C1BAD9E26}"/>
              </a:ext>
            </a:extLst>
          </p:cNvPr>
          <p:cNvSpPr/>
          <p:nvPr/>
        </p:nvSpPr>
        <p:spPr>
          <a:xfrm>
            <a:off x="4508451" y="2341903"/>
            <a:ext cx="887534" cy="1986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Green Capital Sapporo Declaration (2008)</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9" name="正方形/長方形 68">
            <a:extLst>
              <a:ext uri="{FF2B5EF4-FFF2-40B4-BE49-F238E27FC236}">
                <a16:creationId xmlns:a16="http://schemas.microsoft.com/office/drawing/2014/main" id="{E9511B3C-F640-4D00-960A-F05411DC7CDD}"/>
              </a:ext>
            </a:extLst>
          </p:cNvPr>
          <p:cNvSpPr/>
          <p:nvPr/>
        </p:nvSpPr>
        <p:spPr>
          <a:xfrm>
            <a:off x="5380150" y="2345826"/>
            <a:ext cx="633230" cy="19927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tIns="0" bIns="0" rtlCol="0" anchor="ctr"/>
          <a:lstStyle/>
          <a:p>
            <a:pPr algn="ctr">
              <a:lnSpc>
                <a:spcPct val="80000"/>
              </a:lnSpc>
            </a:pPr>
            <a:r>
              <a:rPr lang="en-US" altLang="ja-JP"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Great East Japan Earthquake (2011)</a:t>
            </a:r>
            <a:endParaRPr kumimoji="1" lang="ja-JP" altLang="en-US"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0" name="正方形/長方形 69">
            <a:extLst>
              <a:ext uri="{FF2B5EF4-FFF2-40B4-BE49-F238E27FC236}">
                <a16:creationId xmlns:a16="http://schemas.microsoft.com/office/drawing/2014/main" id="{BCCA03FA-BD6D-A808-9AA1-DD12075FBC23}"/>
              </a:ext>
            </a:extLst>
          </p:cNvPr>
          <p:cNvSpPr/>
          <p:nvPr/>
        </p:nvSpPr>
        <p:spPr>
          <a:xfrm>
            <a:off x="5976688" y="2321465"/>
            <a:ext cx="879338" cy="21904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COP21 Paris Agreement (2015)</a:t>
            </a:r>
          </a:p>
          <a:p>
            <a:pPr algn="ctr">
              <a:lnSpc>
                <a:spcPct val="80000"/>
              </a:lnSpc>
            </a:pPr>
            <a:r>
              <a:rPr lang="en-US" altLang="ja-JP"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COP22 Adoption of the rules of procedure (2016)</a:t>
            </a:r>
            <a:endParaRPr kumimoji="1" lang="ja-JP" altLang="en-US"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1" name="正方形/長方形 70">
            <a:extLst>
              <a:ext uri="{FF2B5EF4-FFF2-40B4-BE49-F238E27FC236}">
                <a16:creationId xmlns:a16="http://schemas.microsoft.com/office/drawing/2014/main" id="{11FA1E00-5186-AC31-6C42-E1346E0BF28B}"/>
              </a:ext>
            </a:extLst>
          </p:cNvPr>
          <p:cNvSpPr/>
          <p:nvPr/>
        </p:nvSpPr>
        <p:spPr>
          <a:xfrm>
            <a:off x="5116776" y="1368346"/>
            <a:ext cx="2274623" cy="16669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COP22 Adoption of the rules of procedure (2016)</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2" name="正方形/長方形 71">
            <a:extLst>
              <a:ext uri="{FF2B5EF4-FFF2-40B4-BE49-F238E27FC236}">
                <a16:creationId xmlns:a16="http://schemas.microsoft.com/office/drawing/2014/main" id="{4F22CE1F-FF5F-9A42-C20B-C39DC138336F}"/>
              </a:ext>
            </a:extLst>
          </p:cNvPr>
          <p:cNvSpPr/>
          <p:nvPr/>
        </p:nvSpPr>
        <p:spPr>
          <a:xfrm>
            <a:off x="6933755" y="2344570"/>
            <a:ext cx="1121517" cy="21245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pPr algn="ctr"/>
            <a:r>
              <a:rPr lang="en-US" altLang="ja-JP"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Sapporo Winter Olympics and Paralympics (2026)</a:t>
            </a:r>
            <a:endParaRPr kumimoji="1" lang="ja-JP" altLang="en-US" sz="600" spc="-3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3" name="正方形/長方形 72">
            <a:extLst>
              <a:ext uri="{FF2B5EF4-FFF2-40B4-BE49-F238E27FC236}">
                <a16:creationId xmlns:a16="http://schemas.microsoft.com/office/drawing/2014/main" id="{8AFF803D-54B2-FEDC-FF9C-CEAA94AE9CBF}"/>
              </a:ext>
            </a:extLst>
          </p:cNvPr>
          <p:cNvSpPr/>
          <p:nvPr/>
        </p:nvSpPr>
        <p:spPr>
          <a:xfrm>
            <a:off x="8133002" y="2355126"/>
            <a:ext cx="964312" cy="18538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latin typeface="Times New Roman" panose="02020603050405020304" pitchFamily="18" charset="0"/>
                <a:cs typeface="Times New Roman" panose="02020603050405020304" pitchFamily="18" charset="0"/>
              </a:rPr>
              <a:t>World-class decarbonization (Target: 2050)</a:t>
            </a:r>
            <a:endParaRPr kumimoji="1" lang="ja-JP" altLang="en-US" sz="600" dirty="0">
              <a:solidFill>
                <a:srgbClr val="9CBA5A"/>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4" name="正方形/長方形 73">
            <a:extLst>
              <a:ext uri="{FF2B5EF4-FFF2-40B4-BE49-F238E27FC236}">
                <a16:creationId xmlns:a16="http://schemas.microsoft.com/office/drawing/2014/main" id="{52EB6D99-A554-D407-EECE-1BDE12F0133C}"/>
              </a:ext>
            </a:extLst>
          </p:cNvPr>
          <p:cNvSpPr/>
          <p:nvPr/>
        </p:nvSpPr>
        <p:spPr>
          <a:xfrm>
            <a:off x="6975425" y="2533980"/>
            <a:ext cx="951568" cy="1407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latin typeface="Times New Roman" panose="02020603050405020304" pitchFamily="18" charset="0"/>
                <a:cs typeface="Times New Roman" panose="02020603050405020304" pitchFamily="18" charset="0"/>
              </a:rPr>
              <a:t>Hokkaido Shinkansen extension (End of FY2030)</a:t>
            </a:r>
            <a:endParaRPr kumimoji="1" lang="ja-JP" altLang="en-US" sz="600" dirty="0">
              <a:solidFill>
                <a:srgbClr val="9CBA5A"/>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0" name="正方形/長方形 59">
            <a:extLst>
              <a:ext uri="{FF2B5EF4-FFF2-40B4-BE49-F238E27FC236}">
                <a16:creationId xmlns:a16="http://schemas.microsoft.com/office/drawing/2014/main" id="{361078BA-B2B8-C52C-35A4-D2FF2690823D}"/>
              </a:ext>
            </a:extLst>
          </p:cNvPr>
          <p:cNvSpPr/>
          <p:nvPr/>
        </p:nvSpPr>
        <p:spPr>
          <a:xfrm>
            <a:off x="7881222" y="2439765"/>
            <a:ext cx="294770" cy="22901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*Bidding in progress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5" name="正方形/長方形 74">
            <a:extLst>
              <a:ext uri="{FF2B5EF4-FFF2-40B4-BE49-F238E27FC236}">
                <a16:creationId xmlns:a16="http://schemas.microsoft.com/office/drawing/2014/main" id="{955AEF5A-48BD-4D59-4028-479299E9837F}"/>
              </a:ext>
            </a:extLst>
          </p:cNvPr>
          <p:cNvSpPr/>
          <p:nvPr/>
        </p:nvSpPr>
        <p:spPr>
          <a:xfrm>
            <a:off x="6673720" y="1817290"/>
            <a:ext cx="430158" cy="20627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algn="ctr"/>
            <a:r>
              <a:rPr kumimoji="1" lang="en-US" altLang="ja-JP" sz="800" dirty="0">
                <a:solidFill>
                  <a:srgbClr val="C00000"/>
                </a:solidFill>
                <a:latin typeface="Times New Roman" panose="02020603050405020304" pitchFamily="18" charset="0"/>
                <a:ea typeface="HGｺﾞｼｯｸM" panose="020B0609000000000000" pitchFamily="49" charset="-128"/>
                <a:cs typeface="Times New Roman" panose="02020603050405020304" pitchFamily="18" charset="0"/>
              </a:rPr>
              <a:t>Present</a:t>
            </a:r>
            <a:endParaRPr kumimoji="1" lang="ja-JP" altLang="en-US" sz="800" dirty="0">
              <a:solidFill>
                <a:srgbClr val="C00000"/>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7" name="正方形/長方形 76">
            <a:extLst>
              <a:ext uri="{FF2B5EF4-FFF2-40B4-BE49-F238E27FC236}">
                <a16:creationId xmlns:a16="http://schemas.microsoft.com/office/drawing/2014/main" id="{48D70D47-C898-D4D5-77E0-45799E6C0EDA}"/>
              </a:ext>
            </a:extLst>
          </p:cNvPr>
          <p:cNvSpPr/>
          <p:nvPr/>
        </p:nvSpPr>
        <p:spPr>
          <a:xfrm>
            <a:off x="8442890" y="5968367"/>
            <a:ext cx="676163" cy="161758"/>
          </a:xfrm>
          <a:prstGeom prst="rect">
            <a:avLst/>
          </a:prstGeom>
          <a:solidFill>
            <a:srgbClr val="406A9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Continuing</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9" name="正方形/長方形 78">
            <a:extLst>
              <a:ext uri="{FF2B5EF4-FFF2-40B4-BE49-F238E27FC236}">
                <a16:creationId xmlns:a16="http://schemas.microsoft.com/office/drawing/2014/main" id="{0138B0B5-6A54-4460-ABF2-D11C23248493}"/>
              </a:ext>
            </a:extLst>
          </p:cNvPr>
          <p:cNvSpPr/>
          <p:nvPr/>
        </p:nvSpPr>
        <p:spPr>
          <a:xfrm>
            <a:off x="8453238" y="6149027"/>
            <a:ext cx="676163" cy="161758"/>
          </a:xfrm>
          <a:prstGeom prst="rect">
            <a:avLst/>
          </a:prstGeom>
          <a:solidFill>
            <a:srgbClr val="406A9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Connecting</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0" name="正方形/長方形 79">
            <a:extLst>
              <a:ext uri="{FF2B5EF4-FFF2-40B4-BE49-F238E27FC236}">
                <a16:creationId xmlns:a16="http://schemas.microsoft.com/office/drawing/2014/main" id="{251E10A8-C515-F6A1-174D-FEBF82A50D83}"/>
              </a:ext>
            </a:extLst>
          </p:cNvPr>
          <p:cNvSpPr/>
          <p:nvPr/>
        </p:nvSpPr>
        <p:spPr>
          <a:xfrm>
            <a:off x="8453238" y="6329686"/>
            <a:ext cx="676163" cy="208143"/>
          </a:xfrm>
          <a:prstGeom prst="rect">
            <a:avLst/>
          </a:prstGeom>
          <a:solidFill>
            <a:srgbClr val="406A9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Moving forward</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1" name="正方形/長方形 80">
            <a:extLst>
              <a:ext uri="{FF2B5EF4-FFF2-40B4-BE49-F238E27FC236}">
                <a16:creationId xmlns:a16="http://schemas.microsoft.com/office/drawing/2014/main" id="{6506EFA6-3EFF-EC1C-36B0-801A5A7E1CE6}"/>
              </a:ext>
            </a:extLst>
          </p:cNvPr>
          <p:cNvSpPr/>
          <p:nvPr/>
        </p:nvSpPr>
        <p:spPr>
          <a:xfrm rot="16200000">
            <a:off x="-539579" y="3876495"/>
            <a:ext cx="1533250" cy="168867"/>
          </a:xfrm>
          <a:prstGeom prst="rect">
            <a:avLst/>
          </a:prstGeom>
          <a:solidFill>
            <a:srgbClr val="4F82B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Energy</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2" name="正方形/長方形 81">
            <a:extLst>
              <a:ext uri="{FF2B5EF4-FFF2-40B4-BE49-F238E27FC236}">
                <a16:creationId xmlns:a16="http://schemas.microsoft.com/office/drawing/2014/main" id="{37A61B51-4B2E-8651-988C-E25E61886A35}"/>
              </a:ext>
            </a:extLst>
          </p:cNvPr>
          <p:cNvSpPr/>
          <p:nvPr/>
        </p:nvSpPr>
        <p:spPr>
          <a:xfrm rot="16200000">
            <a:off x="-249227" y="1752821"/>
            <a:ext cx="912659" cy="222696"/>
          </a:xfrm>
          <a:prstGeom prst="rect">
            <a:avLst/>
          </a:prstGeom>
          <a:solidFill>
            <a:srgbClr val="4F82B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City </a:t>
            </a:r>
            <a:r>
              <a:rPr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planning</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5" name="正方形/長方形 84">
            <a:extLst>
              <a:ext uri="{FF2B5EF4-FFF2-40B4-BE49-F238E27FC236}">
                <a16:creationId xmlns:a16="http://schemas.microsoft.com/office/drawing/2014/main" id="{A44DB3C4-39DD-E162-EEA0-5975BB85207A}"/>
              </a:ext>
            </a:extLst>
          </p:cNvPr>
          <p:cNvSpPr/>
          <p:nvPr/>
        </p:nvSpPr>
        <p:spPr>
          <a:xfrm>
            <a:off x="5884556" y="3188997"/>
            <a:ext cx="1942939" cy="161758"/>
          </a:xfrm>
          <a:prstGeom prst="rect">
            <a:avLst/>
          </a:prstGeom>
          <a:solidFill>
            <a:srgbClr val="9CBA5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7" name="正方形/長方形 86">
            <a:extLst>
              <a:ext uri="{FF2B5EF4-FFF2-40B4-BE49-F238E27FC236}">
                <a16:creationId xmlns:a16="http://schemas.microsoft.com/office/drawing/2014/main" id="{E9511B3C-F640-4D00-960A-F05411DC7CDD}"/>
              </a:ext>
            </a:extLst>
          </p:cNvPr>
          <p:cNvSpPr/>
          <p:nvPr/>
        </p:nvSpPr>
        <p:spPr>
          <a:xfrm>
            <a:off x="4814537" y="2545623"/>
            <a:ext cx="1060942" cy="2060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Renewable Energy Feed-in Tariff System (2012)</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2" name="テキスト ボックス 31"/>
          <p:cNvSpPr txBox="1"/>
          <p:nvPr/>
        </p:nvSpPr>
        <p:spPr>
          <a:xfrm>
            <a:off x="-1068373" y="219883"/>
            <a:ext cx="1027361" cy="3323987"/>
          </a:xfrm>
          <a:prstGeom prst="rect">
            <a:avLst/>
          </a:prstGeom>
          <a:solidFill>
            <a:srgbClr val="FFFF00"/>
          </a:solidFill>
        </p:spPr>
        <p:txBody>
          <a:bodyPr wrap="square" rtlCol="0">
            <a:spAutoFit/>
          </a:bodyPr>
          <a:lstStyle/>
          <a:p>
            <a:r>
              <a:rPr kumimoji="1" lang="ja-JP" altLang="en-US" sz="1050" dirty="0">
                <a:latin typeface="BIZ UD明朝 Medium" panose="02020500000000000000" pitchFamily="17" charset="-128"/>
                <a:ea typeface="BIZ UD明朝 Medium" panose="02020500000000000000" pitchFamily="17" charset="-128"/>
              </a:rPr>
              <a:t>下記の理解で翻訳しております。</a:t>
            </a:r>
            <a:endParaRPr kumimoji="1" lang="en-US" altLang="ja-JP" sz="1050" dirty="0">
              <a:latin typeface="BIZ UD明朝 Medium" panose="02020500000000000000" pitchFamily="17" charset="-128"/>
              <a:ea typeface="BIZ UD明朝 Medium" panose="02020500000000000000" pitchFamily="17" charset="-128"/>
            </a:endParaRPr>
          </a:p>
          <a:p>
            <a:endParaRPr kumimoji="1" lang="en-US" altLang="ja-JP" sz="1050" dirty="0">
              <a:latin typeface="BIZ UD明朝 Medium" panose="02020500000000000000" pitchFamily="17" charset="-128"/>
              <a:ea typeface="BIZ UD明朝 Medium" panose="02020500000000000000" pitchFamily="17" charset="-128"/>
            </a:endParaRPr>
          </a:p>
          <a:p>
            <a:r>
              <a:rPr lang="en-US" altLang="ja-JP" sz="1050" dirty="0">
                <a:latin typeface="BIZ UD明朝 Medium" panose="02020500000000000000" pitchFamily="17" charset="-128"/>
                <a:ea typeface="BIZ UD明朝 Medium" panose="02020500000000000000" pitchFamily="17" charset="-128"/>
              </a:rPr>
              <a:t>COP3 </a:t>
            </a:r>
            <a:r>
              <a:rPr lang="ja-JP" altLang="en-US" sz="1050" dirty="0">
                <a:latin typeface="BIZ UD明朝 Medium" panose="02020500000000000000" pitchFamily="17" charset="-128"/>
                <a:ea typeface="BIZ UD明朝 Medium" panose="02020500000000000000" pitchFamily="17" charset="-128"/>
              </a:rPr>
              <a:t>「京都議定書</a:t>
            </a:r>
            <a:r>
              <a:rPr lang="en-US" altLang="ja-JP" sz="1050" dirty="0">
                <a:latin typeface="BIZ UD明朝 Medium" panose="02020500000000000000" pitchFamily="17" charset="-128"/>
                <a:ea typeface="BIZ UD明朝 Medium" panose="02020500000000000000" pitchFamily="17" charset="-128"/>
              </a:rPr>
              <a:t>]</a:t>
            </a:r>
            <a:r>
              <a:rPr lang="ja-JP" altLang="en-US" sz="1050" dirty="0">
                <a:latin typeface="BIZ UD明朝 Medium" panose="02020500000000000000" pitchFamily="17" charset="-128"/>
                <a:ea typeface="BIZ UD明朝 Medium" panose="02020500000000000000" pitchFamily="17" charset="-128"/>
              </a:rPr>
              <a:t>　</a:t>
            </a:r>
            <a:r>
              <a:rPr lang="ja-JP" altLang="en-US" sz="1050" dirty="0">
                <a:solidFill>
                  <a:srgbClr val="FF00FF"/>
                </a:solidFill>
                <a:latin typeface="BIZ UD明朝 Medium" panose="02020500000000000000" pitchFamily="17" charset="-128"/>
                <a:ea typeface="BIZ UD明朝 Medium" panose="02020500000000000000" pitchFamily="17" charset="-128"/>
              </a:rPr>
              <a:t>（１９９５）</a:t>
            </a:r>
            <a:r>
              <a:rPr lang="ja-JP" altLang="en-US" sz="1050" dirty="0">
                <a:latin typeface="BIZ UD明朝 Medium" panose="02020500000000000000" pitchFamily="17" charset="-128"/>
                <a:ea typeface="BIZ UD明朝 Medium" panose="02020500000000000000" pitchFamily="17" charset="-128"/>
              </a:rPr>
              <a:t>→</a:t>
            </a:r>
            <a:endParaRPr lang="en-US" altLang="ja-JP" sz="1050" dirty="0">
              <a:latin typeface="BIZ UD明朝 Medium" panose="02020500000000000000" pitchFamily="17" charset="-128"/>
              <a:ea typeface="BIZ UD明朝 Medium" panose="02020500000000000000" pitchFamily="17" charset="-128"/>
            </a:endParaRPr>
          </a:p>
          <a:p>
            <a:r>
              <a:rPr lang="ja-JP" altLang="en-US" sz="1050" dirty="0">
                <a:solidFill>
                  <a:srgbClr val="FF00FF"/>
                </a:solidFill>
                <a:latin typeface="BIZ UD明朝 Medium" panose="02020500000000000000" pitchFamily="17" charset="-128"/>
                <a:ea typeface="BIZ UD明朝 Medium" panose="02020500000000000000" pitchFamily="17" charset="-128"/>
              </a:rPr>
              <a:t>（１９９７）</a:t>
            </a:r>
          </a:p>
          <a:p>
            <a:endParaRPr lang="ja-JP" altLang="en-US" sz="1050" dirty="0">
              <a:latin typeface="BIZ UD明朝 Medium" panose="02020500000000000000" pitchFamily="17" charset="-128"/>
              <a:ea typeface="BIZ UD明朝 Medium" panose="02020500000000000000" pitchFamily="17" charset="-128"/>
            </a:endParaRPr>
          </a:p>
          <a:p>
            <a:r>
              <a:rPr lang="ja-JP" altLang="en-US" sz="1050" dirty="0">
                <a:latin typeface="BIZ UD明朝 Medium" panose="02020500000000000000" pitchFamily="17" charset="-128"/>
                <a:ea typeface="BIZ UD明朝 Medium" panose="02020500000000000000" pitchFamily="17" charset="-128"/>
              </a:rPr>
              <a:t>「世界中で</a:t>
            </a:r>
            <a:r>
              <a:rPr lang="ja-JP" altLang="en-US" sz="1050" dirty="0">
                <a:solidFill>
                  <a:srgbClr val="FF00FF"/>
                </a:solidFill>
                <a:latin typeface="BIZ UD明朝 Medium" panose="02020500000000000000" pitchFamily="17" charset="-128"/>
                <a:ea typeface="BIZ UD明朝 Medium" panose="02020500000000000000" pitchFamily="17" charset="-128"/>
              </a:rPr>
              <a:t>低酸素</a:t>
            </a:r>
            <a:r>
              <a:rPr lang="ja-JP" altLang="en-US" sz="1050" dirty="0">
                <a:latin typeface="BIZ UD明朝 Medium" panose="02020500000000000000" pitchFamily="17" charset="-128"/>
                <a:ea typeface="BIZ UD明朝 Medium" panose="02020500000000000000" pitchFamily="17" charset="-128"/>
              </a:rPr>
              <a:t>の流れが加速」→「世界中で</a:t>
            </a:r>
            <a:r>
              <a:rPr lang="ja-JP" altLang="en-US" sz="1050" dirty="0">
                <a:solidFill>
                  <a:srgbClr val="FF00FF"/>
                </a:solidFill>
                <a:latin typeface="BIZ UD明朝 Medium" panose="02020500000000000000" pitchFamily="17" charset="-128"/>
                <a:ea typeface="BIZ UD明朝 Medium" panose="02020500000000000000" pitchFamily="17" charset="-128"/>
              </a:rPr>
              <a:t>低炭素</a:t>
            </a:r>
            <a:r>
              <a:rPr lang="ja-JP" altLang="en-US" sz="1050" dirty="0">
                <a:latin typeface="BIZ UD明朝 Medium" panose="02020500000000000000" pitchFamily="17" charset="-128"/>
                <a:ea typeface="BIZ UD明朝 Medium" panose="02020500000000000000" pitchFamily="17" charset="-128"/>
              </a:rPr>
              <a:t>の流れが加速」</a:t>
            </a:r>
          </a:p>
          <a:p>
            <a:endParaRPr lang="ja-JP" altLang="en-US" sz="1050" dirty="0">
              <a:latin typeface="BIZ UD明朝 Medium" panose="02020500000000000000" pitchFamily="17" charset="-128"/>
              <a:ea typeface="BIZ UD明朝 Medium" panose="02020500000000000000" pitchFamily="17" charset="-128"/>
            </a:endParaRPr>
          </a:p>
          <a:p>
            <a:r>
              <a:rPr lang="ja-JP" altLang="en-US" sz="1050" dirty="0">
                <a:latin typeface="BIZ UD明朝 Medium" panose="02020500000000000000" pitchFamily="17" charset="-128"/>
                <a:ea typeface="BIZ UD明朝 Medium" panose="02020500000000000000" pitchFamily="17" charset="-128"/>
              </a:rPr>
              <a:t>「</a:t>
            </a:r>
            <a:r>
              <a:rPr lang="ja-JP" altLang="en-US" sz="1050" dirty="0">
                <a:solidFill>
                  <a:srgbClr val="FF00FF"/>
                </a:solidFill>
                <a:latin typeface="BIZ UD明朝 Medium" panose="02020500000000000000" pitchFamily="17" charset="-128"/>
                <a:ea typeface="BIZ UD明朝 Medium" panose="02020500000000000000" pitchFamily="17" charset="-128"/>
              </a:rPr>
              <a:t>地球</a:t>
            </a:r>
            <a:r>
              <a:rPr lang="ja-JP" altLang="en-US" sz="1050" dirty="0">
                <a:latin typeface="BIZ UD明朝 Medium" panose="02020500000000000000" pitchFamily="17" charset="-128"/>
                <a:ea typeface="BIZ UD明朝 Medium" panose="02020500000000000000" pitchFamily="17" charset="-128"/>
              </a:rPr>
              <a:t>熱供給」→「</a:t>
            </a:r>
            <a:r>
              <a:rPr lang="ja-JP" altLang="en-US" sz="1050" dirty="0">
                <a:solidFill>
                  <a:srgbClr val="FF00FF"/>
                </a:solidFill>
                <a:latin typeface="BIZ UD明朝 Medium" panose="02020500000000000000" pitchFamily="17" charset="-128"/>
                <a:ea typeface="BIZ UD明朝 Medium" panose="02020500000000000000" pitchFamily="17" charset="-128"/>
              </a:rPr>
              <a:t>地域</a:t>
            </a:r>
            <a:r>
              <a:rPr lang="ja-JP" altLang="en-US" sz="1050" dirty="0">
                <a:latin typeface="BIZ UD明朝 Medium" panose="02020500000000000000" pitchFamily="17" charset="-128"/>
                <a:ea typeface="BIZ UD明朝 Medium" panose="02020500000000000000" pitchFamily="17" charset="-128"/>
              </a:rPr>
              <a:t>熱供給」</a:t>
            </a:r>
            <a:endParaRPr kumimoji="1" lang="ja-JP" altLang="en-US" sz="1050" dirty="0">
              <a:latin typeface="BIZ UD明朝 Medium" panose="02020500000000000000" pitchFamily="17" charset="-128"/>
              <a:ea typeface="BIZ UD明朝 Medium" panose="02020500000000000000" pitchFamily="17" charset="-128"/>
            </a:endParaRPr>
          </a:p>
        </p:txBody>
      </p:sp>
      <p:sp>
        <p:nvSpPr>
          <p:cNvPr id="46" name="正方形/長方形 45">
            <a:extLst>
              <a:ext uri="{FF2B5EF4-FFF2-40B4-BE49-F238E27FC236}">
                <a16:creationId xmlns:a16="http://schemas.microsoft.com/office/drawing/2014/main" id="{C7D837F1-7022-BB88-5B1A-549BC7D5EA86}"/>
              </a:ext>
            </a:extLst>
          </p:cNvPr>
          <p:cNvSpPr/>
          <p:nvPr/>
        </p:nvSpPr>
        <p:spPr>
          <a:xfrm>
            <a:off x="4614295" y="6336183"/>
            <a:ext cx="1162304" cy="38373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centers have been developed in tandem with urban hub development projects.</a:t>
            </a:r>
          </a:p>
        </p:txBody>
      </p:sp>
    </p:spTree>
    <p:extLst>
      <p:ext uri="{BB962C8B-B14F-4D97-AF65-F5344CB8AC3E}">
        <p14:creationId xmlns:p14="http://schemas.microsoft.com/office/powerpoint/2010/main" val="42053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95D6-7102-67C2-6B4C-406833E4495A}"/>
            </a:ext>
          </a:extLst>
        </p:cNvPr>
        <p:cNvGrpSpPr/>
        <p:nvPr/>
      </p:nvGrpSpPr>
      <p:grpSpPr>
        <a:xfrm>
          <a:off x="0" y="0"/>
          <a:ext cx="0" cy="0"/>
          <a:chOff x="0" y="0"/>
          <a:chExt cx="0" cy="0"/>
        </a:xfrm>
      </p:grpSpPr>
      <p:sp>
        <p:nvSpPr>
          <p:cNvPr id="52" name="四角形: 角を丸くする 51">
            <a:extLst>
              <a:ext uri="{FF2B5EF4-FFF2-40B4-BE49-F238E27FC236}">
                <a16:creationId xmlns:a16="http://schemas.microsoft.com/office/drawing/2014/main" id="{FC00DB0A-87E5-D341-69C7-D2596C4FA92E}"/>
              </a:ext>
            </a:extLst>
          </p:cNvPr>
          <p:cNvSpPr/>
          <p:nvPr/>
        </p:nvSpPr>
        <p:spPr>
          <a:xfrm>
            <a:off x="114347" y="829500"/>
            <a:ext cx="8922603" cy="442674"/>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A4F64DD6-A804-6A88-8B56-E1F6760DD126}"/>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13</a:t>
            </a:fld>
            <a:endParaRPr lang="ja-JP" altLang="en-US" dirty="0">
              <a:latin typeface="Times New Roman" panose="02020603050405020304" pitchFamily="18" charset="0"/>
              <a:cs typeface="Times New Roman" panose="02020603050405020304" pitchFamily="18" charset="0"/>
            </a:endParaRPr>
          </a:p>
        </p:txBody>
      </p:sp>
      <p:sp>
        <p:nvSpPr>
          <p:cNvPr id="2" name="テキスト ボックス 1">
            <a:extLst>
              <a:ext uri="{FF2B5EF4-FFF2-40B4-BE49-F238E27FC236}">
                <a16:creationId xmlns:a16="http://schemas.microsoft.com/office/drawing/2014/main" id="{728D91DD-1C71-9F64-F804-B2FFD061741A}"/>
              </a:ext>
            </a:extLst>
          </p:cNvPr>
          <p:cNvSpPr txBox="1"/>
          <p:nvPr/>
        </p:nvSpPr>
        <p:spPr>
          <a:xfrm>
            <a:off x="101047" y="2664482"/>
            <a:ext cx="2036205" cy="969133"/>
          </a:xfrm>
          <a:prstGeom prst="rect">
            <a:avLst/>
          </a:prstGeom>
          <a:solidFill>
            <a:schemeClr val="accent1">
              <a:lumMod val="75000"/>
              <a:alpha val="25000"/>
            </a:schemeClr>
          </a:solidFill>
        </p:spPr>
        <p:txBody>
          <a:bodyPr wrap="square" tIns="90000" bIns="46800" rtlCol="0" anchor="ctr" anchorCtr="0">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Transition to low-carbon housing and facilities</a:t>
            </a: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9E57A290-6391-1B18-266C-FEB78E3359CA}"/>
              </a:ext>
            </a:extLst>
          </p:cNvPr>
          <p:cNvSpPr txBox="1"/>
          <p:nvPr/>
        </p:nvSpPr>
        <p:spPr>
          <a:xfrm>
            <a:off x="101047" y="4277216"/>
            <a:ext cx="2036208" cy="969133"/>
          </a:xfrm>
          <a:prstGeom prst="rect">
            <a:avLst/>
          </a:prstGeom>
          <a:solidFill>
            <a:schemeClr val="accent1">
              <a:lumMod val="75000"/>
              <a:alpha val="25000"/>
            </a:schemeClr>
          </a:solidFill>
        </p:spPr>
        <p:txBody>
          <a:bodyPr wrap="square" tIns="90000" bIns="46800" rtlCol="0" anchor="ctr" anchorCtr="0">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Energy transition for heat supply systems</a:t>
            </a: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6E7FFC8-A8FE-B936-E15A-ED93D277A9C3}"/>
              </a:ext>
            </a:extLst>
          </p:cNvPr>
          <p:cNvSpPr txBox="1"/>
          <p:nvPr/>
        </p:nvSpPr>
        <p:spPr>
          <a:xfrm>
            <a:off x="88514" y="5522762"/>
            <a:ext cx="2048737" cy="692134"/>
          </a:xfrm>
          <a:prstGeom prst="rect">
            <a:avLst/>
          </a:prstGeom>
          <a:solidFill>
            <a:schemeClr val="accent1">
              <a:lumMod val="75000"/>
              <a:alpha val="25000"/>
            </a:schemeClr>
          </a:solidFill>
        </p:spPr>
        <p:txBody>
          <a:bodyPr wrap="square" tIns="90000" bIns="46800" rtlCol="0" anchor="ctr" anchorCtr="0">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Utilization of resources and waste</a:t>
            </a: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A7B54135-45D2-4F1E-860D-54F49DC71D4C}"/>
              </a:ext>
            </a:extLst>
          </p:cNvPr>
          <p:cNvSpPr txBox="1"/>
          <p:nvPr/>
        </p:nvSpPr>
        <p:spPr>
          <a:xfrm>
            <a:off x="5934420" y="4179958"/>
            <a:ext cx="2875199" cy="553998"/>
          </a:xfrm>
          <a:prstGeom prst="rect">
            <a:avLst/>
          </a:prstGeom>
          <a:solidFill>
            <a:schemeClr val="accent1">
              <a:lumMod val="75000"/>
              <a:alpha val="25000"/>
            </a:schemeClr>
          </a:solidFill>
        </p:spPr>
        <p:txBody>
          <a:bodyPr wrap="square" lIns="0" tIns="0" rIns="0" bIns="0" rtlCol="0" anchor="ctr" anchorCtr="0">
            <a:spAutoFit/>
          </a:bodyPr>
          <a:lstStyle/>
          <a:p>
            <a:pPr algn="ctr"/>
            <a:r>
              <a:rPr kumimoji="1" lang="en-US" altLang="ja-JP" dirty="0">
                <a:latin typeface="Times New Roman" panose="02020603050405020304" pitchFamily="18" charset="0"/>
                <a:ea typeface="BIZ UDPゴシック" panose="020B0400000000000000" pitchFamily="50" charset="-128"/>
                <a:cs typeface="Times New Roman" panose="02020603050405020304" pitchFamily="18" charset="0"/>
              </a:rPr>
              <a:t>District Heating Improvement Project</a:t>
            </a:r>
          </a:p>
        </p:txBody>
      </p:sp>
      <p:sp>
        <p:nvSpPr>
          <p:cNvPr id="25" name="テキスト ボックス 24">
            <a:extLst>
              <a:ext uri="{FF2B5EF4-FFF2-40B4-BE49-F238E27FC236}">
                <a16:creationId xmlns:a16="http://schemas.microsoft.com/office/drawing/2014/main" id="{1E520653-87D7-4840-9B86-A8B5B37BF9E5}"/>
              </a:ext>
            </a:extLst>
          </p:cNvPr>
          <p:cNvSpPr txBox="1"/>
          <p:nvPr/>
        </p:nvSpPr>
        <p:spPr>
          <a:xfrm>
            <a:off x="6070848" y="2136633"/>
            <a:ext cx="2767320" cy="353580"/>
          </a:xfrm>
          <a:prstGeom prst="rect">
            <a:avLst/>
          </a:prstGeom>
          <a:solidFill>
            <a:schemeClr val="accent1">
              <a:lumMod val="75000"/>
              <a:alpha val="25000"/>
            </a:schemeClr>
          </a:solidFill>
        </p:spPr>
        <p:txBody>
          <a:bodyPr wrap="square" tIns="90000" bIns="46800" rtlCol="0" anchor="ctr" anchorCtr="0">
            <a:spAutoFit/>
          </a:bodyPr>
          <a:lstStyle/>
          <a:p>
            <a:pPr algn="ctr"/>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Green Development Plan Project</a:t>
            </a:r>
          </a:p>
        </p:txBody>
      </p:sp>
      <p:sp>
        <p:nvSpPr>
          <p:cNvPr id="28" name="テキスト ボックス 27">
            <a:extLst>
              <a:ext uri="{FF2B5EF4-FFF2-40B4-BE49-F238E27FC236}">
                <a16:creationId xmlns:a16="http://schemas.microsoft.com/office/drawing/2014/main" id="{E839CDAD-FD0A-A081-2312-4C775409DC72}"/>
              </a:ext>
            </a:extLst>
          </p:cNvPr>
          <p:cNvSpPr txBox="1"/>
          <p:nvPr/>
        </p:nvSpPr>
        <p:spPr>
          <a:xfrm>
            <a:off x="2467042" y="2231852"/>
            <a:ext cx="3178748" cy="1800129"/>
          </a:xfrm>
          <a:prstGeom prst="rect">
            <a:avLst/>
          </a:prstGeom>
          <a:solidFill>
            <a:schemeClr val="accent1">
              <a:lumMod val="75000"/>
              <a:alpha val="25000"/>
            </a:schemeClr>
          </a:solidFill>
        </p:spPr>
        <p:txBody>
          <a:bodyPr wrap="square" tIns="90000" bIns="46800" rtlCol="0" anchor="ctr" anchorCtr="0">
            <a:spAutoFit/>
          </a:bodyPr>
          <a:lstStyle/>
          <a:p>
            <a:r>
              <a:rPr lang="en-US" altLang="ja-JP" sz="1200" b="1" dirty="0">
                <a:latin typeface="Times New Roman" panose="02020603050405020304" pitchFamily="18" charset="0"/>
                <a:ea typeface="BIZ UDPゴシック" panose="020B0400000000000000" pitchFamily="50" charset="-128"/>
                <a:cs typeface="Times New Roman" panose="02020603050405020304" pitchFamily="18" charset="0"/>
              </a:rPr>
              <a:t>Introducing the ZEB concept into buildings</a:t>
            </a:r>
          </a:p>
          <a:p>
            <a:r>
              <a:rPr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Feasibility study for introduction in the planned new city hall building and apartment buildings</a:t>
            </a:r>
          </a:p>
          <a:p>
            <a:r>
              <a:rPr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Optimization study for indoor environments</a:t>
            </a:r>
          </a:p>
          <a:p>
            <a:r>
              <a:rPr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Proposal for rooftop solar power generation (private factories, hospitals)</a:t>
            </a:r>
            <a:endParaRPr kumimoji="1"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endParaRPr>
          </a:p>
          <a:p>
            <a:r>
              <a:rPr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Feasibility study for the introduction of geothermal heat pumps (demonstration project)</a:t>
            </a:r>
            <a:endParaRPr kumimoji="1"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6AA2845F-F4CB-C85C-6DE5-3F955718B5A5}"/>
              </a:ext>
            </a:extLst>
          </p:cNvPr>
          <p:cNvSpPr txBox="1"/>
          <p:nvPr/>
        </p:nvSpPr>
        <p:spPr>
          <a:xfrm>
            <a:off x="2467042" y="4461310"/>
            <a:ext cx="3178748" cy="507468"/>
          </a:xfrm>
          <a:prstGeom prst="rect">
            <a:avLst/>
          </a:prstGeom>
          <a:solidFill>
            <a:schemeClr val="accent1">
              <a:lumMod val="75000"/>
              <a:alpha val="25000"/>
            </a:schemeClr>
          </a:solidFill>
        </p:spPr>
        <p:txBody>
          <a:bodyPr wrap="square" tIns="90000" bIns="46800" rtlCol="0" anchor="ctr" anchorCtr="0">
            <a:spAutoFit/>
          </a:bodyPr>
          <a:lstStyle/>
          <a:p>
            <a:r>
              <a:rPr lang="en-US" altLang="ja-JP" sz="1200" b="1" dirty="0">
                <a:latin typeface="Times New Roman" panose="02020603050405020304" pitchFamily="18" charset="0"/>
                <a:ea typeface="BIZ UDPゴシック" panose="020B0400000000000000" pitchFamily="50" charset="-128"/>
                <a:cs typeface="Times New Roman" panose="02020603050405020304" pitchFamily="18" charset="0"/>
              </a:rPr>
              <a:t>Introduction of high-efficiency boilers</a:t>
            </a:r>
            <a:r>
              <a:rPr kumimoji="1" lang="ja-JP" altLang="en-US" sz="1200" b="1" dirty="0">
                <a:latin typeface="Times New Roman" panose="02020603050405020304" pitchFamily="18" charset="0"/>
                <a:ea typeface="BIZ UDPゴシック" panose="020B0400000000000000" pitchFamily="50" charset="-128"/>
                <a:cs typeface="Times New Roman" panose="02020603050405020304" pitchFamily="18" charset="0"/>
              </a:rPr>
              <a:t>　　</a:t>
            </a:r>
            <a:endParaRPr kumimoji="1" lang="en-US" altLang="ja-JP" sz="1200" b="1" dirty="0">
              <a:latin typeface="Times New Roman" panose="02020603050405020304" pitchFamily="18" charset="0"/>
              <a:ea typeface="BIZ UDPゴシック" panose="020B0400000000000000" pitchFamily="50" charset="-128"/>
              <a:cs typeface="Times New Roman" panose="02020603050405020304" pitchFamily="18" charset="0"/>
            </a:endParaRPr>
          </a:p>
          <a:p>
            <a:r>
              <a:rPr kumimoji="1"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Proposal of LPG boilers for factories</a:t>
            </a:r>
            <a:endParaRPr kumimoji="1"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7" name="正方形/長方形 36">
            <a:extLst>
              <a:ext uri="{FF2B5EF4-FFF2-40B4-BE49-F238E27FC236}">
                <a16:creationId xmlns:a16="http://schemas.microsoft.com/office/drawing/2014/main" id="{3F8091C9-4F77-4180-5537-5DF0755002E8}"/>
              </a:ext>
            </a:extLst>
          </p:cNvPr>
          <p:cNvSpPr>
            <a:spLocks/>
          </p:cNvSpPr>
          <p:nvPr/>
        </p:nvSpPr>
        <p:spPr>
          <a:xfrm>
            <a:off x="5842662" y="1604416"/>
            <a:ext cx="3133413" cy="499652"/>
          </a:xfrm>
          <a:prstGeom prst="rect">
            <a:avLst/>
          </a:prstGeom>
          <a:noFill/>
        </p:spPr>
        <p:txBody>
          <a:bodyPr wrap="square">
            <a:noAutofit/>
          </a:bodyPr>
          <a:lstStyle/>
          <a:p>
            <a:pPr algn="ctr"/>
            <a:r>
              <a:rPr lang="en-US" altLang="ja-JP" sz="1600" b="1" dirty="0">
                <a:latin typeface="Times New Roman" panose="02020603050405020304" pitchFamily="18" charset="0"/>
                <a:cs typeface="Times New Roman" panose="02020603050405020304" pitchFamily="18" charset="0"/>
              </a:rPr>
              <a:t>Contribution to Ulaanbaatar’s Large-Scale Plans</a:t>
            </a:r>
            <a:endParaRPr lang="en-US" altLang="ja-JP" sz="1600" b="1"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8" name="正方形/長方形 37">
            <a:extLst>
              <a:ext uri="{FF2B5EF4-FFF2-40B4-BE49-F238E27FC236}">
                <a16:creationId xmlns:a16="http://schemas.microsoft.com/office/drawing/2014/main" id="{7742CDBB-9E65-7105-C557-899D49E7C718}"/>
              </a:ext>
            </a:extLst>
          </p:cNvPr>
          <p:cNvSpPr>
            <a:spLocks/>
          </p:cNvSpPr>
          <p:nvPr/>
        </p:nvSpPr>
        <p:spPr>
          <a:xfrm>
            <a:off x="2806552" y="1604416"/>
            <a:ext cx="2523958" cy="520664"/>
          </a:xfrm>
          <a:prstGeom prst="rect">
            <a:avLst/>
          </a:prstGeom>
          <a:noFill/>
        </p:spPr>
        <p:txBody>
          <a:bodyPr wrap="square">
            <a:noAutofit/>
          </a:bodyPr>
          <a:lstStyle/>
          <a:p>
            <a:pPr algn="ctr"/>
            <a:r>
              <a:rPr lang="en-US" altLang="ja-JP" sz="1600" b="1" dirty="0">
                <a:latin typeface="Times New Roman" panose="02020603050405020304" pitchFamily="18" charset="0"/>
                <a:ea typeface="BIZ UDPゴシック" panose="020B0400000000000000" pitchFamily="50" charset="-128"/>
                <a:cs typeface="Times New Roman" panose="02020603050405020304" pitchFamily="18" charset="0"/>
              </a:rPr>
              <a:t>Small-scale model projects (utilizing JCM)</a:t>
            </a:r>
          </a:p>
        </p:txBody>
      </p:sp>
      <p:sp>
        <p:nvSpPr>
          <p:cNvPr id="40" name="テキスト ボックス 39">
            <a:extLst>
              <a:ext uri="{FF2B5EF4-FFF2-40B4-BE49-F238E27FC236}">
                <a16:creationId xmlns:a16="http://schemas.microsoft.com/office/drawing/2014/main" id="{594A7B71-F7BB-67D5-6A26-60E71EC74A91}"/>
              </a:ext>
            </a:extLst>
          </p:cNvPr>
          <p:cNvSpPr txBox="1"/>
          <p:nvPr/>
        </p:nvSpPr>
        <p:spPr>
          <a:xfrm>
            <a:off x="2458873" y="5144894"/>
            <a:ext cx="3178749" cy="1061466"/>
          </a:xfrm>
          <a:prstGeom prst="rect">
            <a:avLst/>
          </a:prstGeom>
          <a:solidFill>
            <a:schemeClr val="accent1">
              <a:lumMod val="75000"/>
              <a:alpha val="25000"/>
            </a:schemeClr>
          </a:solidFill>
        </p:spPr>
        <p:txBody>
          <a:bodyPr wrap="square" tIns="90000" bIns="46800" rtlCol="0" anchor="ctr" anchorCtr="0">
            <a:spAutoFit/>
          </a:bodyPr>
          <a:lstStyle/>
          <a:p>
            <a:r>
              <a:rPr lang="en-US" altLang="ja-JP" sz="1200" b="1" dirty="0">
                <a:latin typeface="Times New Roman" panose="02020603050405020304" pitchFamily="18" charset="0"/>
                <a:ea typeface="BIZ UDPゴシック" panose="020B0400000000000000" pitchFamily="50" charset="-128"/>
                <a:cs typeface="Times New Roman" panose="02020603050405020304" pitchFamily="18" charset="0"/>
              </a:rPr>
              <a:t>Maximum utilization of natural energy sources</a:t>
            </a:r>
          </a:p>
          <a:p>
            <a:r>
              <a:rPr lang="ja-JP" altLang="en-US"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solidFill>
                  <a:schemeClr val="bg1">
                    <a:lumMod val="50000"/>
                  </a:schemeClr>
                </a:solidFill>
                <a:latin typeface="Times New Roman" panose="02020603050405020304" pitchFamily="18" charset="0"/>
                <a:ea typeface="BIZ UDPゴシック" panose="020B0400000000000000" pitchFamily="50" charset="-128"/>
                <a:cs typeface="Times New Roman" panose="02020603050405020304" pitchFamily="18" charset="0"/>
              </a:rPr>
              <a:t>Feasibility study on ice shelters, biogas, and other natural energy sources proven effective in cold regions like Sapporo and Hokkaido</a:t>
            </a:r>
          </a:p>
        </p:txBody>
      </p:sp>
      <p:sp>
        <p:nvSpPr>
          <p:cNvPr id="42" name="テキスト ボックス 41">
            <a:extLst>
              <a:ext uri="{FF2B5EF4-FFF2-40B4-BE49-F238E27FC236}">
                <a16:creationId xmlns:a16="http://schemas.microsoft.com/office/drawing/2014/main" id="{C5EBA36C-7086-46C9-535C-0584A1F12CBB}"/>
              </a:ext>
            </a:extLst>
          </p:cNvPr>
          <p:cNvSpPr txBox="1"/>
          <p:nvPr/>
        </p:nvSpPr>
        <p:spPr>
          <a:xfrm>
            <a:off x="88514" y="859096"/>
            <a:ext cx="8999388" cy="400110"/>
          </a:xfrm>
          <a:prstGeom prst="rect">
            <a:avLst/>
          </a:prstGeom>
          <a:noFill/>
        </p:spPr>
        <p:txBody>
          <a:bodyPr wrap="square">
            <a:spAutoFit/>
          </a:bodyPr>
          <a:lstStyle/>
          <a:p>
            <a:r>
              <a:rPr lang="en-US" altLang="ja-JP" sz="2000" b="1" dirty="0">
                <a:latin typeface="Times New Roman" panose="02020603050405020304" pitchFamily="18" charset="0"/>
                <a:ea typeface="BIZ UDPゴシック" panose="020B0400000000000000" pitchFamily="50" charset="-128"/>
                <a:cs typeface="Times New Roman" panose="02020603050405020304" pitchFamily="18" charset="0"/>
              </a:rPr>
              <a:t>Developing </a:t>
            </a:r>
            <a:r>
              <a:rPr lang="en-US" altLang="ja-JP" sz="20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model projects </a:t>
            </a:r>
            <a:r>
              <a:rPr lang="en-US" altLang="ja-JP" sz="2000" b="1" dirty="0">
                <a:latin typeface="Times New Roman" panose="02020603050405020304" pitchFamily="18" charset="0"/>
                <a:ea typeface="BIZ UDPゴシック" panose="020B0400000000000000" pitchFamily="50" charset="-128"/>
                <a:cs typeface="Times New Roman" panose="02020603050405020304" pitchFamily="18" charset="0"/>
              </a:rPr>
              <a:t>utilizing JCM to contribute to future</a:t>
            </a:r>
            <a:r>
              <a:rPr lang="en-US" altLang="ja-JP" sz="2000" b="1"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 large-scale plans</a:t>
            </a:r>
            <a:endPar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3" name="二等辺三角形 42">
            <a:extLst>
              <a:ext uri="{FF2B5EF4-FFF2-40B4-BE49-F238E27FC236}">
                <a16:creationId xmlns:a16="http://schemas.microsoft.com/office/drawing/2014/main" id="{A9640E75-A8BA-EE93-5AD3-A87B8431E01F}"/>
              </a:ext>
            </a:extLst>
          </p:cNvPr>
          <p:cNvSpPr/>
          <p:nvPr/>
        </p:nvSpPr>
        <p:spPr>
          <a:xfrm rot="5400000">
            <a:off x="1844679" y="3004580"/>
            <a:ext cx="936000" cy="32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44" name="二等辺三角形 43">
            <a:extLst>
              <a:ext uri="{FF2B5EF4-FFF2-40B4-BE49-F238E27FC236}">
                <a16:creationId xmlns:a16="http://schemas.microsoft.com/office/drawing/2014/main" id="{C92957C2-176A-9BC3-B438-0D89454013FA}"/>
              </a:ext>
            </a:extLst>
          </p:cNvPr>
          <p:cNvSpPr/>
          <p:nvPr/>
        </p:nvSpPr>
        <p:spPr>
          <a:xfrm rot="5400000">
            <a:off x="1844679" y="4604319"/>
            <a:ext cx="936000" cy="32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45" name="二等辺三角形 44">
            <a:extLst>
              <a:ext uri="{FF2B5EF4-FFF2-40B4-BE49-F238E27FC236}">
                <a16:creationId xmlns:a16="http://schemas.microsoft.com/office/drawing/2014/main" id="{83645312-0124-8B7C-5AB2-F6B66558CE6C}"/>
              </a:ext>
            </a:extLst>
          </p:cNvPr>
          <p:cNvSpPr/>
          <p:nvPr/>
        </p:nvSpPr>
        <p:spPr>
          <a:xfrm rot="5400000">
            <a:off x="1970679" y="5719300"/>
            <a:ext cx="684000" cy="32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pic>
        <p:nvPicPr>
          <p:cNvPr id="47" name="図 46">
            <a:extLst>
              <a:ext uri="{FF2B5EF4-FFF2-40B4-BE49-F238E27FC236}">
                <a16:creationId xmlns:a16="http://schemas.microsoft.com/office/drawing/2014/main" id="{434201C9-BE3F-C3A6-B9B2-B5925B5F83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377" y="4761782"/>
            <a:ext cx="2885652" cy="1799950"/>
          </a:xfrm>
          <a:prstGeom prst="rect">
            <a:avLst/>
          </a:prstGeom>
          <a:noFill/>
          <a:ln>
            <a:noFill/>
          </a:ln>
        </p:spPr>
      </p:pic>
      <p:pic>
        <p:nvPicPr>
          <p:cNvPr id="49" name="図 48" descr="テキスト, テーブル&#10;&#10;自動的に生成された説明">
            <a:extLst>
              <a:ext uri="{FF2B5EF4-FFF2-40B4-BE49-F238E27FC236}">
                <a16:creationId xmlns:a16="http://schemas.microsoft.com/office/drawing/2014/main" id="{AB8368DF-9085-1AB9-CB26-C5E89EB11DF4}"/>
              </a:ext>
            </a:extLst>
          </p:cNvPr>
          <p:cNvPicPr>
            <a:picLocks noChangeAspect="1"/>
          </p:cNvPicPr>
          <p:nvPr/>
        </p:nvPicPr>
        <p:blipFill>
          <a:blip r:embed="rId3"/>
          <a:stretch>
            <a:fillRect/>
          </a:stretch>
        </p:blipFill>
        <p:spPr>
          <a:xfrm>
            <a:off x="6014906" y="2549436"/>
            <a:ext cx="3022045" cy="1526638"/>
          </a:xfrm>
          <a:prstGeom prst="rect">
            <a:avLst/>
          </a:prstGeom>
        </p:spPr>
      </p:pic>
      <p:sp>
        <p:nvSpPr>
          <p:cNvPr id="50" name="二等辺三角形 49">
            <a:extLst>
              <a:ext uri="{FF2B5EF4-FFF2-40B4-BE49-F238E27FC236}">
                <a16:creationId xmlns:a16="http://schemas.microsoft.com/office/drawing/2014/main" id="{7B995700-9EB1-AC47-F55D-57BCC38A8551}"/>
              </a:ext>
            </a:extLst>
          </p:cNvPr>
          <p:cNvSpPr/>
          <p:nvPr/>
        </p:nvSpPr>
        <p:spPr>
          <a:xfrm rot="5400000">
            <a:off x="4852662" y="2948136"/>
            <a:ext cx="1980000" cy="360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51" name="二等辺三角形 50">
            <a:extLst>
              <a:ext uri="{FF2B5EF4-FFF2-40B4-BE49-F238E27FC236}">
                <a16:creationId xmlns:a16="http://schemas.microsoft.com/office/drawing/2014/main" id="{D562216A-AFD9-9FD8-16DB-3A8F098C448A}"/>
              </a:ext>
            </a:extLst>
          </p:cNvPr>
          <p:cNvSpPr/>
          <p:nvPr/>
        </p:nvSpPr>
        <p:spPr>
          <a:xfrm rot="5400000">
            <a:off x="4891693" y="5151728"/>
            <a:ext cx="1937939" cy="396000"/>
          </a:xfrm>
          <a:prstGeom prst="triangle">
            <a:avLst>
              <a:gd name="adj" fmla="val 47379"/>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53" name="正方形/長方形 52">
            <a:extLst>
              <a:ext uri="{FF2B5EF4-FFF2-40B4-BE49-F238E27FC236}">
                <a16:creationId xmlns:a16="http://schemas.microsoft.com/office/drawing/2014/main" id="{BAD3C712-A438-30DA-8075-787254183853}"/>
              </a:ext>
            </a:extLst>
          </p:cNvPr>
          <p:cNvSpPr/>
          <p:nvPr/>
        </p:nvSpPr>
        <p:spPr>
          <a:xfrm>
            <a:off x="256191" y="134541"/>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0CBAA227-53A3-021E-5BAB-57F2D0CB4A29}"/>
              </a:ext>
            </a:extLst>
          </p:cNvPr>
          <p:cNvSpPr>
            <a:spLocks noGrp="1"/>
          </p:cNvSpPr>
          <p:nvPr>
            <p:ph type="ftr" sz="quarter" idx="3"/>
          </p:nvPr>
        </p:nvSpPr>
        <p:spPr>
          <a:xfrm>
            <a:off x="0" y="6587603"/>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sp>
        <p:nvSpPr>
          <p:cNvPr id="5" name="正方形/長方形 4">
            <a:extLst>
              <a:ext uri="{FF2B5EF4-FFF2-40B4-BE49-F238E27FC236}">
                <a16:creationId xmlns:a16="http://schemas.microsoft.com/office/drawing/2014/main" id="{9F7DD183-46C5-5026-3780-C324D6BA9020}"/>
              </a:ext>
            </a:extLst>
          </p:cNvPr>
          <p:cNvSpPr/>
          <p:nvPr/>
        </p:nvSpPr>
        <p:spPr>
          <a:xfrm>
            <a:off x="6253071" y="2501210"/>
            <a:ext cx="2402875" cy="17407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saving in an eco-town covered by the project</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A4CE3484-AE84-1A5B-87E3-3FB4FF13A9E8}"/>
              </a:ext>
            </a:extLst>
          </p:cNvPr>
          <p:cNvSpPr/>
          <p:nvPr/>
        </p:nvSpPr>
        <p:spPr>
          <a:xfrm>
            <a:off x="7069657" y="2805130"/>
            <a:ext cx="1508018" cy="183360"/>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saving</a:t>
            </a:r>
          </a:p>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Heat energy consumption: 114 kWh/m²/year</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D2A261E2-467B-E346-50F2-95D6B13083FF}"/>
              </a:ext>
            </a:extLst>
          </p:cNvPr>
          <p:cNvSpPr/>
          <p:nvPr/>
        </p:nvSpPr>
        <p:spPr>
          <a:xfrm>
            <a:off x="7069657" y="3106513"/>
            <a:ext cx="832772" cy="17536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Energy saving</a:t>
            </a:r>
          </a:p>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Electricity consumption</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3BCB4955-6936-2AA3-CF9F-76F1E00ABCB6}"/>
              </a:ext>
            </a:extLst>
          </p:cNvPr>
          <p:cNvSpPr/>
          <p:nvPr/>
        </p:nvSpPr>
        <p:spPr>
          <a:xfrm>
            <a:off x="7069657" y="3330775"/>
            <a:ext cx="683270" cy="17536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Water conservation</a:t>
            </a:r>
          </a:p>
          <a:p>
            <a:pPr>
              <a:lnSpc>
                <a:spcPct val="80000"/>
              </a:lnSpc>
            </a:pPr>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Water expenses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AB2998DC-811C-FADE-85EE-D04711CFB945}"/>
              </a:ext>
            </a:extLst>
          </p:cNvPr>
          <p:cNvSpPr/>
          <p:nvPr/>
        </p:nvSpPr>
        <p:spPr>
          <a:xfrm>
            <a:off x="7069657" y="3565381"/>
            <a:ext cx="1522276" cy="170757"/>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Resource conservation</a:t>
            </a:r>
          </a:p>
          <a:p>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absorbed in construction materials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96188DA0-BCEE-993C-3646-B6D73214FF88}"/>
              </a:ext>
            </a:extLst>
          </p:cNvPr>
          <p:cNvSpPr/>
          <p:nvPr/>
        </p:nvSpPr>
        <p:spPr>
          <a:xfrm>
            <a:off x="6960997" y="3789724"/>
            <a:ext cx="1119100" cy="24225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Green apartments</a:t>
            </a:r>
          </a:p>
          <a:p>
            <a:r>
              <a:rPr lang="en-US" altLang="ja-JP"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Reduction in utility costs</a:t>
            </a:r>
            <a:endParaRPr kumimoji="1" lang="ja-JP" altLang="en-US" sz="8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4D964124-D24F-9FD6-A8A1-3DC6708E19FF}"/>
              </a:ext>
            </a:extLst>
          </p:cNvPr>
          <p:cNvSpPr/>
          <p:nvPr/>
        </p:nvSpPr>
        <p:spPr>
          <a:xfrm>
            <a:off x="7193512" y="3004200"/>
            <a:ext cx="1789244" cy="72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en-US" altLang="ja-JP"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Proper utilization of private roads reduces operating costs</a:t>
            </a:r>
            <a:endParaRPr kumimoji="1" lang="ja-JP" altLang="en-US" sz="6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2004EB57-452B-2A75-17E6-F55AF265F6A6}"/>
              </a:ext>
            </a:extLst>
          </p:cNvPr>
          <p:cNvSpPr/>
          <p:nvPr/>
        </p:nvSpPr>
        <p:spPr>
          <a:xfrm>
            <a:off x="6791116" y="2918652"/>
            <a:ext cx="269498" cy="72000"/>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5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Energy</a:t>
            </a:r>
          </a:p>
        </p:txBody>
      </p:sp>
      <p:sp>
        <p:nvSpPr>
          <p:cNvPr id="12" name="正方形/長方形 11">
            <a:extLst>
              <a:ext uri="{FF2B5EF4-FFF2-40B4-BE49-F238E27FC236}">
                <a16:creationId xmlns:a16="http://schemas.microsoft.com/office/drawing/2014/main" id="{2B55B9CC-7532-E538-EC0A-338052F091FC}"/>
              </a:ext>
            </a:extLst>
          </p:cNvPr>
          <p:cNvSpPr/>
          <p:nvPr/>
        </p:nvSpPr>
        <p:spPr>
          <a:xfrm>
            <a:off x="6802827" y="3213077"/>
            <a:ext cx="269498" cy="72000"/>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5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 Energy</a:t>
            </a:r>
          </a:p>
        </p:txBody>
      </p:sp>
      <p:sp>
        <p:nvSpPr>
          <p:cNvPr id="16" name="正方形/長方形 15">
            <a:extLst>
              <a:ext uri="{FF2B5EF4-FFF2-40B4-BE49-F238E27FC236}">
                <a16:creationId xmlns:a16="http://schemas.microsoft.com/office/drawing/2014/main" id="{ADABA9BE-F738-F345-1174-909B07934C5E}"/>
              </a:ext>
            </a:extLst>
          </p:cNvPr>
          <p:cNvSpPr/>
          <p:nvPr/>
        </p:nvSpPr>
        <p:spPr>
          <a:xfrm>
            <a:off x="6791116" y="3461363"/>
            <a:ext cx="269498" cy="72000"/>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5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Water</a:t>
            </a:r>
          </a:p>
        </p:txBody>
      </p:sp>
      <p:sp>
        <p:nvSpPr>
          <p:cNvPr id="17" name="正方形/長方形 16">
            <a:extLst>
              <a:ext uri="{FF2B5EF4-FFF2-40B4-BE49-F238E27FC236}">
                <a16:creationId xmlns:a16="http://schemas.microsoft.com/office/drawing/2014/main" id="{E7308AD1-B748-F27C-1FBC-27EC46DFDBAE}"/>
              </a:ext>
            </a:extLst>
          </p:cNvPr>
          <p:cNvSpPr/>
          <p:nvPr/>
        </p:nvSpPr>
        <p:spPr>
          <a:xfrm>
            <a:off x="6792203" y="3679387"/>
            <a:ext cx="269498" cy="72000"/>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5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Materials</a:t>
            </a:r>
          </a:p>
        </p:txBody>
      </p:sp>
      <p:sp>
        <p:nvSpPr>
          <p:cNvPr id="18" name="正方形/長方形 17">
            <a:extLst>
              <a:ext uri="{FF2B5EF4-FFF2-40B4-BE49-F238E27FC236}">
                <a16:creationId xmlns:a16="http://schemas.microsoft.com/office/drawing/2014/main" id="{96129DA4-59E2-4B54-7996-DB9695473417}"/>
              </a:ext>
            </a:extLst>
          </p:cNvPr>
          <p:cNvSpPr/>
          <p:nvPr/>
        </p:nvSpPr>
        <p:spPr>
          <a:xfrm>
            <a:off x="8697995" y="2696211"/>
            <a:ext cx="269498" cy="72000"/>
          </a:xfrm>
          <a:prstGeom prst="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lnSpc>
                <a:spcPct val="80000"/>
              </a:lnSpc>
            </a:pPr>
            <a:r>
              <a:rPr lang="en-US" altLang="ja-JP" sz="5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Saving</a:t>
            </a:r>
          </a:p>
        </p:txBody>
      </p:sp>
    </p:spTree>
    <p:extLst>
      <p:ext uri="{BB962C8B-B14F-4D97-AF65-F5344CB8AC3E}">
        <p14:creationId xmlns:p14="http://schemas.microsoft.com/office/powerpoint/2010/main" val="394926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9F2A9-AF97-890B-08F5-84CD3674993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7ED2355-55FB-8268-6048-85530EBB52E6}"/>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14</a:t>
            </a:fld>
            <a:endParaRPr lang="ja-JP" altLang="en-US" dirty="0">
              <a:latin typeface="Times New Roman" panose="02020603050405020304" pitchFamily="18" charset="0"/>
              <a:cs typeface="Times New Roman" panose="02020603050405020304" pitchFamily="18" charset="0"/>
            </a:endParaRPr>
          </a:p>
        </p:txBody>
      </p:sp>
      <p:pic>
        <p:nvPicPr>
          <p:cNvPr id="2" name="図 1">
            <a:extLst>
              <a:ext uri="{FF2B5EF4-FFF2-40B4-BE49-F238E27FC236}">
                <a16:creationId xmlns:a16="http://schemas.microsoft.com/office/drawing/2014/main" id="{12A4494F-BD16-7DD1-5A37-EF89F787C2D2}"/>
              </a:ext>
            </a:extLst>
          </p:cNvPr>
          <p:cNvPicPr>
            <a:picLocks noChangeAspect="1"/>
          </p:cNvPicPr>
          <p:nvPr/>
        </p:nvPicPr>
        <p:blipFill>
          <a:blip r:embed="rId2"/>
          <a:stretch>
            <a:fillRect/>
          </a:stretch>
        </p:blipFill>
        <p:spPr>
          <a:xfrm>
            <a:off x="185370" y="1794811"/>
            <a:ext cx="6021671" cy="3175062"/>
          </a:xfrm>
          <a:prstGeom prst="rect">
            <a:avLst/>
          </a:prstGeom>
        </p:spPr>
      </p:pic>
      <p:sp>
        <p:nvSpPr>
          <p:cNvPr id="7" name="テキスト ボックス 6">
            <a:extLst>
              <a:ext uri="{FF2B5EF4-FFF2-40B4-BE49-F238E27FC236}">
                <a16:creationId xmlns:a16="http://schemas.microsoft.com/office/drawing/2014/main" id="{9D6CC14B-75E1-9882-C2D9-6DD82BFF2970}"/>
              </a:ext>
            </a:extLst>
          </p:cNvPr>
          <p:cNvSpPr txBox="1"/>
          <p:nvPr/>
        </p:nvSpPr>
        <p:spPr>
          <a:xfrm>
            <a:off x="250827" y="1407634"/>
            <a:ext cx="4199602" cy="369332"/>
          </a:xfrm>
          <a:prstGeom prst="rect">
            <a:avLst/>
          </a:prstGeom>
          <a:solidFill>
            <a:schemeClr val="bg1">
              <a:lumMod val="85000"/>
            </a:schemeClr>
          </a:solidFill>
          <a:ln>
            <a:solidFill>
              <a:schemeClr val="tx1"/>
            </a:solidFill>
          </a:ln>
        </p:spPr>
        <p:txBody>
          <a:bodyPr wrap="square">
            <a:spAutoFit/>
          </a:bodyPr>
          <a:lstStyle/>
          <a:p>
            <a:r>
              <a:rPr lang="en-US" altLang="ja-JP" dirty="0">
                <a:latin typeface="Times New Roman" panose="02020603050405020304" pitchFamily="18" charset="0"/>
                <a:cs typeface="Times New Roman" panose="02020603050405020304" pitchFamily="18" charset="0"/>
              </a:rPr>
              <a:t>Process for introducing the ZEB concept</a:t>
            </a:r>
            <a:endPar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99A0D9C-1CB9-11F5-7171-BC3C7FC24000}"/>
              </a:ext>
            </a:extLst>
          </p:cNvPr>
          <p:cNvSpPr txBox="1"/>
          <p:nvPr/>
        </p:nvSpPr>
        <p:spPr>
          <a:xfrm>
            <a:off x="0" y="899000"/>
            <a:ext cx="6367244" cy="445913"/>
          </a:xfrm>
          <a:prstGeom prst="rect">
            <a:avLst/>
          </a:prstGeom>
          <a:solidFill>
            <a:schemeClr val="accent1">
              <a:lumMod val="75000"/>
              <a:alpha val="25000"/>
            </a:schemeClr>
          </a:solidFill>
        </p:spPr>
        <p:txBody>
          <a:bodyPr wrap="square" tIns="90000" bIns="46800" rtlCol="0" anchor="ctr" anchorCtr="0">
            <a:spAutoFit/>
          </a:bodyPr>
          <a:lstStyle/>
          <a:p>
            <a:pPr algn="ctr"/>
            <a:r>
              <a:rPr lang="en-US" altLang="ja-JP" sz="2000" dirty="0">
                <a:latin typeface="Times New Roman" panose="02020603050405020304" pitchFamily="18" charset="0"/>
                <a:ea typeface="BIZ UDPゴシック" panose="020B0400000000000000" pitchFamily="50" charset="-128"/>
                <a:cs typeface="Times New Roman" panose="02020603050405020304" pitchFamily="18" charset="0"/>
              </a:rPr>
              <a:t>Initiatives for transition to low-carbon housing and facilities</a:t>
            </a:r>
          </a:p>
        </p:txBody>
      </p:sp>
      <p:sp>
        <p:nvSpPr>
          <p:cNvPr id="13" name="楕円 12">
            <a:extLst>
              <a:ext uri="{FF2B5EF4-FFF2-40B4-BE49-F238E27FC236}">
                <a16:creationId xmlns:a16="http://schemas.microsoft.com/office/drawing/2014/main" id="{9B724C15-3985-B89C-5CC6-77E266C6C729}"/>
              </a:ext>
            </a:extLst>
          </p:cNvPr>
          <p:cNvSpPr/>
          <p:nvPr/>
        </p:nvSpPr>
        <p:spPr>
          <a:xfrm>
            <a:off x="629173" y="1827860"/>
            <a:ext cx="1325461" cy="41513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15" name="楕円 14">
            <a:extLst>
              <a:ext uri="{FF2B5EF4-FFF2-40B4-BE49-F238E27FC236}">
                <a16:creationId xmlns:a16="http://schemas.microsoft.com/office/drawing/2014/main" id="{267ED29D-1C07-3DAC-9DBF-D790B8D795A8}"/>
              </a:ext>
            </a:extLst>
          </p:cNvPr>
          <p:cNvSpPr/>
          <p:nvPr/>
        </p:nvSpPr>
        <p:spPr>
          <a:xfrm>
            <a:off x="3858935" y="3288484"/>
            <a:ext cx="805343" cy="62078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16" name="楕円 15">
            <a:extLst>
              <a:ext uri="{FF2B5EF4-FFF2-40B4-BE49-F238E27FC236}">
                <a16:creationId xmlns:a16="http://schemas.microsoft.com/office/drawing/2014/main" id="{E29BF072-916E-6CB0-E51E-7A142A48D0D2}"/>
              </a:ext>
            </a:extLst>
          </p:cNvPr>
          <p:cNvSpPr/>
          <p:nvPr/>
        </p:nvSpPr>
        <p:spPr>
          <a:xfrm>
            <a:off x="1755153" y="2406241"/>
            <a:ext cx="845434" cy="56683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cxnSp>
        <p:nvCxnSpPr>
          <p:cNvPr id="19" name="直線矢印コネクタ 18">
            <a:extLst>
              <a:ext uri="{FF2B5EF4-FFF2-40B4-BE49-F238E27FC236}">
                <a16:creationId xmlns:a16="http://schemas.microsoft.com/office/drawing/2014/main" id="{FCDA5437-02AD-4BB9-BD54-7C57086DD850}"/>
              </a:ext>
            </a:extLst>
          </p:cNvPr>
          <p:cNvCxnSpPr>
            <a:cxnSpLocks/>
          </p:cNvCxnSpPr>
          <p:nvPr/>
        </p:nvCxnSpPr>
        <p:spPr>
          <a:xfrm flipV="1">
            <a:off x="1954634" y="1324443"/>
            <a:ext cx="4412610" cy="6946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54B1E68-5CF2-23C4-5BB2-D96CC9AFD3A0}"/>
              </a:ext>
            </a:extLst>
          </p:cNvPr>
          <p:cNvCxnSpPr>
            <a:cxnSpLocks/>
          </p:cNvCxnSpPr>
          <p:nvPr/>
        </p:nvCxnSpPr>
        <p:spPr>
          <a:xfrm>
            <a:off x="2529100" y="2659202"/>
            <a:ext cx="3838144" cy="4228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4B0DB7D-2245-5AA2-2DAA-3FE9BFA0A1FC}"/>
              </a:ext>
            </a:extLst>
          </p:cNvPr>
          <p:cNvCxnSpPr>
            <a:cxnSpLocks/>
            <a:stCxn id="15" idx="5"/>
          </p:cNvCxnSpPr>
          <p:nvPr/>
        </p:nvCxnSpPr>
        <p:spPr>
          <a:xfrm>
            <a:off x="4546338" y="3818358"/>
            <a:ext cx="1053428" cy="5041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B860E1A9-B00D-48D9-9E9C-5535F8BFE79B}"/>
              </a:ext>
            </a:extLst>
          </p:cNvPr>
          <p:cNvGrpSpPr/>
          <p:nvPr/>
        </p:nvGrpSpPr>
        <p:grpSpPr>
          <a:xfrm>
            <a:off x="6424820" y="1105028"/>
            <a:ext cx="2682656" cy="1744939"/>
            <a:chOff x="6477837" y="1080053"/>
            <a:chExt cx="2682656" cy="1744939"/>
          </a:xfrm>
        </p:grpSpPr>
        <p:pic>
          <p:nvPicPr>
            <p:cNvPr id="34" name="図 33" descr="建物の前に立っているスキーヤーたち&#10;&#10;低い精度で自動的に生成された説明">
              <a:extLst>
                <a:ext uri="{FF2B5EF4-FFF2-40B4-BE49-F238E27FC236}">
                  <a16:creationId xmlns:a16="http://schemas.microsoft.com/office/drawing/2014/main" id="{40E32DFC-F0E4-B13F-61FF-17F5CA6F7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151" y="1080053"/>
              <a:ext cx="1281193" cy="1275511"/>
            </a:xfrm>
            <a:prstGeom prst="rect">
              <a:avLst/>
            </a:prstGeom>
          </p:spPr>
        </p:pic>
        <p:pic>
          <p:nvPicPr>
            <p:cNvPr id="32" name="図 31" descr="木製テーブルの周りに集まっている人々&#10;&#10;低い精度で自動的に生成された説明">
              <a:extLst>
                <a:ext uri="{FF2B5EF4-FFF2-40B4-BE49-F238E27FC236}">
                  <a16:creationId xmlns:a16="http://schemas.microsoft.com/office/drawing/2014/main" id="{E8D1A46B-96AA-1D59-5D8A-AB5D307F0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7929" y="1358479"/>
              <a:ext cx="1215677" cy="997085"/>
            </a:xfrm>
            <a:prstGeom prst="rect">
              <a:avLst/>
            </a:prstGeom>
          </p:spPr>
        </p:pic>
        <p:sp>
          <p:nvSpPr>
            <p:cNvPr id="35" name="テキスト ボックス 34">
              <a:extLst>
                <a:ext uri="{FF2B5EF4-FFF2-40B4-BE49-F238E27FC236}">
                  <a16:creationId xmlns:a16="http://schemas.microsoft.com/office/drawing/2014/main" id="{0D2B580B-D263-A6E9-B837-99FEA03DCFD8}"/>
                </a:ext>
              </a:extLst>
            </p:cNvPr>
            <p:cNvSpPr txBox="1"/>
            <p:nvPr/>
          </p:nvSpPr>
          <p:spPr>
            <a:xfrm>
              <a:off x="6477837" y="2363327"/>
              <a:ext cx="2682656" cy="461665"/>
            </a:xfrm>
            <a:prstGeom prst="rect">
              <a:avLst/>
            </a:prstGeom>
            <a:noFill/>
          </p:spPr>
          <p:txBody>
            <a:bodyPr wrap="square">
              <a:spAutoFit/>
            </a:bodyPr>
            <a:lstStyle/>
            <a:p>
              <a:pPr algn="ctr"/>
              <a:r>
                <a:rPr lang="en-US" altLang="ja-JP" sz="1200" dirty="0">
                  <a:latin typeface="Times New Roman" panose="02020603050405020304" pitchFamily="18" charset="0"/>
                  <a:cs typeface="Times New Roman" panose="02020603050405020304" pitchFamily="18" charset="0"/>
                </a:rPr>
                <a:t>Lecture on and visit to a passive house (December 2022)</a:t>
              </a:r>
              <a:endPar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pic>
        <p:nvPicPr>
          <p:cNvPr id="37" name="図 36" descr="木製テーブルの上にあるモニター&#10;&#10;中程度の精度で自動的に生成された説明">
            <a:extLst>
              <a:ext uri="{FF2B5EF4-FFF2-40B4-BE49-F238E27FC236}">
                <a16:creationId xmlns:a16="http://schemas.microsoft.com/office/drawing/2014/main" id="{3467C821-E190-1F6F-31D6-0F952D80E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134" y="3002581"/>
            <a:ext cx="803675" cy="683979"/>
          </a:xfrm>
          <a:prstGeom prst="rect">
            <a:avLst/>
          </a:prstGeom>
        </p:spPr>
      </p:pic>
      <p:pic>
        <p:nvPicPr>
          <p:cNvPr id="39" name="図 38" descr="グラフィカル ユーザー インターフェイス が含まれている画像&#10;&#10;自動的に生成された説明">
            <a:extLst>
              <a:ext uri="{FF2B5EF4-FFF2-40B4-BE49-F238E27FC236}">
                <a16:creationId xmlns:a16="http://schemas.microsoft.com/office/drawing/2014/main" id="{B4B2214B-F480-58C0-88A5-D3CCE44DD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809" y="3028456"/>
            <a:ext cx="1734897" cy="719347"/>
          </a:xfrm>
          <a:prstGeom prst="rect">
            <a:avLst/>
          </a:prstGeom>
        </p:spPr>
      </p:pic>
      <p:sp>
        <p:nvSpPr>
          <p:cNvPr id="40" name="テキスト ボックス 39">
            <a:extLst>
              <a:ext uri="{FF2B5EF4-FFF2-40B4-BE49-F238E27FC236}">
                <a16:creationId xmlns:a16="http://schemas.microsoft.com/office/drawing/2014/main" id="{D661D32D-1422-BCC2-D4A9-05F5FA837F05}"/>
              </a:ext>
            </a:extLst>
          </p:cNvPr>
          <p:cNvSpPr txBox="1"/>
          <p:nvPr/>
        </p:nvSpPr>
        <p:spPr>
          <a:xfrm>
            <a:off x="6337187" y="3737769"/>
            <a:ext cx="2527910" cy="461665"/>
          </a:xfrm>
          <a:prstGeom prst="rect">
            <a:avLst/>
          </a:prstGeom>
          <a:noFill/>
        </p:spPr>
        <p:txBody>
          <a:bodyPr wrap="square">
            <a:spAutoFit/>
          </a:bodyPr>
          <a:lstStyle/>
          <a:p>
            <a:pPr algn="ctr"/>
            <a:r>
              <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Indoor environment measurement survey (October 2022–January 2023)</a:t>
            </a:r>
          </a:p>
        </p:txBody>
      </p:sp>
      <p:pic>
        <p:nvPicPr>
          <p:cNvPr id="46" name="図 45">
            <a:extLst>
              <a:ext uri="{FF2B5EF4-FFF2-40B4-BE49-F238E27FC236}">
                <a16:creationId xmlns:a16="http://schemas.microsoft.com/office/drawing/2014/main" id="{5F7E78C7-4721-6B35-D32D-0BB0D52455C3}"/>
              </a:ext>
            </a:extLst>
          </p:cNvPr>
          <p:cNvPicPr>
            <a:picLocks noChangeAspect="1"/>
          </p:cNvPicPr>
          <p:nvPr/>
        </p:nvPicPr>
        <p:blipFill>
          <a:blip r:embed="rId7"/>
          <a:stretch>
            <a:fillRect/>
          </a:stretch>
        </p:blipFill>
        <p:spPr>
          <a:xfrm>
            <a:off x="5292504" y="4365072"/>
            <a:ext cx="1781706" cy="1280600"/>
          </a:xfrm>
          <a:prstGeom prst="rect">
            <a:avLst/>
          </a:prstGeom>
        </p:spPr>
      </p:pic>
      <p:sp>
        <p:nvSpPr>
          <p:cNvPr id="47" name="テキスト ボックス 46">
            <a:extLst>
              <a:ext uri="{FF2B5EF4-FFF2-40B4-BE49-F238E27FC236}">
                <a16:creationId xmlns:a16="http://schemas.microsoft.com/office/drawing/2014/main" id="{B9618AF7-E71A-490C-78B7-D48579A34DF9}"/>
              </a:ext>
            </a:extLst>
          </p:cNvPr>
          <p:cNvSpPr txBox="1"/>
          <p:nvPr/>
        </p:nvSpPr>
        <p:spPr>
          <a:xfrm>
            <a:off x="4824261" y="5653398"/>
            <a:ext cx="2700663" cy="830997"/>
          </a:xfrm>
          <a:prstGeom prst="rect">
            <a:avLst/>
          </a:prstGeom>
          <a:noFill/>
        </p:spPr>
        <p:txBody>
          <a:bodyPr wrap="square">
            <a:spAutoFit/>
          </a:bodyPr>
          <a:lstStyle/>
          <a:p>
            <a:pPr algn="ctr"/>
            <a:r>
              <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Proposal for rooftop solar power generation for private factories and hospitals (from August 2024)</a:t>
            </a:r>
          </a:p>
          <a:p>
            <a:pPr algn="ctr"/>
            <a:endPar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49" name="図 48" descr="アパートのビル&#10;&#10;中程度の精度で自動的に生成された説明">
            <a:extLst>
              <a:ext uri="{FF2B5EF4-FFF2-40B4-BE49-F238E27FC236}">
                <a16:creationId xmlns:a16="http://schemas.microsoft.com/office/drawing/2014/main" id="{EF8FB2A6-D02E-A696-BC0B-DF83C02AA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5916" y="4574642"/>
            <a:ext cx="1971560" cy="997085"/>
          </a:xfrm>
          <a:prstGeom prst="rect">
            <a:avLst/>
          </a:prstGeom>
        </p:spPr>
      </p:pic>
      <p:sp>
        <p:nvSpPr>
          <p:cNvPr id="50" name="テキスト ボックス 49">
            <a:extLst>
              <a:ext uri="{FF2B5EF4-FFF2-40B4-BE49-F238E27FC236}">
                <a16:creationId xmlns:a16="http://schemas.microsoft.com/office/drawing/2014/main" id="{BB6E961D-5478-8499-A213-19014BF8A2BC}"/>
              </a:ext>
            </a:extLst>
          </p:cNvPr>
          <p:cNvSpPr txBox="1"/>
          <p:nvPr/>
        </p:nvSpPr>
        <p:spPr>
          <a:xfrm>
            <a:off x="7112196" y="5653398"/>
            <a:ext cx="2031804" cy="646331"/>
          </a:xfrm>
          <a:prstGeom prst="rect">
            <a:avLst/>
          </a:prstGeom>
          <a:noFill/>
        </p:spPr>
        <p:txBody>
          <a:bodyPr wrap="square">
            <a:spAutoFit/>
          </a:bodyPr>
          <a:lstStyle/>
          <a:p>
            <a:pPr algn="ctr"/>
            <a:r>
              <a:rPr lang="en-US" altLang="ja-JP" sz="1200" spc="-3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Geothermal heat pump demonstration project for schools (from December 2022)</a:t>
            </a:r>
          </a:p>
        </p:txBody>
      </p:sp>
      <p:sp>
        <p:nvSpPr>
          <p:cNvPr id="51" name="テキスト ボックス 50">
            <a:extLst>
              <a:ext uri="{FF2B5EF4-FFF2-40B4-BE49-F238E27FC236}">
                <a16:creationId xmlns:a16="http://schemas.microsoft.com/office/drawing/2014/main" id="{06119448-572B-C602-B028-BD4A8F92779F}"/>
              </a:ext>
            </a:extLst>
          </p:cNvPr>
          <p:cNvSpPr txBox="1"/>
          <p:nvPr/>
        </p:nvSpPr>
        <p:spPr>
          <a:xfrm>
            <a:off x="315866" y="6205560"/>
            <a:ext cx="4631415" cy="461665"/>
          </a:xfrm>
          <a:prstGeom prst="rect">
            <a:avLst/>
          </a:prstGeom>
          <a:noFill/>
        </p:spPr>
        <p:txBody>
          <a:bodyPr wrap="square">
            <a:spAutoFit/>
          </a:bodyPr>
          <a:lstStyle/>
          <a:p>
            <a:pPr algn="ctr"/>
            <a:r>
              <a:rPr lang="en-US" altLang="ja-JP" sz="12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Case study on low-carbon model buildings for the planned new city hall building and apartment buildings (October 2021–December 2022)</a:t>
            </a:r>
          </a:p>
        </p:txBody>
      </p:sp>
      <p:grpSp>
        <p:nvGrpSpPr>
          <p:cNvPr id="57" name="グループ化 56">
            <a:extLst>
              <a:ext uri="{FF2B5EF4-FFF2-40B4-BE49-F238E27FC236}">
                <a16:creationId xmlns:a16="http://schemas.microsoft.com/office/drawing/2014/main" id="{9E29EB28-264E-CE3A-E8DC-0AC962F88B8B}"/>
              </a:ext>
            </a:extLst>
          </p:cNvPr>
          <p:cNvGrpSpPr/>
          <p:nvPr/>
        </p:nvGrpSpPr>
        <p:grpSpPr>
          <a:xfrm>
            <a:off x="755710" y="5017089"/>
            <a:ext cx="1827531" cy="1118817"/>
            <a:chOff x="0" y="0"/>
            <a:chExt cx="2599877" cy="1915795"/>
          </a:xfrm>
        </p:grpSpPr>
        <p:pic>
          <p:nvPicPr>
            <p:cNvPr id="58" name="図 57">
              <a:extLst>
                <a:ext uri="{FF2B5EF4-FFF2-40B4-BE49-F238E27FC236}">
                  <a16:creationId xmlns:a16="http://schemas.microsoft.com/office/drawing/2014/main" id="{B8E41F5E-18BD-F1E3-7FB0-4623ADF90E1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599877" cy="1404620"/>
            </a:xfrm>
            <a:prstGeom prst="rect">
              <a:avLst/>
            </a:prstGeom>
            <a:noFill/>
            <a:ln>
              <a:noFill/>
            </a:ln>
          </p:spPr>
        </p:pic>
        <p:pic>
          <p:nvPicPr>
            <p:cNvPr id="59" name="図 58">
              <a:extLst>
                <a:ext uri="{FF2B5EF4-FFF2-40B4-BE49-F238E27FC236}">
                  <a16:creationId xmlns:a16="http://schemas.microsoft.com/office/drawing/2014/main" id="{0898341D-2E27-5114-81D0-18DC920C2D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213025"/>
              <a:ext cx="1288415" cy="700405"/>
            </a:xfrm>
            <a:prstGeom prst="rect">
              <a:avLst/>
            </a:prstGeom>
            <a:noFill/>
            <a:ln>
              <a:noFill/>
            </a:ln>
          </p:spPr>
        </p:pic>
        <p:pic>
          <p:nvPicPr>
            <p:cNvPr id="60" name="図 59">
              <a:extLst>
                <a:ext uri="{FF2B5EF4-FFF2-40B4-BE49-F238E27FC236}">
                  <a16:creationId xmlns:a16="http://schemas.microsoft.com/office/drawing/2014/main" id="{D899D519-9419-186B-5209-878618F96B1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7780" y="1212982"/>
              <a:ext cx="1312097" cy="702813"/>
            </a:xfrm>
            <a:prstGeom prst="rect">
              <a:avLst/>
            </a:prstGeom>
            <a:noFill/>
            <a:ln>
              <a:noFill/>
            </a:ln>
          </p:spPr>
        </p:pic>
      </p:grpSp>
      <p:pic>
        <p:nvPicPr>
          <p:cNvPr id="61" name="図 60" descr="建物, テーブル, アパート, スポーツゲーム が含まれている画像&#10;&#10;自動的に生成された説明">
            <a:extLst>
              <a:ext uri="{FF2B5EF4-FFF2-40B4-BE49-F238E27FC236}">
                <a16:creationId xmlns:a16="http://schemas.microsoft.com/office/drawing/2014/main" id="{761612A4-1E27-77C2-A13B-256A437435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52666" y="4991856"/>
            <a:ext cx="1710347" cy="1159742"/>
          </a:xfrm>
          <a:prstGeom prst="rect">
            <a:avLst/>
          </a:prstGeom>
        </p:spPr>
      </p:pic>
      <p:cxnSp>
        <p:nvCxnSpPr>
          <p:cNvPr id="63" name="直線矢印コネクタ 62">
            <a:extLst>
              <a:ext uri="{FF2B5EF4-FFF2-40B4-BE49-F238E27FC236}">
                <a16:creationId xmlns:a16="http://schemas.microsoft.com/office/drawing/2014/main" id="{F3324CD5-ED08-D0CD-9306-8B94BF6010AA}"/>
              </a:ext>
            </a:extLst>
          </p:cNvPr>
          <p:cNvCxnSpPr>
            <a:cxnSpLocks/>
          </p:cNvCxnSpPr>
          <p:nvPr/>
        </p:nvCxnSpPr>
        <p:spPr>
          <a:xfrm>
            <a:off x="1979799" y="3988722"/>
            <a:ext cx="0" cy="930326"/>
          </a:xfrm>
          <a:prstGeom prst="straightConnector1">
            <a:avLst/>
          </a:prstGeom>
          <a:ln w="984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82D153D8-F4A9-54EA-1EC0-3E4D863AB43B}"/>
              </a:ext>
            </a:extLst>
          </p:cNvPr>
          <p:cNvSpPr/>
          <p:nvPr/>
        </p:nvSpPr>
        <p:spPr>
          <a:xfrm>
            <a:off x="390292" y="4951958"/>
            <a:ext cx="4631415" cy="1823437"/>
          </a:xfrm>
          <a:prstGeom prst="rect">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67" name="楕円 66">
            <a:extLst>
              <a:ext uri="{FF2B5EF4-FFF2-40B4-BE49-F238E27FC236}">
                <a16:creationId xmlns:a16="http://schemas.microsoft.com/office/drawing/2014/main" id="{3FD0A411-BBAB-74D7-F82E-DEB556C08F6D}"/>
              </a:ext>
            </a:extLst>
          </p:cNvPr>
          <p:cNvSpPr/>
          <p:nvPr/>
        </p:nvSpPr>
        <p:spPr>
          <a:xfrm>
            <a:off x="3583889" y="5130017"/>
            <a:ext cx="594343" cy="58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latin typeface="Times New Roman" panose="02020603050405020304" pitchFamily="18" charset="0"/>
              <a:cs typeface="Times New Roman" panose="02020603050405020304" pitchFamily="18" charset="0"/>
            </a:endParaRPr>
          </a:p>
        </p:txBody>
      </p:sp>
      <p:sp>
        <p:nvSpPr>
          <p:cNvPr id="69" name="正方形/長方形 68">
            <a:extLst>
              <a:ext uri="{FF2B5EF4-FFF2-40B4-BE49-F238E27FC236}">
                <a16:creationId xmlns:a16="http://schemas.microsoft.com/office/drawing/2014/main" id="{64E55869-8C51-EC07-740A-8FC073E0C4AE}"/>
              </a:ext>
            </a:extLst>
          </p:cNvPr>
          <p:cNvSpPr/>
          <p:nvPr/>
        </p:nvSpPr>
        <p:spPr>
          <a:xfrm>
            <a:off x="250827" y="142772"/>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正方形/長方形 3">
            <a:extLst>
              <a:ext uri="{FF2B5EF4-FFF2-40B4-BE49-F238E27FC236}">
                <a16:creationId xmlns:a16="http://schemas.microsoft.com/office/drawing/2014/main" id="{B1751DE2-94BF-14AB-14B8-66C5E28700DC}"/>
              </a:ext>
            </a:extLst>
          </p:cNvPr>
          <p:cNvSpPr/>
          <p:nvPr/>
        </p:nvSpPr>
        <p:spPr>
          <a:xfrm>
            <a:off x="225538" y="2543299"/>
            <a:ext cx="1031762" cy="342575"/>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Optimization of surrounding environments </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D2BF7EB3-3686-EEE7-8818-9434B2AF2C94}"/>
              </a:ext>
            </a:extLst>
          </p:cNvPr>
          <p:cNvSpPr/>
          <p:nvPr/>
        </p:nvSpPr>
        <p:spPr>
          <a:xfrm>
            <a:off x="1720904" y="2528231"/>
            <a:ext cx="1031762" cy="342575"/>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Optimization of indoor environments</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94E84A12-350C-0AA9-BB62-C0A60769FE9E}"/>
              </a:ext>
            </a:extLst>
          </p:cNvPr>
          <p:cNvSpPr/>
          <p:nvPr/>
        </p:nvSpPr>
        <p:spPr>
          <a:xfrm>
            <a:off x="785415" y="3515288"/>
            <a:ext cx="875514" cy="297701"/>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Load reduction</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C22A0B53-DDA0-0C05-1AC7-8791D902224C}"/>
              </a:ext>
            </a:extLst>
          </p:cNvPr>
          <p:cNvSpPr/>
          <p:nvPr/>
        </p:nvSpPr>
        <p:spPr>
          <a:xfrm>
            <a:off x="1763960" y="3441927"/>
            <a:ext cx="922598" cy="348483"/>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Utilization of natural energy</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6CC43F20-F874-CFF4-68E6-D9479352F51D}"/>
              </a:ext>
            </a:extLst>
          </p:cNvPr>
          <p:cNvSpPr/>
          <p:nvPr/>
        </p:nvSpPr>
        <p:spPr>
          <a:xfrm>
            <a:off x="2770448" y="3368873"/>
            <a:ext cx="932239" cy="487984"/>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Improvement of the efficiency of equipment and systems</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93A2630B-7CAE-A712-5E2C-185E7090CE92}"/>
              </a:ext>
            </a:extLst>
          </p:cNvPr>
          <p:cNvSpPr/>
          <p:nvPr/>
        </p:nvSpPr>
        <p:spPr>
          <a:xfrm>
            <a:off x="3912168" y="3381726"/>
            <a:ext cx="835999" cy="431263"/>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80000"/>
              </a:lnSpc>
            </a:pP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Introduction of renewable energy</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F9B4B356-04A5-DB43-05FE-E0A2253E3DA3}"/>
              </a:ext>
            </a:extLst>
          </p:cNvPr>
          <p:cNvSpPr/>
          <p:nvPr/>
        </p:nvSpPr>
        <p:spPr>
          <a:xfrm>
            <a:off x="4878313" y="3395195"/>
            <a:ext cx="917622" cy="375948"/>
          </a:xfrm>
          <a:prstGeom prst="rect">
            <a:avLst/>
          </a:prstGeom>
          <a:solidFill>
            <a:schemeClr val="bg1"/>
          </a:solidFill>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Energy management</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DDCF3610-DBB4-EC8B-1977-43E7D43BA575}"/>
              </a:ext>
            </a:extLst>
          </p:cNvPr>
          <p:cNvSpPr/>
          <p:nvPr/>
        </p:nvSpPr>
        <p:spPr>
          <a:xfrm>
            <a:off x="2372522" y="4221822"/>
            <a:ext cx="752427" cy="43161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Times New Roman" panose="02020603050405020304" pitchFamily="18" charset="0"/>
                <a:cs typeface="Times New Roman" panose="02020603050405020304" pitchFamily="18" charset="0"/>
              </a:rPr>
              <a:t>Utilization of unused energy</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69D8953D-162D-71B5-DD7C-4A2CC05C0688}"/>
              </a:ext>
            </a:extLst>
          </p:cNvPr>
          <p:cNvSpPr/>
          <p:nvPr/>
        </p:nvSpPr>
        <p:spPr>
          <a:xfrm>
            <a:off x="3408512" y="4202996"/>
            <a:ext cx="752427" cy="43161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Times New Roman" panose="02020603050405020304" pitchFamily="18" charset="0"/>
                <a:cs typeface="Times New Roman" panose="02020603050405020304" pitchFamily="18" charset="0"/>
              </a:rPr>
              <a:t>Business Continuity Planning (BCP)</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2155000A-9DD2-4210-1C9F-5C3953637442}"/>
              </a:ext>
            </a:extLst>
          </p:cNvPr>
          <p:cNvSpPr/>
          <p:nvPr/>
        </p:nvSpPr>
        <p:spPr>
          <a:xfrm>
            <a:off x="4390126" y="4221822"/>
            <a:ext cx="752427" cy="43161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Times New Roman" panose="02020603050405020304" pitchFamily="18" charset="0"/>
                <a:cs typeface="Times New Roman" panose="02020603050405020304" pitchFamily="18" charset="0"/>
              </a:rPr>
              <a:t>Off-site initiatives</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8" name="正方形/長方形 27">
            <a:extLst>
              <a:ext uri="{FF2B5EF4-FFF2-40B4-BE49-F238E27FC236}">
                <a16:creationId xmlns:a16="http://schemas.microsoft.com/office/drawing/2014/main" id="{FC80FE56-DB69-17DE-4787-5526CFFE91B3}"/>
              </a:ext>
            </a:extLst>
          </p:cNvPr>
          <p:cNvSpPr/>
          <p:nvPr/>
        </p:nvSpPr>
        <p:spPr>
          <a:xfrm>
            <a:off x="755709" y="1908772"/>
            <a:ext cx="1070845" cy="243832"/>
          </a:xfrm>
          <a:prstGeom prst="rect">
            <a:avLst/>
          </a:prstGeom>
          <a:solidFill>
            <a:srgbClr val="7AAB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100" dirty="0">
                <a:solidFill>
                  <a:schemeClr val="bg1"/>
                </a:solidFill>
                <a:latin typeface="Times New Roman" panose="02020603050405020304" pitchFamily="18" charset="0"/>
                <a:cs typeface="Times New Roman" panose="02020603050405020304" pitchFamily="18" charset="0"/>
              </a:rPr>
              <a:t>Passive design</a:t>
            </a:r>
            <a:endParaRPr kumimoji="1" lang="ja-JP" altLang="en-US" sz="11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0970B9D2-3E13-9D79-918C-A3960BEC7519}"/>
              </a:ext>
            </a:extLst>
          </p:cNvPr>
          <p:cNvSpPr/>
          <p:nvPr/>
        </p:nvSpPr>
        <p:spPr>
          <a:xfrm>
            <a:off x="4463014" y="1890478"/>
            <a:ext cx="1537736" cy="243832"/>
          </a:xfrm>
          <a:prstGeom prst="rect">
            <a:avLst/>
          </a:prstGeom>
          <a:solidFill>
            <a:srgbClr val="7AAB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Energy management</a:t>
            </a:r>
            <a:endParaRPr kumimoji="1" lang="ja-JP" altLang="en-US" sz="11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0" name="正方形/長方形 29">
            <a:extLst>
              <a:ext uri="{FF2B5EF4-FFF2-40B4-BE49-F238E27FC236}">
                <a16:creationId xmlns:a16="http://schemas.microsoft.com/office/drawing/2014/main" id="{4F5FE1D8-EB4D-EBAF-53EC-EE97B658F7D0}"/>
              </a:ext>
            </a:extLst>
          </p:cNvPr>
          <p:cNvSpPr/>
          <p:nvPr/>
        </p:nvSpPr>
        <p:spPr>
          <a:xfrm>
            <a:off x="2752666" y="1909668"/>
            <a:ext cx="1425565" cy="231001"/>
          </a:xfrm>
          <a:prstGeom prst="rect">
            <a:avLst/>
          </a:prstGeom>
          <a:solidFill>
            <a:srgbClr val="7AABC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Active design</a:t>
            </a:r>
            <a:endParaRPr kumimoji="1" lang="ja-JP" altLang="en-US" sz="11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Tree>
    <p:extLst>
      <p:ext uri="{BB962C8B-B14F-4D97-AF65-F5344CB8AC3E}">
        <p14:creationId xmlns:p14="http://schemas.microsoft.com/office/powerpoint/2010/main" val="248243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9BC8C-9711-30D0-1E9B-731CCE57FE71}"/>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6C9761C-43EB-5D31-8390-CFE74509EF3A}"/>
              </a:ext>
            </a:extLst>
          </p:cNvPr>
          <p:cNvSpPr>
            <a:spLocks noGrp="1"/>
          </p:cNvSpPr>
          <p:nvPr>
            <p:ph type="sldNum" sz="quarter" idx="4"/>
          </p:nvPr>
        </p:nvSpPr>
        <p:spPr>
          <a:xfrm>
            <a:off x="8121696" y="6464754"/>
            <a:ext cx="620062" cy="356076"/>
          </a:xfrm>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15</a:t>
            </a:fld>
            <a:endParaRPr lang="ja-JP" altLang="en-US" dirty="0">
              <a:latin typeface="Times New Roman" panose="02020603050405020304" pitchFamily="18" charset="0"/>
              <a:cs typeface="Times New Roman" panose="02020603050405020304" pitchFamily="18" charset="0"/>
            </a:endParaRPr>
          </a:p>
        </p:txBody>
      </p:sp>
      <p:pic>
        <p:nvPicPr>
          <p:cNvPr id="2" name="図 1">
            <a:extLst>
              <a:ext uri="{FF2B5EF4-FFF2-40B4-BE49-F238E27FC236}">
                <a16:creationId xmlns:a16="http://schemas.microsoft.com/office/drawing/2014/main" id="{4069F315-AFFA-02FD-D501-FD05164055B3}"/>
              </a:ext>
            </a:extLst>
          </p:cNvPr>
          <p:cNvPicPr>
            <a:picLocks noChangeAspect="1"/>
          </p:cNvPicPr>
          <p:nvPr/>
        </p:nvPicPr>
        <p:blipFill>
          <a:blip r:embed="rId2"/>
          <a:stretch>
            <a:fillRect/>
          </a:stretch>
        </p:blipFill>
        <p:spPr>
          <a:xfrm>
            <a:off x="4648752" y="1561994"/>
            <a:ext cx="2889286" cy="4987685"/>
          </a:xfrm>
          <a:prstGeom prst="rect">
            <a:avLst/>
          </a:prstGeom>
        </p:spPr>
      </p:pic>
      <p:sp>
        <p:nvSpPr>
          <p:cNvPr id="6" name="テキスト ボックス 5">
            <a:extLst>
              <a:ext uri="{FF2B5EF4-FFF2-40B4-BE49-F238E27FC236}">
                <a16:creationId xmlns:a16="http://schemas.microsoft.com/office/drawing/2014/main" id="{1BEBB45B-B31F-FCB6-D14B-7A51E276FF61}"/>
              </a:ext>
            </a:extLst>
          </p:cNvPr>
          <p:cNvSpPr txBox="1"/>
          <p:nvPr/>
        </p:nvSpPr>
        <p:spPr>
          <a:xfrm>
            <a:off x="4757596" y="954596"/>
            <a:ext cx="3673172" cy="646331"/>
          </a:xfrm>
          <a:prstGeom prst="rect">
            <a:avLst/>
          </a:prstGeom>
          <a:noFill/>
        </p:spPr>
        <p:txBody>
          <a:bodyPr wrap="square">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Overview of energy-saving performance calculations in Japan</a:t>
            </a:r>
            <a:endParaRPr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12AF7C71-7E5F-20C1-CCD7-0BED20257FDF}"/>
              </a:ext>
            </a:extLst>
          </p:cNvPr>
          <p:cNvSpPr txBox="1"/>
          <p:nvPr/>
        </p:nvSpPr>
        <p:spPr>
          <a:xfrm>
            <a:off x="19392" y="1250806"/>
            <a:ext cx="4629360" cy="369332"/>
          </a:xfrm>
          <a:prstGeom prst="rect">
            <a:avLst/>
          </a:prstGeom>
          <a:noFill/>
        </p:spPr>
        <p:txBody>
          <a:bodyPr wrap="square">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Examples of Japan’s cold-climate technologies</a:t>
            </a:r>
            <a:endParaRPr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637F2AB5-EE51-1429-75CF-20E4D41A78A8}"/>
              </a:ext>
            </a:extLst>
          </p:cNvPr>
          <p:cNvPicPr>
            <a:picLocks noChangeAspect="1"/>
          </p:cNvPicPr>
          <p:nvPr/>
        </p:nvPicPr>
        <p:blipFill>
          <a:blip r:embed="rId3"/>
          <a:stretch>
            <a:fillRect/>
          </a:stretch>
        </p:blipFill>
        <p:spPr>
          <a:xfrm>
            <a:off x="258446" y="1646918"/>
            <a:ext cx="2297176" cy="4007647"/>
          </a:xfrm>
          <a:prstGeom prst="rect">
            <a:avLst/>
          </a:prstGeom>
        </p:spPr>
      </p:pic>
      <p:pic>
        <p:nvPicPr>
          <p:cNvPr id="9" name="図 8">
            <a:extLst>
              <a:ext uri="{FF2B5EF4-FFF2-40B4-BE49-F238E27FC236}">
                <a16:creationId xmlns:a16="http://schemas.microsoft.com/office/drawing/2014/main" id="{0DF9E665-3712-D5A8-97B1-33DD383893A7}"/>
              </a:ext>
            </a:extLst>
          </p:cNvPr>
          <p:cNvPicPr>
            <a:picLocks noChangeAspect="1"/>
          </p:cNvPicPr>
          <p:nvPr/>
        </p:nvPicPr>
        <p:blipFill>
          <a:blip r:embed="rId4"/>
          <a:stretch>
            <a:fillRect/>
          </a:stretch>
        </p:blipFill>
        <p:spPr>
          <a:xfrm>
            <a:off x="1208920" y="4651954"/>
            <a:ext cx="2485414" cy="1812799"/>
          </a:xfrm>
          <a:prstGeom prst="rect">
            <a:avLst/>
          </a:prstGeom>
        </p:spPr>
      </p:pic>
      <p:sp>
        <p:nvSpPr>
          <p:cNvPr id="11" name="テキスト ボックス 10">
            <a:extLst>
              <a:ext uri="{FF2B5EF4-FFF2-40B4-BE49-F238E27FC236}">
                <a16:creationId xmlns:a16="http://schemas.microsoft.com/office/drawing/2014/main" id="{4DA65CA7-0B88-B0BC-C4A8-EA844137753B}"/>
              </a:ext>
            </a:extLst>
          </p:cNvPr>
          <p:cNvSpPr txBox="1"/>
          <p:nvPr/>
        </p:nvSpPr>
        <p:spPr>
          <a:xfrm>
            <a:off x="111035" y="836730"/>
            <a:ext cx="3826982" cy="400110"/>
          </a:xfrm>
          <a:prstGeom prst="rect">
            <a:avLst/>
          </a:prstGeom>
          <a:solidFill>
            <a:schemeClr val="bg1">
              <a:lumMod val="85000"/>
            </a:schemeClr>
          </a:solidFill>
          <a:ln>
            <a:solidFill>
              <a:schemeClr val="tx1"/>
            </a:solidFill>
          </a:ln>
        </p:spPr>
        <p:txBody>
          <a:bodyPr wrap="square">
            <a:spAutoFit/>
          </a:bodyPr>
          <a:lstStyle/>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Dissemination of the ZEB Concept</a:t>
            </a:r>
          </a:p>
        </p:txBody>
      </p:sp>
      <p:sp>
        <p:nvSpPr>
          <p:cNvPr id="12" name="正方形/長方形 11">
            <a:extLst>
              <a:ext uri="{FF2B5EF4-FFF2-40B4-BE49-F238E27FC236}">
                <a16:creationId xmlns:a16="http://schemas.microsoft.com/office/drawing/2014/main" id="{B7818706-3A18-B9B1-23D7-479FE642DCAB}"/>
              </a:ext>
            </a:extLst>
          </p:cNvPr>
          <p:cNvSpPr/>
          <p:nvPr/>
        </p:nvSpPr>
        <p:spPr>
          <a:xfrm>
            <a:off x="258446" y="123860"/>
            <a:ext cx="73823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822E7CDE-2CD0-9E14-0B9A-775241F15B25}"/>
              </a:ext>
            </a:extLst>
          </p:cNvPr>
          <p:cNvSpPr>
            <a:spLocks noGrp="1"/>
          </p:cNvSpPr>
          <p:nvPr>
            <p:ph type="ftr" sz="quarter" idx="3"/>
          </p:nvPr>
        </p:nvSpPr>
        <p:spPr>
          <a:xfrm>
            <a:off x="0" y="6587603"/>
            <a:ext cx="5554952"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spTree>
    <p:extLst>
      <p:ext uri="{BB962C8B-B14F-4D97-AF65-F5344CB8AC3E}">
        <p14:creationId xmlns:p14="http://schemas.microsoft.com/office/powerpoint/2010/main" val="266608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61C9A43-A188-1DEC-07E9-C5C677AD541C}"/>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16</a:t>
            </a:fld>
            <a:endParaRPr lang="ja-JP" altLang="en-US"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11D76910-8347-F79B-3058-621D8D38AE0A}"/>
              </a:ext>
            </a:extLst>
          </p:cNvPr>
          <p:cNvSpPr txBox="1"/>
          <p:nvPr/>
        </p:nvSpPr>
        <p:spPr>
          <a:xfrm>
            <a:off x="0" y="923495"/>
            <a:ext cx="6425184" cy="445913"/>
          </a:xfrm>
          <a:prstGeom prst="rect">
            <a:avLst/>
          </a:prstGeom>
          <a:solidFill>
            <a:schemeClr val="accent1">
              <a:lumMod val="75000"/>
              <a:alpha val="25000"/>
            </a:schemeClr>
          </a:solidFill>
        </p:spPr>
        <p:txBody>
          <a:bodyPr wrap="square" tIns="90000" bIns="46800" rtlCol="0" anchor="ctr" anchorCtr="0">
            <a:spAutoFit/>
          </a:bodyPr>
          <a:lstStyle/>
          <a:p>
            <a:r>
              <a:rPr lang="en-US" altLang="ja-JP" sz="2000" dirty="0">
                <a:latin typeface="Times New Roman" panose="02020603050405020304" pitchFamily="18" charset="0"/>
                <a:ea typeface="BIZ UDPゴシック" panose="020B0400000000000000" pitchFamily="50" charset="-128"/>
                <a:cs typeface="Times New Roman" panose="02020603050405020304" pitchFamily="18" charset="0"/>
              </a:rPr>
              <a:t>Initiatives for energy transition for heat supply systems</a:t>
            </a:r>
            <a:endParaRPr kumimoji="1" lang="ja-JP" altLang="en-US" sz="20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989C66CC-EE29-9518-C1D5-ADC85686449F}"/>
              </a:ext>
            </a:extLst>
          </p:cNvPr>
          <p:cNvSpPr txBox="1"/>
          <p:nvPr/>
        </p:nvSpPr>
        <p:spPr>
          <a:xfrm>
            <a:off x="101480" y="1388504"/>
            <a:ext cx="4220584" cy="400110"/>
          </a:xfrm>
          <a:prstGeom prst="rect">
            <a:avLst/>
          </a:prstGeom>
          <a:noFill/>
        </p:spPr>
        <p:txBody>
          <a:bodyPr wrap="square">
            <a:spAutoFit/>
          </a:bodyPr>
          <a:lstStyle/>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Introduction of high-efficiency boilers</a:t>
            </a:r>
          </a:p>
        </p:txBody>
      </p:sp>
      <p:sp>
        <p:nvSpPr>
          <p:cNvPr id="26" name="テキスト ボックス 25">
            <a:extLst>
              <a:ext uri="{FF2B5EF4-FFF2-40B4-BE49-F238E27FC236}">
                <a16:creationId xmlns:a16="http://schemas.microsoft.com/office/drawing/2014/main" id="{6766D10C-067A-877E-A0AE-00F06B95DA6F}"/>
              </a:ext>
            </a:extLst>
          </p:cNvPr>
          <p:cNvSpPr txBox="1"/>
          <p:nvPr/>
        </p:nvSpPr>
        <p:spPr>
          <a:xfrm>
            <a:off x="-1" y="3848761"/>
            <a:ext cx="5531005" cy="445913"/>
          </a:xfrm>
          <a:prstGeom prst="rect">
            <a:avLst/>
          </a:prstGeom>
          <a:solidFill>
            <a:schemeClr val="accent1">
              <a:lumMod val="75000"/>
              <a:alpha val="25000"/>
            </a:schemeClr>
          </a:solidFill>
        </p:spPr>
        <p:txBody>
          <a:bodyPr wrap="square" tIns="90000" bIns="46800" rtlCol="0" anchor="ctr" anchorCtr="0">
            <a:spAutoFit/>
          </a:bodyPr>
          <a:lstStyle/>
          <a:p>
            <a:r>
              <a:rPr lang="en-US" altLang="ja-JP" sz="2000" dirty="0">
                <a:latin typeface="Times New Roman" panose="02020603050405020304" pitchFamily="18" charset="0"/>
                <a:ea typeface="BIZ UDPゴシック" panose="020B0400000000000000" pitchFamily="50" charset="-128"/>
                <a:cs typeface="Times New Roman" panose="02020603050405020304" pitchFamily="18" charset="0"/>
              </a:rPr>
              <a:t>Initiatives for resource and waste utilization</a:t>
            </a:r>
            <a:endParaRPr kumimoji="1" lang="ja-JP" altLang="en-US" sz="20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27" name="図 26">
            <a:extLst>
              <a:ext uri="{FF2B5EF4-FFF2-40B4-BE49-F238E27FC236}">
                <a16:creationId xmlns:a16="http://schemas.microsoft.com/office/drawing/2014/main" id="{5611B877-0FFA-9E16-79E0-CA2CD3372C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094" y="4706115"/>
            <a:ext cx="1986152" cy="1489614"/>
          </a:xfrm>
          <a:prstGeom prst="rect">
            <a:avLst/>
          </a:prstGeom>
        </p:spPr>
      </p:pic>
      <p:sp>
        <p:nvSpPr>
          <p:cNvPr id="30" name="テキスト ボックス 29">
            <a:extLst>
              <a:ext uri="{FF2B5EF4-FFF2-40B4-BE49-F238E27FC236}">
                <a16:creationId xmlns:a16="http://schemas.microsoft.com/office/drawing/2014/main" id="{5CBC9C6A-0594-A4B6-670E-FEA7EBB89402}"/>
              </a:ext>
            </a:extLst>
          </p:cNvPr>
          <p:cNvSpPr txBox="1"/>
          <p:nvPr/>
        </p:nvSpPr>
        <p:spPr>
          <a:xfrm>
            <a:off x="101480" y="4337182"/>
            <a:ext cx="5347088" cy="400110"/>
          </a:xfrm>
          <a:prstGeom prst="rect">
            <a:avLst/>
          </a:prstGeom>
          <a:noFill/>
        </p:spPr>
        <p:txBody>
          <a:bodyPr wrap="square">
            <a:spAutoFit/>
          </a:bodyPr>
          <a:lstStyle/>
          <a:p>
            <a:pPr algn="l"/>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Maximum utilization of natural energy sources</a:t>
            </a:r>
          </a:p>
        </p:txBody>
      </p:sp>
      <p:sp>
        <p:nvSpPr>
          <p:cNvPr id="31" name="二等辺三角形 30">
            <a:extLst>
              <a:ext uri="{FF2B5EF4-FFF2-40B4-BE49-F238E27FC236}">
                <a16:creationId xmlns:a16="http://schemas.microsoft.com/office/drawing/2014/main" id="{579B37AD-9157-2889-F52F-27E3D3E35AAA}"/>
              </a:ext>
            </a:extLst>
          </p:cNvPr>
          <p:cNvSpPr/>
          <p:nvPr/>
        </p:nvSpPr>
        <p:spPr>
          <a:xfrm rot="5400000">
            <a:off x="2003844" y="5345782"/>
            <a:ext cx="778323" cy="32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3" name="Text Box 6">
            <a:extLst>
              <a:ext uri="{FF2B5EF4-FFF2-40B4-BE49-F238E27FC236}">
                <a16:creationId xmlns:a16="http://schemas.microsoft.com/office/drawing/2014/main" id="{041B807C-42A4-B552-F8E3-70B5CF7ED556}"/>
              </a:ext>
            </a:extLst>
          </p:cNvPr>
          <p:cNvSpPr txBox="1">
            <a:spLocks noChangeArrowheads="1"/>
          </p:cNvSpPr>
          <p:nvPr/>
        </p:nvSpPr>
        <p:spPr bwMode="auto">
          <a:xfrm>
            <a:off x="181584" y="6195729"/>
            <a:ext cx="2103993" cy="4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Ice shelter for trial introduction in Mongolia</a:t>
            </a: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4" name="Text Box 6">
            <a:extLst>
              <a:ext uri="{FF2B5EF4-FFF2-40B4-BE49-F238E27FC236}">
                <a16:creationId xmlns:a16="http://schemas.microsoft.com/office/drawing/2014/main" id="{B5BA7AFE-8340-A921-9284-B9F5808DFCE9}"/>
              </a:ext>
            </a:extLst>
          </p:cNvPr>
          <p:cNvSpPr txBox="1">
            <a:spLocks noChangeArrowheads="1"/>
          </p:cNvSpPr>
          <p:nvPr/>
        </p:nvSpPr>
        <p:spPr bwMode="auto">
          <a:xfrm>
            <a:off x="2508066" y="6181151"/>
            <a:ext cx="1986152" cy="4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Seminar and observation tour (October 2024)</a:t>
            </a: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5" name="Text Box 6">
            <a:extLst>
              <a:ext uri="{FF2B5EF4-FFF2-40B4-BE49-F238E27FC236}">
                <a16:creationId xmlns:a16="http://schemas.microsoft.com/office/drawing/2014/main" id="{D419FADA-CD2D-4E53-06AC-AF4FC7C8C0F3}"/>
              </a:ext>
            </a:extLst>
          </p:cNvPr>
          <p:cNvSpPr txBox="1">
            <a:spLocks noChangeArrowheads="1"/>
          </p:cNvSpPr>
          <p:nvPr/>
        </p:nvSpPr>
        <p:spPr bwMode="auto">
          <a:xfrm>
            <a:off x="6694730" y="4561871"/>
            <a:ext cx="2449270" cy="223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Study on biogas equipment using manure from cow sheds </a:t>
            </a:r>
          </a:p>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a:t>
            </a:r>
            <a:r>
              <a:rPr kumimoji="0" lang="en-US" altLang="ja-JP" sz="12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dairy company</a:t>
            </a: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On-site investigation by the Mongolian University of Science and Technology and Japanese companies (October 2024)</a:t>
            </a: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6" name="二等辺三角形 35">
            <a:extLst>
              <a:ext uri="{FF2B5EF4-FFF2-40B4-BE49-F238E27FC236}">
                <a16:creationId xmlns:a16="http://schemas.microsoft.com/office/drawing/2014/main" id="{0C7848D2-99B7-74E4-FC2F-2EBE49A97FB0}"/>
              </a:ext>
            </a:extLst>
          </p:cNvPr>
          <p:cNvSpPr/>
          <p:nvPr/>
        </p:nvSpPr>
        <p:spPr>
          <a:xfrm rot="10800000">
            <a:off x="7593792" y="5226620"/>
            <a:ext cx="648000" cy="14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pic>
        <p:nvPicPr>
          <p:cNvPr id="38" name="図 37" descr="部屋に集まっている人たち&#10;&#10;自動的に生成された説明">
            <a:extLst>
              <a:ext uri="{FF2B5EF4-FFF2-40B4-BE49-F238E27FC236}">
                <a16:creationId xmlns:a16="http://schemas.microsoft.com/office/drawing/2014/main" id="{ADBCCC6E-750A-52EB-C165-24BCB4DBE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905" y="4742957"/>
            <a:ext cx="1979349" cy="1489613"/>
          </a:xfrm>
          <a:prstGeom prst="rect">
            <a:avLst/>
          </a:prstGeom>
        </p:spPr>
      </p:pic>
      <p:pic>
        <p:nvPicPr>
          <p:cNvPr id="40" name="図 39" descr="建物, 人, 男, 立つ が含まれている画像&#10;&#10;自動的に生成された説明">
            <a:extLst>
              <a:ext uri="{FF2B5EF4-FFF2-40B4-BE49-F238E27FC236}">
                <a16:creationId xmlns:a16="http://schemas.microsoft.com/office/drawing/2014/main" id="{CFB21CAC-A028-EF97-D351-5CC210FC5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511" y="4757316"/>
            <a:ext cx="1979349" cy="1479513"/>
          </a:xfrm>
          <a:prstGeom prst="rect">
            <a:avLst/>
          </a:prstGeom>
        </p:spPr>
      </p:pic>
      <p:sp>
        <p:nvSpPr>
          <p:cNvPr id="41" name="二等辺三角形 40">
            <a:extLst>
              <a:ext uri="{FF2B5EF4-FFF2-40B4-BE49-F238E27FC236}">
                <a16:creationId xmlns:a16="http://schemas.microsoft.com/office/drawing/2014/main" id="{2FF51752-972E-61F3-D797-F6283BD20A93}"/>
              </a:ext>
            </a:extLst>
          </p:cNvPr>
          <p:cNvSpPr/>
          <p:nvPr/>
        </p:nvSpPr>
        <p:spPr>
          <a:xfrm rot="5400000">
            <a:off x="10110006" y="99072"/>
            <a:ext cx="778323" cy="794802"/>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grpSp>
        <p:nvGrpSpPr>
          <p:cNvPr id="43" name="グループ化 42">
            <a:extLst>
              <a:ext uri="{FF2B5EF4-FFF2-40B4-BE49-F238E27FC236}">
                <a16:creationId xmlns:a16="http://schemas.microsoft.com/office/drawing/2014/main" id="{B83B0676-7112-BD7E-12B9-C76A526217A1}"/>
              </a:ext>
            </a:extLst>
          </p:cNvPr>
          <p:cNvGrpSpPr/>
          <p:nvPr/>
        </p:nvGrpSpPr>
        <p:grpSpPr>
          <a:xfrm>
            <a:off x="223870" y="1678253"/>
            <a:ext cx="8758886" cy="2104888"/>
            <a:chOff x="223870" y="1678253"/>
            <a:chExt cx="8758886" cy="2104888"/>
          </a:xfrm>
        </p:grpSpPr>
        <p:grpSp>
          <p:nvGrpSpPr>
            <p:cNvPr id="29" name="グループ化 28">
              <a:extLst>
                <a:ext uri="{FF2B5EF4-FFF2-40B4-BE49-F238E27FC236}">
                  <a16:creationId xmlns:a16="http://schemas.microsoft.com/office/drawing/2014/main" id="{55B0F839-37FC-64A2-3C32-F171139E9EE4}"/>
                </a:ext>
              </a:extLst>
            </p:cNvPr>
            <p:cNvGrpSpPr/>
            <p:nvPr/>
          </p:nvGrpSpPr>
          <p:grpSpPr>
            <a:xfrm>
              <a:off x="223870" y="1784868"/>
              <a:ext cx="8758886" cy="1998273"/>
              <a:chOff x="155683" y="1887147"/>
              <a:chExt cx="8758886" cy="1998273"/>
            </a:xfrm>
          </p:grpSpPr>
          <p:pic>
            <p:nvPicPr>
              <p:cNvPr id="7" name="図 6" descr="屋内, 人, 男, 探す が含まれている画像&#10;&#10;自動的に生成された説明">
                <a:extLst>
                  <a:ext uri="{FF2B5EF4-FFF2-40B4-BE49-F238E27FC236}">
                    <a16:creationId xmlns:a16="http://schemas.microsoft.com/office/drawing/2014/main" id="{48A88CB9-AC1E-DAA8-C12B-48423E803E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792" y="1887147"/>
                <a:ext cx="1984069" cy="1410758"/>
              </a:xfrm>
              <a:prstGeom prst="rect">
                <a:avLst/>
              </a:prstGeom>
            </p:spPr>
          </p:pic>
          <p:pic>
            <p:nvPicPr>
              <p:cNvPr id="11" name="図 10" descr="グリル, 食品, 熱い, 積み重ね が含まれている画像&#10;&#10;自動的に生成された説明">
                <a:extLst>
                  <a:ext uri="{FF2B5EF4-FFF2-40B4-BE49-F238E27FC236}">
                    <a16:creationId xmlns:a16="http://schemas.microsoft.com/office/drawing/2014/main" id="{C9C6A13E-B686-F8F7-88FE-1E0823F89B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1103" y="2054053"/>
                <a:ext cx="2243210" cy="1261805"/>
              </a:xfrm>
              <a:prstGeom prst="rect">
                <a:avLst/>
              </a:prstGeom>
            </p:spPr>
          </p:pic>
          <p:sp>
            <p:nvSpPr>
              <p:cNvPr id="12" name="Text Box 6">
                <a:extLst>
                  <a:ext uri="{FF2B5EF4-FFF2-40B4-BE49-F238E27FC236}">
                    <a16:creationId xmlns:a16="http://schemas.microsoft.com/office/drawing/2014/main" id="{06E1C960-5C68-500A-DA80-0C1C99128505}"/>
                  </a:ext>
                </a:extLst>
              </p:cNvPr>
              <p:cNvSpPr txBox="1">
                <a:spLocks noChangeArrowheads="1"/>
              </p:cNvSpPr>
              <p:nvPr/>
            </p:nvSpPr>
            <p:spPr bwMode="auto">
              <a:xfrm>
                <a:off x="155683" y="3243241"/>
                <a:ext cx="2489596" cy="42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An existing coal-fired boiler </a:t>
                </a:r>
              </a:p>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a:t>
                </a:r>
                <a:r>
                  <a:rPr kumimoji="0" lang="en-US" altLang="ja-JP" sz="12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food</a:t>
                </a: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 factory </a:t>
                </a:r>
                <a:r>
                  <a:rPr kumimoji="0" lang="en-US" altLang="ja-JP" sz="12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for convenience stores</a:t>
                </a: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a:t>
                </a: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0" name="Text Box 6">
                <a:extLst>
                  <a:ext uri="{FF2B5EF4-FFF2-40B4-BE49-F238E27FC236}">
                    <a16:creationId xmlns:a16="http://schemas.microsoft.com/office/drawing/2014/main" id="{5BF8CA6A-B3B3-F1C4-59C5-AF4690EF8C7E}"/>
                  </a:ext>
                </a:extLst>
              </p:cNvPr>
              <p:cNvSpPr txBox="1">
                <a:spLocks noChangeArrowheads="1"/>
              </p:cNvSpPr>
              <p:nvPr/>
            </p:nvSpPr>
            <p:spPr bwMode="auto">
              <a:xfrm>
                <a:off x="2645279" y="3345927"/>
                <a:ext cx="2169034" cy="25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Heavy use of coal</a:t>
                </a:r>
                <a:endParaRPr kumimoji="0" lang="en-US" altLang="ja-JP" sz="1200" b="0" i="0" u="none" strike="noStrike" cap="none" normalizeH="0" baseline="0" dirty="0">
                  <a:ln>
                    <a:noFill/>
                  </a:ln>
                  <a:solidFill>
                    <a:schemeClr val="tx1"/>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1" name="二等辺三角形 20">
                <a:extLst>
                  <a:ext uri="{FF2B5EF4-FFF2-40B4-BE49-F238E27FC236}">
                    <a16:creationId xmlns:a16="http://schemas.microsoft.com/office/drawing/2014/main" id="{4D8F0008-EB83-84A9-4A6B-A7DD51276272}"/>
                  </a:ext>
                </a:extLst>
              </p:cNvPr>
              <p:cNvSpPr/>
              <p:nvPr/>
            </p:nvSpPr>
            <p:spPr>
              <a:xfrm rot="5400000">
                <a:off x="2031957" y="2444454"/>
                <a:ext cx="792000" cy="360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22" name="Text Box 6">
                <a:extLst>
                  <a:ext uri="{FF2B5EF4-FFF2-40B4-BE49-F238E27FC236}">
                    <a16:creationId xmlns:a16="http://schemas.microsoft.com/office/drawing/2014/main" id="{C288E077-334B-2E31-D4BB-B28DA8D71ABA}"/>
                  </a:ext>
                </a:extLst>
              </p:cNvPr>
              <p:cNvSpPr txBox="1">
                <a:spLocks noChangeArrowheads="1"/>
              </p:cNvSpPr>
              <p:nvPr/>
            </p:nvSpPr>
            <p:spPr bwMode="auto">
              <a:xfrm>
                <a:off x="5197501" y="3324957"/>
                <a:ext cx="3717068" cy="5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en-US" altLang="ja-JP" sz="1200" dirty="0">
                    <a:latin typeface="Times New Roman" panose="02020603050405020304" pitchFamily="18" charset="0"/>
                    <a:cs typeface="Times New Roman" panose="02020603050405020304" pitchFamily="18" charset="0"/>
                  </a:rPr>
                  <a:t>Proposal based on </a:t>
                </a:r>
                <a:r>
                  <a:rPr lang="en-US" altLang="ja-JP" sz="1200" dirty="0">
                    <a:solidFill>
                      <a:srgbClr val="FF0000"/>
                    </a:solidFill>
                    <a:latin typeface="Times New Roman" panose="02020603050405020304" pitchFamily="18" charset="0"/>
                    <a:cs typeface="Times New Roman" panose="02020603050405020304" pitchFamily="18" charset="0"/>
                  </a:rPr>
                  <a:t>JCM achievements </a:t>
                </a:r>
                <a:r>
                  <a:rPr lang="en-US" altLang="ja-JP" sz="1200" dirty="0">
                    <a:latin typeface="Times New Roman" panose="02020603050405020304" pitchFamily="18" charset="0"/>
                    <a:cs typeface="Times New Roman" panose="02020603050405020304" pitchFamily="18" charset="0"/>
                  </a:rPr>
                  <a:t>involving the introduction of an LPG boiler in </a:t>
                </a:r>
                <a:r>
                  <a:rPr lang="en-US" altLang="ja-JP" sz="1200" dirty="0">
                    <a:solidFill>
                      <a:srgbClr val="FF0000"/>
                    </a:solidFill>
                    <a:latin typeface="Times New Roman" panose="02020603050405020304" pitchFamily="18" charset="0"/>
                    <a:cs typeface="Times New Roman" panose="02020603050405020304" pitchFamily="18" charset="0"/>
                  </a:rPr>
                  <a:t>a beverage factory</a:t>
                </a:r>
                <a:endParaRPr kumimoji="0" lang="en-US" altLang="ja-JP" sz="1200" i="0" u="none" strike="noStrike" cap="none" normalizeH="0" baseline="0" dirty="0">
                  <a:ln>
                    <a:noFill/>
                  </a:ln>
                  <a:solidFill>
                    <a:srgbClr val="FF0000"/>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4" name="二等辺三角形 23">
                <a:extLst>
                  <a:ext uri="{FF2B5EF4-FFF2-40B4-BE49-F238E27FC236}">
                    <a16:creationId xmlns:a16="http://schemas.microsoft.com/office/drawing/2014/main" id="{29D46F85-5EFF-7124-F391-F618606B58CB}"/>
                  </a:ext>
                </a:extLst>
              </p:cNvPr>
              <p:cNvSpPr/>
              <p:nvPr/>
            </p:nvSpPr>
            <p:spPr>
              <a:xfrm rot="5400000">
                <a:off x="4612340" y="2444454"/>
                <a:ext cx="792000" cy="360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grpSp>
        <p:pic>
          <p:nvPicPr>
            <p:cNvPr id="42" name="Picture 2">
              <a:extLst>
                <a:ext uri="{FF2B5EF4-FFF2-40B4-BE49-F238E27FC236}">
                  <a16:creationId xmlns:a16="http://schemas.microsoft.com/office/drawing/2014/main" id="{1E14269F-9D90-BC89-9672-A7309102AC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9886" y="1678253"/>
              <a:ext cx="2594069" cy="1544425"/>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正方形/長方形 43">
            <a:extLst>
              <a:ext uri="{FF2B5EF4-FFF2-40B4-BE49-F238E27FC236}">
                <a16:creationId xmlns:a16="http://schemas.microsoft.com/office/drawing/2014/main" id="{D2D34ACB-9E96-EAE8-B969-F18314C683BD}"/>
              </a:ext>
            </a:extLst>
          </p:cNvPr>
          <p:cNvSpPr/>
          <p:nvPr/>
        </p:nvSpPr>
        <p:spPr>
          <a:xfrm>
            <a:off x="256191" y="133275"/>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2" name="矢印: 右 1">
            <a:extLst>
              <a:ext uri="{FF2B5EF4-FFF2-40B4-BE49-F238E27FC236}">
                <a16:creationId xmlns:a16="http://schemas.microsoft.com/office/drawing/2014/main" id="{75FB23C5-78DF-B2AE-D92D-A20C146DC11F}"/>
              </a:ext>
            </a:extLst>
          </p:cNvPr>
          <p:cNvSpPr/>
          <p:nvPr/>
        </p:nvSpPr>
        <p:spPr>
          <a:xfrm>
            <a:off x="5968912" y="1869365"/>
            <a:ext cx="631807" cy="576000"/>
          </a:xfrm>
          <a:prstGeom prst="rightArrow">
            <a:avLst/>
          </a:prstGeom>
          <a:solidFill>
            <a:srgbClr val="4E80BB"/>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Steam</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 name="矢印: 右 2">
            <a:extLst>
              <a:ext uri="{FF2B5EF4-FFF2-40B4-BE49-F238E27FC236}">
                <a16:creationId xmlns:a16="http://schemas.microsoft.com/office/drawing/2014/main" id="{0BC64A63-E577-A7E7-2C91-39993A0050D4}"/>
              </a:ext>
            </a:extLst>
          </p:cNvPr>
          <p:cNvSpPr/>
          <p:nvPr/>
        </p:nvSpPr>
        <p:spPr>
          <a:xfrm>
            <a:off x="5968913" y="2593301"/>
            <a:ext cx="631807" cy="576000"/>
          </a:xfrm>
          <a:prstGeom prst="rightArrow">
            <a:avLst/>
          </a:prstGeom>
          <a:solidFill>
            <a:srgbClr val="EB6904"/>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Hot water</a:t>
            </a:r>
            <a:endParaRPr kumimoji="1" lang="ja-JP" altLang="en-US" sz="8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Tree>
    <p:extLst>
      <p:ext uri="{BB962C8B-B14F-4D97-AF65-F5344CB8AC3E}">
        <p14:creationId xmlns:p14="http://schemas.microsoft.com/office/powerpoint/2010/main" val="3751607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四角形: 角を丸くする 70">
            <a:extLst>
              <a:ext uri="{FF2B5EF4-FFF2-40B4-BE49-F238E27FC236}">
                <a16:creationId xmlns:a16="http://schemas.microsoft.com/office/drawing/2014/main" id="{E5F6DB80-4988-9E10-8172-6A83E57B27EF}"/>
              </a:ext>
            </a:extLst>
          </p:cNvPr>
          <p:cNvSpPr/>
          <p:nvPr/>
        </p:nvSpPr>
        <p:spPr>
          <a:xfrm>
            <a:off x="114347" y="785367"/>
            <a:ext cx="8955443" cy="730807"/>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0ABBCB9C-8F9B-A566-A795-E688FA5ACFF3}"/>
              </a:ext>
            </a:extLst>
          </p:cNvPr>
          <p:cNvSpPr txBox="1"/>
          <p:nvPr/>
        </p:nvSpPr>
        <p:spPr>
          <a:xfrm>
            <a:off x="114348" y="845952"/>
            <a:ext cx="8955442" cy="683264"/>
          </a:xfrm>
          <a:prstGeom prst="rect">
            <a:avLst/>
          </a:prstGeom>
          <a:noFill/>
        </p:spPr>
        <p:txBody>
          <a:bodyPr wrap="square">
            <a:spAutoFit/>
          </a:bodyPr>
          <a:lstStyle/>
          <a:p>
            <a:pPr>
              <a:lnSpc>
                <a:spcPct val="80000"/>
              </a:lnSpc>
            </a:pPr>
            <a:r>
              <a:rPr lang="en-US" altLang="ja-JP" sz="1600" dirty="0">
                <a:latin typeface="Times New Roman" panose="02020603050405020304" pitchFamily="18" charset="0"/>
                <a:cs typeface="Times New Roman" panose="02020603050405020304" pitchFamily="18" charset="0"/>
              </a:rPr>
              <a:t>The City-to-City Collaboration Program, which builds on the relationship developed through the WWCAM and was officially launched during the COVID-19 pandemic, aims to contribute to Ulaanbaatar’s </a:t>
            </a:r>
            <a:r>
              <a:rPr lang="en-US" altLang="ja-JP" sz="1600" dirty="0">
                <a:solidFill>
                  <a:srgbClr val="FF0000"/>
                </a:solidFill>
                <a:latin typeface="Times New Roman" panose="02020603050405020304" pitchFamily="18" charset="0"/>
                <a:cs typeface="Times New Roman" panose="02020603050405020304" pitchFamily="18" charset="0"/>
              </a:rPr>
              <a:t>carbon neutrality </a:t>
            </a:r>
            <a:r>
              <a:rPr lang="en-US" altLang="ja-JP" sz="1600" dirty="0">
                <a:latin typeface="Times New Roman" panose="02020603050405020304" pitchFamily="18" charset="0"/>
                <a:cs typeface="Times New Roman" panose="02020603050405020304" pitchFamily="18" charset="0"/>
              </a:rPr>
              <a:t>through technical and human resource cooperation as well as knowledge sharing.</a:t>
            </a:r>
            <a:endPar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nvGrpSpPr>
          <p:cNvPr id="42" name="グループ化 41">
            <a:extLst>
              <a:ext uri="{FF2B5EF4-FFF2-40B4-BE49-F238E27FC236}">
                <a16:creationId xmlns:a16="http://schemas.microsoft.com/office/drawing/2014/main" id="{C4F318AF-7EC4-D85E-4221-3D98CA01B796}"/>
              </a:ext>
            </a:extLst>
          </p:cNvPr>
          <p:cNvGrpSpPr/>
          <p:nvPr/>
        </p:nvGrpSpPr>
        <p:grpSpPr>
          <a:xfrm>
            <a:off x="-9862" y="1773406"/>
            <a:ext cx="9120432" cy="2741034"/>
            <a:chOff x="228694" y="2057115"/>
            <a:chExt cx="9120432" cy="2741034"/>
          </a:xfrm>
        </p:grpSpPr>
        <p:grpSp>
          <p:nvGrpSpPr>
            <p:cNvPr id="40" name="グループ化 39">
              <a:extLst>
                <a:ext uri="{FF2B5EF4-FFF2-40B4-BE49-F238E27FC236}">
                  <a16:creationId xmlns:a16="http://schemas.microsoft.com/office/drawing/2014/main" id="{A8ECA9D1-D1F3-3288-6AA1-925579C812EE}"/>
                </a:ext>
              </a:extLst>
            </p:cNvPr>
            <p:cNvGrpSpPr/>
            <p:nvPr/>
          </p:nvGrpSpPr>
          <p:grpSpPr>
            <a:xfrm>
              <a:off x="228694" y="2057115"/>
              <a:ext cx="9120432" cy="2741034"/>
              <a:chOff x="211529" y="2013279"/>
              <a:chExt cx="9120432" cy="2741034"/>
            </a:xfrm>
          </p:grpSpPr>
          <p:grpSp>
            <p:nvGrpSpPr>
              <p:cNvPr id="26" name="グループ化 25">
                <a:extLst>
                  <a:ext uri="{FF2B5EF4-FFF2-40B4-BE49-F238E27FC236}">
                    <a16:creationId xmlns:a16="http://schemas.microsoft.com/office/drawing/2014/main" id="{148A3D20-855C-CBAE-2059-218CE938CD1E}"/>
                  </a:ext>
                </a:extLst>
              </p:cNvPr>
              <p:cNvGrpSpPr/>
              <p:nvPr/>
            </p:nvGrpSpPr>
            <p:grpSpPr>
              <a:xfrm>
                <a:off x="211529" y="2109737"/>
                <a:ext cx="6140360" cy="2609525"/>
                <a:chOff x="649353" y="2714727"/>
                <a:chExt cx="6140360" cy="2609525"/>
              </a:xfrm>
            </p:grpSpPr>
            <p:grpSp>
              <p:nvGrpSpPr>
                <p:cNvPr id="14" name="グループ化 13">
                  <a:extLst>
                    <a:ext uri="{FF2B5EF4-FFF2-40B4-BE49-F238E27FC236}">
                      <a16:creationId xmlns:a16="http://schemas.microsoft.com/office/drawing/2014/main" id="{68C55449-74DB-C884-9816-5E11D9405404}"/>
                    </a:ext>
                  </a:extLst>
                </p:cNvPr>
                <p:cNvGrpSpPr/>
                <p:nvPr/>
              </p:nvGrpSpPr>
              <p:grpSpPr>
                <a:xfrm>
                  <a:off x="649353" y="2714727"/>
                  <a:ext cx="5994339" cy="2609525"/>
                  <a:chOff x="184392" y="2690483"/>
                  <a:chExt cx="6953344" cy="2872021"/>
                </a:xfrm>
              </p:grpSpPr>
              <p:pic>
                <p:nvPicPr>
                  <p:cNvPr id="5" name="図 4" descr="ダイアグラム&#10;&#10;自動的に生成された説明">
                    <a:extLst>
                      <a:ext uri="{FF2B5EF4-FFF2-40B4-BE49-F238E27FC236}">
                        <a16:creationId xmlns:a16="http://schemas.microsoft.com/office/drawing/2014/main" id="{DA614208-8505-A2D2-FB5D-92B9E63F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92" y="3077737"/>
                    <a:ext cx="6953344" cy="2477391"/>
                  </a:xfrm>
                  <a:prstGeom prst="rect">
                    <a:avLst/>
                  </a:prstGeom>
                </p:spPr>
              </p:pic>
              <p:sp>
                <p:nvSpPr>
                  <p:cNvPr id="12" name="二等辺三角形 11">
                    <a:extLst>
                      <a:ext uri="{FF2B5EF4-FFF2-40B4-BE49-F238E27FC236}">
                        <a16:creationId xmlns:a16="http://schemas.microsoft.com/office/drawing/2014/main" id="{613A5716-C36C-3983-54FF-2906AB1C4CCF}"/>
                      </a:ext>
                    </a:extLst>
                  </p:cNvPr>
                  <p:cNvSpPr/>
                  <p:nvPr/>
                </p:nvSpPr>
                <p:spPr>
                  <a:xfrm rot="16200000">
                    <a:off x="2399868" y="3362098"/>
                    <a:ext cx="2806188" cy="1594624"/>
                  </a:xfrm>
                  <a:prstGeom prst="triangle">
                    <a:avLst>
                      <a:gd name="adj" fmla="val 9169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id="{55C31673-C57A-7AEC-1BE2-0035A0AC9CBA}"/>
                      </a:ext>
                    </a:extLst>
                  </p:cNvPr>
                  <p:cNvSpPr/>
                  <p:nvPr/>
                </p:nvSpPr>
                <p:spPr>
                  <a:xfrm>
                    <a:off x="4477513" y="2690483"/>
                    <a:ext cx="2420769" cy="2806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grpSp>
            <p:grpSp>
              <p:nvGrpSpPr>
                <p:cNvPr id="19" name="グループ化 18">
                  <a:extLst>
                    <a:ext uri="{FF2B5EF4-FFF2-40B4-BE49-F238E27FC236}">
                      <a16:creationId xmlns:a16="http://schemas.microsoft.com/office/drawing/2014/main" id="{5483383B-D996-57E6-7D40-349C7DED00D4}"/>
                    </a:ext>
                  </a:extLst>
                </p:cNvPr>
                <p:cNvGrpSpPr/>
                <p:nvPr/>
              </p:nvGrpSpPr>
              <p:grpSpPr>
                <a:xfrm>
                  <a:off x="3405204" y="3413239"/>
                  <a:ext cx="3363555" cy="532090"/>
                  <a:chOff x="1873894" y="1723827"/>
                  <a:chExt cx="3363555" cy="532090"/>
                </a:xfrm>
              </p:grpSpPr>
              <p:sp>
                <p:nvSpPr>
                  <p:cNvPr id="18" name="四角形: 角を丸くする 17">
                    <a:extLst>
                      <a:ext uri="{FF2B5EF4-FFF2-40B4-BE49-F238E27FC236}">
                        <a16:creationId xmlns:a16="http://schemas.microsoft.com/office/drawing/2014/main" id="{2696B421-C1E1-D99D-E9D7-D67D723762DD}"/>
                      </a:ext>
                    </a:extLst>
                  </p:cNvPr>
                  <p:cNvSpPr/>
                  <p:nvPr/>
                </p:nvSpPr>
                <p:spPr>
                  <a:xfrm>
                    <a:off x="1971391" y="1786987"/>
                    <a:ext cx="3170356" cy="46835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C594AF40-5C01-550A-70D2-3CFF05273461}"/>
                      </a:ext>
                    </a:extLst>
                  </p:cNvPr>
                  <p:cNvSpPr txBox="1"/>
                  <p:nvPr/>
                </p:nvSpPr>
                <p:spPr>
                  <a:xfrm>
                    <a:off x="1873894" y="1723827"/>
                    <a:ext cx="3363555" cy="532090"/>
                  </a:xfrm>
                  <a:prstGeom prst="rect">
                    <a:avLst/>
                  </a:prstGeom>
                  <a:noFill/>
                </p:spPr>
                <p:txBody>
                  <a:bodyPr wrap="square" tIns="90000" bIns="46800" rtlCol="0" anchor="ctr" anchorCtr="0">
                    <a:spAutoFit/>
                  </a:bodyPr>
                  <a:lstStyle/>
                  <a:p>
                    <a:pPr algn="ctr">
                      <a:lnSpc>
                        <a:spcPct val="80000"/>
                      </a:lnSpc>
                    </a:pPr>
                    <a:r>
                      <a:rPr lang="en-US" altLang="ja-JP" sz="16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Energy transition for </a:t>
                    </a:r>
                    <a:br>
                      <a:rPr lang="en-US" altLang="ja-JP" sz="16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sz="16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heat supply systems</a:t>
                    </a:r>
                    <a:endParaRPr kumimoji="1" lang="ja-JP" altLang="en-US" sz="16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grpSp>
              <p:nvGrpSpPr>
                <p:cNvPr id="20" name="グループ化 19">
                  <a:extLst>
                    <a:ext uri="{FF2B5EF4-FFF2-40B4-BE49-F238E27FC236}">
                      <a16:creationId xmlns:a16="http://schemas.microsoft.com/office/drawing/2014/main" id="{AEFE160D-503A-E0AD-6A8E-B41F43E28038}"/>
                    </a:ext>
                  </a:extLst>
                </p:cNvPr>
                <p:cNvGrpSpPr/>
                <p:nvPr/>
              </p:nvGrpSpPr>
              <p:grpSpPr>
                <a:xfrm>
                  <a:off x="3860972" y="4106049"/>
                  <a:ext cx="2782720" cy="532090"/>
                  <a:chOff x="-120720" y="857619"/>
                  <a:chExt cx="2782720" cy="532090"/>
                </a:xfrm>
                <a:solidFill>
                  <a:schemeClr val="accent6"/>
                </a:solidFill>
              </p:grpSpPr>
              <p:sp>
                <p:nvSpPr>
                  <p:cNvPr id="21" name="四角形: 角を丸くする 20">
                    <a:extLst>
                      <a:ext uri="{FF2B5EF4-FFF2-40B4-BE49-F238E27FC236}">
                        <a16:creationId xmlns:a16="http://schemas.microsoft.com/office/drawing/2014/main" id="{B88F4A9F-DED8-053A-833C-B91CDD365233}"/>
                      </a:ext>
                    </a:extLst>
                  </p:cNvPr>
                  <p:cNvSpPr/>
                  <p:nvPr/>
                </p:nvSpPr>
                <p:spPr>
                  <a:xfrm>
                    <a:off x="-120720" y="868489"/>
                    <a:ext cx="2782720" cy="468351"/>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E310D28F-0391-5A64-09F4-6AF96EC08723}"/>
                      </a:ext>
                    </a:extLst>
                  </p:cNvPr>
                  <p:cNvSpPr txBox="1"/>
                  <p:nvPr/>
                </p:nvSpPr>
                <p:spPr>
                  <a:xfrm>
                    <a:off x="91271" y="857619"/>
                    <a:ext cx="2348872" cy="532090"/>
                  </a:xfrm>
                  <a:prstGeom prst="rect">
                    <a:avLst/>
                  </a:prstGeom>
                  <a:noFill/>
                </p:spPr>
                <p:txBody>
                  <a:bodyPr wrap="square" tIns="90000" bIns="46800" rtlCol="0" anchor="ctr" anchorCtr="0">
                    <a:spAutoFit/>
                  </a:bodyPr>
                  <a:lstStyle/>
                  <a:p>
                    <a:pPr algn="ctr">
                      <a:lnSpc>
                        <a:spcPct val="80000"/>
                      </a:lnSpc>
                    </a:pPr>
                    <a:r>
                      <a:rPr kumimoji="1"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Utilization of resources and waste</a:t>
                    </a:r>
                    <a:endParaRPr kumimoji="1" lang="ja-JP" altLang="en-US"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grpSp>
            <p:grpSp>
              <p:nvGrpSpPr>
                <p:cNvPr id="23" name="グループ化 22">
                  <a:extLst>
                    <a:ext uri="{FF2B5EF4-FFF2-40B4-BE49-F238E27FC236}">
                      <a16:creationId xmlns:a16="http://schemas.microsoft.com/office/drawing/2014/main" id="{42C46BEA-788B-A0F9-BE09-D1A776735365}"/>
                    </a:ext>
                  </a:extLst>
                </p:cNvPr>
                <p:cNvGrpSpPr/>
                <p:nvPr/>
              </p:nvGrpSpPr>
              <p:grpSpPr>
                <a:xfrm>
                  <a:off x="4141364" y="4774979"/>
                  <a:ext cx="2648349" cy="532090"/>
                  <a:chOff x="-246186" y="762305"/>
                  <a:chExt cx="2648349" cy="532090"/>
                </a:xfrm>
                <a:solidFill>
                  <a:schemeClr val="accent6"/>
                </a:solidFill>
              </p:grpSpPr>
              <p:sp>
                <p:nvSpPr>
                  <p:cNvPr id="24" name="四角形: 角を丸くする 23">
                    <a:extLst>
                      <a:ext uri="{FF2B5EF4-FFF2-40B4-BE49-F238E27FC236}">
                        <a16:creationId xmlns:a16="http://schemas.microsoft.com/office/drawing/2014/main" id="{E441C50A-518B-33BB-3577-C6861B6790CD}"/>
                      </a:ext>
                    </a:extLst>
                  </p:cNvPr>
                  <p:cNvSpPr/>
                  <p:nvPr/>
                </p:nvSpPr>
                <p:spPr>
                  <a:xfrm>
                    <a:off x="-118948" y="774594"/>
                    <a:ext cx="2375090" cy="468351"/>
                  </a:xfrm>
                  <a:prstGeom prst="round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1039598-5CB4-3C52-ACF3-EA8220DF4636}"/>
                      </a:ext>
                    </a:extLst>
                  </p:cNvPr>
                  <p:cNvSpPr txBox="1"/>
                  <p:nvPr/>
                </p:nvSpPr>
                <p:spPr>
                  <a:xfrm>
                    <a:off x="-246186" y="762305"/>
                    <a:ext cx="2648349" cy="532090"/>
                  </a:xfrm>
                  <a:prstGeom prst="rect">
                    <a:avLst/>
                  </a:prstGeom>
                  <a:noFill/>
                </p:spPr>
                <p:txBody>
                  <a:bodyPr wrap="square" tIns="90000" bIns="46800" rtlCol="0" anchor="ctr" anchorCtr="0">
                    <a:spAutoFit/>
                  </a:bodyPr>
                  <a:lstStyle/>
                  <a:p>
                    <a:pPr algn="ctr">
                      <a:lnSpc>
                        <a:spcPct val="80000"/>
                      </a:lnSpc>
                    </a:pP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Transition to low-carbon housing and facilities</a:t>
                    </a:r>
                    <a:endParaRPr kumimoji="1" lang="ja-JP" altLang="en-US"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grpSp>
          </p:grpSp>
          <p:sp>
            <p:nvSpPr>
              <p:cNvPr id="28" name="テキスト ボックス 27">
                <a:extLst>
                  <a:ext uri="{FF2B5EF4-FFF2-40B4-BE49-F238E27FC236}">
                    <a16:creationId xmlns:a16="http://schemas.microsoft.com/office/drawing/2014/main" id="{D77DA523-AE2E-4CEB-73A4-CE3D008EC5B9}"/>
                  </a:ext>
                </a:extLst>
              </p:cNvPr>
              <p:cNvSpPr txBox="1"/>
              <p:nvPr/>
            </p:nvSpPr>
            <p:spPr>
              <a:xfrm>
                <a:off x="6581578" y="2761226"/>
                <a:ext cx="2750383" cy="692134"/>
              </a:xfrm>
              <a:prstGeom prst="rect">
                <a:avLst/>
              </a:prstGeom>
              <a:solidFill>
                <a:srgbClr val="FF0000">
                  <a:alpha val="25000"/>
                </a:srgbClr>
              </a:solidFill>
            </p:spPr>
            <p:txBody>
              <a:bodyPr wrap="square" tIns="90000" bIns="46800" rtlCol="0" anchor="ctr" anchorCtr="0">
                <a:spAutoFit/>
              </a:bodyPr>
              <a:lstStyle/>
              <a:p>
                <a:pPr algn="ctr"/>
                <a:r>
                  <a:rPr kumimoji="1" lang="en-US" altLang="ja-JP"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Improvement of district heating (LPG)</a:t>
                </a:r>
              </a:p>
            </p:txBody>
          </p:sp>
          <p:sp>
            <p:nvSpPr>
              <p:cNvPr id="29" name="テキスト ボックス 28">
                <a:extLst>
                  <a:ext uri="{FF2B5EF4-FFF2-40B4-BE49-F238E27FC236}">
                    <a16:creationId xmlns:a16="http://schemas.microsoft.com/office/drawing/2014/main" id="{517A3E9B-3E9B-2499-1018-93352B5DD8DD}"/>
                  </a:ext>
                </a:extLst>
              </p:cNvPr>
              <p:cNvSpPr txBox="1"/>
              <p:nvPr/>
            </p:nvSpPr>
            <p:spPr>
              <a:xfrm>
                <a:off x="6574569" y="4123735"/>
                <a:ext cx="2757392" cy="630578"/>
              </a:xfrm>
              <a:prstGeom prst="rect">
                <a:avLst/>
              </a:prstGeom>
              <a:solidFill>
                <a:schemeClr val="accent5">
                  <a:alpha val="25000"/>
                </a:schemeClr>
              </a:solidFill>
            </p:spPr>
            <p:txBody>
              <a:bodyPr wrap="square" tIns="90000" bIns="46800" rtlCol="0" anchor="ctr" anchorCtr="0">
                <a:spAutoFit/>
              </a:bodyPr>
              <a:lstStyle/>
              <a:p>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Green Development Plan (energy saving)</a:t>
                </a:r>
                <a:endParaRPr kumimoji="1"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grpSp>
            <p:nvGrpSpPr>
              <p:cNvPr id="39" name="グループ化 38">
                <a:extLst>
                  <a:ext uri="{FF2B5EF4-FFF2-40B4-BE49-F238E27FC236}">
                    <a16:creationId xmlns:a16="http://schemas.microsoft.com/office/drawing/2014/main" id="{786C61FD-570C-FD89-DE34-A2809CCD2BE8}"/>
                  </a:ext>
                </a:extLst>
              </p:cNvPr>
              <p:cNvGrpSpPr/>
              <p:nvPr/>
            </p:nvGrpSpPr>
            <p:grpSpPr>
              <a:xfrm>
                <a:off x="662611" y="2013279"/>
                <a:ext cx="8669350" cy="504000"/>
                <a:chOff x="662611" y="2013279"/>
                <a:chExt cx="8669350" cy="504000"/>
              </a:xfrm>
            </p:grpSpPr>
            <p:sp>
              <p:nvSpPr>
                <p:cNvPr id="36" name="矢印: 五方向 35">
                  <a:extLst>
                    <a:ext uri="{FF2B5EF4-FFF2-40B4-BE49-F238E27FC236}">
                      <a16:creationId xmlns:a16="http://schemas.microsoft.com/office/drawing/2014/main" id="{E0231990-514E-3023-8BB8-995AFF366C8A}"/>
                    </a:ext>
                  </a:extLst>
                </p:cNvPr>
                <p:cNvSpPr/>
                <p:nvPr/>
              </p:nvSpPr>
              <p:spPr>
                <a:xfrm>
                  <a:off x="662611" y="2013279"/>
                  <a:ext cx="2522813" cy="504000"/>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ja-JP"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rPr>
                    <a:t>Sapporo’s knowledge and experience</a:t>
                  </a:r>
                  <a:endParaRPr kumimoji="1" lang="ja-JP" altLang="en-US"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7" name="矢印: 五方向 36">
                  <a:extLst>
                    <a:ext uri="{FF2B5EF4-FFF2-40B4-BE49-F238E27FC236}">
                      <a16:creationId xmlns:a16="http://schemas.microsoft.com/office/drawing/2014/main" id="{8EE7A0C7-78B0-66AA-3957-8701B3CEBF4D}"/>
                    </a:ext>
                  </a:extLst>
                </p:cNvPr>
                <p:cNvSpPr/>
                <p:nvPr/>
              </p:nvSpPr>
              <p:spPr>
                <a:xfrm>
                  <a:off x="3291097" y="2013279"/>
                  <a:ext cx="3170356" cy="504000"/>
                </a:xfrm>
                <a:prstGeom prst="homePlat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ja-JP" sz="1600"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rPr>
                    <a:t>City-to-City </a:t>
                  </a:r>
                  <a:br>
                    <a:rPr lang="en-US" altLang="ja-JP" sz="1600"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sz="1600"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rPr>
                    <a:t>Collaboration Program</a:t>
                  </a:r>
                  <a:endParaRPr kumimoji="1" lang="ja-JP" altLang="en-US" sz="1600"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8" name="矢印: 五方向 37">
                  <a:extLst>
                    <a:ext uri="{FF2B5EF4-FFF2-40B4-BE49-F238E27FC236}">
                      <a16:creationId xmlns:a16="http://schemas.microsoft.com/office/drawing/2014/main" id="{18C4B932-CA10-364E-4B12-79D30EB0E1F6}"/>
                    </a:ext>
                  </a:extLst>
                </p:cNvPr>
                <p:cNvSpPr/>
                <p:nvPr/>
              </p:nvSpPr>
              <p:spPr>
                <a:xfrm>
                  <a:off x="6581578" y="2013279"/>
                  <a:ext cx="2750383" cy="5040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1" lang="en-US" altLang="ja-JP"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rPr>
                    <a:t>Contribution to Ulaanbaatar</a:t>
                  </a:r>
                  <a:endParaRPr kumimoji="1" lang="ja-JP" altLang="en-US" dirty="0">
                    <a:solidFill>
                      <a:schemeClr val="tx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grpSp>
        </p:grpSp>
        <p:sp>
          <p:nvSpPr>
            <p:cNvPr id="41" name="テキスト ボックス 40">
              <a:extLst>
                <a:ext uri="{FF2B5EF4-FFF2-40B4-BE49-F238E27FC236}">
                  <a16:creationId xmlns:a16="http://schemas.microsoft.com/office/drawing/2014/main" id="{32EC70D3-FD79-9EA7-C40A-6331811D4B49}"/>
                </a:ext>
              </a:extLst>
            </p:cNvPr>
            <p:cNvSpPr txBox="1"/>
            <p:nvPr/>
          </p:nvSpPr>
          <p:spPr>
            <a:xfrm>
              <a:off x="6593351" y="3466483"/>
              <a:ext cx="2755775" cy="692134"/>
            </a:xfrm>
            <a:prstGeom prst="rect">
              <a:avLst/>
            </a:prstGeom>
            <a:solidFill>
              <a:schemeClr val="accent6">
                <a:alpha val="25000"/>
              </a:schemeClr>
            </a:solidFill>
          </p:spPr>
          <p:txBody>
            <a:bodyPr wrap="square" tIns="90000" bIns="46800" rtlCol="0" anchor="ctr" anchorCtr="0">
              <a:spAutoFit/>
            </a:bodyPr>
            <a:lstStyle/>
            <a:p>
              <a:pPr algn="ct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Solid fuel production </a:t>
              </a:r>
              <a:b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from resources</a:t>
              </a:r>
              <a:endParaRPr kumimoji="1" lang="en-US" altLang="ja-JP" dirty="0">
                <a:latin typeface="Times New Roman" panose="02020603050405020304" pitchFamily="18" charset="0"/>
                <a:ea typeface="BIZ UDPゴシック" panose="020B0400000000000000" pitchFamily="50" charset="-128"/>
                <a:cs typeface="Times New Roman" panose="02020603050405020304" pitchFamily="18" charset="0"/>
              </a:endParaRPr>
            </a:p>
          </p:txBody>
        </p:sp>
      </p:grpSp>
      <p:sp>
        <p:nvSpPr>
          <p:cNvPr id="43" name="正方形/長方形 42">
            <a:extLst>
              <a:ext uri="{FF2B5EF4-FFF2-40B4-BE49-F238E27FC236}">
                <a16:creationId xmlns:a16="http://schemas.microsoft.com/office/drawing/2014/main" id="{12B8DA08-BFB8-061B-00FC-E767545823C1}"/>
              </a:ext>
            </a:extLst>
          </p:cNvPr>
          <p:cNvSpPr/>
          <p:nvPr/>
        </p:nvSpPr>
        <p:spPr>
          <a:xfrm>
            <a:off x="250827" y="132617"/>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City-to-City Collaboration in </a:t>
            </a:r>
            <a:r>
              <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Cold Regions</a:t>
            </a:r>
            <a:endParaRPr kumimoji="1" lang="en-US" altLang="ja-JP" sz="2000" b="1" i="0" u="none" strike="noStrike" kern="100" cap="none" spc="-100" normalizeH="0" baseline="0" noProof="0" dirty="0">
              <a:ln>
                <a:noFill/>
              </a:ln>
              <a:solidFill>
                <a:schemeClr val="accent2">
                  <a:lumMod val="75000"/>
                </a:schemeClr>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7" name="二等辺三角形 46">
            <a:extLst>
              <a:ext uri="{FF2B5EF4-FFF2-40B4-BE49-F238E27FC236}">
                <a16:creationId xmlns:a16="http://schemas.microsoft.com/office/drawing/2014/main" id="{30790187-FF5F-D6D3-DE75-5AE70B9EE688}"/>
              </a:ext>
            </a:extLst>
          </p:cNvPr>
          <p:cNvSpPr/>
          <p:nvPr/>
        </p:nvSpPr>
        <p:spPr>
          <a:xfrm rot="5400000">
            <a:off x="5366255" y="3467466"/>
            <a:ext cx="1642034" cy="324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grpSp>
        <p:nvGrpSpPr>
          <p:cNvPr id="70" name="グループ化 69">
            <a:extLst>
              <a:ext uri="{FF2B5EF4-FFF2-40B4-BE49-F238E27FC236}">
                <a16:creationId xmlns:a16="http://schemas.microsoft.com/office/drawing/2014/main" id="{9C2344F8-945B-1746-DB83-CE3C32CFB568}"/>
              </a:ext>
            </a:extLst>
          </p:cNvPr>
          <p:cNvGrpSpPr/>
          <p:nvPr/>
        </p:nvGrpSpPr>
        <p:grpSpPr>
          <a:xfrm>
            <a:off x="250827" y="4555175"/>
            <a:ext cx="8732158" cy="2126350"/>
            <a:chOff x="243025" y="4753481"/>
            <a:chExt cx="8732158" cy="2126350"/>
          </a:xfrm>
        </p:grpSpPr>
        <p:sp>
          <p:nvSpPr>
            <p:cNvPr id="48" name="テキスト ボックス 47">
              <a:extLst>
                <a:ext uri="{FF2B5EF4-FFF2-40B4-BE49-F238E27FC236}">
                  <a16:creationId xmlns:a16="http://schemas.microsoft.com/office/drawing/2014/main" id="{5B772104-AEE4-BDA8-86D8-3D33D6098C4A}"/>
                </a:ext>
              </a:extLst>
            </p:cNvPr>
            <p:cNvSpPr txBox="1"/>
            <p:nvPr/>
          </p:nvSpPr>
          <p:spPr>
            <a:xfrm>
              <a:off x="1672025" y="4753481"/>
              <a:ext cx="4005886" cy="830997"/>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Promotion of ZEB initiatives (rooftop solar power generation)</a:t>
              </a:r>
            </a:p>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Waste-to-fuel conversion</a:t>
              </a:r>
            </a:p>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High-efficiency heat supply (LPG boilers)</a:t>
              </a:r>
            </a:p>
          </p:txBody>
        </p:sp>
        <p:sp>
          <p:nvSpPr>
            <p:cNvPr id="59" name="テキスト ボックス 58">
              <a:extLst>
                <a:ext uri="{FF2B5EF4-FFF2-40B4-BE49-F238E27FC236}">
                  <a16:creationId xmlns:a16="http://schemas.microsoft.com/office/drawing/2014/main" id="{F5734F6F-B170-1185-0292-D9F8130AD5DF}"/>
                </a:ext>
              </a:extLst>
            </p:cNvPr>
            <p:cNvSpPr txBox="1"/>
            <p:nvPr/>
          </p:nvSpPr>
          <p:spPr>
            <a:xfrm>
              <a:off x="6180275" y="4753481"/>
              <a:ext cx="2757392" cy="830997"/>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Utilization of JCM Projects (private sector)</a:t>
              </a:r>
            </a:p>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Utilization of JICA, ADB, Green Climate Fund (GCF), etc.</a:t>
              </a:r>
            </a:p>
          </p:txBody>
        </p:sp>
        <p:grpSp>
          <p:nvGrpSpPr>
            <p:cNvPr id="66" name="グループ化 65">
              <a:extLst>
                <a:ext uri="{FF2B5EF4-FFF2-40B4-BE49-F238E27FC236}">
                  <a16:creationId xmlns:a16="http://schemas.microsoft.com/office/drawing/2014/main" id="{9B1D817E-0B67-C6B7-394D-2C71D281B170}"/>
                </a:ext>
              </a:extLst>
            </p:cNvPr>
            <p:cNvGrpSpPr/>
            <p:nvPr/>
          </p:nvGrpSpPr>
          <p:grpSpPr>
            <a:xfrm>
              <a:off x="243025" y="4770543"/>
              <a:ext cx="8732158" cy="2109288"/>
              <a:chOff x="411842" y="4801643"/>
              <a:chExt cx="8732158" cy="2109288"/>
            </a:xfrm>
          </p:grpSpPr>
          <p:sp>
            <p:nvSpPr>
              <p:cNvPr id="65" name="四角形: 角を丸くする 64">
                <a:extLst>
                  <a:ext uri="{FF2B5EF4-FFF2-40B4-BE49-F238E27FC236}">
                    <a16:creationId xmlns:a16="http://schemas.microsoft.com/office/drawing/2014/main" id="{F3DF3BFC-0390-D19D-F511-218742ABE1F8}"/>
                  </a:ext>
                </a:extLst>
              </p:cNvPr>
              <p:cNvSpPr/>
              <p:nvPr/>
            </p:nvSpPr>
            <p:spPr>
              <a:xfrm>
                <a:off x="1117398" y="6323099"/>
                <a:ext cx="7926239" cy="570293"/>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64" name="四角形: 角を丸くする 63">
                <a:extLst>
                  <a:ext uri="{FF2B5EF4-FFF2-40B4-BE49-F238E27FC236}">
                    <a16:creationId xmlns:a16="http://schemas.microsoft.com/office/drawing/2014/main" id="{CC9EDF5D-579B-CF0C-B185-C7FBC451F41A}"/>
                  </a:ext>
                </a:extLst>
              </p:cNvPr>
              <p:cNvSpPr/>
              <p:nvPr/>
            </p:nvSpPr>
            <p:spPr>
              <a:xfrm>
                <a:off x="892096" y="5775618"/>
                <a:ext cx="8151541" cy="397352"/>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62" name="四角形: 角を丸くする 61">
                <a:extLst>
                  <a:ext uri="{FF2B5EF4-FFF2-40B4-BE49-F238E27FC236}">
                    <a16:creationId xmlns:a16="http://schemas.microsoft.com/office/drawing/2014/main" id="{59233E21-13E5-ABF5-8205-AFFBFDF2D870}"/>
                  </a:ext>
                </a:extLst>
              </p:cNvPr>
              <p:cNvSpPr/>
              <p:nvPr/>
            </p:nvSpPr>
            <p:spPr>
              <a:xfrm>
                <a:off x="892097" y="4806183"/>
                <a:ext cx="8151541" cy="854105"/>
              </a:xfrm>
              <a:prstGeom prst="round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44" name="矢印: 五方向 43">
                <a:extLst>
                  <a:ext uri="{FF2B5EF4-FFF2-40B4-BE49-F238E27FC236}">
                    <a16:creationId xmlns:a16="http://schemas.microsoft.com/office/drawing/2014/main" id="{FE9050CD-850E-4277-4693-1491FB941046}"/>
                  </a:ext>
                </a:extLst>
              </p:cNvPr>
              <p:cNvSpPr/>
              <p:nvPr/>
            </p:nvSpPr>
            <p:spPr>
              <a:xfrm>
                <a:off x="411842" y="4801643"/>
                <a:ext cx="1391290" cy="872228"/>
              </a:xfrm>
              <a:prstGeom prst="homePlate">
                <a:avLst>
                  <a:gd name="adj" fmla="val 19317"/>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Technical cooperation</a:t>
                </a:r>
                <a:endParaRPr kumimoji="1" lang="ja-JP" altLang="en-US"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5" name="矢印: 五方向 44">
                <a:extLst>
                  <a:ext uri="{FF2B5EF4-FFF2-40B4-BE49-F238E27FC236}">
                    <a16:creationId xmlns:a16="http://schemas.microsoft.com/office/drawing/2014/main" id="{4ED7381D-14E2-DB73-CB49-D7F660027CB5}"/>
                  </a:ext>
                </a:extLst>
              </p:cNvPr>
              <p:cNvSpPr/>
              <p:nvPr/>
            </p:nvSpPr>
            <p:spPr>
              <a:xfrm>
                <a:off x="411842" y="5762407"/>
                <a:ext cx="1391291" cy="410562"/>
              </a:xfrm>
              <a:prstGeom prst="homePlate">
                <a:avLst>
                  <a:gd name="adj" fmla="val 2555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Human resource development</a:t>
                </a:r>
                <a:endParaRPr kumimoji="1" lang="ja-JP" altLang="en-US" sz="120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6" name="矢印: 五方向 45">
                <a:extLst>
                  <a:ext uri="{FF2B5EF4-FFF2-40B4-BE49-F238E27FC236}">
                    <a16:creationId xmlns:a16="http://schemas.microsoft.com/office/drawing/2014/main" id="{FCB99ADF-ADC3-C9C3-A779-7A7C1F839033}"/>
                  </a:ext>
                </a:extLst>
              </p:cNvPr>
              <p:cNvSpPr/>
              <p:nvPr/>
            </p:nvSpPr>
            <p:spPr>
              <a:xfrm>
                <a:off x="421753" y="6304428"/>
                <a:ext cx="1391291" cy="606503"/>
              </a:xfrm>
              <a:prstGeom prst="homePlate">
                <a:avLst>
                  <a:gd name="adj" fmla="val 3115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Knowledge sharing</a:t>
                </a:r>
                <a:endParaRPr kumimoji="1" lang="ja-JP" altLang="en-US"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FC6C62D7-11E2-84B3-C6DC-9E7E1388F8EF}"/>
                  </a:ext>
                </a:extLst>
              </p:cNvPr>
              <p:cNvSpPr txBox="1"/>
              <p:nvPr/>
            </p:nvSpPr>
            <p:spPr>
              <a:xfrm>
                <a:off x="1819181" y="5790358"/>
                <a:ext cx="4511417" cy="461665"/>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Cooperation in capacity building for construction and heat supply-related personnel</a:t>
                </a:r>
              </a:p>
            </p:txBody>
          </p:sp>
          <p:sp>
            <p:nvSpPr>
              <p:cNvPr id="52" name="テキスト ボックス 51">
                <a:extLst>
                  <a:ext uri="{FF2B5EF4-FFF2-40B4-BE49-F238E27FC236}">
                    <a16:creationId xmlns:a16="http://schemas.microsoft.com/office/drawing/2014/main" id="{22E5E2D9-B661-E43D-84CA-645551DEE7D4}"/>
                  </a:ext>
                </a:extLst>
              </p:cNvPr>
              <p:cNvSpPr txBox="1"/>
              <p:nvPr/>
            </p:nvSpPr>
            <p:spPr>
              <a:xfrm>
                <a:off x="1813044" y="6304428"/>
                <a:ext cx="4511417" cy="461665"/>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Site visits for decarbonization technologies</a:t>
                </a:r>
              </a:p>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Sharing knowledge on policy initiatives</a:t>
                </a:r>
              </a:p>
            </p:txBody>
          </p:sp>
          <p:sp>
            <p:nvSpPr>
              <p:cNvPr id="56" name="二等辺三角形 55">
                <a:extLst>
                  <a:ext uri="{FF2B5EF4-FFF2-40B4-BE49-F238E27FC236}">
                    <a16:creationId xmlns:a16="http://schemas.microsoft.com/office/drawing/2014/main" id="{44155355-C05B-1B42-3FDD-2A3F511B8A45}"/>
                  </a:ext>
                </a:extLst>
              </p:cNvPr>
              <p:cNvSpPr/>
              <p:nvPr/>
            </p:nvSpPr>
            <p:spPr>
              <a:xfrm rot="5400000">
                <a:off x="5808644" y="5194435"/>
                <a:ext cx="830299" cy="199445"/>
              </a:xfrm>
              <a:prstGeom prst="triangle">
                <a:avLst>
                  <a:gd name="adj" fmla="val 51247"/>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57" name="テキスト ボックス 56">
                <a:extLst>
                  <a:ext uri="{FF2B5EF4-FFF2-40B4-BE49-F238E27FC236}">
                    <a16:creationId xmlns:a16="http://schemas.microsoft.com/office/drawing/2014/main" id="{C1710B48-1612-C365-AF46-B7B1F2427187}"/>
                  </a:ext>
                </a:extLst>
              </p:cNvPr>
              <p:cNvSpPr txBox="1"/>
              <p:nvPr/>
            </p:nvSpPr>
            <p:spPr>
              <a:xfrm>
                <a:off x="6386608" y="5747011"/>
                <a:ext cx="2757392" cy="461665"/>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Utilization of the JICA Partnership Program </a:t>
                </a:r>
              </a:p>
            </p:txBody>
          </p:sp>
          <p:sp>
            <p:nvSpPr>
              <p:cNvPr id="60" name="テキスト ボックス 59">
                <a:extLst>
                  <a:ext uri="{FF2B5EF4-FFF2-40B4-BE49-F238E27FC236}">
                    <a16:creationId xmlns:a16="http://schemas.microsoft.com/office/drawing/2014/main" id="{DA38ACEC-65F7-D669-05D8-629D0F4DD2AC}"/>
                  </a:ext>
                </a:extLst>
              </p:cNvPr>
              <p:cNvSpPr txBox="1"/>
              <p:nvPr/>
            </p:nvSpPr>
            <p:spPr>
              <a:xfrm>
                <a:off x="6386608" y="6264600"/>
                <a:ext cx="2673273" cy="461665"/>
              </a:xfrm>
              <a:prstGeom prst="rect">
                <a:avLst/>
              </a:prstGeom>
              <a:noFill/>
            </p:spPr>
            <p:txBody>
              <a:bodyPr wrap="square" rtlCol="0">
                <a:spAutoFit/>
              </a:bodyPr>
              <a:lstStyle/>
              <a:p>
                <a:r>
                  <a:rPr lang="ja-JP" altLang="en-US" sz="12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200" dirty="0">
                    <a:latin typeface="Times New Roman" panose="02020603050405020304" pitchFamily="18" charset="0"/>
                    <a:ea typeface="BIZ UDPゴシック" panose="020B0400000000000000" pitchFamily="50" charset="-128"/>
                    <a:cs typeface="Times New Roman" panose="02020603050405020304" pitchFamily="18" charset="0"/>
                  </a:rPr>
                  <a:t>Collaboration on initiatives for achieving </a:t>
                </a:r>
                <a:r>
                  <a:rPr lang="en-US" altLang="ja-JP" sz="12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carbon neutrality</a:t>
                </a:r>
              </a:p>
            </p:txBody>
          </p:sp>
        </p:grpSp>
      </p:grpSp>
      <p:sp>
        <p:nvSpPr>
          <p:cNvPr id="67" name="二等辺三角形 66">
            <a:extLst>
              <a:ext uri="{FF2B5EF4-FFF2-40B4-BE49-F238E27FC236}">
                <a16:creationId xmlns:a16="http://schemas.microsoft.com/office/drawing/2014/main" id="{F42FDB80-7C81-6E60-260C-8E3F9483EB2A}"/>
              </a:ext>
            </a:extLst>
          </p:cNvPr>
          <p:cNvSpPr/>
          <p:nvPr/>
        </p:nvSpPr>
        <p:spPr>
          <a:xfrm rot="5400000">
            <a:off x="5862108" y="5627534"/>
            <a:ext cx="396000" cy="216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69" name="二等辺三角形 68">
            <a:extLst>
              <a:ext uri="{FF2B5EF4-FFF2-40B4-BE49-F238E27FC236}">
                <a16:creationId xmlns:a16="http://schemas.microsoft.com/office/drawing/2014/main" id="{3055DEAB-E01E-C43B-2905-616BA1C3C51F}"/>
              </a:ext>
            </a:extLst>
          </p:cNvPr>
          <p:cNvSpPr/>
          <p:nvPr/>
        </p:nvSpPr>
        <p:spPr>
          <a:xfrm rot="5400000">
            <a:off x="5781522" y="6268548"/>
            <a:ext cx="576000" cy="216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EA8BF71-944D-7D0D-7D50-28CA98C210E0}"/>
              </a:ext>
            </a:extLst>
          </p:cNvPr>
          <p:cNvSpPr txBox="1"/>
          <p:nvPr/>
        </p:nvSpPr>
        <p:spPr>
          <a:xfrm>
            <a:off x="6353178" y="6885162"/>
            <a:ext cx="5133592" cy="369332"/>
          </a:xfrm>
          <a:prstGeom prst="rect">
            <a:avLst/>
          </a:prstGeom>
          <a:noFill/>
        </p:spPr>
        <p:txBody>
          <a:bodyPr wrap="square">
            <a:spAutoFit/>
          </a:bodyPr>
          <a:lstStyle/>
          <a:p>
            <a:r>
              <a:rPr lang="en-US" altLang="ja-JP" dirty="0">
                <a:latin typeface="Times New Roman" panose="02020603050405020304" pitchFamily="18" charset="0"/>
                <a:cs typeface="Times New Roman" panose="02020603050405020304" pitchFamily="18" charset="0"/>
              </a:rPr>
              <a:t>https://www.env.go.jp/earth/zeb/detail/06.html</a:t>
            </a:r>
            <a:endParaRPr lang="ja-JP" altLang="en-US" dirty="0">
              <a:latin typeface="Times New Roman" panose="02020603050405020304" pitchFamily="18" charset="0"/>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FE5E08F6-BBAD-F992-ED06-801F6744CBF0}"/>
              </a:ext>
            </a:extLst>
          </p:cNvPr>
          <p:cNvSpPr>
            <a:spLocks noGrp="1"/>
          </p:cNvSpPr>
          <p:nvPr>
            <p:ph type="sldNum" sz="quarter" idx="4"/>
          </p:nvPr>
        </p:nvSpPr>
        <p:spPr>
          <a:xfrm>
            <a:off x="8296890" y="6543315"/>
            <a:ext cx="861060" cy="356076"/>
          </a:xfrm>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17</a:t>
            </a:fld>
            <a:endParaRPr lang="ja-JP" altLang="en-US" dirty="0">
              <a:latin typeface="Times New Roman" panose="02020603050405020304" pitchFamily="18" charset="0"/>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4C81262F-96E9-34B8-FFCE-BFDB0C498D8D}"/>
              </a:ext>
            </a:extLst>
          </p:cNvPr>
          <p:cNvSpPr>
            <a:spLocks noGrp="1"/>
          </p:cNvSpPr>
          <p:nvPr>
            <p:ph type="ftr" sz="quarter" idx="3"/>
          </p:nvPr>
        </p:nvSpPr>
        <p:spPr>
          <a:xfrm>
            <a:off x="-165838" y="6919092"/>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sp>
        <p:nvSpPr>
          <p:cNvPr id="17" name="正方形/長方形 16">
            <a:extLst>
              <a:ext uri="{FF2B5EF4-FFF2-40B4-BE49-F238E27FC236}">
                <a16:creationId xmlns:a16="http://schemas.microsoft.com/office/drawing/2014/main" id="{B65097F6-6A06-084C-34C7-1276A2AB8585}"/>
              </a:ext>
            </a:extLst>
          </p:cNvPr>
          <p:cNvSpPr/>
          <p:nvPr/>
        </p:nvSpPr>
        <p:spPr>
          <a:xfrm>
            <a:off x="1608144" y="3272056"/>
            <a:ext cx="1201597" cy="478553"/>
          </a:xfrm>
          <a:prstGeom prst="rect">
            <a:avLst/>
          </a:prstGeom>
          <a:solidFill>
            <a:srgbClr val="BAD96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Times New Roman" panose="02020603050405020304" pitchFamily="18" charset="0"/>
                <a:cs typeface="Times New Roman" panose="02020603050405020304" pitchFamily="18" charset="0"/>
              </a:rPr>
              <a:t>Utilizing energy efficiently without wasting it</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0" name="正方形/長方形 29">
            <a:extLst>
              <a:ext uri="{FF2B5EF4-FFF2-40B4-BE49-F238E27FC236}">
                <a16:creationId xmlns:a16="http://schemas.microsoft.com/office/drawing/2014/main" id="{DDEA90E2-C9A4-5ADD-447D-96A2BF6D52A1}"/>
              </a:ext>
            </a:extLst>
          </p:cNvPr>
          <p:cNvSpPr/>
          <p:nvPr/>
        </p:nvSpPr>
        <p:spPr>
          <a:xfrm>
            <a:off x="1238461" y="3897374"/>
            <a:ext cx="1963296" cy="497275"/>
          </a:xfrm>
          <a:prstGeom prst="rect">
            <a:avLst/>
          </a:prstGeom>
          <a:solidFill>
            <a:srgbClr val="BAE3F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Reducing the need for energy</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1" name="二等辺三角形 30">
            <a:extLst>
              <a:ext uri="{FF2B5EF4-FFF2-40B4-BE49-F238E27FC236}">
                <a16:creationId xmlns:a16="http://schemas.microsoft.com/office/drawing/2014/main" id="{51F2984D-EB4E-2C98-B02E-2F9FAABD73B3}"/>
              </a:ext>
            </a:extLst>
          </p:cNvPr>
          <p:cNvSpPr/>
          <p:nvPr/>
        </p:nvSpPr>
        <p:spPr>
          <a:xfrm>
            <a:off x="1735502" y="2407543"/>
            <a:ext cx="994483" cy="714084"/>
          </a:xfrm>
          <a:prstGeom prst="triangle">
            <a:avLst>
              <a:gd name="adj" fmla="val 50000"/>
            </a:avLst>
          </a:prstGeom>
          <a:solidFill>
            <a:srgbClr val="E70000"/>
          </a:solidFill>
          <a:ln>
            <a:noFill/>
          </a:ln>
        </p:spPr>
        <p:style>
          <a:lnRef idx="2">
            <a:schemeClr val="accent6"/>
          </a:lnRef>
          <a:fillRef idx="1">
            <a:schemeClr val="lt1"/>
          </a:fillRef>
          <a:effectRef idx="0">
            <a:schemeClr val="accent6"/>
          </a:effectRef>
          <a:fontRef idx="minor">
            <a:schemeClr val="dk1"/>
          </a:fontRef>
        </p:style>
        <p:txBody>
          <a:bodyPr lIns="0" tIns="0" rIns="0" bIns="108000" rtlCol="0" anchor="ctr"/>
          <a:lstStyle/>
          <a:p>
            <a:pPr algn="ctr"/>
            <a:r>
              <a:rPr lang="en-US" altLang="ja-JP" sz="800" spc="3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Utilizing renewable energy</a:t>
            </a:r>
            <a:endParaRPr kumimoji="1" lang="ja-JP" altLang="en-US" sz="800" spc="3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2" name="正方形/長方形 31">
            <a:extLst>
              <a:ext uri="{FF2B5EF4-FFF2-40B4-BE49-F238E27FC236}">
                <a16:creationId xmlns:a16="http://schemas.microsoft.com/office/drawing/2014/main" id="{1A87E71B-CCF8-0372-372F-1B96492E66C6}"/>
              </a:ext>
            </a:extLst>
          </p:cNvPr>
          <p:cNvSpPr/>
          <p:nvPr/>
        </p:nvSpPr>
        <p:spPr>
          <a:xfrm>
            <a:off x="647700" y="3136557"/>
            <a:ext cx="896395" cy="25517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rgbClr val="13873C"/>
                </a:solidFill>
                <a:latin typeface="Times New Roman" panose="02020603050405020304" pitchFamily="18" charset="0"/>
                <a:ea typeface="HGｺﾞｼｯｸM" panose="020B0609000000000000" pitchFamily="49" charset="-128"/>
                <a:cs typeface="Times New Roman" panose="02020603050405020304" pitchFamily="18" charset="0"/>
              </a:rPr>
              <a:t>Active design technologies</a:t>
            </a:r>
          </a:p>
        </p:txBody>
      </p:sp>
      <p:sp>
        <p:nvSpPr>
          <p:cNvPr id="7" name="楕円 6">
            <a:extLst>
              <a:ext uri="{FF2B5EF4-FFF2-40B4-BE49-F238E27FC236}">
                <a16:creationId xmlns:a16="http://schemas.microsoft.com/office/drawing/2014/main" id="{1ABAD88B-43F4-5280-FB51-A535A95FFF9F}"/>
              </a:ext>
            </a:extLst>
          </p:cNvPr>
          <p:cNvSpPr/>
          <p:nvPr/>
        </p:nvSpPr>
        <p:spPr>
          <a:xfrm>
            <a:off x="74209" y="3216655"/>
            <a:ext cx="754465" cy="577115"/>
          </a:xfrm>
          <a:prstGeom prst="ellipse">
            <a:avLst/>
          </a:prstGeom>
          <a:solidFill>
            <a:srgbClr val="13873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Energy saving</a:t>
            </a:r>
            <a:endParaRPr kumimoji="1" lang="ja-JP" altLang="en-US" sz="9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3" name="正方形/長方形 32">
            <a:extLst>
              <a:ext uri="{FF2B5EF4-FFF2-40B4-BE49-F238E27FC236}">
                <a16:creationId xmlns:a16="http://schemas.microsoft.com/office/drawing/2014/main" id="{B178CABF-E78D-99C7-846B-42867E4F1C33}"/>
              </a:ext>
            </a:extLst>
          </p:cNvPr>
          <p:cNvSpPr/>
          <p:nvPr/>
        </p:nvSpPr>
        <p:spPr>
          <a:xfrm>
            <a:off x="1323704" y="2323203"/>
            <a:ext cx="648000" cy="38912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800" dirty="0">
                <a:solidFill>
                  <a:srgbClr val="E70000"/>
                </a:solidFill>
                <a:latin typeface="Times New Roman" panose="02020603050405020304" pitchFamily="18" charset="0"/>
                <a:ea typeface="HGｺﾞｼｯｸM" panose="020B0609000000000000" pitchFamily="49" charset="-128"/>
                <a:cs typeface="Times New Roman" panose="02020603050405020304" pitchFamily="18" charset="0"/>
              </a:rPr>
              <a:t>Energy creation technologies</a:t>
            </a:r>
            <a:endParaRPr kumimoji="1" lang="ja-JP" altLang="en-US" sz="800" dirty="0">
              <a:solidFill>
                <a:srgbClr val="E70000"/>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9" name="楕円 8">
            <a:extLst>
              <a:ext uri="{FF2B5EF4-FFF2-40B4-BE49-F238E27FC236}">
                <a16:creationId xmlns:a16="http://schemas.microsoft.com/office/drawing/2014/main" id="{BAE6ED54-9FDF-B3D9-5262-F5DF58114913}"/>
              </a:ext>
            </a:extLst>
          </p:cNvPr>
          <p:cNvSpPr/>
          <p:nvPr/>
        </p:nvSpPr>
        <p:spPr>
          <a:xfrm>
            <a:off x="348615" y="2367913"/>
            <a:ext cx="975089" cy="577115"/>
          </a:xfrm>
          <a:prstGeom prst="ellipse">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Energy creation</a:t>
            </a:r>
            <a:endParaRPr kumimoji="1" lang="ja-JP" altLang="en-US" sz="9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34" name="正方形/長方形 33">
            <a:extLst>
              <a:ext uri="{FF2B5EF4-FFF2-40B4-BE49-F238E27FC236}">
                <a16:creationId xmlns:a16="http://schemas.microsoft.com/office/drawing/2014/main" id="{2578D280-22F8-C22D-EC44-6D60951F346D}"/>
              </a:ext>
            </a:extLst>
          </p:cNvPr>
          <p:cNvSpPr/>
          <p:nvPr/>
        </p:nvSpPr>
        <p:spPr>
          <a:xfrm>
            <a:off x="260737" y="3869620"/>
            <a:ext cx="812501" cy="25517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solidFill>
                  <a:srgbClr val="0089E6"/>
                </a:solidFill>
                <a:latin typeface="Times New Roman" panose="02020603050405020304" pitchFamily="18" charset="0"/>
                <a:ea typeface="HGｺﾞｼｯｸM" panose="020B0609000000000000" pitchFamily="49" charset="-128"/>
                <a:cs typeface="Times New Roman" panose="02020603050405020304" pitchFamily="18" charset="0"/>
              </a:rPr>
              <a:t>Passive design technologies</a:t>
            </a:r>
            <a:endParaRPr kumimoji="1" lang="ja-JP" altLang="en-US" sz="900" dirty="0">
              <a:solidFill>
                <a:srgbClr val="0089E6"/>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Tree>
    <p:extLst>
      <p:ext uri="{BB962C8B-B14F-4D97-AF65-F5344CB8AC3E}">
        <p14:creationId xmlns:p14="http://schemas.microsoft.com/office/powerpoint/2010/main" val="231727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rot="10800000">
            <a:off x="-4" y="750624"/>
            <a:ext cx="9144004" cy="3562068"/>
          </a:xfrm>
          <a:prstGeom prst="rect">
            <a:avLst/>
          </a:prstGeom>
          <a:gradFill flip="none" rotWithShape="1">
            <a:gsLst>
              <a:gs pos="6700">
                <a:srgbClr val="DFEFF9">
                  <a:alpha val="58000"/>
                </a:srgbClr>
              </a:gs>
              <a:gs pos="0">
                <a:srgbClr val="DDEEF9"/>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7" name="Picture 3" descr="C:\Users\occ3304\Desktop\参考資料\ppt materials\653150b6077904355ce994b46c719c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790220">
            <a:off x="800426" y="830679"/>
            <a:ext cx="5096766" cy="509676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5" y="2281187"/>
            <a:ext cx="9144006" cy="2329315"/>
          </a:xfrm>
          <a:prstGeom prst="rect">
            <a:avLst/>
          </a:prstGeom>
          <a:gradFill>
            <a:gsLst>
              <a:gs pos="26000">
                <a:schemeClr val="bg1"/>
              </a:gs>
              <a:gs pos="98750">
                <a:schemeClr val="bg1">
                  <a:alpha val="0"/>
                </a:schemeClr>
              </a:gs>
              <a:gs pos="0">
                <a:schemeClr val="bg1">
                  <a:alpha val="0"/>
                </a:schemeClr>
              </a:gs>
              <a:gs pos="64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ocscaf0002\oc\10_本社支店共有\01_全社開示\【新卒採用（大学・研究室アプローチ）】\第61期\ロゴマーク\マーク株O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6721" y="3014658"/>
            <a:ext cx="4085955" cy="520707"/>
          </a:xfrm>
          <a:prstGeom prst="rect">
            <a:avLst/>
          </a:prstGeom>
          <a:noFill/>
          <a:extLst>
            <a:ext uri="{909E8E84-426E-40DD-AFC4-6F175D3DCCD1}">
              <a14:hiddenFill xmlns:a14="http://schemas.microsoft.com/office/drawing/2010/main">
                <a:solidFill>
                  <a:srgbClr val="FFFFFF"/>
                </a:solidFill>
              </a14:hiddenFill>
            </a:ext>
          </a:extLst>
        </p:spPr>
      </p:pic>
      <p:sp>
        <p:nvSpPr>
          <p:cNvPr id="11" name="コンテンツ プレースホルダー 2"/>
          <p:cNvSpPr txBox="1">
            <a:spLocks/>
          </p:cNvSpPr>
          <p:nvPr/>
        </p:nvSpPr>
        <p:spPr>
          <a:xfrm>
            <a:off x="685798" y="3572821"/>
            <a:ext cx="7772400" cy="727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200" kern="1200">
                <a:solidFill>
                  <a:schemeClr val="tx1">
                    <a:lumMod val="75000"/>
                    <a:lumOff val="25000"/>
                  </a:schemeClr>
                </a:solidFill>
                <a:latin typeface="HG創英角ｺﾞｼｯｸUB" panose="020B0909000000000000" pitchFamily="49" charset="-128"/>
                <a:ea typeface="HG創英角ｺﾞｼｯｸUB" panose="020B0909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az-Cyrl-AZ" altLang="ja-JP" b="1" dirty="0"/>
              <a:t>Маш их баярлалаа</a:t>
            </a:r>
            <a:endParaRPr lang="en-US" altLang="ja-JP" b="1" dirty="0"/>
          </a:p>
          <a:p>
            <a:pPr algn="ctr"/>
            <a:r>
              <a:rPr lang="az-Cyrl-AZ" altLang="ja-JP" b="1" dirty="0"/>
              <a:t>Хамтран ажиллана уу</a:t>
            </a:r>
            <a:endParaRPr lang="en-US" altLang="ja-JP" b="1" dirty="0"/>
          </a:p>
          <a:p>
            <a:pPr algn="ctr"/>
            <a:endParaRPr lang="ja-JP" altLang="en-US"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 name="正方形/長方形 1"/>
          <p:cNvSpPr/>
          <p:nvPr/>
        </p:nvSpPr>
        <p:spPr>
          <a:xfrm>
            <a:off x="3744892" y="3313070"/>
            <a:ext cx="2533066" cy="307777"/>
          </a:xfrm>
          <a:prstGeom prst="rect">
            <a:avLst/>
          </a:prstGeom>
        </p:spPr>
        <p:txBody>
          <a:bodyPr wrap="none">
            <a:spAutoFit/>
          </a:bodyPr>
          <a:lstStyle/>
          <a:p>
            <a:r>
              <a:rPr lang="en-US" altLang="ja-JP" sz="1400" dirty="0"/>
              <a:t>Oriental Consultants Co., Ltd.</a:t>
            </a:r>
          </a:p>
        </p:txBody>
      </p:sp>
    </p:spTree>
    <p:extLst>
      <p:ext uri="{BB962C8B-B14F-4D97-AF65-F5344CB8AC3E}">
        <p14:creationId xmlns:p14="http://schemas.microsoft.com/office/powerpoint/2010/main" val="308903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0011456-C94D-3822-7868-A7D3582013A5}"/>
              </a:ext>
            </a:extLst>
          </p:cNvPr>
          <p:cNvSpPr/>
          <p:nvPr/>
        </p:nvSpPr>
        <p:spPr>
          <a:xfrm>
            <a:off x="250827" y="910649"/>
            <a:ext cx="8533311" cy="707886"/>
          </a:xfrm>
          <a:prstGeom prst="roundRect">
            <a:avLst/>
          </a:prstGeom>
          <a:solidFill>
            <a:schemeClr val="accent4">
              <a:lumMod val="60000"/>
              <a:lumOff val="40000"/>
            </a:schemeClr>
          </a:solidFill>
        </p:spPr>
        <p:txBody>
          <a:bodyPr wrap="square" rtlCol="0" anchor="ctr">
            <a:spAutoFit/>
          </a:bodyPr>
          <a:lstStyle/>
          <a:p>
            <a:pPr algn="ctr"/>
            <a:endParaRPr kumimoji="1" lang="ja-JP" altLang="en-US" sz="2000" dirty="0">
              <a:solidFill>
                <a:prstClr val="black"/>
              </a:solidFill>
              <a:latin typeface="HGP創英角ｺﾞｼｯｸUB"/>
              <a:ea typeface="HGP創英角ｺﾞｼｯｸUB"/>
            </a:endParaRPr>
          </a:p>
        </p:txBody>
      </p:sp>
      <p:pic>
        <p:nvPicPr>
          <p:cNvPr id="8" name="図 7">
            <a:extLst>
              <a:ext uri="{FF2B5EF4-FFF2-40B4-BE49-F238E27FC236}">
                <a16:creationId xmlns:a16="http://schemas.microsoft.com/office/drawing/2014/main" id="{2FFF0CC9-338F-04E1-6D5E-3A021EFB1B2A}"/>
              </a:ext>
            </a:extLst>
          </p:cNvPr>
          <p:cNvPicPr>
            <a:picLocks noChangeAspect="1"/>
          </p:cNvPicPr>
          <p:nvPr/>
        </p:nvPicPr>
        <p:blipFill>
          <a:blip r:embed="rId3"/>
          <a:stretch>
            <a:fillRect/>
          </a:stretch>
        </p:blipFill>
        <p:spPr>
          <a:xfrm>
            <a:off x="301601" y="3417197"/>
            <a:ext cx="8540796" cy="3169966"/>
          </a:xfrm>
          <a:prstGeom prst="rect">
            <a:avLst/>
          </a:prstGeom>
        </p:spPr>
      </p:pic>
      <p:sp>
        <p:nvSpPr>
          <p:cNvPr id="13" name="Rectangle 3">
            <a:extLst>
              <a:ext uri="{FF2B5EF4-FFF2-40B4-BE49-F238E27FC236}">
                <a16:creationId xmlns:a16="http://schemas.microsoft.com/office/drawing/2014/main" id="{F76A408F-889E-ECD3-1612-0CBF41B797E0}"/>
              </a:ext>
            </a:extLst>
          </p:cNvPr>
          <p:cNvSpPr>
            <a:spLocks noChangeArrowheads="1"/>
          </p:cNvSpPr>
          <p:nvPr/>
        </p:nvSpPr>
        <p:spPr bwMode="auto">
          <a:xfrm rot="10800000" flipV="1">
            <a:off x="441959" y="1712992"/>
            <a:ext cx="8260079" cy="1477328"/>
          </a:xfrm>
          <a:prstGeom prst="rect">
            <a:avLst/>
          </a:prstGeom>
          <a:solidFill>
            <a:srgbClr val="C8ECFF">
              <a:alpha val="34118"/>
            </a:srgb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ja-JP"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Establishment: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December 24, 1957</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Head Office: Sumitomo Fudosan Nishi-Shinjuku Building No. 6, 3-12-1 Honmachi, Shibuya City, Tokyo</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Capital: 500,950,000 yen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dirty="0">
                <a:solidFill>
                  <a:srgbClr val="000000"/>
                </a:solidFill>
                <a:latin typeface="Times New Roman" panose="02020603050405020304" pitchFamily="18" charset="0"/>
                <a:cs typeface="Times New Roman" panose="02020603050405020304" pitchFamily="18" charset="0"/>
              </a:rPr>
              <a:t>President: Hidenori Nozaki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600" dirty="0">
                <a:solidFill>
                  <a:srgbClr val="000000"/>
                </a:solidFill>
                <a:latin typeface="Times New Roman" panose="02020603050405020304" pitchFamily="18" charset="0"/>
                <a:cs typeface="Times New Roman" panose="02020603050405020304" pitchFamily="18" charset="0"/>
              </a:rPr>
              <a:t>Employees: 1,296 (</a:t>
            </a:r>
            <a:r>
              <a:rPr kumimoji="0" lang="en-US" altLang="en-US" sz="1600" dirty="0">
                <a:latin typeface="Times New Roman" panose="02020603050405020304" pitchFamily="18" charset="0"/>
                <a:cs typeface="Times New Roman" panose="02020603050405020304" pitchFamily="18" charset="0"/>
              </a:rPr>
              <a:t>as of September 2022)</a:t>
            </a:r>
            <a:endParaRPr kumimoji="0" lang="en-US" altLang="en-US" sz="16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16" name="スライド番号プレースホルダー 2">
            <a:extLst>
              <a:ext uri="{FF2B5EF4-FFF2-40B4-BE49-F238E27FC236}">
                <a16:creationId xmlns:a16="http://schemas.microsoft.com/office/drawing/2014/main" id="{824EAA3E-407E-1213-F931-46BDB2246E7B}"/>
              </a:ext>
            </a:extLst>
          </p:cNvPr>
          <p:cNvSpPr>
            <a:spLocks noGrp="1"/>
          </p:cNvSpPr>
          <p:nvPr>
            <p:ph type="sldNum" sz="quarter" idx="4"/>
          </p:nvPr>
        </p:nvSpPr>
        <p:spPr>
          <a:xfrm>
            <a:off x="8271508" y="6501924"/>
            <a:ext cx="861060" cy="356076"/>
          </a:xfrm>
        </p:spPr>
        <p:txBody>
          <a:bodyPr/>
          <a:lstStyle/>
          <a:p>
            <a:fld id="{1B2CED70-23E7-4B67-A9EB-E84E8BE72CCA}" type="slidenum">
              <a:rPr lang="ja-JP" altLang="en-US" smtClean="0">
                <a:latin typeface="BIZ UDPゴシック" panose="020B0400000000000000" pitchFamily="50" charset="-128"/>
                <a:ea typeface="BIZ UDPゴシック" panose="020B0400000000000000" pitchFamily="50" charset="-128"/>
              </a:rPr>
              <a:pPr/>
              <a:t>2</a:t>
            </a:fld>
            <a:endParaRPr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B4ED918B-5EBE-AA62-948C-137933903738}"/>
              </a:ext>
            </a:extLst>
          </p:cNvPr>
          <p:cNvSpPr txBox="1"/>
          <p:nvPr/>
        </p:nvSpPr>
        <p:spPr>
          <a:xfrm>
            <a:off x="301601" y="910649"/>
            <a:ext cx="8442737" cy="707886"/>
          </a:xfrm>
          <a:prstGeom prst="rect">
            <a:avLst/>
          </a:prstGeom>
          <a:noFill/>
        </p:spPr>
        <p:txBody>
          <a:bodyPr wrap="square">
            <a:spAutoFit/>
          </a:bodyPr>
          <a:lstStyle/>
          <a:p>
            <a:pPr>
              <a:spcBef>
                <a:spcPts val="4500"/>
              </a:spcBef>
            </a:pPr>
            <a:r>
              <a:rPr lang="en-US" altLang="ja-JP" sz="2000" spc="-2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We aim to create new social value </a:t>
            </a:r>
            <a:r>
              <a:rPr lang="en-US" altLang="ja-JP" sz="2000" spc="-20" dirty="0">
                <a:latin typeface="Times New Roman" panose="02020603050405020304" pitchFamily="18" charset="0"/>
                <a:ea typeface="BIZ UDPゴシック" panose="020B0400000000000000" pitchFamily="50" charset="-128"/>
                <a:cs typeface="Times New Roman" panose="02020603050405020304" pitchFamily="18" charset="0"/>
              </a:rPr>
              <a:t>through infrastructure development and business creation by leveraging our expertise and knowledge gained over half a century.</a:t>
            </a:r>
            <a:endParaRPr lang="ja-JP" altLang="en-US" sz="2000" spc="-2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7" name="フッター プレースホルダー 2">
            <a:extLst>
              <a:ext uri="{FF2B5EF4-FFF2-40B4-BE49-F238E27FC236}">
                <a16:creationId xmlns:a16="http://schemas.microsoft.com/office/drawing/2014/main" id="{24195D9E-EB10-F0B8-8540-52814F156DC1}"/>
              </a:ext>
            </a:extLst>
          </p:cNvPr>
          <p:cNvSpPr>
            <a:spLocks noGrp="1"/>
          </p:cNvSpPr>
          <p:nvPr>
            <p:ph type="ftr" sz="quarter" idx="3"/>
          </p:nvPr>
        </p:nvSpPr>
        <p:spPr>
          <a:xfrm>
            <a:off x="11430" y="6509366"/>
            <a:ext cx="7713980" cy="348634"/>
          </a:xfrm>
        </p:spPr>
        <p:txBody>
          <a:bodyPr/>
          <a:lstStyle/>
          <a:p>
            <a:r>
              <a:rPr lang="en-US" dirty="0"/>
              <a:t>Copyright 20</a:t>
            </a:r>
            <a:r>
              <a:rPr lang="en-US" altLang="ja-JP" dirty="0"/>
              <a:t>23</a:t>
            </a:r>
            <a:r>
              <a:rPr lang="en-US" dirty="0"/>
              <a:t> ORIENTAL CONSULTANTS Co.,Ltd. all rights reserved</a:t>
            </a:r>
          </a:p>
        </p:txBody>
      </p:sp>
      <p:sp>
        <p:nvSpPr>
          <p:cNvPr id="4" name="正方形/長方形 3">
            <a:extLst>
              <a:ext uri="{FF2B5EF4-FFF2-40B4-BE49-F238E27FC236}">
                <a16:creationId xmlns:a16="http://schemas.microsoft.com/office/drawing/2014/main" id="{CC66D243-A796-3B54-874A-DC75B0A445C1}"/>
              </a:ext>
            </a:extLst>
          </p:cNvPr>
          <p:cNvSpPr/>
          <p:nvPr/>
        </p:nvSpPr>
        <p:spPr>
          <a:xfrm>
            <a:off x="219371" y="197046"/>
            <a:ext cx="42981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Oriental Consultants Co., Ltd.</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E9D20120-2C12-7A32-DBEB-AC59F093794B}"/>
              </a:ext>
            </a:extLst>
          </p:cNvPr>
          <p:cNvSpPr txBox="1"/>
          <p:nvPr/>
        </p:nvSpPr>
        <p:spPr>
          <a:xfrm>
            <a:off x="301601" y="3267570"/>
            <a:ext cx="7713980" cy="338554"/>
          </a:xfrm>
          <a:prstGeom prst="rect">
            <a:avLst/>
          </a:prstGeom>
          <a:solidFill>
            <a:schemeClr val="bg1">
              <a:lumMod val="85000"/>
            </a:schemeClr>
          </a:solidFill>
          <a:ln>
            <a:solidFill>
              <a:schemeClr val="tx1"/>
            </a:solidFill>
          </a:ln>
        </p:spPr>
        <p:txBody>
          <a:bodyPr wrap="square">
            <a:spAutoFit/>
          </a:bodyPr>
          <a:lstStyle/>
          <a:p>
            <a:pPr algn="ctr">
              <a:spcBef>
                <a:spcPts val="4500"/>
              </a:spcBef>
            </a:pP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Business segments (social value creation for the entire community)</a:t>
            </a:r>
            <a:endParaRPr lang="ja-JP" altLang="en-US" sz="1600" b="0" i="0" dirty="0">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664073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A0D90D59-2C96-701C-7EEF-66AE8D1EE83E}"/>
              </a:ext>
            </a:extLst>
          </p:cNvPr>
          <p:cNvPicPr>
            <a:picLocks noChangeAspect="1"/>
          </p:cNvPicPr>
          <p:nvPr/>
        </p:nvPicPr>
        <p:blipFill>
          <a:blip r:embed="rId2"/>
          <a:stretch>
            <a:fillRect/>
          </a:stretch>
        </p:blipFill>
        <p:spPr>
          <a:xfrm>
            <a:off x="4009984" y="1900796"/>
            <a:ext cx="5107502" cy="5742906"/>
          </a:xfrm>
          <a:prstGeom prst="rect">
            <a:avLst/>
          </a:prstGeom>
        </p:spPr>
      </p:pic>
      <p:sp>
        <p:nvSpPr>
          <p:cNvPr id="6" name="四角形: 角を丸くする 5">
            <a:extLst>
              <a:ext uri="{FF2B5EF4-FFF2-40B4-BE49-F238E27FC236}">
                <a16:creationId xmlns:a16="http://schemas.microsoft.com/office/drawing/2014/main" id="{F8D709E3-8DCF-E21C-895D-7BBF790F2875}"/>
              </a:ext>
            </a:extLst>
          </p:cNvPr>
          <p:cNvSpPr/>
          <p:nvPr/>
        </p:nvSpPr>
        <p:spPr>
          <a:xfrm>
            <a:off x="206035" y="954209"/>
            <a:ext cx="8391358" cy="799817"/>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68D4414E-5305-CDFB-2C21-322AAE719720}"/>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3</a:t>
            </a:fld>
            <a:endParaRPr lang="ja-JP" altLang="en-US" dirty="0">
              <a:latin typeface="Times New Roman" panose="02020603050405020304" pitchFamily="18" charset="0"/>
              <a:cs typeface="Times New Roman" panose="02020603050405020304" pitchFamily="18" charset="0"/>
            </a:endParaRPr>
          </a:p>
        </p:txBody>
      </p:sp>
      <p:sp>
        <p:nvSpPr>
          <p:cNvPr id="4" name="正方形/長方形 3">
            <a:extLst>
              <a:ext uri="{FF2B5EF4-FFF2-40B4-BE49-F238E27FC236}">
                <a16:creationId xmlns:a16="http://schemas.microsoft.com/office/drawing/2014/main" id="{618F1DA6-B9F4-32DF-666C-59DFDABAFB87}"/>
              </a:ext>
            </a:extLst>
          </p:cNvPr>
          <p:cNvSpPr/>
          <p:nvPr/>
        </p:nvSpPr>
        <p:spPr>
          <a:xfrm>
            <a:off x="322927" y="151934"/>
            <a:ext cx="42981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Oriental Consultants Co., Ltd.</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0D199F93-1ADA-E6AD-9F99-3C8476C244BC}"/>
              </a:ext>
            </a:extLst>
          </p:cNvPr>
          <p:cNvSpPr txBox="1"/>
          <p:nvPr/>
        </p:nvSpPr>
        <p:spPr>
          <a:xfrm>
            <a:off x="412915" y="984003"/>
            <a:ext cx="8029335" cy="707886"/>
          </a:xfrm>
          <a:prstGeom prst="rect">
            <a:avLst/>
          </a:prstGeom>
          <a:noFill/>
        </p:spPr>
        <p:txBody>
          <a:bodyPr wrap="square">
            <a:spAutoFit/>
          </a:bodyPr>
          <a:lstStyle/>
          <a:p>
            <a:pPr>
              <a:spcBef>
                <a:spcPts val="4500"/>
              </a:spcBef>
            </a:pPr>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Projects have been implemented with five cities under the Ministry of the Environment’s City-to-City Collaboration for Zero Carbon Society Program.</a:t>
            </a:r>
            <a:endParaRPr lang="ja-JP" altLang="en-US"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6" name="テキスト ボックス 45">
            <a:extLst>
              <a:ext uri="{FF2B5EF4-FFF2-40B4-BE49-F238E27FC236}">
                <a16:creationId xmlns:a16="http://schemas.microsoft.com/office/drawing/2014/main" id="{79646F5A-6717-E618-0C4A-1CC3C3B625C6}"/>
              </a:ext>
            </a:extLst>
          </p:cNvPr>
          <p:cNvSpPr txBox="1"/>
          <p:nvPr/>
        </p:nvSpPr>
        <p:spPr>
          <a:xfrm>
            <a:off x="104209" y="1831574"/>
            <a:ext cx="4980975" cy="3477875"/>
          </a:xfrm>
          <a:prstGeom prst="rect">
            <a:avLst/>
          </a:prstGeom>
          <a:noFill/>
        </p:spPr>
        <p:txBody>
          <a:bodyPr wrap="square">
            <a:spAutoFit/>
          </a:bodyPr>
          <a:lstStyle/>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2017 – Present:</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Osaka &amp; Quezon (Philippines) </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2017 – 2018:</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Osaka &amp; Ho Chi Minh (Vietnam) </a:t>
            </a:r>
          </a:p>
          <a:p>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2020 – Present:</a:t>
            </a:r>
          </a:p>
          <a:p>
            <a:r>
              <a:rPr lang="en-US" altLang="ja-JP" sz="2000" b="1"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Sapporo &amp; Ulaanbaatar (Mongolia) </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2021 – 2023:</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Kawasaki &amp; Bandung (Indonesia)</a:t>
            </a:r>
            <a:endParaRPr lang="en-US" altLang="ja-JP"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2024 – Present:</a:t>
            </a:r>
          </a:p>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Sakai &amp; Da Nang (Vietnam) </a:t>
            </a:r>
          </a:p>
          <a:p>
            <a:pPr algn="l"/>
            <a:endParaRPr lang="en-US" altLang="ja-JP"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48" name="四角形: 角を丸くする 47">
            <a:extLst>
              <a:ext uri="{FF2B5EF4-FFF2-40B4-BE49-F238E27FC236}">
                <a16:creationId xmlns:a16="http://schemas.microsoft.com/office/drawing/2014/main" id="{1444779D-B79D-1B8D-69EA-9ED6D4340B06}"/>
              </a:ext>
            </a:extLst>
          </p:cNvPr>
          <p:cNvSpPr/>
          <p:nvPr/>
        </p:nvSpPr>
        <p:spPr>
          <a:xfrm>
            <a:off x="130467" y="3142065"/>
            <a:ext cx="4954717" cy="631319"/>
          </a:xfrm>
          <a:prstGeom prst="round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 name="フッター プレースホルダー 2">
            <a:extLst>
              <a:ext uri="{FF2B5EF4-FFF2-40B4-BE49-F238E27FC236}">
                <a16:creationId xmlns:a16="http://schemas.microsoft.com/office/drawing/2014/main" id="{8718004E-61E2-AE5E-947E-9550EC56578A}"/>
              </a:ext>
            </a:extLst>
          </p:cNvPr>
          <p:cNvSpPr>
            <a:spLocks noGrp="1"/>
          </p:cNvSpPr>
          <p:nvPr>
            <p:ph type="ftr" sz="quarter" idx="3"/>
          </p:nvPr>
        </p:nvSpPr>
        <p:spPr>
          <a:xfrm>
            <a:off x="1493" y="6486924"/>
            <a:ext cx="7713980" cy="348634"/>
          </a:xfrm>
        </p:spPr>
        <p:txBody>
          <a:bodyPr/>
          <a:lstStyle/>
          <a:p>
            <a:r>
              <a:rPr lang="en-US" dirty="0">
                <a:latin typeface="Times New Roman" panose="02020603050405020304" pitchFamily="18" charset="0"/>
                <a:cs typeface="Times New Roman" panose="02020603050405020304" pitchFamily="18" charset="0"/>
              </a:rPr>
              <a:t>Copyright 20</a:t>
            </a:r>
            <a:r>
              <a:rPr lang="en-US" altLang="ja-JP" dirty="0">
                <a:latin typeface="Times New Roman" panose="02020603050405020304" pitchFamily="18" charset="0"/>
                <a:cs typeface="Times New Roman" panose="02020603050405020304" pitchFamily="18" charset="0"/>
              </a:rPr>
              <a:t>23</a:t>
            </a:r>
            <a:r>
              <a:rPr lang="en-US" dirty="0">
                <a:latin typeface="Times New Roman" panose="02020603050405020304" pitchFamily="18" charset="0"/>
                <a:cs typeface="Times New Roman" panose="02020603050405020304" pitchFamily="18" charset="0"/>
              </a:rPr>
              <a:t> ORIENTAL CONSULTANTS Co.,Ltd. all rights reserved</a:t>
            </a:r>
          </a:p>
        </p:txBody>
      </p:sp>
      <p:sp>
        <p:nvSpPr>
          <p:cNvPr id="9" name="正方形/長方形 8">
            <a:extLst>
              <a:ext uri="{FF2B5EF4-FFF2-40B4-BE49-F238E27FC236}">
                <a16:creationId xmlns:a16="http://schemas.microsoft.com/office/drawing/2014/main" id="{734B1D01-1636-C374-8FC1-AD0C9C662F54}"/>
              </a:ext>
            </a:extLst>
          </p:cNvPr>
          <p:cNvSpPr/>
          <p:nvPr/>
        </p:nvSpPr>
        <p:spPr>
          <a:xfrm>
            <a:off x="5765530" y="2372489"/>
            <a:ext cx="2831863" cy="678838"/>
          </a:xfrm>
          <a:prstGeom prst="rect">
            <a:avLst/>
          </a:prstGeom>
          <a:solidFill>
            <a:srgbClr val="54823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Sapporo &amp; Ulaanbaatar</a:t>
            </a:r>
          </a:p>
          <a:p>
            <a:pPr algn="ctr"/>
            <a:r>
              <a:rPr lang="en-US" altLang="ja-JP" sz="10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Support Project for Creating a Zero Carbon Society through the Promotion of Cold-Climate Architecture and Renewable Energy</a:t>
            </a:r>
            <a:endParaRPr kumimoji="1" lang="ja-JP" altLang="en-US" sz="100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B8AC3806-A160-29B9-2F4F-67F38D2A6A84}"/>
              </a:ext>
            </a:extLst>
          </p:cNvPr>
          <p:cNvSpPr/>
          <p:nvPr/>
        </p:nvSpPr>
        <p:spPr>
          <a:xfrm>
            <a:off x="4621038" y="4520249"/>
            <a:ext cx="2030019" cy="764692"/>
          </a:xfrm>
          <a:prstGeom prst="rect">
            <a:avLst/>
          </a:prstGeom>
          <a:solidFill>
            <a:srgbClr val="54823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Osaka &amp; Quezon</a:t>
            </a:r>
          </a:p>
          <a:p>
            <a:pPr algn="ctr"/>
            <a:r>
              <a:rPr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Support Project for Creating a Zero Carbon Society to Realize Climate Change Mitigation Actions</a:t>
            </a:r>
            <a:endParaRPr kumimoji="1" lang="ja-JP" altLang="en-US"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3816F2C8-9C3C-07AF-1C54-185F46815CC5}"/>
              </a:ext>
            </a:extLst>
          </p:cNvPr>
          <p:cNvSpPr/>
          <p:nvPr/>
        </p:nvSpPr>
        <p:spPr>
          <a:xfrm>
            <a:off x="6931708" y="5641882"/>
            <a:ext cx="2185778" cy="941798"/>
          </a:xfrm>
          <a:prstGeom prst="rect">
            <a:avLst/>
          </a:prstGeom>
          <a:solidFill>
            <a:srgbClr val="54823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50" dirty="0">
                <a:solidFill>
                  <a:schemeClr val="bg1"/>
                </a:solidFill>
                <a:latin typeface="Times New Roman" panose="02020603050405020304" pitchFamily="18" charset="0"/>
                <a:ea typeface="BIZ UDPゴシック" panose="020B0400000000000000" pitchFamily="50" charset="-128"/>
                <a:cs typeface="Times New Roman" panose="02020603050405020304" pitchFamily="18" charset="0"/>
              </a:rPr>
              <a:t>Kawasaki &amp; Bandung</a:t>
            </a:r>
          </a:p>
          <a:p>
            <a:pPr algn="ctr"/>
            <a:r>
              <a:rPr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Support Project for Creating a Zero Carbon Society through the Promotion of Energy Saving and Mobility Improvements</a:t>
            </a:r>
            <a:endParaRPr kumimoji="1" lang="ja-JP" altLang="en-US"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317418D1-22E1-4476-2692-542F832E32CA}"/>
              </a:ext>
            </a:extLst>
          </p:cNvPr>
          <p:cNvSpPr/>
          <p:nvPr/>
        </p:nvSpPr>
        <p:spPr>
          <a:xfrm>
            <a:off x="4750069" y="4320655"/>
            <a:ext cx="1900988" cy="180000"/>
          </a:xfrm>
          <a:prstGeom prst="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Example </a:t>
            </a:r>
            <a:r>
              <a:rPr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2</a:t>
            </a:r>
            <a:endParaRPr kumimoji="1" lang="ja-JP" altLang="en-US"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E409FAC5-FF99-D8B3-8A21-3775AF7EC8B7}"/>
              </a:ext>
            </a:extLst>
          </p:cNvPr>
          <p:cNvSpPr/>
          <p:nvPr/>
        </p:nvSpPr>
        <p:spPr>
          <a:xfrm>
            <a:off x="5765532" y="2156193"/>
            <a:ext cx="2030929" cy="198000"/>
          </a:xfrm>
          <a:prstGeom prst="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Example </a:t>
            </a:r>
            <a:r>
              <a:rPr kumimoji="1"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1</a:t>
            </a:r>
            <a:endParaRPr kumimoji="1" lang="ja-JP" altLang="en-US"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3233063D-769C-7477-D67A-C4E75BE860F6}"/>
              </a:ext>
            </a:extLst>
          </p:cNvPr>
          <p:cNvSpPr/>
          <p:nvPr/>
        </p:nvSpPr>
        <p:spPr>
          <a:xfrm>
            <a:off x="6962275" y="4612438"/>
            <a:ext cx="1900988" cy="180000"/>
          </a:xfrm>
          <a:prstGeom prst="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rPr>
              <a:t>Example 3</a:t>
            </a:r>
            <a:endParaRPr kumimoji="1" lang="ja-JP" altLang="en-US" sz="1050" dirty="0">
              <a:solidFill>
                <a:schemeClr val="bg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57D9003B-6089-8EC7-7C04-A9D0269E1317}"/>
              </a:ext>
            </a:extLst>
          </p:cNvPr>
          <p:cNvSpPr/>
          <p:nvPr/>
        </p:nvSpPr>
        <p:spPr>
          <a:xfrm>
            <a:off x="5765532" y="3356369"/>
            <a:ext cx="1152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Ulaanbaatar</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F110C0EF-3AD6-5968-6759-C6CDE993D0EB}"/>
              </a:ext>
            </a:extLst>
          </p:cNvPr>
          <p:cNvSpPr/>
          <p:nvPr/>
        </p:nvSpPr>
        <p:spPr>
          <a:xfrm>
            <a:off x="7304049" y="3356369"/>
            <a:ext cx="561541" cy="17943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Sapporo</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62B335FB-629E-925C-0698-792AE9D4FBEC}"/>
              </a:ext>
            </a:extLst>
          </p:cNvPr>
          <p:cNvSpPr/>
          <p:nvPr/>
        </p:nvSpPr>
        <p:spPr>
          <a:xfrm>
            <a:off x="4798888" y="5633909"/>
            <a:ext cx="792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Quezon</a:t>
            </a:r>
            <a:endParaRPr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51FA9F76-E5FB-C08A-05A7-619B5A9922D2}"/>
              </a:ext>
            </a:extLst>
          </p:cNvPr>
          <p:cNvSpPr/>
          <p:nvPr/>
        </p:nvSpPr>
        <p:spPr>
          <a:xfrm>
            <a:off x="5896168" y="5633909"/>
            <a:ext cx="792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Osaka</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36403E0D-5625-5044-0CA3-9C45F9C3845C}"/>
              </a:ext>
            </a:extLst>
          </p:cNvPr>
          <p:cNvSpPr/>
          <p:nvPr/>
        </p:nvSpPr>
        <p:spPr>
          <a:xfrm>
            <a:off x="6931708" y="5386371"/>
            <a:ext cx="756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Kawasaki</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21B496A7-B865-9051-B23C-F8219CDA7539}"/>
              </a:ext>
            </a:extLst>
          </p:cNvPr>
          <p:cNvSpPr/>
          <p:nvPr/>
        </p:nvSpPr>
        <p:spPr>
          <a:xfrm>
            <a:off x="7805393" y="5385854"/>
            <a:ext cx="792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lang="en-US" altLang="ja-JP"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rPr>
              <a:t>Bandung</a:t>
            </a:r>
            <a:endParaRPr kumimoji="1" lang="ja-JP" altLang="en-US" sz="900" dirty="0">
              <a:solidFill>
                <a:schemeClr val="tx1"/>
              </a:solidFill>
              <a:latin typeface="Times New Roman" panose="02020603050405020304" pitchFamily="18" charset="0"/>
              <a:ea typeface="HGｺﾞｼｯｸM" panose="020B0609000000000000" pitchFamily="49" charset="-128"/>
              <a:cs typeface="Times New Roman" panose="02020603050405020304" pitchFamily="18" charset="0"/>
            </a:endParaRPr>
          </a:p>
        </p:txBody>
      </p:sp>
    </p:spTree>
    <p:extLst>
      <p:ext uri="{BB962C8B-B14F-4D97-AF65-F5344CB8AC3E}">
        <p14:creationId xmlns:p14="http://schemas.microsoft.com/office/powerpoint/2010/main" val="37359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A0BC815-864D-1F46-A4D3-22375B86BDE8}"/>
              </a:ext>
            </a:extLst>
          </p:cNvPr>
          <p:cNvSpPr/>
          <p:nvPr/>
        </p:nvSpPr>
        <p:spPr>
          <a:xfrm>
            <a:off x="168727" y="870907"/>
            <a:ext cx="8716828" cy="678760"/>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2" name="正方形/長方形 1">
            <a:extLst>
              <a:ext uri="{FF2B5EF4-FFF2-40B4-BE49-F238E27FC236}">
                <a16:creationId xmlns:a16="http://schemas.microsoft.com/office/drawing/2014/main" id="{BF057442-3603-ED3D-8A63-FFAF3FFA1A50}"/>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City-to-City Collaboration for Zero-Carbon Society Program</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5" name="テキスト ボックス 4">
            <a:extLst>
              <a:ext uri="{FF2B5EF4-FFF2-40B4-BE49-F238E27FC236}">
                <a16:creationId xmlns:a16="http://schemas.microsoft.com/office/drawing/2014/main" id="{F690598F-9656-6D70-066B-AA34F37D62C3}"/>
              </a:ext>
            </a:extLst>
          </p:cNvPr>
          <p:cNvSpPr txBox="1"/>
          <p:nvPr/>
        </p:nvSpPr>
        <p:spPr>
          <a:xfrm>
            <a:off x="247571" y="870907"/>
            <a:ext cx="8617293" cy="646331"/>
          </a:xfrm>
          <a:prstGeom prst="rect">
            <a:avLst/>
          </a:prstGeom>
          <a:noFill/>
        </p:spPr>
        <p:txBody>
          <a:bodyPr wrap="square">
            <a:spAutoFit/>
          </a:bodyPr>
          <a:lstStyle/>
          <a:p>
            <a:r>
              <a:rPr lang="en-US" altLang="ja-JP" spc="-40" dirty="0">
                <a:latin typeface="Times New Roman" panose="02020603050405020304" pitchFamily="18" charset="0"/>
                <a:ea typeface="BIZ UDPゴシック" panose="020B0400000000000000" pitchFamily="50" charset="-128"/>
                <a:cs typeface="Times New Roman" panose="02020603050405020304" pitchFamily="18" charset="0"/>
              </a:rPr>
              <a:t>Approx. 70% of global greenhouse gas (GHG) emissions come from cities. To achieve the 1.5-degree target set in the Paris Agreement, </a:t>
            </a:r>
            <a:r>
              <a:rPr lang="en-US" altLang="ja-JP" b="1" spc="-4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the acceleration of climate action in cities </a:t>
            </a:r>
            <a:r>
              <a:rPr lang="en-US" altLang="ja-JP" spc="-40" dirty="0">
                <a:latin typeface="Times New Roman" panose="02020603050405020304" pitchFamily="18" charset="0"/>
                <a:ea typeface="BIZ UDPゴシック" panose="020B0400000000000000" pitchFamily="50" charset="-128"/>
                <a:cs typeface="Times New Roman" panose="02020603050405020304" pitchFamily="18" charset="0"/>
              </a:rPr>
              <a:t>is essential.</a:t>
            </a:r>
            <a:endParaRPr lang="en-US" altLang="ja-JP" b="0" i="0" spc="-40" dirty="0">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3ACF3E4E-E933-7EF9-3C33-AC06E576E1E1}"/>
              </a:ext>
            </a:extLst>
          </p:cNvPr>
          <p:cNvSpPr txBox="1"/>
          <p:nvPr/>
        </p:nvSpPr>
        <p:spPr>
          <a:xfrm>
            <a:off x="6173823" y="6947396"/>
            <a:ext cx="6211228" cy="369332"/>
          </a:xfrm>
          <a:prstGeom prst="rect">
            <a:avLst/>
          </a:prstGeom>
          <a:noFill/>
        </p:spPr>
        <p:txBody>
          <a:bodyPr wrap="square">
            <a:spAutoFit/>
          </a:bodyPr>
          <a:lstStyle/>
          <a:p>
            <a:r>
              <a:rPr lang="en-US" altLang="ja-JP" dirty="0">
                <a:latin typeface="Times New Roman" panose="02020603050405020304" pitchFamily="18" charset="0"/>
                <a:cs typeface="Times New Roman" panose="02020603050405020304" pitchFamily="18" charset="0"/>
              </a:rPr>
              <a:t>https://www.youtube.com/watch?v=sb_TZe5ZuCo</a:t>
            </a:r>
            <a:endParaRPr lang="ja-JP" altLang="en-US" dirty="0">
              <a:latin typeface="Times New Roman" panose="02020603050405020304" pitchFamily="18" charset="0"/>
              <a:cs typeface="Times New Roman" panose="02020603050405020304" pitchFamily="18" charset="0"/>
            </a:endParaRPr>
          </a:p>
        </p:txBody>
      </p:sp>
      <p:sp>
        <p:nvSpPr>
          <p:cNvPr id="19" name="スライド番号プレースホルダー 3">
            <a:extLst>
              <a:ext uri="{FF2B5EF4-FFF2-40B4-BE49-F238E27FC236}">
                <a16:creationId xmlns:a16="http://schemas.microsoft.com/office/drawing/2014/main" id="{7FC6E55F-BD25-1985-89E6-50DE3DACF405}"/>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4</a:t>
            </a:fld>
            <a:endParaRPr lang="ja-JP" altLang="en-US" dirty="0">
              <a:latin typeface="Times New Roman" panose="02020603050405020304" pitchFamily="18" charset="0"/>
              <a:cs typeface="Times New Roman" panose="02020603050405020304" pitchFamily="18" charset="0"/>
            </a:endParaRPr>
          </a:p>
        </p:txBody>
      </p:sp>
      <p:pic>
        <p:nvPicPr>
          <p:cNvPr id="9" name="図 8" descr="ダイアグラム">
            <a:extLst>
              <a:ext uri="{FF2B5EF4-FFF2-40B4-BE49-F238E27FC236}">
                <a16:creationId xmlns:a16="http://schemas.microsoft.com/office/drawing/2014/main" id="{3257E375-612D-E2F6-03D0-D1FDC8047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76" y="1841467"/>
            <a:ext cx="8024383" cy="3951330"/>
          </a:xfrm>
          <a:prstGeom prst="rect">
            <a:avLst/>
          </a:prstGeom>
        </p:spPr>
      </p:pic>
      <p:sp>
        <p:nvSpPr>
          <p:cNvPr id="32" name="矢印: 下 31">
            <a:extLst>
              <a:ext uri="{FF2B5EF4-FFF2-40B4-BE49-F238E27FC236}">
                <a16:creationId xmlns:a16="http://schemas.microsoft.com/office/drawing/2014/main" id="{5BE34E08-E326-4F9A-9E7C-0499D5077668}"/>
              </a:ext>
            </a:extLst>
          </p:cNvPr>
          <p:cNvSpPr/>
          <p:nvPr/>
        </p:nvSpPr>
        <p:spPr>
          <a:xfrm>
            <a:off x="3937634" y="4539127"/>
            <a:ext cx="556458" cy="531674"/>
          </a:xfrm>
          <a:prstGeom prst="downArrow">
            <a:avLst/>
          </a:prstGeom>
          <a:solidFill>
            <a:schemeClr val="accent2"/>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6D731048-7F1E-94A5-0125-A46A98B930D5}"/>
              </a:ext>
            </a:extLst>
          </p:cNvPr>
          <p:cNvSpPr txBox="1"/>
          <p:nvPr/>
        </p:nvSpPr>
        <p:spPr>
          <a:xfrm>
            <a:off x="2113581" y="5860569"/>
            <a:ext cx="4204564" cy="400110"/>
          </a:xfrm>
          <a:prstGeom prst="rect">
            <a:avLst/>
          </a:prstGeom>
          <a:noFill/>
        </p:spPr>
        <p:txBody>
          <a:bodyPr wrap="square" rtlCol="0">
            <a:spAutoFit/>
          </a:bodyPr>
          <a:lstStyle/>
          <a:p>
            <a:pPr algn="ctr"/>
            <a:r>
              <a:rPr kumimoji="1" lang="en-US" altLang="ja-JP" sz="2000" b="1" dirty="0">
                <a:solidFill>
                  <a:srgbClr val="92D050"/>
                </a:solidFill>
                <a:latin typeface="Times New Roman" panose="02020603050405020304" pitchFamily="18" charset="0"/>
                <a:cs typeface="Times New Roman" panose="02020603050405020304" pitchFamily="18" charset="0"/>
              </a:rPr>
              <a:t>Planning and Implementation</a:t>
            </a:r>
            <a:endParaRPr kumimoji="1" lang="ja-JP" altLang="en-US" sz="2000" b="1" dirty="0">
              <a:solidFill>
                <a:srgbClr val="92D050"/>
              </a:solidFill>
              <a:latin typeface="Times New Roman" panose="02020603050405020304" pitchFamily="18" charset="0"/>
              <a:cs typeface="Times New Roman" panose="02020603050405020304" pitchFamily="18" charset="0"/>
            </a:endParaRPr>
          </a:p>
        </p:txBody>
      </p:sp>
      <p:sp>
        <p:nvSpPr>
          <p:cNvPr id="34" name="正方形/長方形 33">
            <a:extLst>
              <a:ext uri="{FF2B5EF4-FFF2-40B4-BE49-F238E27FC236}">
                <a16:creationId xmlns:a16="http://schemas.microsoft.com/office/drawing/2014/main" id="{DD11EA4C-6E9B-519F-AF46-95404513DBC0}"/>
              </a:ext>
            </a:extLst>
          </p:cNvPr>
          <p:cNvSpPr/>
          <p:nvPr/>
        </p:nvSpPr>
        <p:spPr>
          <a:xfrm>
            <a:off x="572177" y="6156349"/>
            <a:ext cx="7653333" cy="646331"/>
          </a:xfrm>
          <a:prstGeom prst="rect">
            <a:avLst/>
          </a:prstGeom>
        </p:spPr>
        <p:txBody>
          <a:bodyPr wrap="square" rtlCol="0" anchor="ctr">
            <a:spAutoFit/>
          </a:bodyPr>
          <a:lstStyle/>
          <a:p>
            <a:pPr algn="ctr"/>
            <a:r>
              <a:rPr lang="en-US" altLang="ja-JP" b="1" dirty="0">
                <a:latin typeface="Times New Roman" panose="02020603050405020304" pitchFamily="18" charset="0"/>
                <a:cs typeface="Times New Roman" panose="02020603050405020304" pitchFamily="18" charset="0"/>
              </a:rPr>
              <a:t>Cities collaborate with various stakeholders</a:t>
            </a:r>
            <a:br>
              <a:rPr lang="en-US" altLang="ja-JP" b="1" dirty="0">
                <a:latin typeface="Times New Roman" panose="02020603050405020304" pitchFamily="18" charset="0"/>
                <a:cs typeface="Times New Roman" panose="02020603050405020304" pitchFamily="18" charset="0"/>
              </a:rPr>
            </a:br>
            <a:r>
              <a:rPr lang="en-US" altLang="ja-JP" b="1" dirty="0">
                <a:latin typeface="Times New Roman" panose="02020603050405020304" pitchFamily="18" charset="0"/>
                <a:cs typeface="Times New Roman" panose="02020603050405020304" pitchFamily="18" charset="0"/>
              </a:rPr>
              <a:t> to plan and implement measures.</a:t>
            </a:r>
            <a:endParaRPr kumimoji="1" lang="ja-JP" altLang="en-US"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11584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2F69085-A2A3-430B-96FE-2E8AD600FAF9}"/>
              </a:ext>
            </a:extLst>
          </p:cNvPr>
          <p:cNvSpPr/>
          <p:nvPr/>
        </p:nvSpPr>
        <p:spPr>
          <a:xfrm>
            <a:off x="168727" y="948622"/>
            <a:ext cx="8814029" cy="584775"/>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16" name="スライド番号プレースホルダー 2">
            <a:extLst>
              <a:ext uri="{FF2B5EF4-FFF2-40B4-BE49-F238E27FC236}">
                <a16:creationId xmlns:a16="http://schemas.microsoft.com/office/drawing/2014/main" id="{824EAA3E-407E-1213-F931-46BDB2246E7B}"/>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5</a:t>
            </a:fld>
            <a:endParaRPr lang="ja-JP" altLang="en-US" dirty="0">
              <a:latin typeface="Times New Roman" panose="02020603050405020304" pitchFamily="18" charset="0"/>
              <a:cs typeface="Times New Roman" panose="02020603050405020304" pitchFamily="18" charset="0"/>
            </a:endParaRPr>
          </a:p>
        </p:txBody>
      </p:sp>
      <p:pic>
        <p:nvPicPr>
          <p:cNvPr id="20" name="図 19">
            <a:extLst>
              <a:ext uri="{FF2B5EF4-FFF2-40B4-BE49-F238E27FC236}">
                <a16:creationId xmlns:a16="http://schemas.microsoft.com/office/drawing/2014/main" id="{588F9C38-4CC8-8031-0A71-C48BE2A97FD0}"/>
              </a:ext>
            </a:extLst>
          </p:cNvPr>
          <p:cNvPicPr>
            <a:picLocks noChangeAspect="1"/>
          </p:cNvPicPr>
          <p:nvPr/>
        </p:nvPicPr>
        <p:blipFill>
          <a:blip r:embed="rId3"/>
          <a:stretch>
            <a:fillRect/>
          </a:stretch>
        </p:blipFill>
        <p:spPr>
          <a:xfrm>
            <a:off x="0" y="3328313"/>
            <a:ext cx="2591799" cy="1863293"/>
          </a:xfrm>
          <a:prstGeom prst="rect">
            <a:avLst/>
          </a:prstGeom>
        </p:spPr>
      </p:pic>
      <p:pic>
        <p:nvPicPr>
          <p:cNvPr id="1026" name="Picture 2" descr="Outline image of the intercity cooperation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93" y="1757899"/>
            <a:ext cx="6939013" cy="381925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DD2568F1-3A19-A1A0-2D0B-A1B0521E1BDD}"/>
              </a:ext>
            </a:extLst>
          </p:cNvPr>
          <p:cNvSpPr txBox="1"/>
          <p:nvPr/>
        </p:nvSpPr>
        <p:spPr>
          <a:xfrm>
            <a:off x="329971" y="948622"/>
            <a:ext cx="8814029" cy="584775"/>
          </a:xfrm>
          <a:prstGeom prst="rect">
            <a:avLst/>
          </a:prstGeom>
          <a:noFill/>
        </p:spPr>
        <p:txBody>
          <a:bodyPr wrap="square">
            <a:spAutoFit/>
          </a:bodyPr>
          <a:lstStyle/>
          <a:p>
            <a:pPr>
              <a:spcBef>
                <a:spcPts val="4500"/>
              </a:spcBef>
            </a:pP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Supporting the </a:t>
            </a:r>
            <a:r>
              <a:rPr lang="en-US" altLang="ja-JP" sz="16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transfer</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of Japanese cities’ </a:t>
            </a:r>
            <a:r>
              <a:rPr lang="en-US" altLang="ja-JP" sz="16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experience and expertise in creating zero-carbon societies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to </a:t>
            </a: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other cities around the globe through collaboration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between Japanese and overseas municipalities</a:t>
            </a:r>
            <a:endParaRPr lang="en-US" altLang="ja-JP" sz="1600" b="0" i="0" dirty="0">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D6984D10-6CE2-DD59-027A-B20F53444B05}"/>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City-to-City Collaboration for Zero-Carbon Society Program</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9" name="フッター プレースホルダー 2">
            <a:extLst>
              <a:ext uri="{FF2B5EF4-FFF2-40B4-BE49-F238E27FC236}">
                <a16:creationId xmlns:a16="http://schemas.microsoft.com/office/drawing/2014/main" id="{52005296-FBAC-0D73-E6EE-539D947F45AA}"/>
              </a:ext>
            </a:extLst>
          </p:cNvPr>
          <p:cNvSpPr>
            <a:spLocks noGrp="1"/>
          </p:cNvSpPr>
          <p:nvPr>
            <p:ph type="ftr" sz="quarter" idx="3"/>
          </p:nvPr>
        </p:nvSpPr>
        <p:spPr>
          <a:xfrm>
            <a:off x="0" y="6464754"/>
            <a:ext cx="7713980" cy="348634"/>
          </a:xfrm>
        </p:spPr>
        <p:txBody>
          <a:bodyPr/>
          <a:lstStyle/>
          <a:p>
            <a:r>
              <a:rPr lang="en-US" dirty="0">
                <a:latin typeface="Times New Roman" panose="02020603050405020304" pitchFamily="18" charset="0"/>
                <a:cs typeface="Times New Roman" panose="02020603050405020304" pitchFamily="18" charset="0"/>
              </a:rPr>
              <a:t>Copyright 20</a:t>
            </a:r>
            <a:r>
              <a:rPr lang="en-US" altLang="ja-JP" dirty="0">
                <a:latin typeface="Times New Roman" panose="02020603050405020304" pitchFamily="18" charset="0"/>
                <a:cs typeface="Times New Roman" panose="02020603050405020304" pitchFamily="18" charset="0"/>
              </a:rPr>
              <a:t>23</a:t>
            </a:r>
            <a:r>
              <a:rPr lang="en-US" dirty="0">
                <a:latin typeface="Times New Roman" panose="02020603050405020304" pitchFamily="18" charset="0"/>
                <a:cs typeface="Times New Roman" panose="02020603050405020304" pitchFamily="18" charset="0"/>
              </a:rPr>
              <a:t> ORIENTAL CONSULTANTS Co.,Ltd. all rights reserved</a:t>
            </a:r>
          </a:p>
        </p:txBody>
      </p:sp>
      <p:sp>
        <p:nvSpPr>
          <p:cNvPr id="8" name="テキスト ボックス 7">
            <a:extLst>
              <a:ext uri="{FF2B5EF4-FFF2-40B4-BE49-F238E27FC236}">
                <a16:creationId xmlns:a16="http://schemas.microsoft.com/office/drawing/2014/main" id="{D5DC1987-9CEA-4693-9B8B-11DFC3BFC2FA}"/>
              </a:ext>
            </a:extLst>
          </p:cNvPr>
          <p:cNvSpPr txBox="1"/>
          <p:nvPr/>
        </p:nvSpPr>
        <p:spPr>
          <a:xfrm>
            <a:off x="250827" y="5633757"/>
            <a:ext cx="8410683" cy="923330"/>
          </a:xfrm>
          <a:prstGeom prst="rect">
            <a:avLst/>
          </a:prstGeom>
          <a:solidFill>
            <a:schemeClr val="accent2">
              <a:lumMod val="60000"/>
              <a:lumOff val="40000"/>
            </a:schemeClr>
          </a:solidFill>
        </p:spPr>
        <p:txBody>
          <a:bodyPr wrap="square">
            <a:spAutoFit/>
          </a:bodyPr>
          <a:lstStyle/>
          <a:p>
            <a:pPr algn="ctr"/>
            <a:r>
              <a:rPr lang="en-US" altLang="ja-JP" b="1" dirty="0">
                <a:solidFill>
                  <a:srgbClr val="FF0000"/>
                </a:solidFill>
                <a:latin typeface="Times New Roman" panose="02020603050405020304" pitchFamily="18" charset="0"/>
                <a:cs typeface="Times New Roman" panose="02020603050405020304" pitchFamily="18" charset="0"/>
              </a:rPr>
              <a:t>Horizontal deployment </a:t>
            </a:r>
            <a:r>
              <a:rPr lang="en-US" altLang="ja-JP" b="1" dirty="0">
                <a:latin typeface="Times New Roman" panose="02020603050405020304" pitchFamily="18" charset="0"/>
                <a:cs typeface="Times New Roman" panose="02020603050405020304" pitchFamily="18" charset="0"/>
              </a:rPr>
              <a:t>of domestic success stories to </a:t>
            </a:r>
            <a:r>
              <a:rPr lang="en-US" altLang="ja-JP" b="1" dirty="0">
                <a:solidFill>
                  <a:srgbClr val="FF0000"/>
                </a:solidFill>
                <a:latin typeface="Times New Roman" panose="02020603050405020304" pitchFamily="18" charset="0"/>
                <a:cs typeface="Times New Roman" panose="02020603050405020304" pitchFamily="18" charset="0"/>
              </a:rPr>
              <a:t>overseas municipalities </a:t>
            </a:r>
            <a:r>
              <a:rPr lang="en-US" altLang="ja-JP" b="1" dirty="0">
                <a:latin typeface="Times New Roman" panose="02020603050405020304" pitchFamily="18" charset="0"/>
                <a:cs typeface="Times New Roman" panose="02020603050405020304" pitchFamily="18" charset="0"/>
              </a:rPr>
              <a:t>(utilizing JCM Equipment Subsidy Program, etc.)</a:t>
            </a:r>
          </a:p>
          <a:p>
            <a:pPr algn="ctr"/>
            <a:r>
              <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49 </a:t>
            </a:r>
            <a:r>
              <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cities and regions in </a:t>
            </a:r>
            <a:r>
              <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13</a:t>
            </a:r>
            <a:r>
              <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countries</a:t>
            </a: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 participation </a:t>
            </a:r>
            <a:r>
              <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by </a:t>
            </a:r>
            <a:r>
              <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20 </a:t>
            </a:r>
            <a:r>
              <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Japanese municipalities </a:t>
            </a:r>
            <a:endParaRPr lang="en-US" altLang="ja-JP" b="0" i="0" dirty="0">
              <a:solidFill>
                <a:srgbClr val="FF0000"/>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22840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B03B75E-34E2-1620-F7F4-FCD5EF19EB72}"/>
              </a:ext>
            </a:extLst>
          </p:cNvPr>
          <p:cNvSpPr/>
          <p:nvPr/>
        </p:nvSpPr>
        <p:spPr>
          <a:xfrm>
            <a:off x="168726" y="944364"/>
            <a:ext cx="8696599" cy="883302"/>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F615663C-A9B1-7CEF-67B3-A8728D7D715E}"/>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6</a:t>
            </a:fld>
            <a:endParaRPr lang="ja-JP" altLang="en-US"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CCD14049-1374-9DCD-1A69-B57C996BC300}"/>
              </a:ext>
            </a:extLst>
          </p:cNvPr>
          <p:cNvSpPr txBox="1"/>
          <p:nvPr/>
        </p:nvSpPr>
        <p:spPr>
          <a:xfrm>
            <a:off x="202180" y="944364"/>
            <a:ext cx="8566435" cy="938719"/>
          </a:xfrm>
          <a:prstGeom prst="rect">
            <a:avLst/>
          </a:prstGeom>
          <a:noFill/>
        </p:spPr>
        <p:txBody>
          <a:bodyPr wrap="square">
            <a:spAutoFit/>
          </a:bodyPr>
          <a:lstStyle/>
          <a:p>
            <a:pPr>
              <a:lnSpc>
                <a:spcPts val="2200"/>
              </a:lnSpc>
            </a:pPr>
            <a:r>
              <a:rPr lang="en-US" altLang="ja-JP" sz="2000" dirty="0">
                <a:latin typeface="Times New Roman" panose="02020603050405020304" pitchFamily="18" charset="0"/>
                <a:cs typeface="Times New Roman" panose="02020603050405020304" pitchFamily="18" charset="0"/>
              </a:rPr>
              <a:t>To contribute to global GHG emission reductions and sequestration, Japan operates the JCM by transferring technologies and establishing mechanisms for implementing mitigation actions in developing countries and regions.</a:t>
            </a:r>
            <a:endParaRPr lang="en-US" altLang="ja-JP" sz="20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1026" name="Picture 2">
            <a:extLst>
              <a:ext uri="{FF2B5EF4-FFF2-40B4-BE49-F238E27FC236}">
                <a16:creationId xmlns:a16="http://schemas.microsoft.com/office/drawing/2014/main" id="{DBFA2821-9AA5-75B9-B811-460D795915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2792" y="2655064"/>
            <a:ext cx="3896533" cy="204838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8AB83D15-A224-775D-330A-64873F313062}"/>
              </a:ext>
            </a:extLst>
          </p:cNvPr>
          <p:cNvSpPr txBox="1"/>
          <p:nvPr/>
        </p:nvSpPr>
        <p:spPr>
          <a:xfrm>
            <a:off x="1132131" y="5879444"/>
            <a:ext cx="6796386" cy="707886"/>
          </a:xfrm>
          <a:prstGeom prst="rect">
            <a:avLst/>
          </a:prstGeom>
          <a:solidFill>
            <a:schemeClr val="accent2">
              <a:lumMod val="60000"/>
              <a:lumOff val="40000"/>
            </a:schemeClr>
          </a:solidFill>
        </p:spPr>
        <p:txBody>
          <a:bodyPr wrap="square">
            <a:spAutoFit/>
          </a:bodyPr>
          <a:lstStyle/>
          <a:p>
            <a:pPr algn="ctr">
              <a:spcBef>
                <a:spcPts val="4500"/>
              </a:spcBef>
            </a:pPr>
            <a:r>
              <a:rPr lang="en-US" altLang="ja-JP" sz="2000" dirty="0">
                <a:latin typeface="Times New Roman" panose="02020603050405020304" pitchFamily="18" charset="0"/>
                <a:cs typeface="Times New Roman" panose="02020603050405020304" pitchFamily="18" charset="0"/>
              </a:rPr>
              <a:t>Japan signed its </a:t>
            </a:r>
            <a:r>
              <a:rPr lang="en-US" altLang="ja-JP" sz="2000" dirty="0">
                <a:solidFill>
                  <a:srgbClr val="FF0000"/>
                </a:solidFill>
                <a:latin typeface="Times New Roman" panose="02020603050405020304" pitchFamily="18" charset="0"/>
                <a:cs typeface="Times New Roman" panose="02020603050405020304" pitchFamily="18" charset="0"/>
              </a:rPr>
              <a:t>first</a:t>
            </a:r>
            <a:r>
              <a:rPr lang="en-US" altLang="ja-JP" sz="2000" dirty="0">
                <a:latin typeface="Times New Roman" panose="02020603050405020304" pitchFamily="18" charset="0"/>
                <a:cs typeface="Times New Roman" panose="02020603050405020304" pitchFamily="18" charset="0"/>
              </a:rPr>
              <a:t> JCM agreement </a:t>
            </a:r>
            <a:r>
              <a:rPr lang="en-US" altLang="ja-JP" sz="2000" dirty="0">
                <a:solidFill>
                  <a:srgbClr val="FF0000"/>
                </a:solidFill>
                <a:latin typeface="Times New Roman" panose="02020603050405020304" pitchFamily="18" charset="0"/>
                <a:cs typeface="Times New Roman" panose="02020603050405020304" pitchFamily="18" charset="0"/>
              </a:rPr>
              <a:t>with Mongolia </a:t>
            </a:r>
            <a:r>
              <a:rPr lang="en-US" altLang="ja-JP" sz="2000" dirty="0">
                <a:latin typeface="Times New Roman" panose="02020603050405020304" pitchFamily="18" charset="0"/>
                <a:cs typeface="Times New Roman" panose="02020603050405020304" pitchFamily="18" charset="0"/>
              </a:rPr>
              <a:t>in 2013, and the mechanism has since expanded to include </a:t>
            </a:r>
            <a:r>
              <a:rPr lang="en-US" altLang="ja-JP" sz="2000" dirty="0">
                <a:solidFill>
                  <a:srgbClr val="FF0000"/>
                </a:solidFill>
                <a:latin typeface="Times New Roman" panose="02020603050405020304" pitchFamily="18" charset="0"/>
                <a:cs typeface="Times New Roman" panose="02020603050405020304" pitchFamily="18" charset="0"/>
              </a:rPr>
              <a:t>29 countries</a:t>
            </a:r>
            <a:r>
              <a:rPr lang="en-US" altLang="ja-JP" sz="2000" dirty="0">
                <a:latin typeface="Times New Roman" panose="02020603050405020304" pitchFamily="18" charset="0"/>
                <a:cs typeface="Times New Roman" panose="02020603050405020304" pitchFamily="18" charset="0"/>
              </a:rPr>
              <a:t>.</a:t>
            </a:r>
            <a:endParaRPr lang="en-US" altLang="ja-JP" sz="2000" i="0" dirty="0">
              <a:solidFill>
                <a:srgbClr val="FF0000"/>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A56643EB-C01D-96B2-2808-63CD0354BEB5}"/>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kern="100" spc="-1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rPr>
              <a:t>Joint Crediting Mechanism (JCM)</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34FED04C-C8D9-471B-7AF0-E07A89DC2ED6}"/>
              </a:ext>
            </a:extLst>
          </p:cNvPr>
          <p:cNvSpPr>
            <a:spLocks noGrp="1"/>
          </p:cNvSpPr>
          <p:nvPr>
            <p:ph type="ftr" sz="quarter" idx="3"/>
          </p:nvPr>
        </p:nvSpPr>
        <p:spPr>
          <a:xfrm>
            <a:off x="0" y="6510750"/>
            <a:ext cx="7713980" cy="348634"/>
          </a:xfrm>
        </p:spPr>
        <p:txBody>
          <a:bodyPr/>
          <a:lstStyle/>
          <a:p>
            <a:r>
              <a:rPr lang="en-US" dirty="0">
                <a:latin typeface="Times New Roman" panose="02020603050405020304" pitchFamily="18" charset="0"/>
                <a:cs typeface="Times New Roman" panose="02020603050405020304" pitchFamily="18" charset="0"/>
              </a:rPr>
              <a:t>Copyright 20</a:t>
            </a:r>
            <a:r>
              <a:rPr lang="en-US" altLang="ja-JP" dirty="0">
                <a:latin typeface="Times New Roman" panose="02020603050405020304" pitchFamily="18" charset="0"/>
                <a:cs typeface="Times New Roman" panose="02020603050405020304" pitchFamily="18" charset="0"/>
              </a:rPr>
              <a:t>23</a:t>
            </a:r>
            <a:r>
              <a:rPr lang="en-US" dirty="0">
                <a:latin typeface="Times New Roman" panose="02020603050405020304" pitchFamily="18" charset="0"/>
                <a:cs typeface="Times New Roman" panose="02020603050405020304" pitchFamily="18" charset="0"/>
              </a:rPr>
              <a:t> ORIENTAL CONSULTANTS Co.,Ltd. all rights reserved</a:t>
            </a:r>
          </a:p>
        </p:txBody>
      </p:sp>
      <p:sp>
        <p:nvSpPr>
          <p:cNvPr id="6" name="AutoShape 2">
            <a:extLst>
              <a:ext uri="{FF2B5EF4-FFF2-40B4-BE49-F238E27FC236}">
                <a16:creationId xmlns:a16="http://schemas.microsoft.com/office/drawing/2014/main" id="{9E3473FC-F7C3-91FC-E1FA-B6AF022B866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Times New Roman" panose="02020603050405020304" pitchFamily="18" charset="0"/>
              <a:cs typeface="Times New Roman" panose="02020603050405020304" pitchFamily="18" charset="0"/>
            </a:endParaRPr>
          </a:p>
        </p:txBody>
      </p:sp>
      <p:pic>
        <p:nvPicPr>
          <p:cNvPr id="8" name="図 7" descr="ダイアグラム&#10;&#10;自動的に生成された説明">
            <a:extLst>
              <a:ext uri="{FF2B5EF4-FFF2-40B4-BE49-F238E27FC236}">
                <a16:creationId xmlns:a16="http://schemas.microsoft.com/office/drawing/2014/main" id="{B4ABFF9D-BC62-905E-2B6F-87C963F82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131" y="1914520"/>
            <a:ext cx="6915977" cy="3894163"/>
          </a:xfrm>
          <a:prstGeom prst="rect">
            <a:avLst/>
          </a:prstGeom>
        </p:spPr>
      </p:pic>
    </p:spTree>
    <p:extLst>
      <p:ext uri="{BB962C8B-B14F-4D97-AF65-F5344CB8AC3E}">
        <p14:creationId xmlns:p14="http://schemas.microsoft.com/office/powerpoint/2010/main" val="255757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65CA-4531-291A-B7B6-EFCD1B387337}"/>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71D13A2-74CC-D50B-79B7-D4DDF99C69DC}"/>
              </a:ext>
            </a:extLst>
          </p:cNvPr>
          <p:cNvSpPr/>
          <p:nvPr/>
        </p:nvSpPr>
        <p:spPr>
          <a:xfrm>
            <a:off x="168727" y="932168"/>
            <a:ext cx="8814029" cy="923330"/>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13" name="四角形: 角を丸くする 12">
            <a:extLst>
              <a:ext uri="{FF2B5EF4-FFF2-40B4-BE49-F238E27FC236}">
                <a16:creationId xmlns:a16="http://schemas.microsoft.com/office/drawing/2014/main" id="{CFDF13C3-667C-AEE2-F354-BD4C7C40172C}"/>
              </a:ext>
            </a:extLst>
          </p:cNvPr>
          <p:cNvSpPr/>
          <p:nvPr/>
        </p:nvSpPr>
        <p:spPr>
          <a:xfrm>
            <a:off x="97676" y="4327830"/>
            <a:ext cx="3826451" cy="1464231"/>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96D1885F-258B-851B-12F3-4AC93C6EFCF8}"/>
              </a:ext>
            </a:extLst>
          </p:cNvPr>
          <p:cNvSpPr/>
          <p:nvPr/>
        </p:nvSpPr>
        <p:spPr>
          <a:xfrm>
            <a:off x="97676" y="2389626"/>
            <a:ext cx="3826451" cy="1464231"/>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gn="ctr"/>
            <a:endParaRPr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4637227D-5506-1B37-24AE-86F5655F1F73}"/>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7</a:t>
            </a:fld>
            <a:endParaRPr lang="ja-JP" altLang="en-US"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1AACA50-FDD2-EDB9-0CA2-DAF395113EDF}"/>
              </a:ext>
            </a:extLst>
          </p:cNvPr>
          <p:cNvSpPr txBox="1"/>
          <p:nvPr/>
        </p:nvSpPr>
        <p:spPr>
          <a:xfrm>
            <a:off x="319611" y="932168"/>
            <a:ext cx="8504245" cy="923330"/>
          </a:xfrm>
          <a:prstGeom prst="rect">
            <a:avLst/>
          </a:prstGeom>
          <a:noFill/>
        </p:spPr>
        <p:txBody>
          <a:bodyPr wrap="square">
            <a:spAutoFit/>
          </a:bodyPr>
          <a:lstStyle/>
          <a:p>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The JCM Equipment Subsidy Program utilizes decarbonization and other technologies to support the introduction of equipment with low GHG emissions in JCM partner countries and conducts measurement, reporting, and verification (MRV) for the installed equipment.</a:t>
            </a:r>
          </a:p>
        </p:txBody>
      </p:sp>
      <p:pic>
        <p:nvPicPr>
          <p:cNvPr id="5" name="図 4" descr="ダイアグラム&#10;&#10;自動的に生成された説明">
            <a:extLst>
              <a:ext uri="{FF2B5EF4-FFF2-40B4-BE49-F238E27FC236}">
                <a16:creationId xmlns:a16="http://schemas.microsoft.com/office/drawing/2014/main" id="{BC92F6C4-7083-C458-902C-60B0D21B6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616" y="1783928"/>
            <a:ext cx="5211912" cy="3968514"/>
          </a:xfrm>
          <a:prstGeom prst="rect">
            <a:avLst/>
          </a:prstGeom>
        </p:spPr>
      </p:pic>
      <p:sp>
        <p:nvSpPr>
          <p:cNvPr id="7" name="テキスト ボックス 6">
            <a:extLst>
              <a:ext uri="{FF2B5EF4-FFF2-40B4-BE49-F238E27FC236}">
                <a16:creationId xmlns:a16="http://schemas.microsoft.com/office/drawing/2014/main" id="{7246E61E-2C74-6531-7DFC-453F6350FF2B}"/>
              </a:ext>
            </a:extLst>
          </p:cNvPr>
          <p:cNvSpPr txBox="1"/>
          <p:nvPr/>
        </p:nvSpPr>
        <p:spPr>
          <a:xfrm>
            <a:off x="165374" y="2308354"/>
            <a:ext cx="3742803" cy="1477328"/>
          </a:xfrm>
          <a:prstGeom prst="rect">
            <a:avLst/>
          </a:prstGeom>
          <a:noFill/>
        </p:spPr>
        <p:txBody>
          <a:bodyPr wrap="square">
            <a:spAutoFit/>
          </a:bodyPr>
          <a:lstStyle/>
          <a:p>
            <a:pPr>
              <a:lnSpc>
                <a:spcPts val="1800"/>
              </a:lnSpc>
            </a:pPr>
            <a:r>
              <a:rPr lang="ja-JP" altLang="en-US"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To ensure efficient project implementation, an </a:t>
            </a:r>
            <a:r>
              <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international consortium </a:t>
            </a: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consisting of Japanese and foreign entities is formed.</a:t>
            </a:r>
          </a:p>
          <a:p>
            <a:pPr>
              <a:lnSpc>
                <a:spcPts val="1800"/>
              </a:lnSpc>
            </a:pPr>
            <a:r>
              <a:rPr lang="ja-JP" altLang="en-US" dirty="0">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Up to half of the initial investment cost is subsidized </a:t>
            </a:r>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for the project.</a:t>
            </a:r>
            <a:endParaRPr lang="en-US" altLang="ja-JP"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9" name="二等辺三角形 8">
            <a:extLst>
              <a:ext uri="{FF2B5EF4-FFF2-40B4-BE49-F238E27FC236}">
                <a16:creationId xmlns:a16="http://schemas.microsoft.com/office/drawing/2014/main" id="{5C8F839A-70D1-0368-700C-A69950837FC5}"/>
              </a:ext>
            </a:extLst>
          </p:cNvPr>
          <p:cNvSpPr/>
          <p:nvPr/>
        </p:nvSpPr>
        <p:spPr>
          <a:xfrm rot="10800000">
            <a:off x="1634540" y="3950658"/>
            <a:ext cx="669074" cy="288000"/>
          </a:xfrm>
          <a:prstGeom prst="triangle">
            <a:avLst/>
          </a:prstGeom>
          <a:solidFill>
            <a:schemeClr val="bg1">
              <a:lumMod val="85000"/>
            </a:schemeClr>
          </a:solidFill>
        </p:spPr>
        <p:txBody>
          <a:bodyPr wrap="square" rtlCol="0" anchor="ctr">
            <a:spAutoFit/>
          </a:bodyPr>
          <a:lstStyle/>
          <a:p>
            <a:pPr algn="ctr"/>
            <a:endParaRPr kumimoji="1" lang="ja-JP" altLang="en-US"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3938C88-F81C-5DA3-1FCF-053C3DC710CE}"/>
              </a:ext>
            </a:extLst>
          </p:cNvPr>
          <p:cNvSpPr txBox="1"/>
          <p:nvPr/>
        </p:nvSpPr>
        <p:spPr>
          <a:xfrm>
            <a:off x="97676" y="4485225"/>
            <a:ext cx="3742803" cy="1200329"/>
          </a:xfrm>
          <a:prstGeom prst="rect">
            <a:avLst/>
          </a:prstGeom>
          <a:noFill/>
        </p:spPr>
        <p:txBody>
          <a:bodyPr wrap="square">
            <a:spAutoFit/>
          </a:bodyPr>
          <a:lstStyle/>
          <a:p>
            <a:pPr algn="ctr"/>
            <a:r>
              <a:rPr lang="en-US" altLang="ja-JP" spc="-40" dirty="0">
                <a:latin typeface="Times New Roman" panose="02020603050405020304" pitchFamily="18" charset="0"/>
                <a:ea typeface="BIZ UDPゴシック" panose="020B0400000000000000" pitchFamily="50" charset="-128"/>
                <a:cs typeface="Times New Roman" panose="02020603050405020304" pitchFamily="18" charset="0"/>
              </a:rPr>
              <a:t>Ministry of the Environment’s JCM Financial Support Program (2013–2024)</a:t>
            </a:r>
          </a:p>
          <a:p>
            <a:pPr algn="ctr"/>
            <a:r>
              <a:rPr lang="en-US" altLang="ja-JP" spc="-40" dirty="0">
                <a:latin typeface="Times New Roman" panose="02020603050405020304" pitchFamily="18" charset="0"/>
                <a:ea typeface="BIZ UDPゴシック" panose="020B0400000000000000" pitchFamily="50" charset="-128"/>
                <a:cs typeface="Times New Roman" panose="02020603050405020304" pitchFamily="18" charset="0"/>
              </a:rPr>
              <a:t>Total No. of projects: </a:t>
            </a:r>
            <a:r>
              <a:rPr lang="en-US" altLang="ja-JP" b="1" spc="-4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246</a:t>
            </a:r>
            <a:r>
              <a:rPr lang="ja-JP" altLang="en-US" spc="-4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pc="-40" dirty="0">
                <a:latin typeface="Times New Roman" panose="02020603050405020304" pitchFamily="18" charset="0"/>
                <a:ea typeface="BIZ UDPゴシック" panose="020B0400000000000000" pitchFamily="50" charset="-128"/>
                <a:cs typeface="Times New Roman" panose="02020603050405020304" pitchFamily="18" charset="0"/>
              </a:rPr>
              <a:t>(in 29 partner countries)</a:t>
            </a:r>
          </a:p>
        </p:txBody>
      </p:sp>
      <p:sp>
        <p:nvSpPr>
          <p:cNvPr id="14" name="テキスト ボックス 13">
            <a:extLst>
              <a:ext uri="{FF2B5EF4-FFF2-40B4-BE49-F238E27FC236}">
                <a16:creationId xmlns:a16="http://schemas.microsoft.com/office/drawing/2014/main" id="{6E01673F-23E5-C8D3-B20C-7CBB289E47EF}"/>
              </a:ext>
            </a:extLst>
          </p:cNvPr>
          <p:cNvSpPr txBox="1"/>
          <p:nvPr/>
        </p:nvSpPr>
        <p:spPr>
          <a:xfrm>
            <a:off x="728867" y="5984344"/>
            <a:ext cx="7686266" cy="584775"/>
          </a:xfrm>
          <a:prstGeom prst="rect">
            <a:avLst/>
          </a:prstGeom>
          <a:solidFill>
            <a:schemeClr val="accent2">
              <a:lumMod val="60000"/>
              <a:lumOff val="40000"/>
            </a:schemeClr>
          </a:solidFill>
          <a:ln>
            <a:noFill/>
          </a:ln>
        </p:spPr>
        <p:txBody>
          <a:bodyPr wrap="square">
            <a:spAutoFit/>
          </a:bodyPr>
          <a:lstStyle/>
          <a:p>
            <a:pPr algn="ctr">
              <a:spcBef>
                <a:spcPts val="4500"/>
              </a:spcBef>
            </a:pP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 Mongolia, </a:t>
            </a:r>
            <a:r>
              <a:rPr lang="en-US" altLang="ja-JP" sz="160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10</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projects have been implemented, </a:t>
            </a:r>
            <a:r>
              <a:rPr lang="en-US" altLang="ja-JP" sz="1600" dirty="0">
                <a:latin typeface="Times New Roman" panose="02020603050405020304" pitchFamily="18" charset="0"/>
                <a:ea typeface="BIZ UDPゴシック" panose="020B0400000000000000" pitchFamily="50" charset="-128"/>
                <a:cs typeface="Times New Roman" panose="02020603050405020304" pitchFamily="18" charset="0"/>
              </a:rPr>
              <a:t>including those for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the </a:t>
            </a:r>
            <a:b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introduction of solar power generation systems and high-efficiency heat supply boilers.</a:t>
            </a:r>
            <a:endParaRPr lang="en-US" altLang="ja-JP" sz="1600" b="0" i="0" dirty="0">
              <a:solidFill>
                <a:srgbClr val="FF0000"/>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28E1031F-73CB-908D-F3CE-0EEA192A24D1}"/>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kern="100" spc="-1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rPr>
              <a:t>Joint Crediting Mechanism (JCM)</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79B52CA4-21C0-E29C-DD61-C58FE35F87D5}"/>
              </a:ext>
            </a:extLst>
          </p:cNvPr>
          <p:cNvSpPr>
            <a:spLocks noGrp="1"/>
          </p:cNvSpPr>
          <p:nvPr>
            <p:ph type="ftr" sz="quarter" idx="3"/>
          </p:nvPr>
        </p:nvSpPr>
        <p:spPr>
          <a:xfrm>
            <a:off x="-16511" y="6526218"/>
            <a:ext cx="7713980" cy="348634"/>
          </a:xfrm>
        </p:spPr>
        <p:txBody>
          <a:bodyPr/>
          <a:lstStyle/>
          <a:p>
            <a:r>
              <a:rPr lang="en-US" dirty="0">
                <a:latin typeface="Times New Roman" panose="02020603050405020304" pitchFamily="18" charset="0"/>
                <a:cs typeface="Times New Roman" panose="02020603050405020304" pitchFamily="18" charset="0"/>
              </a:rPr>
              <a:t>Copyright 20</a:t>
            </a:r>
            <a:r>
              <a:rPr lang="en-US" altLang="ja-JP" dirty="0">
                <a:latin typeface="Times New Roman" panose="02020603050405020304" pitchFamily="18" charset="0"/>
                <a:cs typeface="Times New Roman" panose="02020603050405020304" pitchFamily="18" charset="0"/>
              </a:rPr>
              <a:t>23</a:t>
            </a:r>
            <a:r>
              <a:rPr lang="en-US" dirty="0">
                <a:latin typeface="Times New Roman" panose="02020603050405020304" pitchFamily="18" charset="0"/>
                <a:cs typeface="Times New Roman" panose="02020603050405020304" pitchFamily="18" charset="0"/>
              </a:rPr>
              <a:t> ORIENTAL CONSULTANTS Co.,Ltd. all rights reserved</a:t>
            </a:r>
          </a:p>
        </p:txBody>
      </p:sp>
      <p:pic>
        <p:nvPicPr>
          <p:cNvPr id="15" name="図 14" descr="ダイアグラム&#10;&#10;自動的に生成された説明">
            <a:extLst>
              <a:ext uri="{FF2B5EF4-FFF2-40B4-BE49-F238E27FC236}">
                <a16:creationId xmlns:a16="http://schemas.microsoft.com/office/drawing/2014/main" id="{831C05C0-4C0A-FA9E-EC39-3C237A96D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607" y="2246365"/>
            <a:ext cx="4757249" cy="3719168"/>
          </a:xfrm>
          <a:prstGeom prst="rect">
            <a:avLst/>
          </a:prstGeom>
        </p:spPr>
      </p:pic>
    </p:spTree>
    <p:extLst>
      <p:ext uri="{BB962C8B-B14F-4D97-AF65-F5344CB8AC3E}">
        <p14:creationId xmlns:p14="http://schemas.microsoft.com/office/powerpoint/2010/main" val="320740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2A744E0-3829-5778-3C9F-472BB417DC72}"/>
              </a:ext>
            </a:extLst>
          </p:cNvPr>
          <p:cNvSpPr/>
          <p:nvPr/>
        </p:nvSpPr>
        <p:spPr>
          <a:xfrm>
            <a:off x="211901" y="940874"/>
            <a:ext cx="8056635" cy="1000001"/>
          </a:xfrm>
          <a:prstGeom prst="roundRect">
            <a:avLst/>
          </a:prstGeom>
          <a:solidFill>
            <a:schemeClr val="accent4">
              <a:lumMod val="60000"/>
              <a:lumOff val="40000"/>
            </a:schemeClr>
          </a:solidFill>
        </p:spPr>
        <p:txBody>
          <a:bodyPr wrap="square" rtlCol="0" anchor="ctr">
            <a:noAutofit/>
          </a:bodyPr>
          <a:lstStyle/>
          <a:p>
            <a:pPr algn="ctr"/>
            <a:endParaRPr kumimoji="1" lang="ja-JP" altLang="en-US" sz="2000" dirty="0">
              <a:solidFill>
                <a:prstClr val="black"/>
              </a:solidFill>
              <a:latin typeface="Times New Roman" panose="02020603050405020304" pitchFamily="18" charset="0"/>
              <a:ea typeface="HGP創英角ｺﾞｼｯｸUB"/>
              <a:cs typeface="Times New Roman" panose="02020603050405020304" pitchFamily="18" charset="0"/>
            </a:endParaRPr>
          </a:p>
        </p:txBody>
      </p:sp>
      <p:sp>
        <p:nvSpPr>
          <p:cNvPr id="35" name="四角形: 角を丸くする 34">
            <a:extLst>
              <a:ext uri="{FF2B5EF4-FFF2-40B4-BE49-F238E27FC236}">
                <a16:creationId xmlns:a16="http://schemas.microsoft.com/office/drawing/2014/main" id="{00100CD4-F2C8-563F-781A-95C82736921E}"/>
              </a:ext>
            </a:extLst>
          </p:cNvPr>
          <p:cNvSpPr/>
          <p:nvPr/>
        </p:nvSpPr>
        <p:spPr>
          <a:xfrm>
            <a:off x="178446" y="4148108"/>
            <a:ext cx="5474209" cy="442674"/>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1" name="四角形: 角を丸くする 30">
            <a:extLst>
              <a:ext uri="{FF2B5EF4-FFF2-40B4-BE49-F238E27FC236}">
                <a16:creationId xmlns:a16="http://schemas.microsoft.com/office/drawing/2014/main" id="{B5E4C280-344A-5B2B-2FA1-7A2637A055A1}"/>
              </a:ext>
            </a:extLst>
          </p:cNvPr>
          <p:cNvSpPr/>
          <p:nvPr/>
        </p:nvSpPr>
        <p:spPr>
          <a:xfrm>
            <a:off x="156144" y="2420854"/>
            <a:ext cx="5496511" cy="457188"/>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06A034FA-FCEB-F195-5A3C-5BB95F197F5F}"/>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8</a:t>
            </a:fld>
            <a:endParaRPr lang="ja-JP" altLang="en-US" dirty="0">
              <a:latin typeface="Times New Roman" panose="02020603050405020304" pitchFamily="18" charset="0"/>
              <a:cs typeface="Times New Roman" panose="02020603050405020304" pitchFamily="18" charset="0"/>
            </a:endParaRPr>
          </a:p>
        </p:txBody>
      </p:sp>
      <p:pic>
        <p:nvPicPr>
          <p:cNvPr id="6" name="Picture 4" descr="ウランバートル宣言2">
            <a:extLst>
              <a:ext uri="{FF2B5EF4-FFF2-40B4-BE49-F238E27FC236}">
                <a16:creationId xmlns:a16="http://schemas.microsoft.com/office/drawing/2014/main" id="{22C6D9AB-4389-E447-0522-9CD2E8F6DE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167" y="2350708"/>
            <a:ext cx="2435835" cy="162853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7A8C06F-5A82-F8F6-3346-1C14820E77D3}"/>
              </a:ext>
            </a:extLst>
          </p:cNvPr>
          <p:cNvSpPr txBox="1"/>
          <p:nvPr/>
        </p:nvSpPr>
        <p:spPr>
          <a:xfrm>
            <a:off x="274789" y="962157"/>
            <a:ext cx="7993747" cy="923330"/>
          </a:xfrm>
          <a:prstGeom prst="rect">
            <a:avLst/>
          </a:prstGeom>
          <a:noFill/>
        </p:spPr>
        <p:txBody>
          <a:bodyPr wrap="square">
            <a:spAutoFit/>
          </a:bodyPr>
          <a:lstStyle/>
          <a:p>
            <a:r>
              <a:rPr lang="en-US" altLang="ja-JP" spc="-30" dirty="0">
                <a:latin typeface="Times New Roman" panose="02020603050405020304" pitchFamily="18" charset="0"/>
                <a:ea typeface="BIZ UDPゴシック" panose="020B0400000000000000" pitchFamily="50" charset="-128"/>
                <a:cs typeface="Times New Roman" panose="02020603050405020304" pitchFamily="18" charset="0"/>
              </a:rPr>
              <a:t>Ulaanbaatar joined </a:t>
            </a:r>
            <a:r>
              <a:rPr lang="en-US" altLang="ja-JP" spc="-30" dirty="0">
                <a:solidFill>
                  <a:srgbClr val="FF0000"/>
                </a:solidFill>
                <a:latin typeface="Times New Roman" panose="02020603050405020304" pitchFamily="18" charset="0"/>
                <a:ea typeface="BIZ UDPゴシック" panose="020B0400000000000000" pitchFamily="50" charset="-128"/>
                <a:cs typeface="Times New Roman" panose="02020603050405020304" pitchFamily="18" charset="0"/>
              </a:rPr>
              <a:t>the World Winter Cities Association for Mayors (WWCAM) </a:t>
            </a:r>
            <a:r>
              <a:rPr lang="en-US" altLang="ja-JP" spc="-30" dirty="0">
                <a:latin typeface="Times New Roman" panose="02020603050405020304" pitchFamily="18" charset="0"/>
                <a:ea typeface="BIZ UDPゴシック" panose="020B0400000000000000" pitchFamily="50" charset="-128"/>
                <a:cs typeface="Times New Roman" panose="02020603050405020304" pitchFamily="18" charset="0"/>
              </a:rPr>
              <a:t>in 1998.</a:t>
            </a:r>
          </a:p>
          <a:p>
            <a:r>
              <a:rPr lang="en-US" altLang="ja-JP" dirty="0">
                <a:latin typeface="Times New Roman" panose="02020603050405020304" pitchFamily="18" charset="0"/>
                <a:ea typeface="BIZ UDPゴシック" panose="020B0400000000000000" pitchFamily="50" charset="-128"/>
                <a:cs typeface="Times New Roman" panose="02020603050405020304" pitchFamily="18" charset="0"/>
              </a:rPr>
              <a:t>The Ulaanbaatar Declaration was adopted at the 2012 Mayors Conference, advocating the efficient use of energy and heat.</a:t>
            </a:r>
            <a:endParaRPr lang="en-US" altLang="ja-JP"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pic>
        <p:nvPicPr>
          <p:cNvPr id="9" name="Picture 6" descr="冬の見本市出展ブース">
            <a:extLst>
              <a:ext uri="{FF2B5EF4-FFF2-40B4-BE49-F238E27FC236}">
                <a16:creationId xmlns:a16="http://schemas.microsoft.com/office/drawing/2014/main" id="{93DCD1C5-6D5C-28FF-DF94-BDB34AD91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3334" y="4389070"/>
            <a:ext cx="2411570" cy="180867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8AC99C9-F03C-BB0F-22F5-5CC999532AC5}"/>
              </a:ext>
            </a:extLst>
          </p:cNvPr>
          <p:cNvSpPr txBox="1"/>
          <p:nvPr/>
        </p:nvSpPr>
        <p:spPr>
          <a:xfrm>
            <a:off x="6353642" y="4027195"/>
            <a:ext cx="2340704" cy="307777"/>
          </a:xfrm>
          <a:prstGeom prst="rect">
            <a:avLst/>
          </a:prstGeom>
          <a:noFill/>
        </p:spPr>
        <p:txBody>
          <a:bodyPr wrap="none" rtlCol="0">
            <a:spAutoFit/>
          </a:bodyPr>
          <a:lstStyle/>
          <a:p>
            <a:pPr algn="ctr"/>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Ulaanbaatar Declaration</a:t>
            </a:r>
            <a:r>
              <a:rPr lang="ja-JP" altLang="en-US" sz="1400" dirty="0">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2012</a:t>
            </a:r>
            <a:endParaRPr kumimoji="1" lang="ja-JP" altLang="en-US" sz="14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47D17783-1136-C70E-0059-FAACE94EA723}"/>
              </a:ext>
            </a:extLst>
          </p:cNvPr>
          <p:cNvSpPr txBox="1"/>
          <p:nvPr/>
        </p:nvSpPr>
        <p:spPr>
          <a:xfrm>
            <a:off x="5980321" y="6299976"/>
            <a:ext cx="2800538" cy="523220"/>
          </a:xfrm>
          <a:prstGeom prst="rect">
            <a:avLst/>
          </a:prstGeom>
          <a:noFill/>
        </p:spPr>
        <p:txBody>
          <a:bodyPr wrap="square" rtlCol="0">
            <a:spAutoFit/>
          </a:bodyPr>
          <a:lstStyle/>
          <a:p>
            <a:pPr algn="ctr"/>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Exhibition booth at the Winter Expo held in Ulaanbaatar City in 2012</a:t>
            </a:r>
            <a:endParaRPr kumimoji="1" lang="ja-JP" altLang="en-US" sz="14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A8F07672-6B5F-C31B-986F-0315F9C14549}"/>
              </a:ext>
            </a:extLst>
          </p:cNvPr>
          <p:cNvSpPr txBox="1"/>
          <p:nvPr/>
        </p:nvSpPr>
        <p:spPr>
          <a:xfrm>
            <a:off x="209728" y="2425165"/>
            <a:ext cx="5313994" cy="400110"/>
          </a:xfrm>
          <a:prstGeom prst="rect">
            <a:avLst/>
          </a:prstGeom>
          <a:solidFill>
            <a:srgbClr val="DEEBF7"/>
          </a:solidFill>
        </p:spPr>
        <p:txBody>
          <a:bodyPr wrap="square">
            <a:spAutoFit/>
          </a:bodyPr>
          <a:lstStyle/>
          <a:p>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Technical Exchanges as Cities in Cold Regions</a:t>
            </a:r>
            <a:endParaRPr lang="en-US" altLang="ja-JP"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8744FDA4-24AE-A25E-E136-515D9FDC3A22}"/>
              </a:ext>
            </a:extLst>
          </p:cNvPr>
          <p:cNvSpPr txBox="1"/>
          <p:nvPr/>
        </p:nvSpPr>
        <p:spPr>
          <a:xfrm>
            <a:off x="156144" y="2976207"/>
            <a:ext cx="5904646" cy="1077218"/>
          </a:xfrm>
          <a:prstGeom prst="rect">
            <a:avLst/>
          </a:prstGeom>
          <a:noFill/>
        </p:spPr>
        <p:txBody>
          <a:bodyPr wrap="square">
            <a:spAutoFit/>
          </a:bodyPr>
          <a:lstStyle/>
          <a:p>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Mongolia became a JCM partner country on January 8, 2013.</a:t>
            </a:r>
          </a:p>
          <a:p>
            <a:r>
              <a:rPr lang="ja-JP" altLang="en-US" sz="16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Under the Japan-Mongolia Mid-Term Action Plan, it was decided that JCM projects would be implemented through close public-private collaboration.</a:t>
            </a:r>
          </a:p>
        </p:txBody>
      </p:sp>
      <p:sp>
        <p:nvSpPr>
          <p:cNvPr id="33" name="テキスト ボックス 32">
            <a:extLst>
              <a:ext uri="{FF2B5EF4-FFF2-40B4-BE49-F238E27FC236}">
                <a16:creationId xmlns:a16="http://schemas.microsoft.com/office/drawing/2014/main" id="{FB30BD88-EDA6-0183-3B29-7A734355852F}"/>
              </a:ext>
            </a:extLst>
          </p:cNvPr>
          <p:cNvSpPr txBox="1"/>
          <p:nvPr/>
        </p:nvSpPr>
        <p:spPr>
          <a:xfrm>
            <a:off x="75675" y="4664262"/>
            <a:ext cx="5904646" cy="400110"/>
          </a:xfrm>
          <a:prstGeom prst="rect">
            <a:avLst/>
          </a:prstGeom>
          <a:noFill/>
        </p:spPr>
        <p:txBody>
          <a:bodyPr wrap="square">
            <a:spAutoFit/>
          </a:bodyPr>
          <a:lstStyle/>
          <a:p>
            <a:pPr algn="l"/>
            <a:endPar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B6F5449A-0874-4D0D-C787-747F448602F6}"/>
              </a:ext>
            </a:extLst>
          </p:cNvPr>
          <p:cNvSpPr txBox="1"/>
          <p:nvPr/>
        </p:nvSpPr>
        <p:spPr>
          <a:xfrm>
            <a:off x="274790" y="4169390"/>
            <a:ext cx="5248932" cy="400110"/>
          </a:xfrm>
          <a:prstGeom prst="rect">
            <a:avLst/>
          </a:prstGeom>
          <a:noFill/>
        </p:spPr>
        <p:txBody>
          <a:bodyPr wrap="square">
            <a:spAutoFit/>
          </a:bodyPr>
          <a:lstStyle/>
          <a:p>
            <a:pPr algn="l"/>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City-to-City Collaboration Projects (2016)</a:t>
            </a:r>
            <a:endParaRPr lang="en-US" altLang="ja-JP"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1FC994E6-A65A-C3F1-4B84-389B7B66E239}"/>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History of City-to-City Collaboration</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4" name="フッター プレースホルダー 2">
            <a:extLst>
              <a:ext uri="{FF2B5EF4-FFF2-40B4-BE49-F238E27FC236}">
                <a16:creationId xmlns:a16="http://schemas.microsoft.com/office/drawing/2014/main" id="{C0020832-CFBA-8A43-0770-2A5C7A22CA78}"/>
              </a:ext>
            </a:extLst>
          </p:cNvPr>
          <p:cNvSpPr>
            <a:spLocks noGrp="1"/>
          </p:cNvSpPr>
          <p:nvPr>
            <p:ph type="ftr" sz="quarter" idx="3"/>
          </p:nvPr>
        </p:nvSpPr>
        <p:spPr>
          <a:xfrm>
            <a:off x="0" y="6512662"/>
            <a:ext cx="7713980" cy="348634"/>
          </a:xfrm>
        </p:spPr>
        <p:txBody>
          <a:bodyPr/>
          <a:lstStyle/>
          <a:p>
            <a:r>
              <a:rPr lang="en-US" dirty="0">
                <a:latin typeface="Times New Roman" panose="02020603050405020304" pitchFamily="18" charset="0"/>
                <a:cs typeface="Times New Roman" panose="02020603050405020304" pitchFamily="18" charset="0"/>
              </a:rPr>
              <a:t>Copyright 20</a:t>
            </a:r>
            <a:r>
              <a:rPr lang="en-US" altLang="ja-JP" dirty="0">
                <a:latin typeface="Times New Roman" panose="02020603050405020304" pitchFamily="18" charset="0"/>
                <a:cs typeface="Times New Roman" panose="02020603050405020304" pitchFamily="18" charset="0"/>
              </a:rPr>
              <a:t>23</a:t>
            </a:r>
            <a:r>
              <a:rPr lang="en-US" dirty="0">
                <a:latin typeface="Times New Roman" panose="02020603050405020304" pitchFamily="18" charset="0"/>
                <a:cs typeface="Times New Roman" panose="02020603050405020304" pitchFamily="18" charset="0"/>
              </a:rPr>
              <a:t> ORIENTAL CONSULTANTS Co.,Ltd. all rights reserved</a:t>
            </a:r>
          </a:p>
        </p:txBody>
      </p:sp>
      <p:sp>
        <p:nvSpPr>
          <p:cNvPr id="18" name="テキスト ボックス 17">
            <a:extLst>
              <a:ext uri="{FF2B5EF4-FFF2-40B4-BE49-F238E27FC236}">
                <a16:creationId xmlns:a16="http://schemas.microsoft.com/office/drawing/2014/main" id="{FB30BD88-EDA6-0183-3B29-7A734355852F}"/>
              </a:ext>
            </a:extLst>
          </p:cNvPr>
          <p:cNvSpPr txBox="1"/>
          <p:nvPr/>
        </p:nvSpPr>
        <p:spPr>
          <a:xfrm>
            <a:off x="156144" y="4813123"/>
            <a:ext cx="5904646" cy="1569660"/>
          </a:xfrm>
          <a:prstGeom prst="rect">
            <a:avLst/>
          </a:prstGeom>
          <a:noFill/>
        </p:spPr>
        <p:txBody>
          <a:bodyPr wrap="square">
            <a:spAutoFit/>
          </a:bodyPr>
          <a:lstStyle/>
          <a:p>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An energy project involving mining and industrial facilities and heat supply equipment to reduce air pollution</a:t>
            </a:r>
          </a:p>
          <a:p>
            <a:pPr algn="l"/>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Promotion of effective utilization of renewable energy (solar and wind) to support decarbonization</a:t>
            </a:r>
          </a:p>
          <a:p>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An electricity generation project utilizing waste from areas surrounding the city</a:t>
            </a:r>
          </a:p>
        </p:txBody>
      </p:sp>
    </p:spTree>
    <p:extLst>
      <p:ext uri="{BB962C8B-B14F-4D97-AF65-F5344CB8AC3E}">
        <p14:creationId xmlns:p14="http://schemas.microsoft.com/office/powerpoint/2010/main" val="338918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B90F4-EC70-8C1B-F8B3-49A108D859EE}"/>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D5563D68-1E70-F1DB-46B3-E302EC33C7CD}"/>
              </a:ext>
            </a:extLst>
          </p:cNvPr>
          <p:cNvSpPr/>
          <p:nvPr/>
        </p:nvSpPr>
        <p:spPr>
          <a:xfrm>
            <a:off x="136516" y="4320190"/>
            <a:ext cx="5980632" cy="442674"/>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1" name="四角形: 角を丸くする 30">
            <a:extLst>
              <a:ext uri="{FF2B5EF4-FFF2-40B4-BE49-F238E27FC236}">
                <a16:creationId xmlns:a16="http://schemas.microsoft.com/office/drawing/2014/main" id="{BE62C93C-2A60-C76E-9671-45D5D23DDC29}"/>
              </a:ext>
            </a:extLst>
          </p:cNvPr>
          <p:cNvSpPr/>
          <p:nvPr/>
        </p:nvSpPr>
        <p:spPr>
          <a:xfrm>
            <a:off x="178446" y="952002"/>
            <a:ext cx="5938702" cy="442674"/>
          </a:xfrm>
          <a:prstGeom prst="roundRect">
            <a:avLst/>
          </a:prstGeom>
          <a:solidFill>
            <a:schemeClr val="accent1">
              <a:lumMod val="20000"/>
              <a:lumOff val="80000"/>
            </a:schemeClr>
          </a:solidFill>
        </p:spPr>
        <p:txBody>
          <a:bodyPr wrap="square" rtlCol="0" anchor="ctr">
            <a:spAutoFit/>
          </a:bodyPr>
          <a:lstStyle/>
          <a:p>
            <a:pPr algn="ctr"/>
            <a:endParaRPr kumimoji="1" lang="en-US" altLang="ja-JP" sz="2000" dirty="0">
              <a:solidFill>
                <a:prstClr val="black"/>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32B324FB-78C6-FC33-7FE8-8D0C78428D70}"/>
              </a:ext>
            </a:extLst>
          </p:cNvPr>
          <p:cNvSpPr>
            <a:spLocks noGrp="1"/>
          </p:cNvSpPr>
          <p:nvPr>
            <p:ph type="sldNum" sz="quarter" idx="4"/>
          </p:nvPr>
        </p:nvSpPr>
        <p:spPr/>
        <p:txBody>
          <a:bodyPr/>
          <a:lstStyle/>
          <a:p>
            <a:fld id="{1B2CED70-23E7-4B67-A9EB-E84E8BE72CCA}" type="slidenum">
              <a:rPr lang="ja-JP" altLang="en-US" smtClean="0">
                <a:latin typeface="Times New Roman" panose="02020603050405020304" pitchFamily="18" charset="0"/>
                <a:cs typeface="Times New Roman" panose="02020603050405020304" pitchFamily="18" charset="0"/>
              </a:rPr>
              <a:pPr/>
              <a:t>9</a:t>
            </a:fld>
            <a:endParaRPr lang="ja-JP" altLang="en-US"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3E6AADDF-4E35-D8B3-2012-502B2A24B9D6}"/>
              </a:ext>
            </a:extLst>
          </p:cNvPr>
          <p:cNvSpPr txBox="1"/>
          <p:nvPr/>
        </p:nvSpPr>
        <p:spPr>
          <a:xfrm>
            <a:off x="250827" y="935561"/>
            <a:ext cx="5576234" cy="400110"/>
          </a:xfrm>
          <a:prstGeom prst="rect">
            <a:avLst/>
          </a:prstGeom>
          <a:noFill/>
        </p:spPr>
        <p:txBody>
          <a:bodyPr wrap="square">
            <a:spAutoFit/>
          </a:bodyPr>
          <a:lstStyle/>
          <a:p>
            <a:pPr algn="l"/>
            <a:r>
              <a:rPr lang="en-US" altLang="ja-JP" sz="20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Other Technical Exchange Activities</a:t>
            </a:r>
            <a:endParaRPr lang="en-US" altLang="ja-JP" sz="20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9EEF8F8D-EFA5-4527-F21E-DCEC5452803B}"/>
              </a:ext>
            </a:extLst>
          </p:cNvPr>
          <p:cNvSpPr txBox="1"/>
          <p:nvPr/>
        </p:nvSpPr>
        <p:spPr>
          <a:xfrm>
            <a:off x="178447" y="1852877"/>
            <a:ext cx="8804310" cy="1348061"/>
          </a:xfrm>
          <a:prstGeom prst="rect">
            <a:avLst/>
          </a:prstGeom>
          <a:noFill/>
        </p:spPr>
        <p:txBody>
          <a:bodyPr wrap="square">
            <a:spAutoFit/>
          </a:bodyPr>
          <a:lstStyle/>
          <a:p>
            <a:pPr>
              <a:lnSpc>
                <a:spcPct val="85000"/>
              </a:lnSpc>
            </a:pPr>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Sapporo City </a:t>
            </a:r>
            <a:r>
              <a:rPr lang="en-US" altLang="ja-JP" sz="1600" dirty="0">
                <a:latin typeface="Times New Roman" panose="02020603050405020304" pitchFamily="18" charset="0"/>
                <a:cs typeface="Times New Roman" panose="02020603050405020304" pitchFamily="18" charset="0"/>
              </a:rPr>
              <a:t>Fire Bureau: Ulaanbaatar City Firefighting Technical Support Project (FY</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2013 to FY2015)</a:t>
            </a:r>
            <a:endPar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nSpc>
                <a:spcPct val="85000"/>
              </a:lnSpc>
            </a:pPr>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Sapporo City University: Parenting Guidance for High-Risk Children with Congenital Hip Dislocation</a:t>
            </a:r>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(January 2014 to March 2016)</a:t>
            </a:r>
            <a:endPar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a:p>
            <a:pPr>
              <a:lnSpc>
                <a:spcPct val="85000"/>
              </a:lnSpc>
            </a:pPr>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Sapporo City Waterworks Bureau: Water Transmission and Distribution System Improvement Project for Water Supply in Ulaanbaatar City (January 2016 to December 2018)</a:t>
            </a:r>
            <a:endPar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BDFB3733-0FB1-6A2F-27E8-DD52A4418EE2}"/>
              </a:ext>
            </a:extLst>
          </p:cNvPr>
          <p:cNvSpPr txBox="1"/>
          <p:nvPr/>
        </p:nvSpPr>
        <p:spPr>
          <a:xfrm>
            <a:off x="181120" y="1446469"/>
            <a:ext cx="2996977" cy="369332"/>
          </a:xfrm>
          <a:prstGeom prst="rect">
            <a:avLst/>
          </a:prstGeom>
          <a:solidFill>
            <a:schemeClr val="bg1">
              <a:lumMod val="85000"/>
            </a:schemeClr>
          </a:solidFill>
          <a:ln>
            <a:solidFill>
              <a:schemeClr val="tx1"/>
            </a:solidFill>
          </a:ln>
        </p:spPr>
        <p:txBody>
          <a:bodyPr wrap="square">
            <a:spAutoFit/>
          </a:bodyPr>
          <a:lstStyle/>
          <a:p>
            <a:r>
              <a:rPr lang="en-US" altLang="ja-JP" b="1" dirty="0">
                <a:latin typeface="Times New Roman" panose="02020603050405020304" pitchFamily="18" charset="0"/>
                <a:ea typeface="BIZ UDPゴシック" panose="020B0400000000000000" pitchFamily="50" charset="-128"/>
                <a:cs typeface="Times New Roman" panose="02020603050405020304" pitchFamily="18" charset="0"/>
              </a:rPr>
              <a:t>JICA Partnership Program</a:t>
            </a:r>
            <a:endParaRPr lang="ja-JP" altLang="en-US" b="1"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C805E40-3A6C-4D2A-73D7-2FA855DC1060}"/>
              </a:ext>
            </a:extLst>
          </p:cNvPr>
          <p:cNvSpPr txBox="1"/>
          <p:nvPr/>
        </p:nvSpPr>
        <p:spPr>
          <a:xfrm>
            <a:off x="178445" y="3212593"/>
            <a:ext cx="3869299" cy="369332"/>
          </a:xfrm>
          <a:prstGeom prst="rect">
            <a:avLst/>
          </a:prstGeom>
          <a:solidFill>
            <a:schemeClr val="bg1">
              <a:lumMod val="85000"/>
            </a:schemeClr>
          </a:solidFill>
          <a:ln>
            <a:solidFill>
              <a:schemeClr val="tx1"/>
            </a:solidFill>
          </a:ln>
        </p:spPr>
        <p:txBody>
          <a:bodyPr wrap="square">
            <a:spAutoFit/>
          </a:bodyPr>
          <a:lstStyle/>
          <a:p>
            <a:r>
              <a:rPr lang="en-US" altLang="ja-JP" b="1" dirty="0">
                <a:latin typeface="Times New Roman" panose="02020603050405020304" pitchFamily="18" charset="0"/>
                <a:ea typeface="BIZ UDPゴシック" panose="020B0400000000000000" pitchFamily="50" charset="-128"/>
                <a:cs typeface="Times New Roman" panose="02020603050405020304" pitchFamily="18" charset="0"/>
              </a:rPr>
              <a:t>JICA Technical Cooperation</a:t>
            </a:r>
            <a:endParaRPr lang="ja-JP" altLang="en-US" b="1"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9D0BA271-B9FC-F663-47E2-28CD465971A4}"/>
              </a:ext>
            </a:extLst>
          </p:cNvPr>
          <p:cNvSpPr txBox="1"/>
          <p:nvPr/>
        </p:nvSpPr>
        <p:spPr>
          <a:xfrm>
            <a:off x="178446" y="3616661"/>
            <a:ext cx="8572016" cy="584775"/>
          </a:xfrm>
          <a:prstGeom prst="rect">
            <a:avLst/>
          </a:prstGeom>
          <a:noFill/>
        </p:spPr>
        <p:txBody>
          <a:bodyPr wrap="square">
            <a:spAutoFit/>
          </a:bodyPr>
          <a:lstStyle/>
          <a:p>
            <a:r>
              <a:rPr lang="ja-JP" altLang="en-US"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 </a:t>
            </a: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Sapporo City Urban Renewal &amp; Development Bureau: Ulaanbaatar City Master Plan </a:t>
            </a:r>
            <a:b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br>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Development and Implementation Capacity Building Project (2016 and 2017)</a:t>
            </a:r>
          </a:p>
        </p:txBody>
      </p:sp>
      <p:sp>
        <p:nvSpPr>
          <p:cNvPr id="12" name="テキスト ボックス 11">
            <a:extLst>
              <a:ext uri="{FF2B5EF4-FFF2-40B4-BE49-F238E27FC236}">
                <a16:creationId xmlns:a16="http://schemas.microsoft.com/office/drawing/2014/main" id="{530AFA96-9A21-E5F1-2E7F-700CEF1E7CA2}"/>
              </a:ext>
            </a:extLst>
          </p:cNvPr>
          <p:cNvSpPr txBox="1"/>
          <p:nvPr/>
        </p:nvSpPr>
        <p:spPr>
          <a:xfrm>
            <a:off x="94584" y="4341472"/>
            <a:ext cx="4477416" cy="338554"/>
          </a:xfrm>
          <a:prstGeom prst="rect">
            <a:avLst/>
          </a:prstGeom>
          <a:noFill/>
        </p:spPr>
        <p:txBody>
          <a:bodyPr wrap="square">
            <a:spAutoFit/>
          </a:bodyPr>
          <a:lstStyle/>
          <a:p>
            <a:r>
              <a:rPr lang="en-US" altLang="ja-JP" sz="1600" dirty="0">
                <a:solidFill>
                  <a:srgbClr val="222222"/>
                </a:solidFill>
                <a:latin typeface="Times New Roman" panose="02020603050405020304" pitchFamily="18" charset="0"/>
                <a:ea typeface="BIZ UDPゴシック" panose="020B0400000000000000" pitchFamily="50" charset="-128"/>
                <a:cs typeface="Times New Roman" panose="02020603050405020304" pitchFamily="18" charset="0"/>
              </a:rPr>
              <a:t>Major Visits to Sapporo from Ulaanbaatar City</a:t>
            </a:r>
            <a:endParaRPr lang="en-US" altLang="ja-JP" sz="1600" b="0" i="0" dirty="0">
              <a:solidFill>
                <a:srgbClr val="222222"/>
              </a:solidFill>
              <a:effectLst/>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E94D57A4-65D7-B807-F1B6-7D40640711C7}"/>
              </a:ext>
            </a:extLst>
          </p:cNvPr>
          <p:cNvSpPr txBox="1"/>
          <p:nvPr/>
        </p:nvSpPr>
        <p:spPr>
          <a:xfrm>
            <a:off x="305254" y="4875396"/>
            <a:ext cx="5916445" cy="1815882"/>
          </a:xfrm>
          <a:prstGeom prst="rect">
            <a:avLst/>
          </a:prstGeom>
          <a:noFill/>
        </p:spPr>
        <p:txBody>
          <a:bodyPr wrap="square">
            <a:spAutoFit/>
          </a:bodyPr>
          <a:lstStyle/>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2012: Mayor, Director of the Investment Bureau, and a Mongolian Tourism Delegation</a:t>
            </a:r>
          </a:p>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2014: </a:t>
            </a:r>
            <a:r>
              <a:rPr lang="en-US" altLang="zh-TW" sz="1400" dirty="0">
                <a:latin typeface="Times New Roman" panose="02020603050405020304" pitchFamily="18" charset="0"/>
                <a:ea typeface="BIZ UDPゴシック" panose="020B0400000000000000" pitchFamily="50" charset="-128"/>
                <a:cs typeface="Times New Roman" panose="02020603050405020304" pitchFamily="18" charset="0"/>
              </a:rPr>
              <a:t>Director of the Strategic Policy and Planning Division, Mayor’s Office</a:t>
            </a:r>
          </a:p>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2016: Director of the Strategic Policy and Planning Division of Ulaanbaatar City</a:t>
            </a:r>
          </a:p>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2018: </a:t>
            </a:r>
            <a:r>
              <a:rPr lang="en-US" altLang="zh-TW" sz="1400" dirty="0">
                <a:latin typeface="Times New Roman" panose="02020603050405020304" pitchFamily="18" charset="0"/>
                <a:ea typeface="BIZ UDPゴシック" panose="020B0400000000000000" pitchFamily="50" charset="-128"/>
                <a:cs typeface="Times New Roman" panose="02020603050405020304" pitchFamily="18" charset="0"/>
              </a:rPr>
              <a:t>Director of the Administrative Management Division, Governor’s Office</a:t>
            </a:r>
            <a:endPar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endParaRPr>
          </a:p>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2020: Ulaanbaatar City Administrative Delegation</a:t>
            </a:r>
          </a:p>
          <a:p>
            <a:pPr marL="450850" indent="-450850"/>
            <a:r>
              <a:rPr lang="en-US" altLang="ja-JP" sz="1400" dirty="0">
                <a:latin typeface="Times New Roman" panose="02020603050405020304" pitchFamily="18" charset="0"/>
                <a:ea typeface="BIZ UDPゴシック" panose="020B0400000000000000" pitchFamily="50" charset="-128"/>
                <a:cs typeface="Times New Roman" panose="02020603050405020304" pitchFamily="18" charset="0"/>
              </a:rPr>
              <a:t>2023: General Manager</a:t>
            </a:r>
          </a:p>
        </p:txBody>
      </p:sp>
      <p:pic>
        <p:nvPicPr>
          <p:cNvPr id="19" name="図 18">
            <a:extLst>
              <a:ext uri="{FF2B5EF4-FFF2-40B4-BE49-F238E27FC236}">
                <a16:creationId xmlns:a16="http://schemas.microsoft.com/office/drawing/2014/main" id="{20F66500-6DF9-139F-F7B0-597759F95CE5}"/>
              </a:ext>
            </a:extLst>
          </p:cNvPr>
          <p:cNvPicPr>
            <a:picLocks noChangeAspect="1"/>
          </p:cNvPicPr>
          <p:nvPr/>
        </p:nvPicPr>
        <p:blipFill>
          <a:blip r:embed="rId3"/>
          <a:stretch>
            <a:fillRect/>
          </a:stretch>
        </p:blipFill>
        <p:spPr>
          <a:xfrm>
            <a:off x="6221699" y="4307024"/>
            <a:ext cx="2617047" cy="1736017"/>
          </a:xfrm>
          <a:prstGeom prst="rect">
            <a:avLst/>
          </a:prstGeom>
        </p:spPr>
      </p:pic>
      <p:sp>
        <p:nvSpPr>
          <p:cNvPr id="20" name="テキスト ボックス 19">
            <a:extLst>
              <a:ext uri="{FF2B5EF4-FFF2-40B4-BE49-F238E27FC236}">
                <a16:creationId xmlns:a16="http://schemas.microsoft.com/office/drawing/2014/main" id="{6AAB800F-09D1-F59C-B199-1E2790A78E2B}"/>
              </a:ext>
            </a:extLst>
          </p:cNvPr>
          <p:cNvSpPr txBox="1"/>
          <p:nvPr/>
        </p:nvSpPr>
        <p:spPr>
          <a:xfrm>
            <a:off x="6117147" y="6043041"/>
            <a:ext cx="2865609" cy="584775"/>
          </a:xfrm>
          <a:prstGeom prst="rect">
            <a:avLst/>
          </a:prstGeom>
          <a:noFill/>
        </p:spPr>
        <p:txBody>
          <a:bodyPr wrap="square" rtlCol="0">
            <a:spAutoFit/>
          </a:bodyPr>
          <a:lstStyle/>
          <a:p>
            <a:pPr algn="ctr"/>
            <a:r>
              <a:rPr lang="fi-FI" altLang="ja-JP" sz="1600" dirty="0">
                <a:latin typeface="Times New Roman" panose="02020603050405020304" pitchFamily="18" charset="0"/>
                <a:ea typeface="BIZ UDPゴシック" panose="020B0400000000000000" pitchFamily="50" charset="-128"/>
                <a:cs typeface="Times New Roman" panose="02020603050405020304" pitchFamily="18" charset="0"/>
              </a:rPr>
              <a:t>Kankyo Hiroba Hokkaido 2023 Mongolia Seminar</a:t>
            </a:r>
            <a:endParaRPr kumimoji="1" lang="ja-JP" altLang="en-US" sz="1600" dirty="0">
              <a:latin typeface="Times New Roman" panose="02020603050405020304" pitchFamily="18" charset="0"/>
              <a:ea typeface="BIZ UDP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13FF52E3-22DB-F0FF-2CE0-81D201D23657}"/>
              </a:ext>
            </a:extLst>
          </p:cNvPr>
          <p:cNvSpPr/>
          <p:nvPr/>
        </p:nvSpPr>
        <p:spPr>
          <a:xfrm>
            <a:off x="250827" y="228278"/>
            <a:ext cx="8296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BIZ UDPゴシック" panose="020B0400000000000000" pitchFamily="50" charset="-128"/>
                <a:cs typeface="Times New Roman" panose="02020603050405020304" pitchFamily="18" charset="0"/>
              </a:rPr>
              <a:t>Sapporo and Ulaanbaatar: History of City-to-City Collaboration</a:t>
            </a:r>
            <a:endParaRPr kumimoji="1" lang="en-US" altLang="ja-JP" sz="2000" b="1" i="0" u="none" strike="noStrike" kern="100" cap="none" spc="-100" normalizeH="0" baseline="0" noProof="0" dirty="0">
              <a:ln>
                <a:noFill/>
              </a:ln>
              <a:solidFill>
                <a:prstClr val="black"/>
              </a:solidFill>
              <a:effectLst/>
              <a:uLnTx/>
              <a:uFillTx/>
              <a:latin typeface="Times New Roman" panose="02020603050405020304" pitchFamily="18" charset="0"/>
              <a:ea typeface="HG創英角ｺﾞｼｯｸUB"/>
              <a:cs typeface="Times New Roman" panose="02020603050405020304" pitchFamily="18" charset="0"/>
            </a:endParaRPr>
          </a:p>
        </p:txBody>
      </p:sp>
      <p:sp>
        <p:nvSpPr>
          <p:cNvPr id="2" name="フッター プレースホルダー 2">
            <a:extLst>
              <a:ext uri="{FF2B5EF4-FFF2-40B4-BE49-F238E27FC236}">
                <a16:creationId xmlns:a16="http://schemas.microsoft.com/office/drawing/2014/main" id="{8C0FDE69-C066-A5FB-3F24-95594CE8DF79}"/>
              </a:ext>
            </a:extLst>
          </p:cNvPr>
          <p:cNvSpPr>
            <a:spLocks noGrp="1"/>
          </p:cNvSpPr>
          <p:nvPr>
            <p:ph type="ftr" sz="quarter" idx="3"/>
          </p:nvPr>
        </p:nvSpPr>
        <p:spPr>
          <a:xfrm>
            <a:off x="0" y="6545882"/>
            <a:ext cx="7713980" cy="348634"/>
          </a:xfrm>
        </p:spPr>
        <p:txBody>
          <a:bodyPr/>
          <a:lstStyle/>
          <a:p>
            <a:r>
              <a:rPr lang="en-US" dirty="0">
                <a:latin typeface="Times New Roman" panose="02020603050405020304" pitchFamily="18" charset="0"/>
                <a:cs typeface="Times New Roman" panose="02020603050405020304" pitchFamily="18" charset="0"/>
              </a:rPr>
              <a:t>Copyright 2023 ORIENTAL CONSULTANTS Co.,Ltd. all rights reserved</a:t>
            </a:r>
          </a:p>
        </p:txBody>
      </p:sp>
      <p:sp>
        <p:nvSpPr>
          <p:cNvPr id="4" name="テキスト ボックス 3"/>
          <p:cNvSpPr txBox="1"/>
          <p:nvPr/>
        </p:nvSpPr>
        <p:spPr>
          <a:xfrm>
            <a:off x="-1865376" y="5157216"/>
            <a:ext cx="1633728" cy="923330"/>
          </a:xfrm>
          <a:prstGeom prst="rect">
            <a:avLst/>
          </a:prstGeom>
          <a:solidFill>
            <a:srgbClr val="FFFF00"/>
          </a:solid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部署名と肩書のご確認をお願いします。</a:t>
            </a:r>
          </a:p>
        </p:txBody>
      </p:sp>
    </p:spTree>
    <p:extLst>
      <p:ext uri="{BB962C8B-B14F-4D97-AF65-F5344CB8AC3E}">
        <p14:creationId xmlns:p14="http://schemas.microsoft.com/office/powerpoint/2010/main" val="636325164"/>
      </p:ext>
    </p:extLst>
  </p:cSld>
  <p:clrMapOvr>
    <a:masterClrMapping/>
  </p:clrMapOvr>
</p:sld>
</file>

<file path=ppt/theme/theme1.xml><?xml version="1.0" encoding="utf-8"?>
<a:theme xmlns:a="http://schemas.openxmlformats.org/drawingml/2006/main" name="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itle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Black"/>
        <a:ea typeface="HGP創英角ｺﾞｼｯｸUB"/>
        <a:cs typeface=""/>
      </a:majorFont>
      <a:minorFont>
        <a:latin typeface="Arial Black"/>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ontents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C_Gothic_PPT01">
      <a:majorFont>
        <a:latin typeface="Arial Black"/>
        <a:ea typeface="HGP創英角ｺﾞｼｯｸUB"/>
        <a:cs typeface=""/>
      </a:majorFont>
      <a:minorFont>
        <a:latin typeface="Arial"/>
        <a:ea typeface="HG創英角ｺﾞｼｯｸU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defRPr sz="2000" dirty="0" smtClean="0">
            <a:solidFill>
              <a:prstClr val="black"/>
            </a:solidFill>
            <a:latin typeface="HGP創英角ｺﾞｼｯｸUB"/>
            <a:ea typeface="HGP創英角ｺﾞｼｯｸUB"/>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24143</TotalTime>
  <Words>2732</Words>
  <Application>Microsoft Office PowerPoint</Application>
  <PresentationFormat>画面に合わせる (4:3)</PresentationFormat>
  <Paragraphs>372</Paragraphs>
  <Slides>18</Slides>
  <Notes>10</Notes>
  <HiddenSlides>0</HiddenSlides>
  <MMClips>0</MMClips>
  <ScaleCrop>false</ScaleCrop>
  <HeadingPairs>
    <vt:vector size="6" baseType="variant">
      <vt:variant>
        <vt:lpstr>使用されているフォント</vt:lpstr>
      </vt:variant>
      <vt:variant>
        <vt:i4>11</vt:i4>
      </vt:variant>
      <vt:variant>
        <vt:lpstr>テーマ</vt:lpstr>
      </vt:variant>
      <vt:variant>
        <vt:i4>8</vt:i4>
      </vt:variant>
      <vt:variant>
        <vt:lpstr>スライド タイトル</vt:lpstr>
      </vt:variant>
      <vt:variant>
        <vt:i4>18</vt:i4>
      </vt:variant>
    </vt:vector>
  </HeadingPairs>
  <TitlesOfParts>
    <vt:vector size="37" baseType="lpstr">
      <vt:lpstr>Arial Unicode MS</vt:lpstr>
      <vt:lpstr>BIZ UDPゴシック</vt:lpstr>
      <vt:lpstr>BIZ UDP明朝 Medium</vt:lpstr>
      <vt:lpstr>BIZ UD明朝 Medium</vt:lpstr>
      <vt:lpstr>HGP創英角ｺﾞｼｯｸUB</vt:lpstr>
      <vt:lpstr>Meiryo UI</vt:lpstr>
      <vt:lpstr>Arial</vt:lpstr>
      <vt:lpstr>Arial Black</vt:lpstr>
      <vt:lpstr>Calibri</vt:lpstr>
      <vt:lpstr>Times New Roman</vt:lpstr>
      <vt:lpstr>Wingdings</vt:lpstr>
      <vt:lpstr>title01</vt:lpstr>
      <vt:lpstr>title02</vt:lpstr>
      <vt:lpstr>Contents01</vt:lpstr>
      <vt:lpstr>Contents02</vt:lpstr>
      <vt:lpstr>1_title01</vt:lpstr>
      <vt:lpstr>1_Contents02</vt:lpstr>
      <vt:lpstr>2_title01</vt:lpstr>
      <vt:lpstr>2_Contents02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藤井 雅規</dc:creator>
  <cp:lastModifiedBy>administrator</cp:lastModifiedBy>
  <cp:revision>735</cp:revision>
  <cp:lastPrinted>2024-10-15T05:14:18Z</cp:lastPrinted>
  <dcterms:created xsi:type="dcterms:W3CDTF">2015-10-05T05:55:38Z</dcterms:created>
  <dcterms:modified xsi:type="dcterms:W3CDTF">2024-12-06T04:11:40Z</dcterms:modified>
</cp:coreProperties>
</file>