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0" r:id="rId2"/>
    <p:sldMasterId id="2147483723" r:id="rId3"/>
    <p:sldMasterId id="2147483734" r:id="rId4"/>
    <p:sldMasterId id="2147483737" r:id="rId5"/>
    <p:sldMasterId id="2147483741" r:id="rId6"/>
    <p:sldMasterId id="2147483745" r:id="rId7"/>
    <p:sldMasterId id="2147483750" r:id="rId8"/>
  </p:sldMasterIdLst>
  <p:notesMasterIdLst>
    <p:notesMasterId r:id="rId30"/>
  </p:notesMasterIdLst>
  <p:handoutMasterIdLst>
    <p:handoutMasterId r:id="rId31"/>
  </p:handoutMasterIdLst>
  <p:sldIdLst>
    <p:sldId id="311" r:id="rId9"/>
    <p:sldId id="391" r:id="rId10"/>
    <p:sldId id="442" r:id="rId11"/>
    <p:sldId id="448" r:id="rId12"/>
    <p:sldId id="372" r:id="rId13"/>
    <p:sldId id="438" r:id="rId14"/>
    <p:sldId id="441" r:id="rId15"/>
    <p:sldId id="443" r:id="rId16"/>
    <p:sldId id="444" r:id="rId17"/>
    <p:sldId id="445" r:id="rId18"/>
    <p:sldId id="453" r:id="rId19"/>
    <p:sldId id="373" r:id="rId20"/>
    <p:sldId id="446" r:id="rId21"/>
    <p:sldId id="447" r:id="rId22"/>
    <p:sldId id="449" r:id="rId23"/>
    <p:sldId id="412" r:id="rId24"/>
    <p:sldId id="455" r:id="rId25"/>
    <p:sldId id="341" r:id="rId26"/>
    <p:sldId id="385" r:id="rId27"/>
    <p:sldId id="454" r:id="rId28"/>
    <p:sldId id="376" r:id="rId29"/>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787" userDrawn="1">
          <p15:clr>
            <a:srgbClr val="A4A3A4"/>
          </p15:clr>
        </p15:guide>
        <p15:guide id="4" pos="1972" userDrawn="1">
          <p15:clr>
            <a:srgbClr val="A4A3A4"/>
          </p15:clr>
        </p15:guide>
        <p15:guide id="5" pos="158" userDrawn="1">
          <p15:clr>
            <a:srgbClr val="A4A3A4"/>
          </p15:clr>
        </p15:guide>
        <p15:guide id="6" pos="5602" userDrawn="1">
          <p15:clr>
            <a:srgbClr val="A4A3A4"/>
          </p15:clr>
        </p15:guide>
        <p15:guide id="7" orient="horz" pos="1480" userDrawn="1">
          <p15:clr>
            <a:srgbClr val="A4A3A4"/>
          </p15:clr>
        </p15:guide>
        <p15:guide id="8" orient="horz" pos="2840" userDrawn="1">
          <p15:clr>
            <a:srgbClr val="A4A3A4"/>
          </p15:clr>
        </p15:guide>
        <p15:guide id="9" orient="horz" pos="4201" userDrawn="1">
          <p15:clr>
            <a:srgbClr val="A4A3A4"/>
          </p15:clr>
        </p15:guide>
        <p15:guide id="10" orient="horz" pos="119" userDrawn="1">
          <p15:clr>
            <a:srgbClr val="A4A3A4"/>
          </p15:clr>
        </p15:guide>
        <p15:guide id="11" orient="horz" pos="1513">
          <p15:clr>
            <a:srgbClr val="A4A3A4"/>
          </p15:clr>
        </p15:guide>
        <p15:guide id="12" orient="horz" pos="3188">
          <p15:clr>
            <a:srgbClr val="A4A3A4"/>
          </p15:clr>
        </p15:guide>
        <p15:guide id="13" orient="horz" pos="130">
          <p15:clr>
            <a:srgbClr val="A4A3A4"/>
          </p15:clr>
        </p15:guide>
        <p15:guide id="14" pos="560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藤井 雅規" initials="藤井" lastIdx="1" clrIdx="0"/>
  <p:cmAuthor id="1" name="OC" initials="OC" lastIdx="4" clrIdx="1">
    <p:extLst>
      <p:ext uri="{19B8F6BF-5375-455C-9EA6-DF929625EA0E}">
        <p15:presenceInfo xmlns:p15="http://schemas.microsoft.com/office/powerpoint/2012/main" userId="O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FF0066"/>
    <a:srgbClr val="0089E6"/>
    <a:srgbClr val="CCECFF"/>
    <a:srgbClr val="E2F0D9"/>
    <a:srgbClr val="0000FF"/>
    <a:srgbClr val="FFCCFF"/>
    <a:srgbClr val="2D9F9F"/>
    <a:srgbClr val="2C9DA2"/>
    <a:srgbClr val="9F9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5" autoAdjust="0"/>
    <p:restoredTop sz="93447" autoAdjust="0"/>
  </p:normalViewPr>
  <p:slideViewPr>
    <p:cSldViewPr snapToGrid="0" showGuides="1">
      <p:cViewPr varScale="1">
        <p:scale>
          <a:sx n="70" d="100"/>
          <a:sy n="70" d="100"/>
        </p:scale>
        <p:origin x="1156" y="60"/>
      </p:cViewPr>
      <p:guideLst>
        <p:guide orient="horz" pos="2160"/>
        <p:guide pos="2880"/>
        <p:guide pos="3787"/>
        <p:guide pos="1972"/>
        <p:guide pos="158"/>
        <p:guide pos="5602"/>
        <p:guide orient="horz" pos="1480"/>
        <p:guide orient="horz" pos="2840"/>
        <p:guide orient="horz" pos="4201"/>
        <p:guide orient="horz" pos="119"/>
        <p:guide orient="horz" pos="1513"/>
        <p:guide orient="horz" pos="3188"/>
        <p:guide orient="horz" pos="130"/>
        <p:guide pos="560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8" d="100"/>
          <a:sy n="98" d="100"/>
        </p:scale>
        <p:origin x="262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8428" cy="513508"/>
          </a:xfrm>
          <a:prstGeom prst="rect">
            <a:avLst/>
          </a:prstGeom>
        </p:spPr>
        <p:txBody>
          <a:bodyPr vert="horz" lIns="94668" tIns="47334" rIns="94668" bIns="4733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3992" y="1"/>
            <a:ext cx="3078428" cy="513508"/>
          </a:xfrm>
          <a:prstGeom prst="rect">
            <a:avLst/>
          </a:prstGeom>
        </p:spPr>
        <p:txBody>
          <a:bodyPr vert="horz" lIns="94668" tIns="47334" rIns="94668" bIns="47334" rtlCol="0"/>
          <a:lstStyle>
            <a:lvl1pPr algn="r">
              <a:defRPr sz="1200"/>
            </a:lvl1pPr>
          </a:lstStyle>
          <a:p>
            <a:fld id="{36FDFD56-D565-4A3D-A3CB-4A8620E685F7}" type="datetimeFigureOut">
              <a:rPr kumimoji="1" lang="ja-JP" altLang="en-US" smtClean="0"/>
              <a:t>2024/11/29</a:t>
            </a:fld>
            <a:endParaRPr kumimoji="1" lang="ja-JP" altLang="en-US"/>
          </a:p>
        </p:txBody>
      </p:sp>
      <p:sp>
        <p:nvSpPr>
          <p:cNvPr id="4" name="フッター プレースホルダー 3"/>
          <p:cNvSpPr>
            <a:spLocks noGrp="1"/>
          </p:cNvSpPr>
          <p:nvPr>
            <p:ph type="ftr" sz="quarter" idx="2"/>
          </p:nvPr>
        </p:nvSpPr>
        <p:spPr>
          <a:xfrm>
            <a:off x="0" y="9721107"/>
            <a:ext cx="3078428" cy="513507"/>
          </a:xfrm>
          <a:prstGeom prst="rect">
            <a:avLst/>
          </a:prstGeom>
        </p:spPr>
        <p:txBody>
          <a:bodyPr vert="horz" lIns="94668" tIns="47334" rIns="94668" bIns="4733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3992" y="9721107"/>
            <a:ext cx="3078428" cy="513507"/>
          </a:xfrm>
          <a:prstGeom prst="rect">
            <a:avLst/>
          </a:prstGeom>
        </p:spPr>
        <p:txBody>
          <a:bodyPr vert="horz" lIns="94668" tIns="47334" rIns="94668" bIns="47334" rtlCol="0" anchor="b"/>
          <a:lstStyle>
            <a:lvl1pPr algn="r">
              <a:defRPr sz="1200"/>
            </a:lvl1pPr>
          </a:lstStyle>
          <a:p>
            <a:fld id="{A77D5B5A-0F38-445D-8074-5AE86DC8C4C3}" type="slidenum">
              <a:rPr kumimoji="1" lang="ja-JP" altLang="en-US" smtClean="0"/>
              <a:t>‹#›</a:t>
            </a:fld>
            <a:endParaRPr kumimoji="1" lang="ja-JP" altLang="en-US"/>
          </a:p>
        </p:txBody>
      </p:sp>
    </p:spTree>
    <p:extLst>
      <p:ext uri="{BB962C8B-B14F-4D97-AF65-F5344CB8AC3E}">
        <p14:creationId xmlns:p14="http://schemas.microsoft.com/office/powerpoint/2010/main" val="3263438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8428" cy="513508"/>
          </a:xfrm>
          <a:prstGeom prst="rect">
            <a:avLst/>
          </a:prstGeom>
        </p:spPr>
        <p:txBody>
          <a:bodyPr vert="horz" lIns="94668" tIns="47334" rIns="94668" bIns="4733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2" y="1"/>
            <a:ext cx="3078428" cy="513508"/>
          </a:xfrm>
          <a:prstGeom prst="rect">
            <a:avLst/>
          </a:prstGeom>
        </p:spPr>
        <p:txBody>
          <a:bodyPr vert="horz" lIns="94668" tIns="47334" rIns="94668" bIns="47334" rtlCol="0"/>
          <a:lstStyle>
            <a:lvl1pPr algn="r">
              <a:defRPr sz="1200"/>
            </a:lvl1pPr>
          </a:lstStyle>
          <a:p>
            <a:fld id="{509C30B7-B2E5-45D2-9668-55AB43690A14}" type="datetimeFigureOut">
              <a:rPr kumimoji="1" lang="ja-JP" altLang="en-US" smtClean="0"/>
              <a:t>2024/11/29</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668" tIns="47334" rIns="94668" bIns="47334"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4668" tIns="47334" rIns="94668" bIns="473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4668" tIns="47334" rIns="94668" bIns="4733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8" cy="513507"/>
          </a:xfrm>
          <a:prstGeom prst="rect">
            <a:avLst/>
          </a:prstGeom>
        </p:spPr>
        <p:txBody>
          <a:bodyPr vert="horz" lIns="94668" tIns="47334" rIns="94668" bIns="47334" rtlCol="0" anchor="b"/>
          <a:lstStyle>
            <a:lvl1pPr algn="r">
              <a:defRPr sz="1200"/>
            </a:lvl1pPr>
          </a:lstStyle>
          <a:p>
            <a:fld id="{9F92B368-2444-45C0-96EC-3368C32B191A}" type="slidenum">
              <a:rPr kumimoji="1" lang="ja-JP" altLang="en-US" smtClean="0"/>
              <a:t>‹#›</a:t>
            </a:fld>
            <a:endParaRPr kumimoji="1" lang="ja-JP" altLang="en-US"/>
          </a:p>
        </p:txBody>
      </p:sp>
    </p:spTree>
    <p:extLst>
      <p:ext uri="{BB962C8B-B14F-4D97-AF65-F5344CB8AC3E}">
        <p14:creationId xmlns:p14="http://schemas.microsoft.com/office/powerpoint/2010/main" val="41582799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222222"/>
                </a:solidFill>
                <a:effectLst/>
                <a:latin typeface="Arial" panose="020B0604020202020204" pitchFamily="34" charset="0"/>
              </a:rPr>
              <a:t>我々オリエンタルコンサルタンツについてご紹介致します。</a:t>
            </a:r>
            <a:endParaRPr lang="en-US" altLang="ja-JP" b="0" i="0" dirty="0">
              <a:solidFill>
                <a:srgbClr val="222222"/>
              </a:solidFill>
              <a:effectLst/>
              <a:latin typeface="Arial" panose="020B0604020202020204" pitchFamily="34" charset="0"/>
            </a:endParaRPr>
          </a:p>
          <a:p>
            <a:endParaRPr kumimoji="1" lang="en-US" altLang="ja-JP" b="0" i="0" dirty="0">
              <a:solidFill>
                <a:srgbClr val="222222"/>
              </a:solidFill>
              <a:effectLst/>
              <a:latin typeface="Arial" panose="020B0604020202020204" pitchFamily="34" charset="0"/>
            </a:endParaRPr>
          </a:p>
          <a:p>
            <a:r>
              <a:rPr kumimoji="1" lang="ja-JP" altLang="en-US" dirty="0"/>
              <a:t>私たちオリエンタルコンサルタンツは、</a:t>
            </a:r>
            <a:r>
              <a:rPr kumimoji="1" lang="en-US" altLang="ja-JP" dirty="0"/>
              <a:t>1957</a:t>
            </a:r>
            <a:r>
              <a:rPr kumimoji="1" lang="ja-JP" altLang="en-US" dirty="0"/>
              <a:t>年に創業してから</a:t>
            </a:r>
            <a:r>
              <a:rPr kumimoji="1" lang="en-US" altLang="ja-JP" dirty="0"/>
              <a:t>60</a:t>
            </a:r>
            <a:r>
              <a:rPr kumimoji="1" lang="ja-JP" altLang="en-US" dirty="0"/>
              <a:t>年以上の間、</a:t>
            </a:r>
          </a:p>
          <a:p>
            <a:r>
              <a:rPr kumimoji="1" lang="ja-JP" altLang="en-US" dirty="0"/>
              <a:t>社会インフラ整備を通して、魅力ある持続可能な社会づくりに貢献する</a:t>
            </a:r>
            <a:endParaRPr kumimoji="1" lang="en-US" altLang="ja-JP" dirty="0"/>
          </a:p>
          <a:p>
            <a:r>
              <a:rPr kumimoji="1" lang="ja-JP" altLang="en-US" dirty="0"/>
              <a:t>新たな価値を創造し、提供し続ける会社を目指しています。</a:t>
            </a:r>
            <a:endParaRPr kumimoji="1" lang="en-US" altLang="ja-JP" dirty="0"/>
          </a:p>
          <a:p>
            <a:endParaRPr kumimoji="1" lang="en-US" altLang="ja-JP" dirty="0"/>
          </a:p>
          <a:p>
            <a:r>
              <a:rPr lang="en-US" altLang="ja-JP" sz="1200" b="0" i="0" dirty="0">
                <a:solidFill>
                  <a:srgbClr val="000000"/>
                </a:solidFill>
                <a:effectLst/>
              </a:rPr>
              <a:t>As a leading comprehensive consulting firm in Japan, we aim to be a company that continues to respond to new social values in order to bring about a society that is safe, secure, comfortable, vibrant, appealing and sustainable based on our high-quality technologies.</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2</a:t>
            </a:fld>
            <a:endParaRPr kumimoji="1" lang="ja-JP" altLang="en-US"/>
          </a:p>
        </p:txBody>
      </p:sp>
    </p:spTree>
    <p:extLst>
      <p:ext uri="{BB962C8B-B14F-4D97-AF65-F5344CB8AC3E}">
        <p14:creationId xmlns:p14="http://schemas.microsoft.com/office/powerpoint/2010/main" val="309205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21</a:t>
            </a:fld>
            <a:endParaRPr kumimoji="1" lang="ja-JP" altLang="en-US"/>
          </a:p>
        </p:txBody>
      </p:sp>
    </p:spTree>
    <p:extLst>
      <p:ext uri="{BB962C8B-B14F-4D97-AF65-F5344CB8AC3E}">
        <p14:creationId xmlns:p14="http://schemas.microsoft.com/office/powerpoint/2010/main" val="822838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4</a:t>
            </a:fld>
            <a:endParaRPr kumimoji="1" lang="ja-JP" altLang="en-US"/>
          </a:p>
        </p:txBody>
      </p:sp>
    </p:spTree>
    <p:extLst>
      <p:ext uri="{BB962C8B-B14F-4D97-AF65-F5344CB8AC3E}">
        <p14:creationId xmlns:p14="http://schemas.microsoft.com/office/powerpoint/2010/main" val="4271275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5</a:t>
            </a:fld>
            <a:endParaRPr kumimoji="1" lang="ja-JP" altLang="en-US"/>
          </a:p>
        </p:txBody>
      </p:sp>
    </p:spTree>
    <p:extLst>
      <p:ext uri="{BB962C8B-B14F-4D97-AF65-F5344CB8AC3E}">
        <p14:creationId xmlns:p14="http://schemas.microsoft.com/office/powerpoint/2010/main" val="1800824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8</a:t>
            </a:fld>
            <a:endParaRPr kumimoji="1" lang="ja-JP" altLang="en-US"/>
          </a:p>
        </p:txBody>
      </p:sp>
    </p:spTree>
    <p:extLst>
      <p:ext uri="{BB962C8B-B14F-4D97-AF65-F5344CB8AC3E}">
        <p14:creationId xmlns:p14="http://schemas.microsoft.com/office/powerpoint/2010/main" val="111181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3A5E9-4E18-29E2-5750-B6391C2D1D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ABD51-F2C6-54EC-CBA1-C5493DC5E8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ECB8E2-7769-38A7-EF31-11B4C0B1201E}"/>
              </a:ext>
            </a:extLst>
          </p:cNvPr>
          <p:cNvSpPr>
            <a:spLocks noGrp="1"/>
          </p:cNvSpPr>
          <p:nvPr>
            <p:ph type="body" idx="1"/>
          </p:nvPr>
        </p:nvSpPr>
        <p:spPr/>
        <p:txBody>
          <a:bodyPr/>
          <a:lstStyle/>
          <a:p>
            <a:pPr algn="l"/>
            <a:endParaRPr kumimoji="1" lang="ja-JP" altLang="en-US" dirty="0"/>
          </a:p>
        </p:txBody>
      </p:sp>
      <p:sp>
        <p:nvSpPr>
          <p:cNvPr id="4" name="スライド番号プレースホルダー 3">
            <a:extLst>
              <a:ext uri="{FF2B5EF4-FFF2-40B4-BE49-F238E27FC236}">
                <a16:creationId xmlns:a16="http://schemas.microsoft.com/office/drawing/2014/main" id="{13684968-740C-841B-EDA4-0E0E4B2A91F4}"/>
              </a:ext>
            </a:extLst>
          </p:cNvPr>
          <p:cNvSpPr>
            <a:spLocks noGrp="1"/>
          </p:cNvSpPr>
          <p:nvPr>
            <p:ph type="sldNum" sz="quarter" idx="5"/>
          </p:nvPr>
        </p:nvSpPr>
        <p:spPr/>
        <p:txBody>
          <a:bodyPr/>
          <a:lstStyle/>
          <a:p>
            <a:fld id="{9F92B368-2444-45C0-96EC-3368C32B191A}" type="slidenum">
              <a:rPr kumimoji="1" lang="ja-JP" altLang="en-US" smtClean="0"/>
              <a:t>9</a:t>
            </a:fld>
            <a:endParaRPr kumimoji="1" lang="ja-JP" altLang="en-US"/>
          </a:p>
        </p:txBody>
      </p:sp>
    </p:spTree>
    <p:extLst>
      <p:ext uri="{BB962C8B-B14F-4D97-AF65-F5344CB8AC3E}">
        <p14:creationId xmlns:p14="http://schemas.microsoft.com/office/powerpoint/2010/main" val="193155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10</a:t>
            </a:fld>
            <a:endParaRPr kumimoji="1" lang="ja-JP" altLang="en-US"/>
          </a:p>
        </p:txBody>
      </p:sp>
    </p:spTree>
    <p:extLst>
      <p:ext uri="{BB962C8B-B14F-4D97-AF65-F5344CB8AC3E}">
        <p14:creationId xmlns:p14="http://schemas.microsoft.com/office/powerpoint/2010/main" val="406451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838F-0C96-CEBF-A64F-93243E66F8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E37DC1-C6A0-E473-E35A-99D8AA54DB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648744-5ECE-9DBF-3A4B-B1D54B44EF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F519BEA-DD75-2F1B-9B25-715414ACF53F}"/>
              </a:ext>
            </a:extLst>
          </p:cNvPr>
          <p:cNvSpPr>
            <a:spLocks noGrp="1"/>
          </p:cNvSpPr>
          <p:nvPr>
            <p:ph type="sldNum" sz="quarter" idx="5"/>
          </p:nvPr>
        </p:nvSpPr>
        <p:spPr/>
        <p:txBody>
          <a:bodyPr/>
          <a:lstStyle/>
          <a:p>
            <a:fld id="{9F92B368-2444-45C0-96EC-3368C32B191A}" type="slidenum">
              <a:rPr kumimoji="1" lang="ja-JP" altLang="en-US" smtClean="0"/>
              <a:t>11</a:t>
            </a:fld>
            <a:endParaRPr kumimoji="1" lang="ja-JP" altLang="en-US"/>
          </a:p>
        </p:txBody>
      </p:sp>
    </p:spTree>
    <p:extLst>
      <p:ext uri="{BB962C8B-B14F-4D97-AF65-F5344CB8AC3E}">
        <p14:creationId xmlns:p14="http://schemas.microsoft.com/office/powerpoint/2010/main" val="78008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7BA1D21-4236-455B-A3EA-BC414F5C0354}" type="slidenum">
              <a:rPr kumimoji="1" lang="ja-JP" altLang="en-US" smtClean="0"/>
              <a:t>18</a:t>
            </a:fld>
            <a:endParaRPr kumimoji="1" lang="ja-JP" altLang="en-US"/>
          </a:p>
        </p:txBody>
      </p:sp>
    </p:spTree>
    <p:extLst>
      <p:ext uri="{BB962C8B-B14F-4D97-AF65-F5344CB8AC3E}">
        <p14:creationId xmlns:p14="http://schemas.microsoft.com/office/powerpoint/2010/main" val="4001176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19</a:t>
            </a:fld>
            <a:endParaRPr kumimoji="1" lang="ja-JP" altLang="en-US"/>
          </a:p>
        </p:txBody>
      </p:sp>
    </p:spTree>
    <p:extLst>
      <p:ext uri="{BB962C8B-B14F-4D97-AF65-F5344CB8AC3E}">
        <p14:creationId xmlns:p14="http://schemas.microsoft.com/office/powerpoint/2010/main" val="147896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99895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fld id="{1B2CED70-23E7-4B67-A9EB-E84E8BE72CCA}" type="slidenum">
              <a:rPr lang="ja-JP" altLang="en-US" smtClean="0"/>
              <a:pPr/>
              <a:t>‹#›</a:t>
            </a:fld>
            <a:endParaRPr lang="ja-JP" altLang="en-US" dirty="0"/>
          </a:p>
        </p:txBody>
      </p:sp>
    </p:spTree>
    <p:extLst>
      <p:ext uri="{BB962C8B-B14F-4D97-AF65-F5344CB8AC3E}">
        <p14:creationId xmlns:p14="http://schemas.microsoft.com/office/powerpoint/2010/main" val="544138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321039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217034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1455797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1108212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lvl1pPr>
              <a:defRPr sz="2400" b="0" spc="300">
                <a:solidFill>
                  <a:schemeClr val="tx1"/>
                </a:solidFill>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sz="2400"/>
            </a:lvl1pPr>
            <a:lvl2pPr>
              <a:defRPr sz="220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a:solidFill>
                <a:prstClr val="white">
                  <a:lumMod val="50000"/>
                </a:prstClr>
              </a:solidFill>
            </a:endParaRPr>
          </a:p>
        </p:txBody>
      </p:sp>
      <p:sp>
        <p:nvSpPr>
          <p:cNvPr id="8"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black">
                    <a:lumMod val="95000"/>
                    <a:lumOff val="5000"/>
                  </a:prstClr>
                </a:solidFill>
              </a:rPr>
              <a:pPr/>
              <a:t>‹#›</a:t>
            </a:fld>
            <a:r>
              <a:rPr lang="en-US" altLang="ja-JP">
                <a:solidFill>
                  <a:prstClr val="black">
                    <a:lumMod val="95000"/>
                    <a:lumOff val="5000"/>
                  </a:prstClr>
                </a:solidFill>
              </a:rPr>
              <a:t>/00</a:t>
            </a:r>
            <a:endParaRPr lang="ja-JP" altLang="en-US" dirty="0">
              <a:solidFill>
                <a:prstClr val="black">
                  <a:lumMod val="95000"/>
                  <a:lumOff val="5000"/>
                </a:prstClr>
              </a:solidFill>
            </a:endParaRPr>
          </a:p>
        </p:txBody>
      </p:sp>
    </p:spTree>
    <p:extLst>
      <p:ext uri="{BB962C8B-B14F-4D97-AF65-F5344CB8AC3E}">
        <p14:creationId xmlns:p14="http://schemas.microsoft.com/office/powerpoint/2010/main" val="345791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a:solidFill>
                <a:prstClr val="white">
                  <a:lumMod val="50000"/>
                </a:prstClr>
              </a:solidFill>
            </a:endParaRPr>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black">
                    <a:lumMod val="95000"/>
                    <a:lumOff val="5000"/>
                  </a:prstClr>
                </a:solidFill>
              </a:rPr>
              <a:pPr/>
              <a:t>‹#›</a:t>
            </a:fld>
            <a:r>
              <a:rPr lang="en-US" altLang="ja-JP">
                <a:solidFill>
                  <a:prstClr val="black">
                    <a:lumMod val="95000"/>
                    <a:lumOff val="5000"/>
                  </a:prstClr>
                </a:solidFill>
              </a:rPr>
              <a:t>/00</a:t>
            </a:r>
            <a:endParaRPr lang="ja-JP" altLang="en-US" dirty="0">
              <a:solidFill>
                <a:prstClr val="black">
                  <a:lumMod val="95000"/>
                  <a:lumOff val="5000"/>
                </a:prstClr>
              </a:solidFill>
            </a:endParaRPr>
          </a:p>
        </p:txBody>
      </p:sp>
    </p:spTree>
    <p:extLst>
      <p:ext uri="{BB962C8B-B14F-4D97-AF65-F5344CB8AC3E}">
        <p14:creationId xmlns:p14="http://schemas.microsoft.com/office/powerpoint/2010/main" val="718449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232224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160448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Tree>
    <p:extLst>
      <p:ext uri="{BB962C8B-B14F-4D97-AF65-F5344CB8AC3E}">
        <p14:creationId xmlns:p14="http://schemas.microsoft.com/office/powerpoint/2010/main" val="310203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12806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0" y="0"/>
            <a:ext cx="9144000" cy="709768"/>
          </a:xfrm>
        </p:spPr>
        <p:txBody>
          <a:bodyPr/>
          <a:lstStyle>
            <a:lvl1pPr>
              <a:defRPr sz="2800">
                <a:solidFill>
                  <a:schemeClr val="tx1"/>
                </a:solidFill>
              </a:defRPr>
            </a:lvl1pPr>
          </a:lstStyle>
          <a:p>
            <a:r>
              <a:rPr kumimoji="1" lang="ja-JP" altLang="en-US" dirty="0"/>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a:solidFill>
                <a:prstClr val="white">
                  <a:lumMod val="50000"/>
                </a:prstClr>
              </a:solidFill>
            </a:endParaRPr>
          </a:p>
        </p:txBody>
      </p:sp>
      <p:sp>
        <p:nvSpPr>
          <p:cNvPr id="9" name="スライド番号プレースホルダー 5"/>
          <p:cNvSpPr>
            <a:spLocks noGrp="1"/>
          </p:cNvSpPr>
          <p:nvPr>
            <p:ph type="sldNum" sz="quarter" idx="4"/>
          </p:nvPr>
        </p:nvSpPr>
        <p:spPr>
          <a:xfrm>
            <a:off x="8121697"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4C2A283C-841D-4446-993F-39ABBF49B3CB}" type="slidenum">
              <a:rPr lang="ja-JP" altLang="en-US" smtClean="0"/>
              <a:pPr/>
              <a:t>‹#›</a:t>
            </a:fld>
            <a:r>
              <a:rPr lang="en-US" altLang="ja-JP" dirty="0"/>
              <a:t>/05</a:t>
            </a:r>
            <a:endParaRPr lang="ja-JP" altLang="en-US" dirty="0"/>
          </a:p>
        </p:txBody>
      </p:sp>
      <p:sp>
        <p:nvSpPr>
          <p:cNvPr id="5" name="テキスト プレースホルダー 2"/>
          <p:cNvSpPr>
            <a:spLocks noGrp="1"/>
          </p:cNvSpPr>
          <p:nvPr>
            <p:ph idx="1" hasCustomPrompt="1"/>
          </p:nvPr>
        </p:nvSpPr>
        <p:spPr>
          <a:xfrm>
            <a:off x="131886" y="861646"/>
            <a:ext cx="8850872" cy="545123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Tree>
    <p:extLst>
      <p:ext uri="{BB962C8B-B14F-4D97-AF65-F5344CB8AC3E}">
        <p14:creationId xmlns:p14="http://schemas.microsoft.com/office/powerpoint/2010/main" val="1866243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フッター プレースホルダー 2"/>
          <p:cNvSpPr>
            <a:spLocks noGrp="1"/>
          </p:cNvSpPr>
          <p:nvPr>
            <p:ph type="ftr" sz="quarter" idx="10"/>
          </p:nvPr>
        </p:nvSpPr>
        <p:spPr/>
        <p:txBody>
          <a:bodyPr/>
          <a:lstStyle/>
          <a:p>
            <a:endParaRPr lang="ja-JP" altLang="en-US" dirty="0"/>
          </a:p>
        </p:txBody>
      </p:sp>
      <p:sp>
        <p:nvSpPr>
          <p:cNvPr id="4" name="スライド番号プレースホルダー 3"/>
          <p:cNvSpPr>
            <a:spLocks noGrp="1"/>
          </p:cNvSpPr>
          <p:nvPr>
            <p:ph type="sldNum" sz="quarter" idx="11"/>
          </p:nvPr>
        </p:nvSpPr>
        <p:spPr/>
        <p:txBody>
          <a:bodyPr/>
          <a:lstStyle/>
          <a:p>
            <a:fld id="{2086E4AB-FED2-478D-B014-754373D7FDC6}" type="slidenum">
              <a:rPr kumimoji="1" lang="ja-JP" altLang="en-US" smtClean="0"/>
              <a:t>‹#›</a:t>
            </a:fld>
            <a:endParaRPr kumimoji="1" lang="ja-JP" altLang="en-US"/>
          </a:p>
        </p:txBody>
      </p:sp>
    </p:spTree>
    <p:extLst>
      <p:ext uri="{BB962C8B-B14F-4D97-AF65-F5344CB8AC3E}">
        <p14:creationId xmlns:p14="http://schemas.microsoft.com/office/powerpoint/2010/main" val="281379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130508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44343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51413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1328062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192581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lvl1pPr>
              <a:defRPr sz="2400" b="0" spc="300">
                <a:solidFill>
                  <a:schemeClr val="tx1"/>
                </a:solidFill>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sz="2400"/>
            </a:lvl1pPr>
            <a:lvl2pPr>
              <a:defRPr sz="220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8"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68459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Tree>
    <p:extLst>
      <p:ext uri="{BB962C8B-B14F-4D97-AF65-F5344CB8AC3E}">
        <p14:creationId xmlns:p14="http://schemas.microsoft.com/office/powerpoint/2010/main" val="340042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lvl1pPr>
              <a:defRPr sz="2400" b="0" spc="300">
                <a:solidFill>
                  <a:schemeClr val="tx1"/>
                </a:solidFill>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sz="2400"/>
            </a:lvl1pPr>
            <a:lvl2pPr>
              <a:defRPr sz="220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8"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fld id="{1B2CED70-23E7-4B67-A9EB-E84E8BE72CCA}" type="slidenum">
              <a:rPr lang="ja-JP" altLang="en-US" smtClean="0"/>
              <a:pPr/>
              <a:t>‹#›</a:t>
            </a:fld>
            <a:endParaRPr lang="ja-JP" altLang="en-US" dirty="0"/>
          </a:p>
        </p:txBody>
      </p:sp>
    </p:spTree>
    <p:extLst>
      <p:ext uri="{BB962C8B-B14F-4D97-AF65-F5344CB8AC3E}">
        <p14:creationId xmlns:p14="http://schemas.microsoft.com/office/powerpoint/2010/main" val="4213276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pic>
        <p:nvPicPr>
          <p:cNvPr id="13" name="ロゴ"/>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Tree>
    <p:extLst>
      <p:ext uri="{BB962C8B-B14F-4D97-AF65-F5344CB8AC3E}">
        <p14:creationId xmlns:p14="http://schemas.microsoft.com/office/powerpoint/2010/main" val="22430099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sp>
        <p:nvSpPr>
          <p:cNvPr id="12"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pic>
        <p:nvPicPr>
          <p:cNvPr id="14" name="OC_logo_mark"/>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85321" y="180056"/>
            <a:ext cx="467700" cy="430620"/>
          </a:xfrm>
          <a:prstGeom prst="rect">
            <a:avLst/>
          </a:prstGeom>
          <a:effectLst/>
        </p:spPr>
      </p:pic>
    </p:spTree>
    <p:extLst>
      <p:ext uri="{BB962C8B-B14F-4D97-AF65-F5344CB8AC3E}">
        <p14:creationId xmlns:p14="http://schemas.microsoft.com/office/powerpoint/2010/main" val="303516899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ロゴ"/>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
        <p:nvSpPr>
          <p:cNvPr id="2" name="タイトル プレースホルダー 1"/>
          <p:cNvSpPr>
            <a:spLocks noGrp="1"/>
          </p:cNvSpPr>
          <p:nvPr>
            <p:ph type="title"/>
          </p:nvPr>
        </p:nvSpPr>
        <p:spPr>
          <a:xfrm>
            <a:off x="250825" y="263584"/>
            <a:ext cx="8642349" cy="356076"/>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50825" y="831456"/>
            <a:ext cx="8642349"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Tree>
    <p:extLst>
      <p:ext uri="{BB962C8B-B14F-4D97-AF65-F5344CB8AC3E}">
        <p14:creationId xmlns:p14="http://schemas.microsoft.com/office/powerpoint/2010/main" val="296611591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ftr="0" dt="0"/>
  <p:txStyles>
    <p:titleStyle>
      <a:lvl1pPr algn="l" defTabSz="914400" rtl="0" eaLnBrk="1" latinLnBrk="0" hangingPunct="1">
        <a:lnSpc>
          <a:spcPct val="90000"/>
        </a:lnSpc>
        <a:spcBef>
          <a:spcPct val="0"/>
        </a:spcBef>
        <a:buNone/>
        <a:defRPr kumimoji="1" sz="2400" b="0" kern="1200" spc="3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kumimoji="1"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kumimoji="1"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kumimoji="1"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250825" y="263584"/>
            <a:ext cx="8642349" cy="356076"/>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50825" y="831456"/>
            <a:ext cx="8642349"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a:t>/00</a:t>
            </a:r>
            <a:endParaRPr lang="ja-JP" altLang="en-US" dirty="0"/>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pic>
        <p:nvPicPr>
          <p:cNvPr id="8" name="OC_logo_mark"/>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85321" y="180056"/>
            <a:ext cx="467700" cy="430620"/>
          </a:xfrm>
          <a:prstGeom prst="rect">
            <a:avLst/>
          </a:prstGeom>
          <a:effectLst/>
        </p:spPr>
      </p:pic>
    </p:spTree>
    <p:extLst>
      <p:ext uri="{BB962C8B-B14F-4D97-AF65-F5344CB8AC3E}">
        <p14:creationId xmlns:p14="http://schemas.microsoft.com/office/powerpoint/2010/main" val="310749182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49" r:id="rId3"/>
  </p:sldLayoutIdLst>
  <p:hf hdr="0" ftr="0" dt="0"/>
  <p:txStyles>
    <p:titleStyle>
      <a:lvl1pPr algn="l" defTabSz="914400" rtl="0" eaLnBrk="1" latinLnBrk="0" hangingPunct="1">
        <a:lnSpc>
          <a:spcPct val="90000"/>
        </a:lnSpc>
        <a:spcBef>
          <a:spcPct val="0"/>
        </a:spcBef>
        <a:buNone/>
        <a:defRPr kumimoji="1" sz="2400" b="0" kern="1200" spc="3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kumimoji="1"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kumimoji="1"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kumimoji="1"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2"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pic>
        <p:nvPicPr>
          <p:cNvPr id="13" name="ロゴ"/>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Tree>
    <p:extLst>
      <p:ext uri="{BB962C8B-B14F-4D97-AF65-F5344CB8AC3E}">
        <p14:creationId xmlns:p14="http://schemas.microsoft.com/office/powerpoint/2010/main" val="298533286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250825" y="263584"/>
            <a:ext cx="8642349" cy="356076"/>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50825" y="831456"/>
            <a:ext cx="8642349"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black">
                    <a:lumMod val="95000"/>
                    <a:lumOff val="5000"/>
                  </a:prstClr>
                </a:solidFill>
              </a:rPr>
              <a:pPr/>
              <a:t>‹#›</a:t>
            </a:fld>
            <a:r>
              <a:rPr lang="en-US" altLang="ja-JP">
                <a:solidFill>
                  <a:prstClr val="black">
                    <a:lumMod val="95000"/>
                    <a:lumOff val="5000"/>
                  </a:prstClr>
                </a:solidFill>
              </a:rPr>
              <a:t>/00</a:t>
            </a:r>
            <a:endParaRPr lang="ja-JP" altLang="en-US" dirty="0">
              <a:solidFill>
                <a:prstClr val="black">
                  <a:lumMod val="95000"/>
                  <a:lumOff val="5000"/>
                </a:prstClr>
              </a:solidFill>
            </a:endParaRPr>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a:solidFill>
                <a:prstClr val="white">
                  <a:lumMod val="50000"/>
                </a:prstClr>
              </a:solidFill>
            </a:endParaRPr>
          </a:p>
        </p:txBody>
      </p:sp>
      <p:pic>
        <p:nvPicPr>
          <p:cNvPr id="8" name="OC_logo_mark"/>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85321" y="180056"/>
            <a:ext cx="467700" cy="430620"/>
          </a:xfrm>
          <a:prstGeom prst="rect">
            <a:avLst/>
          </a:prstGeom>
          <a:effectLst/>
        </p:spPr>
      </p:pic>
    </p:spTree>
    <p:extLst>
      <p:ext uri="{BB962C8B-B14F-4D97-AF65-F5344CB8AC3E}">
        <p14:creationId xmlns:p14="http://schemas.microsoft.com/office/powerpoint/2010/main" val="4223574486"/>
      </p:ext>
    </p:extLst>
  </p:cSld>
  <p:clrMap bg1="lt1" tx1="dk1" bg2="lt2" tx2="dk2" accent1="accent1" accent2="accent2" accent3="accent3" accent4="accent4" accent5="accent5" accent6="accent6" hlink="hlink" folHlink="folHlink"/>
  <p:sldLayoutIdLst>
    <p:sldLayoutId id="2147483742" r:id="rId1"/>
    <p:sldLayoutId id="2147483743" r:id="rId2"/>
  </p:sldLayoutIdLst>
  <p:hf hdr="0" ftr="0" dt="0"/>
  <p:txStyles>
    <p:titleStyle>
      <a:lvl1pPr algn="l" defTabSz="914400" rtl="0" eaLnBrk="1" latinLnBrk="0" hangingPunct="1">
        <a:lnSpc>
          <a:spcPct val="90000"/>
        </a:lnSpc>
        <a:spcBef>
          <a:spcPct val="0"/>
        </a:spcBef>
        <a:buNone/>
        <a:defRPr kumimoji="1" sz="2400" b="0" kern="1200" spc="3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kumimoji="1"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kumimoji="1"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kumimoji="1"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2"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pic>
        <p:nvPicPr>
          <p:cNvPr id="13" name="ロゴ"/>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Tree>
    <p:extLst>
      <p:ext uri="{BB962C8B-B14F-4D97-AF65-F5344CB8AC3E}">
        <p14:creationId xmlns:p14="http://schemas.microsoft.com/office/powerpoint/2010/main" val="161496994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0" y="0"/>
            <a:ext cx="9144000" cy="720969"/>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131885" y="844062"/>
            <a:ext cx="8850871" cy="557608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7" y="6464754"/>
            <a:ext cx="861060" cy="356076"/>
          </a:xfrm>
          <a:prstGeom prst="rect">
            <a:avLst/>
          </a:prstGeom>
        </p:spPr>
        <p:txBody>
          <a:bodyPr anchor="ctr"/>
          <a:lstStyle>
            <a:lvl1pPr algn="r">
              <a:defRPr sz="1200">
                <a:solidFill>
                  <a:schemeClr val="tx1">
                    <a:lumMod val="95000"/>
                    <a:lumOff val="5000"/>
                  </a:schemeClr>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fld id="{1B2CED70-23E7-4B67-A9EB-E84E8BE72CCA}" type="slidenum">
              <a:rPr lang="ja-JP" altLang="en-US" smtClean="0">
                <a:solidFill>
                  <a:prstClr val="black">
                    <a:lumMod val="95000"/>
                    <a:lumOff val="5000"/>
                  </a:prstClr>
                </a:solidFill>
              </a:rPr>
              <a:pPr/>
              <a:t>‹#›</a:t>
            </a:fld>
            <a:endParaRPr lang="ja-JP" altLang="en-US" dirty="0">
              <a:solidFill>
                <a:prstClr val="black">
                  <a:lumMod val="95000"/>
                  <a:lumOff val="5000"/>
                </a:prstClr>
              </a:solidFill>
            </a:endParaRPr>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defTabSz="914400"/>
            <a:endParaRPr>
              <a:solidFill>
                <a:prstClr val="white">
                  <a:lumMod val="50000"/>
                </a:prstClr>
              </a:solidFill>
            </a:endParaRPr>
          </a:p>
        </p:txBody>
      </p:sp>
    </p:spTree>
    <p:extLst>
      <p:ext uri="{BB962C8B-B14F-4D97-AF65-F5344CB8AC3E}">
        <p14:creationId xmlns:p14="http://schemas.microsoft.com/office/powerpoint/2010/main" val="34311424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hf hdr="0" ftr="0" dt="0"/>
  <p:txStyles>
    <p:titleStyle>
      <a:lvl1pPr algn="l" defTabSz="914423" rtl="0" eaLnBrk="1" latinLnBrk="0" hangingPunct="1">
        <a:lnSpc>
          <a:spcPct val="90000"/>
        </a:lnSpc>
        <a:spcBef>
          <a:spcPct val="0"/>
        </a:spcBef>
        <a:buNone/>
        <a:defRPr kumimoji="1" sz="3200" b="0" kern="1200" spc="300" baseline="0">
          <a:solidFill>
            <a:schemeClr val="tx1"/>
          </a:solidFill>
          <a:latin typeface="+mj-lt"/>
          <a:ea typeface="+mj-ea"/>
          <a:cs typeface="+mj-cs"/>
        </a:defRPr>
      </a:lvl1pPr>
    </p:titleStyle>
    <p:bodyStyle>
      <a:lvl1pPr marL="342900" indent="-342900" algn="l" defTabSz="914423" rtl="0" eaLnBrk="1" latinLnBrk="0" hangingPunct="1">
        <a:lnSpc>
          <a:spcPct val="120000"/>
        </a:lnSpc>
        <a:spcBef>
          <a:spcPts val="1001"/>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800111" indent="-342900" algn="l" defTabSz="914423" rtl="0" eaLnBrk="1" latinLnBrk="0" hangingPunct="1">
        <a:lnSpc>
          <a:spcPct val="120000"/>
        </a:lnSpc>
        <a:spcBef>
          <a:spcPts val="500"/>
        </a:spcBef>
        <a:buFont typeface="Wingdings" panose="05000000000000000000" pitchFamily="2" charset="2"/>
        <a:buChar char="Ø"/>
        <a:defRPr kumimoji="1" sz="2000" kern="1200">
          <a:solidFill>
            <a:schemeClr val="tx1">
              <a:lumMod val="75000"/>
              <a:lumOff val="25000"/>
            </a:schemeClr>
          </a:solidFill>
          <a:latin typeface="+mn-lt"/>
          <a:ea typeface="+mn-ea"/>
          <a:cs typeface="+mn-cs"/>
        </a:defRPr>
      </a:lvl2pPr>
      <a:lvl3pPr marL="1257323" indent="-342900" algn="l" defTabSz="914423" rtl="0" eaLnBrk="1" latinLnBrk="0" hangingPunct="1">
        <a:lnSpc>
          <a:spcPct val="120000"/>
        </a:lnSpc>
        <a:spcBef>
          <a:spcPts val="500"/>
        </a:spcBef>
        <a:buFont typeface="Wingdings" panose="05000000000000000000" pitchFamily="2" charset="2"/>
        <a:buChar char="ü"/>
        <a:defRPr kumimoji="1" sz="1801" kern="1200">
          <a:solidFill>
            <a:schemeClr val="tx1">
              <a:lumMod val="75000"/>
              <a:lumOff val="25000"/>
            </a:schemeClr>
          </a:solidFill>
          <a:latin typeface="+mn-lt"/>
          <a:ea typeface="+mn-ea"/>
          <a:cs typeface="+mn-cs"/>
        </a:defRPr>
      </a:lvl3pPr>
      <a:lvl4pPr marL="1371634" indent="0" algn="l" defTabSz="914423"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46" indent="0" algn="l" defTabSz="914423"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9pPr>
    </p:bodyStyle>
    <p:otherStyle>
      <a:defPPr>
        <a:defRPr lang="ja-JP"/>
      </a:defPPr>
      <a:lvl1pPr marL="0" algn="l" defTabSz="914423" rtl="0" eaLnBrk="1" latinLnBrk="0" hangingPunct="1">
        <a:defRPr kumimoji="1" sz="1801" kern="1200">
          <a:solidFill>
            <a:schemeClr val="tx1"/>
          </a:solidFill>
          <a:latin typeface="+mn-lt"/>
          <a:ea typeface="+mn-ea"/>
          <a:cs typeface="+mn-cs"/>
        </a:defRPr>
      </a:lvl1pPr>
      <a:lvl2pPr marL="457211" algn="l" defTabSz="914423" rtl="0" eaLnBrk="1" latinLnBrk="0" hangingPunct="1">
        <a:defRPr kumimoji="1" sz="1801" kern="1200">
          <a:solidFill>
            <a:schemeClr val="tx1"/>
          </a:solidFill>
          <a:latin typeface="+mn-lt"/>
          <a:ea typeface="+mn-ea"/>
          <a:cs typeface="+mn-cs"/>
        </a:defRPr>
      </a:lvl2pPr>
      <a:lvl3pPr marL="914423" algn="l" defTabSz="914423" rtl="0" eaLnBrk="1" latinLnBrk="0" hangingPunct="1">
        <a:defRPr kumimoji="1" sz="1801" kern="1200">
          <a:solidFill>
            <a:schemeClr val="tx1"/>
          </a:solidFill>
          <a:latin typeface="+mn-lt"/>
          <a:ea typeface="+mn-ea"/>
          <a:cs typeface="+mn-cs"/>
        </a:defRPr>
      </a:lvl3pPr>
      <a:lvl4pPr marL="1371634" algn="l" defTabSz="914423" rtl="0" eaLnBrk="1" latinLnBrk="0" hangingPunct="1">
        <a:defRPr kumimoji="1" sz="1801" kern="1200">
          <a:solidFill>
            <a:schemeClr val="tx1"/>
          </a:solidFill>
          <a:latin typeface="+mn-lt"/>
          <a:ea typeface="+mn-ea"/>
          <a:cs typeface="+mn-cs"/>
        </a:defRPr>
      </a:lvl4pPr>
      <a:lvl5pPr marL="1828846" algn="l" defTabSz="914423" rtl="0" eaLnBrk="1" latinLnBrk="0" hangingPunct="1">
        <a:defRPr kumimoji="1" sz="1801" kern="1200">
          <a:solidFill>
            <a:schemeClr val="tx1"/>
          </a:solidFill>
          <a:latin typeface="+mn-lt"/>
          <a:ea typeface="+mn-ea"/>
          <a:cs typeface="+mn-cs"/>
        </a:defRPr>
      </a:lvl5pPr>
      <a:lvl6pPr marL="2286057" algn="l" defTabSz="914423" rtl="0" eaLnBrk="1" latinLnBrk="0" hangingPunct="1">
        <a:defRPr kumimoji="1" sz="1801" kern="1200">
          <a:solidFill>
            <a:schemeClr val="tx1"/>
          </a:solidFill>
          <a:latin typeface="+mn-lt"/>
          <a:ea typeface="+mn-ea"/>
          <a:cs typeface="+mn-cs"/>
        </a:defRPr>
      </a:lvl6pPr>
      <a:lvl7pPr marL="2743269" algn="l" defTabSz="914423" rtl="0" eaLnBrk="1" latinLnBrk="0" hangingPunct="1">
        <a:defRPr kumimoji="1" sz="1801" kern="1200">
          <a:solidFill>
            <a:schemeClr val="tx1"/>
          </a:solidFill>
          <a:latin typeface="+mn-lt"/>
          <a:ea typeface="+mn-ea"/>
          <a:cs typeface="+mn-cs"/>
        </a:defRPr>
      </a:lvl7pPr>
      <a:lvl8pPr marL="3200480" algn="l" defTabSz="914423" rtl="0" eaLnBrk="1" latinLnBrk="0" hangingPunct="1">
        <a:defRPr kumimoji="1" sz="1801" kern="1200">
          <a:solidFill>
            <a:schemeClr val="tx1"/>
          </a:solidFill>
          <a:latin typeface="+mn-lt"/>
          <a:ea typeface="+mn-ea"/>
          <a:cs typeface="+mn-cs"/>
        </a:defRPr>
      </a:lvl8pPr>
      <a:lvl9pPr marL="3657691" algn="l" defTabSz="914423" rtl="0" eaLnBrk="1" latinLnBrk="0" hangingPunct="1">
        <a:defRPr kumimoji="1"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67.emf"/><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emf"/><Relationship Id="rId9" Type="http://schemas.openxmlformats.org/officeDocument/2006/relationships/image" Target="../media/image65.emf"/></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2207411" y="5769864"/>
            <a:ext cx="4729180" cy="430887"/>
          </a:xfrm>
          <a:prstGeom prst="rect">
            <a:avLst/>
          </a:prstGeom>
          <a:effectLst>
            <a:outerShdw blurRad="25400" dist="25400" dir="5400000" algn="ctr" rotWithShape="0">
              <a:schemeClr val="bg1">
                <a:lumMod val="50000"/>
                <a:alpha val="40000"/>
              </a:schemeClr>
            </a:outerShdw>
          </a:effectLst>
        </p:spPr>
        <p:txBody>
          <a:bodyPr wrap="none">
            <a:spAutoFit/>
          </a:bodyPr>
          <a:lst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2200" b="1" spc="0" dirty="0">
                <a:latin typeface="BIZ UDPゴシック" panose="020B0400000000000000" pitchFamily="50" charset="-128"/>
                <a:ea typeface="BIZ UDPゴシック" panose="020B0400000000000000" pitchFamily="50" charset="-128"/>
              </a:rPr>
              <a:t>株式会社オリエンタルコンサルタンツ</a:t>
            </a:r>
          </a:p>
        </p:txBody>
      </p:sp>
      <p:sp>
        <p:nvSpPr>
          <p:cNvPr id="5" name="テキスト ボックス 4"/>
          <p:cNvSpPr txBox="1"/>
          <p:nvPr/>
        </p:nvSpPr>
        <p:spPr>
          <a:xfrm>
            <a:off x="1047638" y="1799331"/>
            <a:ext cx="7048724" cy="1692771"/>
          </a:xfrm>
          <a:prstGeom prst="rect">
            <a:avLst/>
          </a:prstGeom>
          <a:noFill/>
        </p:spPr>
        <p:txBody>
          <a:bodyPr wrap="none" rtlCol="0">
            <a:spAutoFit/>
          </a:bodyPr>
          <a:lstStyle/>
          <a:p>
            <a:pPr algn="ctr"/>
            <a:r>
              <a:rPr lang="ja-JP" altLang="ja-JP" sz="2000" b="1" dirty="0">
                <a:solidFill>
                  <a:schemeClr val="bg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令和</a:t>
            </a:r>
            <a:r>
              <a:rPr lang="en-US" altLang="ja-JP" sz="2000" b="1" dirty="0">
                <a:solidFill>
                  <a:schemeClr val="bg1"/>
                </a:solidFill>
                <a:latin typeface="BIZ UDPゴシック" panose="020B0400000000000000" pitchFamily="50" charset="-128"/>
                <a:ea typeface="BIZ UDPゴシック" panose="020B0400000000000000" pitchFamily="50" charset="-128"/>
                <a:cs typeface="ＭＳ 明朝" panose="02020609040205080304" pitchFamily="17" charset="-128"/>
              </a:rPr>
              <a:t>6</a:t>
            </a:r>
            <a:r>
              <a:rPr lang="ja-JP" altLang="ja-JP" sz="2000" b="1" dirty="0">
                <a:solidFill>
                  <a:schemeClr val="bg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年度脱炭素社会実現のための都市間連携事業委託業務</a:t>
            </a:r>
            <a:endParaRPr lang="en-US" altLang="ja-JP" sz="2000" b="1" dirty="0">
              <a:solidFill>
                <a:schemeClr val="bg1"/>
              </a:solidFill>
              <a:effectLst/>
              <a:latin typeface="BIZ UDPゴシック" panose="020B0400000000000000" pitchFamily="50" charset="-128"/>
              <a:ea typeface="BIZ UDPゴシック" panose="020B0400000000000000" pitchFamily="50" charset="-128"/>
              <a:cs typeface="ＭＳ 明朝" panose="02020609040205080304" pitchFamily="17" charset="-128"/>
            </a:endParaRPr>
          </a:p>
          <a:p>
            <a:pPr algn="ctr"/>
            <a:endParaRPr lang="en-US" altLang="ja-JP" sz="2000"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ウランバートル市の寒冷地における</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a:p>
            <a:pPr algn="ctr"/>
            <a:r>
              <a:rPr lang="ja-JP" altLang="en-US" sz="3200" b="1" dirty="0">
                <a:solidFill>
                  <a:schemeClr val="bg1"/>
                </a:solidFill>
                <a:latin typeface="BIZ UDPゴシック" panose="020B0400000000000000" pitchFamily="50" charset="-128"/>
                <a:ea typeface="BIZ UDPゴシック" panose="020B0400000000000000" pitchFamily="50" charset="-128"/>
              </a:rPr>
              <a:t>環境インフラ導入促進事業</a:t>
            </a:r>
            <a:endParaRPr lang="en-US" altLang="ja-JP" sz="3200" b="1" dirty="0">
              <a:solidFill>
                <a:schemeClr val="bg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65CC1F5E-E3A9-41C0-1E8D-83C8BD74E221}"/>
              </a:ext>
            </a:extLst>
          </p:cNvPr>
          <p:cNvSpPr txBox="1">
            <a:spLocks/>
          </p:cNvSpPr>
          <p:nvPr/>
        </p:nvSpPr>
        <p:spPr>
          <a:xfrm>
            <a:off x="3019333" y="4592768"/>
            <a:ext cx="3105337" cy="461665"/>
          </a:xfrm>
          <a:prstGeom prst="rect">
            <a:avLst/>
          </a:prstGeom>
          <a:effectLst>
            <a:outerShdw blurRad="25400" dist="25400" dir="5400000" algn="ctr" rotWithShape="0">
              <a:schemeClr val="bg1">
                <a:lumMod val="50000"/>
                <a:alpha val="40000"/>
              </a:schemeClr>
            </a:outerShdw>
          </a:effectLst>
        </p:spPr>
        <p:txBody>
          <a:bodyPr wrap="none">
            <a:spAutoFit/>
          </a:bodyPr>
          <a:lst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2400" b="1" spc="0" dirty="0">
                <a:latin typeface="BIZ UDPゴシック" panose="020B0400000000000000" pitchFamily="50" charset="-128"/>
                <a:ea typeface="BIZ UDPゴシック" panose="020B0400000000000000" pitchFamily="50" charset="-128"/>
              </a:rPr>
              <a:t>2024</a:t>
            </a:r>
            <a:r>
              <a:rPr lang="ja-JP" altLang="en-US" sz="2400" b="1" spc="0" dirty="0">
                <a:latin typeface="BIZ UDPゴシック" panose="020B0400000000000000" pitchFamily="50" charset="-128"/>
                <a:ea typeface="BIZ UDPゴシック" panose="020B0400000000000000" pitchFamily="50" charset="-128"/>
              </a:rPr>
              <a:t>年</a:t>
            </a:r>
            <a:r>
              <a:rPr lang="en-US" altLang="ja-JP" sz="2400" b="1" spc="0" dirty="0">
                <a:latin typeface="BIZ UDPゴシック" panose="020B0400000000000000" pitchFamily="50" charset="-128"/>
                <a:ea typeface="BIZ UDPゴシック" panose="020B0400000000000000" pitchFamily="50" charset="-128"/>
              </a:rPr>
              <a:t>1</a:t>
            </a:r>
            <a:r>
              <a:rPr lang="ja-JP" altLang="en-US" sz="2400" b="1" spc="0" dirty="0">
                <a:latin typeface="BIZ UDPゴシック" panose="020B0400000000000000" pitchFamily="50" charset="-128"/>
                <a:ea typeface="BIZ UDPゴシック" panose="020B0400000000000000" pitchFamily="50" charset="-128"/>
              </a:rPr>
              <a:t>２月</a:t>
            </a:r>
            <a:r>
              <a:rPr lang="en-US" altLang="ja-JP" sz="2400" b="1" spc="0" dirty="0">
                <a:latin typeface="BIZ UDPゴシック" panose="020B0400000000000000" pitchFamily="50" charset="-128"/>
                <a:ea typeface="BIZ UDPゴシック" panose="020B0400000000000000" pitchFamily="50" charset="-128"/>
              </a:rPr>
              <a:t>19</a:t>
            </a:r>
            <a:r>
              <a:rPr lang="ja-JP" altLang="en-US" sz="2400" b="1" spc="0" dirty="0">
                <a:latin typeface="BIZ UDPゴシック" panose="020B0400000000000000" pitchFamily="50" charset="-128"/>
                <a:ea typeface="BIZ UDPゴシック" panose="020B0400000000000000" pitchFamily="50" charset="-128"/>
              </a:rPr>
              <a:t>日　</a:t>
            </a:r>
            <a:endParaRPr lang="en-US" altLang="ja-JP" sz="2400" b="1" spc="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1297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四角形: 角を丸くする 47">
            <a:extLst>
              <a:ext uri="{FF2B5EF4-FFF2-40B4-BE49-F238E27FC236}">
                <a16:creationId xmlns:a16="http://schemas.microsoft.com/office/drawing/2014/main" id="{A7360932-5440-E317-0221-FC6803063421}"/>
              </a:ext>
            </a:extLst>
          </p:cNvPr>
          <p:cNvSpPr/>
          <p:nvPr/>
        </p:nvSpPr>
        <p:spPr>
          <a:xfrm>
            <a:off x="114347" y="835671"/>
            <a:ext cx="8529245" cy="391075"/>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 name="スライド番号プレースホルダー 2">
            <a:extLst>
              <a:ext uri="{FF2B5EF4-FFF2-40B4-BE49-F238E27FC236}">
                <a16:creationId xmlns:a16="http://schemas.microsoft.com/office/drawing/2014/main" id="{93F20086-1E54-B52B-A2B8-70065D1F6FAA}"/>
              </a:ext>
            </a:extLst>
          </p:cNvPr>
          <p:cNvSpPr>
            <a:spLocks noGrp="1"/>
          </p:cNvSpPr>
          <p:nvPr>
            <p:ph type="sldNum" sz="quarter" idx="4"/>
          </p:nvPr>
        </p:nvSpPr>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10</a:t>
            </a:fld>
            <a:endParaRPr lang="ja-JP" altLang="en-US"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3FF1CE33-991D-3FCE-FF9B-8C9108E91D6B}"/>
              </a:ext>
            </a:extLst>
          </p:cNvPr>
          <p:cNvSpPr txBox="1"/>
          <p:nvPr/>
        </p:nvSpPr>
        <p:spPr>
          <a:xfrm>
            <a:off x="228694" y="849064"/>
            <a:ext cx="8915306" cy="400110"/>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札幌の</a:t>
            </a:r>
            <a:r>
              <a:rPr lang="ja-JP" altLang="en-US" sz="2000" b="1" dirty="0">
                <a:solidFill>
                  <a:srgbClr val="FF0000"/>
                </a:solidFill>
                <a:latin typeface="BIZ UDPゴシック" panose="020B0400000000000000" pitchFamily="50" charset="-128"/>
                <a:ea typeface="BIZ UDPゴシック" panose="020B0400000000000000" pitchFamily="50" charset="-128"/>
              </a:rPr>
              <a:t>地域特性</a:t>
            </a:r>
            <a:r>
              <a:rPr lang="ja-JP" altLang="en-US" sz="2000" dirty="0">
                <a:solidFill>
                  <a:srgbClr val="222222"/>
                </a:solidFill>
                <a:latin typeface="BIZ UDPゴシック" panose="020B0400000000000000" pitchFamily="50" charset="-128"/>
                <a:ea typeface="BIZ UDPゴシック" panose="020B0400000000000000" pitchFamily="50" charset="-128"/>
              </a:rPr>
              <a:t>を踏まえた脱炭素の取組をウランバートルに展開する</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48C0957-E350-148E-F5FE-F47CD4C414DB}"/>
              </a:ext>
            </a:extLst>
          </p:cNvPr>
          <p:cNvSpPr txBox="1"/>
          <p:nvPr/>
        </p:nvSpPr>
        <p:spPr>
          <a:xfrm>
            <a:off x="92405" y="1308895"/>
            <a:ext cx="2345005" cy="400110"/>
          </a:xfrm>
          <a:prstGeom prst="rect">
            <a:avLst/>
          </a:prstGeom>
          <a:solidFill>
            <a:schemeClr val="bg1">
              <a:lumMod val="85000"/>
            </a:schemeClr>
          </a:solidFill>
          <a:ln>
            <a:solidFill>
              <a:schemeClr val="tx1"/>
            </a:solidFill>
          </a:ln>
        </p:spPr>
        <p:txBody>
          <a:bodyPr wrap="square">
            <a:spAutoFit/>
          </a:bodyPr>
          <a:lstStyle/>
          <a:p>
            <a:pPr algn="l"/>
            <a:r>
              <a:rPr lang="ja-JP" altLang="en-US" dirty="0">
                <a:solidFill>
                  <a:srgbClr val="222222"/>
                </a:solidFill>
                <a:latin typeface="BIZ UDPゴシック" panose="020B0400000000000000" pitchFamily="50" charset="-128"/>
                <a:ea typeface="BIZ UDPゴシック" panose="020B0400000000000000" pitchFamily="50" charset="-128"/>
              </a:rPr>
              <a:t>地域特性（積雪寒冷</a:t>
            </a:r>
            <a:r>
              <a:rPr lang="ja-JP" altLang="en-US" sz="2000" dirty="0">
                <a:solidFill>
                  <a:srgbClr val="222222"/>
                </a:solidFill>
                <a:latin typeface="BIZ UDPゴシック" panose="020B0400000000000000" pitchFamily="50" charset="-128"/>
                <a:ea typeface="BIZ UDPゴシック" panose="020B0400000000000000" pitchFamily="50" charset="-128"/>
              </a:rPr>
              <a:t>）</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grpSp>
        <p:nvGrpSpPr>
          <p:cNvPr id="42" name="グループ化 41">
            <a:extLst>
              <a:ext uri="{FF2B5EF4-FFF2-40B4-BE49-F238E27FC236}">
                <a16:creationId xmlns:a16="http://schemas.microsoft.com/office/drawing/2014/main" id="{AF70A95A-48D4-F552-4C84-01D8FFC31E07}"/>
              </a:ext>
            </a:extLst>
          </p:cNvPr>
          <p:cNvGrpSpPr/>
          <p:nvPr/>
        </p:nvGrpSpPr>
        <p:grpSpPr>
          <a:xfrm>
            <a:off x="4446891" y="1748032"/>
            <a:ext cx="4196702" cy="3050622"/>
            <a:chOff x="4579926" y="1726946"/>
            <a:chExt cx="4196702" cy="3050622"/>
          </a:xfrm>
        </p:grpSpPr>
        <p:sp>
          <p:nvSpPr>
            <p:cNvPr id="10" name="テキスト ボックス 9">
              <a:extLst>
                <a:ext uri="{FF2B5EF4-FFF2-40B4-BE49-F238E27FC236}">
                  <a16:creationId xmlns:a16="http://schemas.microsoft.com/office/drawing/2014/main" id="{B670A87D-461B-389B-B961-2F86E56E7079}"/>
                </a:ext>
              </a:extLst>
            </p:cNvPr>
            <p:cNvSpPr txBox="1"/>
            <p:nvPr/>
          </p:nvSpPr>
          <p:spPr>
            <a:xfrm>
              <a:off x="4830730" y="1726946"/>
              <a:ext cx="3437444" cy="692134"/>
            </a:xfrm>
            <a:prstGeom prst="rect">
              <a:avLst/>
            </a:prstGeom>
            <a:solidFill>
              <a:srgbClr val="42923F">
                <a:alpha val="25000"/>
              </a:srgbClr>
            </a:solidFill>
          </p:spPr>
          <p:txBody>
            <a:bodyPr wrap="square" tIns="90000" bIns="468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灯油式暖房・給湯機器からの</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エネルギー転換推進</a:t>
              </a:r>
            </a:p>
          </p:txBody>
        </p:sp>
        <p:sp>
          <p:nvSpPr>
            <p:cNvPr id="24" name="テキスト ボックス 23">
              <a:extLst>
                <a:ext uri="{FF2B5EF4-FFF2-40B4-BE49-F238E27FC236}">
                  <a16:creationId xmlns:a16="http://schemas.microsoft.com/office/drawing/2014/main" id="{245FA299-5E05-2E47-D2E9-A441FFD3760F}"/>
                </a:ext>
              </a:extLst>
            </p:cNvPr>
            <p:cNvSpPr txBox="1"/>
            <p:nvPr/>
          </p:nvSpPr>
          <p:spPr>
            <a:xfrm>
              <a:off x="4579926" y="4225567"/>
              <a:ext cx="4196702" cy="338554"/>
            </a:xfrm>
            <a:prstGeom prst="rect">
              <a:avLst/>
            </a:prstGeom>
            <a:noFill/>
          </p:spPr>
          <p:txBody>
            <a:bodyPr wrap="square">
              <a:spAutoFit/>
            </a:bodyPr>
            <a:lstStyle/>
            <a:p>
              <a:pPr algn="l"/>
              <a:r>
                <a:rPr lang="ja-JP" altLang="en-US" sz="1600" dirty="0">
                  <a:solidFill>
                    <a:srgbClr val="222222"/>
                  </a:solidFill>
                  <a:latin typeface="BIZ UDPゴシック" panose="020B0400000000000000" pitchFamily="50" charset="-128"/>
                  <a:ea typeface="BIZ UDPゴシック" panose="020B0400000000000000" pitchFamily="50" charset="-128"/>
                </a:rPr>
                <a:t>電気やガスを使用する省エネ機器へと転換</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sp>
          <p:nvSpPr>
            <p:cNvPr id="21" name="二等辺三角形 20">
              <a:extLst>
                <a:ext uri="{FF2B5EF4-FFF2-40B4-BE49-F238E27FC236}">
                  <a16:creationId xmlns:a16="http://schemas.microsoft.com/office/drawing/2014/main" id="{7661ACB9-957C-04EE-572C-C3638F8B673C}"/>
                </a:ext>
              </a:extLst>
            </p:cNvPr>
            <p:cNvSpPr/>
            <p:nvPr/>
          </p:nvSpPr>
          <p:spPr>
            <a:xfrm rot="10800000">
              <a:off x="6240445" y="4545190"/>
              <a:ext cx="637490" cy="232378"/>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46" name="グループ化 45">
            <a:extLst>
              <a:ext uri="{FF2B5EF4-FFF2-40B4-BE49-F238E27FC236}">
                <a16:creationId xmlns:a16="http://schemas.microsoft.com/office/drawing/2014/main" id="{3293B623-5258-0177-AED4-01652AF91A21}"/>
              </a:ext>
            </a:extLst>
          </p:cNvPr>
          <p:cNvGrpSpPr/>
          <p:nvPr/>
        </p:nvGrpSpPr>
        <p:grpSpPr>
          <a:xfrm>
            <a:off x="228694" y="4631535"/>
            <a:ext cx="8754061" cy="1888792"/>
            <a:chOff x="189815" y="4584529"/>
            <a:chExt cx="8754061" cy="1888792"/>
          </a:xfrm>
        </p:grpSpPr>
        <p:sp>
          <p:nvSpPr>
            <p:cNvPr id="30" name="テキスト ボックス 29">
              <a:extLst>
                <a:ext uri="{FF2B5EF4-FFF2-40B4-BE49-F238E27FC236}">
                  <a16:creationId xmlns:a16="http://schemas.microsoft.com/office/drawing/2014/main" id="{6FB304A5-9465-0EAC-017E-45B4B2056F17}"/>
                </a:ext>
              </a:extLst>
            </p:cNvPr>
            <p:cNvSpPr txBox="1"/>
            <p:nvPr/>
          </p:nvSpPr>
          <p:spPr>
            <a:xfrm>
              <a:off x="433173" y="5971309"/>
              <a:ext cx="7995947" cy="400110"/>
            </a:xfrm>
            <a:prstGeom prst="rect">
              <a:avLst/>
            </a:prstGeom>
            <a:solidFill>
              <a:schemeClr val="accent2">
                <a:lumMod val="60000"/>
                <a:lumOff val="40000"/>
              </a:schemeClr>
            </a:solidFill>
          </p:spPr>
          <p:txBody>
            <a:bodyPr wrap="square">
              <a:spAutoFit/>
            </a:bodyPr>
            <a:lstStyle/>
            <a:p>
              <a:pPr algn="ctr"/>
              <a:r>
                <a:rPr lang="ja-JP" altLang="en-US" sz="2000" b="1" dirty="0">
                  <a:solidFill>
                    <a:srgbClr val="222222"/>
                  </a:solidFill>
                  <a:latin typeface="BIZ UDPゴシック" panose="020B0400000000000000" pitchFamily="50" charset="-128"/>
                  <a:ea typeface="BIZ UDPゴシック" panose="020B0400000000000000" pitchFamily="50" charset="-128"/>
                </a:rPr>
                <a:t>施設</a:t>
              </a:r>
              <a:r>
                <a:rPr lang="en-US" altLang="ja-JP" sz="2000" b="1" dirty="0">
                  <a:solidFill>
                    <a:srgbClr val="222222"/>
                  </a:solidFill>
                  <a:latin typeface="BIZ UDPゴシック" panose="020B0400000000000000" pitchFamily="50" charset="-128"/>
                  <a:ea typeface="BIZ UDPゴシック" panose="020B0400000000000000" pitchFamily="50" charset="-128"/>
                </a:rPr>
                <a:t>/</a:t>
              </a:r>
              <a:r>
                <a:rPr lang="ja-JP" altLang="en-US" sz="2000" b="1" dirty="0">
                  <a:solidFill>
                    <a:srgbClr val="222222"/>
                  </a:solidFill>
                  <a:latin typeface="BIZ UDPゴシック" panose="020B0400000000000000" pitchFamily="50" charset="-128"/>
                  <a:ea typeface="BIZ UDPゴシック" panose="020B0400000000000000" pitchFamily="50" charset="-128"/>
                </a:rPr>
                <a:t>集合住宅</a:t>
              </a:r>
              <a:r>
                <a:rPr lang="en-US" altLang="ja-JP" sz="2000" b="1" dirty="0">
                  <a:solidFill>
                    <a:srgbClr val="222222"/>
                  </a:solidFill>
                  <a:latin typeface="BIZ UDPゴシック" panose="020B0400000000000000" pitchFamily="50" charset="-128"/>
                  <a:ea typeface="BIZ UDPゴシック" panose="020B0400000000000000" pitchFamily="50" charset="-128"/>
                </a:rPr>
                <a:t>/</a:t>
              </a:r>
              <a:r>
                <a:rPr lang="ja-JP" altLang="en-US" sz="2000" b="1" dirty="0">
                  <a:solidFill>
                    <a:srgbClr val="222222"/>
                  </a:solidFill>
                  <a:latin typeface="BIZ UDPゴシック" panose="020B0400000000000000" pitchFamily="50" charset="-128"/>
                  <a:ea typeface="BIZ UDPゴシック" panose="020B0400000000000000" pitchFamily="50" charset="-128"/>
                </a:rPr>
                <a:t>病院</a:t>
              </a:r>
              <a:r>
                <a:rPr lang="en-US" altLang="ja-JP" sz="2000" b="1" dirty="0">
                  <a:solidFill>
                    <a:srgbClr val="222222"/>
                  </a:solidFill>
                  <a:latin typeface="BIZ UDPゴシック" panose="020B0400000000000000" pitchFamily="50" charset="-128"/>
                  <a:ea typeface="BIZ UDPゴシック" panose="020B0400000000000000" pitchFamily="50" charset="-128"/>
                </a:rPr>
                <a:t>/</a:t>
              </a:r>
              <a:r>
                <a:rPr lang="ja-JP" altLang="en-US" sz="2000" b="1" dirty="0">
                  <a:solidFill>
                    <a:srgbClr val="222222"/>
                  </a:solidFill>
                  <a:latin typeface="BIZ UDPゴシック" panose="020B0400000000000000" pitchFamily="50" charset="-128"/>
                  <a:ea typeface="BIZ UDPゴシック" panose="020B0400000000000000" pitchFamily="50" charset="-128"/>
                </a:rPr>
                <a:t>工場等を対象としたモデル事業（</a:t>
              </a:r>
              <a:r>
                <a:rPr lang="en-US" altLang="ja-JP" sz="2000" b="1" dirty="0">
                  <a:solidFill>
                    <a:srgbClr val="222222"/>
                  </a:solidFill>
                  <a:latin typeface="BIZ UDPゴシック" panose="020B0400000000000000" pitchFamily="50" charset="-128"/>
                  <a:ea typeface="BIZ UDPゴシック" panose="020B0400000000000000" pitchFamily="50" charset="-128"/>
                </a:rPr>
                <a:t>JCM</a:t>
              </a:r>
              <a:r>
                <a:rPr lang="ja-JP" altLang="en-US" sz="2000" b="1" dirty="0">
                  <a:solidFill>
                    <a:srgbClr val="222222"/>
                  </a:solidFill>
                  <a:latin typeface="BIZ UDPゴシック" panose="020B0400000000000000" pitchFamily="50" charset="-128"/>
                  <a:ea typeface="BIZ UDPゴシック" panose="020B0400000000000000" pitchFamily="50" charset="-128"/>
                </a:rPr>
                <a:t>も活用）</a:t>
              </a:r>
              <a:endParaRPr lang="en-US" altLang="ja-JP" sz="2000" b="1" dirty="0">
                <a:solidFill>
                  <a:srgbClr val="222222"/>
                </a:solidFill>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53FD3ED8-B877-E690-A06C-BA356185F253}"/>
                </a:ext>
              </a:extLst>
            </p:cNvPr>
            <p:cNvSpPr txBox="1"/>
            <p:nvPr/>
          </p:nvSpPr>
          <p:spPr>
            <a:xfrm>
              <a:off x="4580483" y="4984638"/>
              <a:ext cx="3813046" cy="400110"/>
            </a:xfrm>
            <a:prstGeom prst="rect">
              <a:avLst/>
            </a:prstGeom>
            <a:solidFill>
              <a:schemeClr val="accent1">
                <a:lumMod val="60000"/>
                <a:lumOff val="40000"/>
              </a:schemeClr>
            </a:solidFill>
          </p:spPr>
          <p:txBody>
            <a:bodyPr wrap="square">
              <a:spAutoFit/>
            </a:bodyPr>
            <a:lstStyle/>
            <a:p>
              <a:pPr algn="ctr"/>
              <a:r>
                <a:rPr lang="ja-JP" altLang="en-US" sz="2000" b="1" dirty="0">
                  <a:solidFill>
                    <a:srgbClr val="222222"/>
                  </a:solidFill>
                  <a:latin typeface="BIZ UDPゴシック" panose="020B0400000000000000" pitchFamily="50" charset="-128"/>
                  <a:ea typeface="BIZ UDPゴシック" panose="020B0400000000000000" pitchFamily="50" charset="-128"/>
                </a:rPr>
                <a:t>高効率な熱供給システムの導入</a:t>
              </a:r>
              <a:endParaRPr lang="en-US" altLang="ja-JP" sz="2000" b="1" dirty="0">
                <a:solidFill>
                  <a:srgbClr val="222222"/>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C7E3D816-296A-165E-AFF1-B82CCED72074}"/>
                </a:ext>
              </a:extLst>
            </p:cNvPr>
            <p:cNvSpPr txBox="1"/>
            <p:nvPr/>
          </p:nvSpPr>
          <p:spPr>
            <a:xfrm>
              <a:off x="492008" y="4984638"/>
              <a:ext cx="3813046" cy="400110"/>
            </a:xfrm>
            <a:prstGeom prst="rect">
              <a:avLst/>
            </a:prstGeom>
            <a:solidFill>
              <a:schemeClr val="accent1">
                <a:lumMod val="60000"/>
                <a:lumOff val="40000"/>
              </a:schemeClr>
            </a:solidFill>
          </p:spPr>
          <p:txBody>
            <a:bodyPr wrap="square">
              <a:spAutoFit/>
            </a:bodyPr>
            <a:lstStyle/>
            <a:p>
              <a:pPr algn="ctr"/>
              <a:r>
                <a:rPr lang="ja-JP" altLang="en-US" sz="2000" b="1" dirty="0">
                  <a:solidFill>
                    <a:srgbClr val="222222"/>
                  </a:solidFill>
                  <a:latin typeface="BIZ UDPゴシック" panose="020B0400000000000000" pitchFamily="50" charset="-128"/>
                  <a:ea typeface="BIZ UDPゴシック" panose="020B0400000000000000" pitchFamily="50" charset="-128"/>
                </a:rPr>
                <a:t>建物への</a:t>
              </a:r>
              <a:r>
                <a:rPr lang="en-US" altLang="ja-JP" sz="2000" b="1" dirty="0">
                  <a:solidFill>
                    <a:srgbClr val="222222"/>
                  </a:solidFill>
                  <a:latin typeface="BIZ UDPゴシック" panose="020B0400000000000000" pitchFamily="50" charset="-128"/>
                  <a:ea typeface="BIZ UDPゴシック" panose="020B0400000000000000" pitchFamily="50" charset="-128"/>
                </a:rPr>
                <a:t>ZEB</a:t>
              </a:r>
              <a:r>
                <a:rPr lang="ja-JP" altLang="en-US" sz="2000" b="1" dirty="0">
                  <a:solidFill>
                    <a:srgbClr val="222222"/>
                  </a:solidFill>
                  <a:latin typeface="BIZ UDPゴシック" panose="020B0400000000000000" pitchFamily="50" charset="-128"/>
                  <a:ea typeface="BIZ UDPゴシック" panose="020B0400000000000000" pitchFamily="50" charset="-128"/>
                </a:rPr>
                <a:t>概念の導入</a:t>
              </a:r>
              <a:endParaRPr lang="en-US" altLang="ja-JP" sz="2000" b="1" dirty="0">
                <a:solidFill>
                  <a:srgbClr val="222222"/>
                </a:solidFill>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D59BEB33-AE3A-AD60-C6A0-825C0BCE98D2}"/>
                </a:ext>
              </a:extLst>
            </p:cNvPr>
            <p:cNvSpPr txBox="1"/>
            <p:nvPr/>
          </p:nvSpPr>
          <p:spPr>
            <a:xfrm>
              <a:off x="522046" y="5452447"/>
              <a:ext cx="3758136" cy="400110"/>
            </a:xfrm>
            <a:prstGeom prst="rect">
              <a:avLst/>
            </a:prstGeom>
            <a:noFill/>
          </p:spPr>
          <p:txBody>
            <a:bodyPr wrap="square">
              <a:spAutoFit/>
            </a:bodyPr>
            <a:lstStyle/>
            <a:p>
              <a:pPr algn="ctr"/>
              <a:r>
                <a:rPr lang="ja-JP" altLang="en-US" sz="2000" b="1" dirty="0">
                  <a:solidFill>
                    <a:srgbClr val="FF0000"/>
                  </a:solidFill>
                  <a:latin typeface="BIZ UDPゴシック" panose="020B0400000000000000" pitchFamily="50" charset="-128"/>
                  <a:ea typeface="BIZ UDPゴシック" panose="020B0400000000000000" pitchFamily="50" charset="-128"/>
                </a:rPr>
                <a:t>省エネ・再エネ促進</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15E5B1EB-3F7E-C2EF-AB60-A928C2343BC7}"/>
                </a:ext>
              </a:extLst>
            </p:cNvPr>
            <p:cNvSpPr txBox="1"/>
            <p:nvPr/>
          </p:nvSpPr>
          <p:spPr>
            <a:xfrm>
              <a:off x="4551401" y="5457066"/>
              <a:ext cx="3813046" cy="400110"/>
            </a:xfrm>
            <a:prstGeom prst="rect">
              <a:avLst/>
            </a:prstGeom>
            <a:noFill/>
          </p:spPr>
          <p:txBody>
            <a:bodyPr wrap="square">
              <a:spAutoFit/>
            </a:bodyPr>
            <a:lstStyle/>
            <a:p>
              <a:pPr algn="ctr"/>
              <a:r>
                <a:rPr lang="ja-JP" altLang="en-US" sz="2000" b="1" dirty="0">
                  <a:solidFill>
                    <a:srgbClr val="FF0000"/>
                  </a:solidFill>
                  <a:latin typeface="BIZ UDPゴシック" panose="020B0400000000000000" pitchFamily="50" charset="-128"/>
                  <a:ea typeface="BIZ UDPゴシック" panose="020B0400000000000000" pitchFamily="50" charset="-128"/>
                </a:rPr>
                <a:t>エネルギートランジション</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p:txBody>
        </p:sp>
        <p:grpSp>
          <p:nvGrpSpPr>
            <p:cNvPr id="44" name="グループ化 43">
              <a:extLst>
                <a:ext uri="{FF2B5EF4-FFF2-40B4-BE49-F238E27FC236}">
                  <a16:creationId xmlns:a16="http://schemas.microsoft.com/office/drawing/2014/main" id="{181D5D46-A23A-5AC6-F9E3-219D13CCCC62}"/>
                </a:ext>
              </a:extLst>
            </p:cNvPr>
            <p:cNvGrpSpPr/>
            <p:nvPr/>
          </p:nvGrpSpPr>
          <p:grpSpPr>
            <a:xfrm>
              <a:off x="189815" y="4584529"/>
              <a:ext cx="8754061" cy="1888792"/>
              <a:chOff x="160733" y="4584528"/>
              <a:chExt cx="8754061" cy="2273472"/>
            </a:xfrm>
          </p:grpSpPr>
          <p:sp>
            <p:nvSpPr>
              <p:cNvPr id="40" name="四角形: 角を丸くする 39">
                <a:extLst>
                  <a:ext uri="{FF2B5EF4-FFF2-40B4-BE49-F238E27FC236}">
                    <a16:creationId xmlns:a16="http://schemas.microsoft.com/office/drawing/2014/main" id="{D37AD12C-49DC-9E71-E6CD-7E5B00FCEC3B}"/>
                  </a:ext>
                </a:extLst>
              </p:cNvPr>
              <p:cNvSpPr/>
              <p:nvPr/>
            </p:nvSpPr>
            <p:spPr>
              <a:xfrm>
                <a:off x="160733" y="4841448"/>
                <a:ext cx="8754061" cy="2016552"/>
              </a:xfrm>
              <a:prstGeom prst="roundRect">
                <a:avLst>
                  <a:gd name="adj" fmla="val 3542"/>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574A97EE-E3DB-22E2-C263-203E158B3BBC}"/>
                  </a:ext>
                </a:extLst>
              </p:cNvPr>
              <p:cNvSpPr txBox="1"/>
              <p:nvPr/>
            </p:nvSpPr>
            <p:spPr>
              <a:xfrm>
                <a:off x="3471717" y="4584528"/>
                <a:ext cx="1990076" cy="481598"/>
              </a:xfrm>
              <a:prstGeom prst="rect">
                <a:avLst/>
              </a:prstGeom>
              <a:solidFill>
                <a:schemeClr val="bg1"/>
              </a:solidFill>
            </p:spPr>
            <p:txBody>
              <a:bodyPr wrap="square">
                <a:spAutoFit/>
              </a:bodyPr>
              <a:lstStyle/>
              <a:p>
                <a:pPr algn="l"/>
                <a:r>
                  <a:rPr lang="ja-JP" altLang="en-US" sz="2000" b="1" dirty="0">
                    <a:solidFill>
                      <a:srgbClr val="222222"/>
                    </a:solidFill>
                    <a:latin typeface="BIZ UDPゴシック" panose="020B0400000000000000" pitchFamily="50" charset="-128"/>
                    <a:ea typeface="BIZ UDPゴシック" panose="020B0400000000000000" pitchFamily="50" charset="-128"/>
                  </a:rPr>
                  <a:t>ウランバートル</a:t>
                </a:r>
                <a:endParaRPr lang="en-US" altLang="ja-JP" sz="2000" b="1" dirty="0">
                  <a:solidFill>
                    <a:srgbClr val="222222"/>
                  </a:solidFill>
                  <a:latin typeface="BIZ UDPゴシック" panose="020B0400000000000000" pitchFamily="50" charset="-128"/>
                  <a:ea typeface="BIZ UDPゴシック" panose="020B0400000000000000" pitchFamily="50" charset="-128"/>
                </a:endParaRPr>
              </a:p>
            </p:txBody>
          </p:sp>
        </p:grpSp>
      </p:grpSp>
      <p:sp>
        <p:nvSpPr>
          <p:cNvPr id="49" name="正方形/長方形 48">
            <a:extLst>
              <a:ext uri="{FF2B5EF4-FFF2-40B4-BE49-F238E27FC236}">
                <a16:creationId xmlns:a16="http://schemas.microsoft.com/office/drawing/2014/main" id="{0EA4B44B-1792-FB7C-A987-158A0750D9E7}"/>
              </a:ext>
            </a:extLst>
          </p:cNvPr>
          <p:cNvSpPr/>
          <p:nvPr/>
        </p:nvSpPr>
        <p:spPr>
          <a:xfrm>
            <a:off x="246708" y="160010"/>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a:t>
            </a: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2" name="フッター プレースホルダー 2">
            <a:extLst>
              <a:ext uri="{FF2B5EF4-FFF2-40B4-BE49-F238E27FC236}">
                <a16:creationId xmlns:a16="http://schemas.microsoft.com/office/drawing/2014/main" id="{4479A477-A5E0-08EE-5D62-279B0026F747}"/>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grpSp>
        <p:nvGrpSpPr>
          <p:cNvPr id="6" name="グループ化 5">
            <a:extLst>
              <a:ext uri="{FF2B5EF4-FFF2-40B4-BE49-F238E27FC236}">
                <a16:creationId xmlns:a16="http://schemas.microsoft.com/office/drawing/2014/main" id="{B6FBC076-181C-518E-F189-1AE680FC391B}"/>
              </a:ext>
            </a:extLst>
          </p:cNvPr>
          <p:cNvGrpSpPr/>
          <p:nvPr/>
        </p:nvGrpSpPr>
        <p:grpSpPr>
          <a:xfrm>
            <a:off x="518923" y="1760255"/>
            <a:ext cx="3816293" cy="3050879"/>
            <a:chOff x="518923" y="1760255"/>
            <a:chExt cx="3816293" cy="3050879"/>
          </a:xfrm>
        </p:grpSpPr>
        <p:grpSp>
          <p:nvGrpSpPr>
            <p:cNvPr id="43" name="グループ化 42">
              <a:extLst>
                <a:ext uri="{FF2B5EF4-FFF2-40B4-BE49-F238E27FC236}">
                  <a16:creationId xmlns:a16="http://schemas.microsoft.com/office/drawing/2014/main" id="{46D23050-58DB-5068-2851-4F6F08684D5C}"/>
                </a:ext>
              </a:extLst>
            </p:cNvPr>
            <p:cNvGrpSpPr/>
            <p:nvPr/>
          </p:nvGrpSpPr>
          <p:grpSpPr>
            <a:xfrm>
              <a:off x="518923" y="1760255"/>
              <a:ext cx="3816293" cy="3050879"/>
              <a:chOff x="216281" y="1809125"/>
              <a:chExt cx="3930946" cy="3093182"/>
            </a:xfrm>
          </p:grpSpPr>
          <p:sp>
            <p:nvSpPr>
              <p:cNvPr id="9" name="テキスト ボックス 8">
                <a:extLst>
                  <a:ext uri="{FF2B5EF4-FFF2-40B4-BE49-F238E27FC236}">
                    <a16:creationId xmlns:a16="http://schemas.microsoft.com/office/drawing/2014/main" id="{150E9BDE-B85F-3342-4CB2-F66168D2C695}"/>
                  </a:ext>
                </a:extLst>
              </p:cNvPr>
              <p:cNvSpPr txBox="1"/>
              <p:nvPr/>
            </p:nvSpPr>
            <p:spPr>
              <a:xfrm>
                <a:off x="375298" y="1809125"/>
                <a:ext cx="3437444" cy="692134"/>
              </a:xfrm>
              <a:prstGeom prst="rect">
                <a:avLst/>
              </a:prstGeom>
              <a:solidFill>
                <a:srgbClr val="42923F">
                  <a:alpha val="25000"/>
                </a:srgbClr>
              </a:solidFill>
            </p:spPr>
            <p:txBody>
              <a:bodyPr wrap="square" tIns="90000" bIns="468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暖房エネルギー消費の大幅な</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削減の</a:t>
                </a:r>
                <a:r>
                  <a:rPr lang="ja-JP" altLang="en-US" dirty="0">
                    <a:latin typeface="BIZ UDPゴシック" panose="020B0400000000000000" pitchFamily="50" charset="-128"/>
                    <a:ea typeface="BIZ UDPゴシック" panose="020B0400000000000000" pitchFamily="50" charset="-128"/>
                  </a:rPr>
                  <a:t>ための</a:t>
                </a:r>
                <a:r>
                  <a:rPr kumimoji="1" lang="en-US" altLang="ja-JP" dirty="0">
                    <a:latin typeface="BIZ UDPゴシック" panose="020B0400000000000000" pitchFamily="50" charset="-128"/>
                    <a:ea typeface="BIZ UDPゴシック" panose="020B0400000000000000" pitchFamily="50" charset="-128"/>
                  </a:rPr>
                  <a:t>ZE</a:t>
                </a:r>
                <a:r>
                  <a:rPr kumimoji="1" lang="ja-JP" altLang="en-US" dirty="0">
                    <a:latin typeface="BIZ UDPゴシック" panose="020B0400000000000000" pitchFamily="50" charset="-128"/>
                    <a:ea typeface="BIZ UDPゴシック" panose="020B0400000000000000" pitchFamily="50" charset="-128"/>
                  </a:rPr>
                  <a:t>Ｈ・</a:t>
                </a:r>
                <a:r>
                  <a:rPr kumimoji="1" lang="en-US" altLang="ja-JP" dirty="0">
                    <a:latin typeface="BIZ UDPゴシック" panose="020B0400000000000000" pitchFamily="50" charset="-128"/>
                    <a:ea typeface="BIZ UDPゴシック" panose="020B0400000000000000" pitchFamily="50" charset="-128"/>
                  </a:rPr>
                  <a:t>ZEB</a:t>
                </a:r>
                <a:r>
                  <a:rPr kumimoji="1" lang="ja-JP" altLang="en-US" dirty="0">
                    <a:latin typeface="BIZ UDPゴシック" panose="020B0400000000000000" pitchFamily="50" charset="-128"/>
                    <a:ea typeface="BIZ UDPゴシック" panose="020B0400000000000000" pitchFamily="50" charset="-128"/>
                  </a:rPr>
                  <a:t>推進</a:t>
                </a:r>
              </a:p>
            </p:txBody>
          </p:sp>
          <p:sp>
            <p:nvSpPr>
              <p:cNvPr id="27" name="テキスト ボックス 26">
                <a:extLst>
                  <a:ext uri="{FF2B5EF4-FFF2-40B4-BE49-F238E27FC236}">
                    <a16:creationId xmlns:a16="http://schemas.microsoft.com/office/drawing/2014/main" id="{2223433F-D69F-C926-CE5C-B7785E8A0282}"/>
                  </a:ext>
                </a:extLst>
              </p:cNvPr>
              <p:cNvSpPr txBox="1"/>
              <p:nvPr/>
            </p:nvSpPr>
            <p:spPr>
              <a:xfrm>
                <a:off x="216281" y="4334170"/>
                <a:ext cx="3930946" cy="338554"/>
              </a:xfrm>
              <a:prstGeom prst="rect">
                <a:avLst/>
              </a:prstGeom>
              <a:noFill/>
            </p:spPr>
            <p:txBody>
              <a:bodyPr wrap="square">
                <a:spAutoFit/>
              </a:bodyPr>
              <a:lstStyle/>
              <a:p>
                <a:pPr algn="l"/>
                <a:r>
                  <a:rPr lang="ja-JP" altLang="en-US" sz="1600" dirty="0">
                    <a:solidFill>
                      <a:srgbClr val="222222"/>
                    </a:solidFill>
                    <a:latin typeface="BIZ UDPゴシック" panose="020B0400000000000000" pitchFamily="50" charset="-128"/>
                    <a:ea typeface="BIZ UDPゴシック" panose="020B0400000000000000" pitchFamily="50" charset="-128"/>
                  </a:rPr>
                  <a:t>省エネ性能の高いビルや集合住宅の建設</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sp>
            <p:nvSpPr>
              <p:cNvPr id="36" name="二等辺三角形 35">
                <a:extLst>
                  <a:ext uri="{FF2B5EF4-FFF2-40B4-BE49-F238E27FC236}">
                    <a16:creationId xmlns:a16="http://schemas.microsoft.com/office/drawing/2014/main" id="{86BBD9FF-3BAA-7F66-BBA7-C25A6E36E667}"/>
                  </a:ext>
                </a:extLst>
              </p:cNvPr>
              <p:cNvSpPr/>
              <p:nvPr/>
            </p:nvSpPr>
            <p:spPr>
              <a:xfrm rot="10800000">
                <a:off x="1661811" y="4688971"/>
                <a:ext cx="637490" cy="213336"/>
              </a:xfrm>
              <a:prstGeom prst="triangle">
                <a:avLst>
                  <a:gd name="adj" fmla="val 50000"/>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BIZ UDPゴシック" panose="020B0400000000000000" pitchFamily="50" charset="-128"/>
                  <a:ea typeface="BIZ UDPゴシック" panose="020B0400000000000000" pitchFamily="50" charset="-128"/>
                </a:endParaRPr>
              </a:p>
            </p:txBody>
          </p:sp>
        </p:grpSp>
        <p:pic>
          <p:nvPicPr>
            <p:cNvPr id="5" name="図 4" descr="ダイアグラム&#10;&#10;自動的に生成された説明">
              <a:extLst>
                <a:ext uri="{FF2B5EF4-FFF2-40B4-BE49-F238E27FC236}">
                  <a16:creationId xmlns:a16="http://schemas.microsoft.com/office/drawing/2014/main" id="{6E6EB15B-95E4-E6F5-2E84-0DEFFE981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43" y="2506707"/>
              <a:ext cx="3289543" cy="1779213"/>
            </a:xfrm>
            <a:prstGeom prst="rect">
              <a:avLst/>
            </a:prstGeom>
          </p:spPr>
        </p:pic>
      </p:grpSp>
      <p:sp>
        <p:nvSpPr>
          <p:cNvPr id="47" name="楕円 46">
            <a:extLst>
              <a:ext uri="{FF2B5EF4-FFF2-40B4-BE49-F238E27FC236}">
                <a16:creationId xmlns:a16="http://schemas.microsoft.com/office/drawing/2014/main" id="{060FD8E1-E85F-DE05-AFA4-F1FFB11B010D}"/>
              </a:ext>
            </a:extLst>
          </p:cNvPr>
          <p:cNvSpPr/>
          <p:nvPr/>
        </p:nvSpPr>
        <p:spPr>
          <a:xfrm>
            <a:off x="228694" y="2428873"/>
            <a:ext cx="1005840" cy="4001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視察</a:t>
            </a:r>
          </a:p>
        </p:txBody>
      </p:sp>
      <p:pic>
        <p:nvPicPr>
          <p:cNvPr id="11" name="図 10">
            <a:extLst>
              <a:ext uri="{FF2B5EF4-FFF2-40B4-BE49-F238E27FC236}">
                <a16:creationId xmlns:a16="http://schemas.microsoft.com/office/drawing/2014/main" id="{D6CE95B7-43E7-CA17-7787-199BA939C49F}"/>
              </a:ext>
            </a:extLst>
          </p:cNvPr>
          <p:cNvPicPr>
            <a:picLocks noChangeAspect="1"/>
          </p:cNvPicPr>
          <p:nvPr/>
        </p:nvPicPr>
        <p:blipFill>
          <a:blip r:embed="rId4"/>
          <a:stretch>
            <a:fillRect/>
          </a:stretch>
        </p:blipFill>
        <p:spPr>
          <a:xfrm>
            <a:off x="4628551" y="2431585"/>
            <a:ext cx="3493145" cy="1864607"/>
          </a:xfrm>
          <a:prstGeom prst="rect">
            <a:avLst/>
          </a:prstGeom>
        </p:spPr>
      </p:pic>
    </p:spTree>
    <p:extLst>
      <p:ext uri="{BB962C8B-B14F-4D97-AF65-F5344CB8AC3E}">
        <p14:creationId xmlns:p14="http://schemas.microsoft.com/office/powerpoint/2010/main" val="299662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611BD-79F0-0DC5-AB1B-AE9575D4FADD}"/>
            </a:ext>
          </a:extLst>
        </p:cNvPr>
        <p:cNvGrpSpPr/>
        <p:nvPr/>
      </p:nvGrpSpPr>
      <p:grpSpPr>
        <a:xfrm>
          <a:off x="0" y="0"/>
          <a:ext cx="0" cy="0"/>
          <a:chOff x="0" y="0"/>
          <a:chExt cx="0" cy="0"/>
        </a:xfrm>
      </p:grpSpPr>
      <p:sp>
        <p:nvSpPr>
          <p:cNvPr id="2098" name="四角形: 角を丸くする 2097">
            <a:extLst>
              <a:ext uri="{FF2B5EF4-FFF2-40B4-BE49-F238E27FC236}">
                <a16:creationId xmlns:a16="http://schemas.microsoft.com/office/drawing/2014/main" id="{270BCAC0-6A48-571E-F846-1622BE5CC697}"/>
              </a:ext>
            </a:extLst>
          </p:cNvPr>
          <p:cNvSpPr/>
          <p:nvPr/>
        </p:nvSpPr>
        <p:spPr>
          <a:xfrm>
            <a:off x="113239" y="890240"/>
            <a:ext cx="8700356" cy="380001"/>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 name="スライド番号プレースホルダー 2">
            <a:extLst>
              <a:ext uri="{FF2B5EF4-FFF2-40B4-BE49-F238E27FC236}">
                <a16:creationId xmlns:a16="http://schemas.microsoft.com/office/drawing/2014/main" id="{1C25500F-9A7A-893A-3205-B24C910C7F38}"/>
              </a:ext>
            </a:extLst>
          </p:cNvPr>
          <p:cNvSpPr>
            <a:spLocks noGrp="1"/>
          </p:cNvSpPr>
          <p:nvPr>
            <p:ph type="sldNum" sz="quarter" idx="4"/>
          </p:nvPr>
        </p:nvSpPr>
        <p:spPr/>
        <p:txBody>
          <a:bodyPr/>
          <a:lstStyle/>
          <a:p>
            <a:fld id="{1B2CED70-23E7-4B67-A9EB-E84E8BE72CCA}" type="slidenum">
              <a:rPr lang="ja-JP" altLang="en-US" smtClean="0"/>
              <a:pPr/>
              <a:t>11</a:t>
            </a:fld>
            <a:endParaRPr lang="ja-JP" altLang="en-US" dirty="0"/>
          </a:p>
        </p:txBody>
      </p:sp>
      <p:sp>
        <p:nvSpPr>
          <p:cNvPr id="8" name="テキスト ボックス 7">
            <a:extLst>
              <a:ext uri="{FF2B5EF4-FFF2-40B4-BE49-F238E27FC236}">
                <a16:creationId xmlns:a16="http://schemas.microsoft.com/office/drawing/2014/main" id="{C8FFF2A2-7BCC-4C01-FF85-3ADE625DC635}"/>
              </a:ext>
            </a:extLst>
          </p:cNvPr>
          <p:cNvSpPr txBox="1"/>
          <p:nvPr/>
        </p:nvSpPr>
        <p:spPr>
          <a:xfrm>
            <a:off x="55539" y="1438097"/>
            <a:ext cx="3611019" cy="400110"/>
          </a:xfrm>
          <a:prstGeom prst="rect">
            <a:avLst/>
          </a:prstGeom>
          <a:solidFill>
            <a:schemeClr val="bg1">
              <a:lumMod val="85000"/>
            </a:schemeClr>
          </a:solidFill>
          <a:ln>
            <a:solidFill>
              <a:schemeClr val="tx1"/>
            </a:solidFill>
          </a:ln>
        </p:spPr>
        <p:txBody>
          <a:bodyPr wrap="square">
            <a:spAutoFit/>
          </a:bodyPr>
          <a:lstStyle/>
          <a:p>
            <a:pPr algn="l"/>
            <a:r>
              <a:rPr lang="ja-JP" altLang="en-US" dirty="0">
                <a:solidFill>
                  <a:srgbClr val="222222"/>
                </a:solidFill>
                <a:latin typeface="BIZ UDPゴシック" panose="020B0400000000000000" pitchFamily="50" charset="-128"/>
                <a:ea typeface="BIZ UDPゴシック" panose="020B0400000000000000" pitchFamily="50" charset="-128"/>
              </a:rPr>
              <a:t>地域特性（人口・都市機能の集積</a:t>
            </a:r>
            <a:r>
              <a:rPr lang="ja-JP" altLang="en-US" sz="2000" dirty="0">
                <a:solidFill>
                  <a:srgbClr val="222222"/>
                </a:solidFill>
                <a:latin typeface="BIZ UDPゴシック" panose="020B0400000000000000" pitchFamily="50" charset="-128"/>
                <a:ea typeface="BIZ UDPゴシック" panose="020B0400000000000000" pitchFamily="50" charset="-128"/>
              </a:rPr>
              <a:t>）</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grpSp>
        <p:nvGrpSpPr>
          <p:cNvPr id="53" name="グループ化 52">
            <a:extLst>
              <a:ext uri="{FF2B5EF4-FFF2-40B4-BE49-F238E27FC236}">
                <a16:creationId xmlns:a16="http://schemas.microsoft.com/office/drawing/2014/main" id="{D2BB1148-E283-0CC8-6A08-5A905F26388A}"/>
              </a:ext>
            </a:extLst>
          </p:cNvPr>
          <p:cNvGrpSpPr/>
          <p:nvPr/>
        </p:nvGrpSpPr>
        <p:grpSpPr>
          <a:xfrm>
            <a:off x="6763" y="1926142"/>
            <a:ext cx="2387260" cy="2829670"/>
            <a:chOff x="2400189" y="1388536"/>
            <a:chExt cx="2387260" cy="2829670"/>
          </a:xfrm>
        </p:grpSpPr>
        <p:sp>
          <p:nvSpPr>
            <p:cNvPr id="11" name="テキスト ボックス 10">
              <a:extLst>
                <a:ext uri="{FF2B5EF4-FFF2-40B4-BE49-F238E27FC236}">
                  <a16:creationId xmlns:a16="http://schemas.microsoft.com/office/drawing/2014/main" id="{1B7D1718-5245-5E67-BA5D-9DC44F522E83}"/>
                </a:ext>
              </a:extLst>
            </p:cNvPr>
            <p:cNvSpPr txBox="1"/>
            <p:nvPr/>
          </p:nvSpPr>
          <p:spPr>
            <a:xfrm>
              <a:off x="2467803" y="1388536"/>
              <a:ext cx="2186656" cy="692134"/>
            </a:xfrm>
            <a:prstGeom prst="rect">
              <a:avLst/>
            </a:prstGeom>
            <a:solidFill>
              <a:srgbClr val="42923F">
                <a:alpha val="25000"/>
              </a:srgbClr>
            </a:solidFill>
          </p:spPr>
          <p:txBody>
            <a:bodyPr wrap="square" tIns="90000" bIns="468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清掃工場の</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余剰電力活用</a:t>
              </a:r>
            </a:p>
          </p:txBody>
        </p:sp>
        <p:sp>
          <p:nvSpPr>
            <p:cNvPr id="50" name="テキスト ボックス 49">
              <a:extLst>
                <a:ext uri="{FF2B5EF4-FFF2-40B4-BE49-F238E27FC236}">
                  <a16:creationId xmlns:a16="http://schemas.microsoft.com/office/drawing/2014/main" id="{CFA4F5A4-9365-B4BE-90DA-52894B4B7EC5}"/>
                </a:ext>
              </a:extLst>
            </p:cNvPr>
            <p:cNvSpPr txBox="1"/>
            <p:nvPr/>
          </p:nvSpPr>
          <p:spPr>
            <a:xfrm>
              <a:off x="2400189" y="3633431"/>
              <a:ext cx="2387260" cy="584775"/>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ゴミ焼却熱による余剰</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電力を地下鉄に供給</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grpSp>
      <p:grpSp>
        <p:nvGrpSpPr>
          <p:cNvPr id="55" name="グループ化 54">
            <a:extLst>
              <a:ext uri="{FF2B5EF4-FFF2-40B4-BE49-F238E27FC236}">
                <a16:creationId xmlns:a16="http://schemas.microsoft.com/office/drawing/2014/main" id="{8A204248-0B9E-687E-F3E8-7FF9F4757F73}"/>
              </a:ext>
            </a:extLst>
          </p:cNvPr>
          <p:cNvGrpSpPr/>
          <p:nvPr/>
        </p:nvGrpSpPr>
        <p:grpSpPr>
          <a:xfrm>
            <a:off x="6982925" y="1909572"/>
            <a:ext cx="2197463" cy="2794157"/>
            <a:chOff x="6970885" y="1686353"/>
            <a:chExt cx="2197463" cy="2794157"/>
          </a:xfrm>
        </p:grpSpPr>
        <p:sp>
          <p:nvSpPr>
            <p:cNvPr id="47" name="テキスト ボックス 46">
              <a:extLst>
                <a:ext uri="{FF2B5EF4-FFF2-40B4-BE49-F238E27FC236}">
                  <a16:creationId xmlns:a16="http://schemas.microsoft.com/office/drawing/2014/main" id="{98E815F8-BC67-7EE9-9354-4B71CD033012}"/>
                </a:ext>
              </a:extLst>
            </p:cNvPr>
            <p:cNvSpPr txBox="1"/>
            <p:nvPr/>
          </p:nvSpPr>
          <p:spPr>
            <a:xfrm>
              <a:off x="7034895" y="1686353"/>
              <a:ext cx="2033057" cy="692134"/>
            </a:xfrm>
            <a:prstGeom prst="rect">
              <a:avLst/>
            </a:prstGeom>
            <a:solidFill>
              <a:srgbClr val="42923F">
                <a:alpha val="25000"/>
              </a:srgbClr>
            </a:solidFill>
          </p:spPr>
          <p:txBody>
            <a:bodyPr wrap="square" tIns="90000" bIns="46800" rtlCol="0" anchor="ctr" anchorCtr="0">
              <a:spAutoFit/>
            </a:bodyPr>
            <a:lstStyle/>
            <a:p>
              <a:pPr algn="ctr"/>
              <a:r>
                <a:rPr lang="ja-JP" altLang="en-US" dirty="0">
                  <a:latin typeface="BIZ UDPゴシック" panose="020B0400000000000000" pitchFamily="50" charset="-128"/>
                  <a:ea typeface="BIZ UDPゴシック" panose="020B0400000000000000" pitchFamily="50" charset="-128"/>
                </a:rPr>
                <a:t>低炭素</a:t>
              </a: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スマートシティ</a:t>
              </a:r>
              <a:endParaRPr kumimoji="1" lang="ja-JP" altLang="en-US" dirty="0">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7035837C-B5B5-FE07-5C76-90166B4E8888}"/>
                </a:ext>
              </a:extLst>
            </p:cNvPr>
            <p:cNvSpPr txBox="1"/>
            <p:nvPr/>
          </p:nvSpPr>
          <p:spPr>
            <a:xfrm>
              <a:off x="7050963" y="3895735"/>
              <a:ext cx="2117385" cy="584775"/>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新さっぽろ</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エネルギーセンター</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pic>
          <p:nvPicPr>
            <p:cNvPr id="2050" name="Picture 2" descr="新さっぽろエネルギーセンター｜北海道ガス|北海道ガス">
              <a:extLst>
                <a:ext uri="{FF2B5EF4-FFF2-40B4-BE49-F238E27FC236}">
                  <a16:creationId xmlns:a16="http://schemas.microsoft.com/office/drawing/2014/main" id="{45A4B12C-D77B-FF75-8D0A-6E62436AF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885" y="2502666"/>
              <a:ext cx="2161075" cy="1346867"/>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テキスト ボックス 56">
            <a:extLst>
              <a:ext uri="{FF2B5EF4-FFF2-40B4-BE49-F238E27FC236}">
                <a16:creationId xmlns:a16="http://schemas.microsoft.com/office/drawing/2014/main" id="{0F4848C8-705C-9E9F-89D0-E321D8BC0BAF}"/>
              </a:ext>
            </a:extLst>
          </p:cNvPr>
          <p:cNvSpPr txBox="1"/>
          <p:nvPr/>
        </p:nvSpPr>
        <p:spPr>
          <a:xfrm>
            <a:off x="149474" y="879330"/>
            <a:ext cx="8915306" cy="400110"/>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札幌の地域特性を踏まえた先進的な取組をウランバートルに</a:t>
            </a:r>
            <a:r>
              <a:rPr lang="ja-JP" altLang="en-US" sz="2000" b="1" dirty="0">
                <a:solidFill>
                  <a:srgbClr val="FF0000"/>
                </a:solidFill>
                <a:latin typeface="BIZ UDPゴシック" panose="020B0400000000000000" pitchFamily="50" charset="-128"/>
                <a:ea typeface="BIZ UDPゴシック" panose="020B0400000000000000" pitchFamily="50" charset="-128"/>
              </a:rPr>
              <a:t>知見共有</a:t>
            </a:r>
            <a:r>
              <a:rPr lang="ja-JP" altLang="en-US" sz="2000" dirty="0">
                <a:solidFill>
                  <a:srgbClr val="222222"/>
                </a:solidFill>
                <a:latin typeface="BIZ UDPゴシック" panose="020B0400000000000000" pitchFamily="50" charset="-128"/>
                <a:ea typeface="BIZ UDPゴシック" panose="020B0400000000000000" pitchFamily="50" charset="-128"/>
              </a:rPr>
              <a:t>する</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grpSp>
        <p:nvGrpSpPr>
          <p:cNvPr id="2079" name="グループ化 2078">
            <a:extLst>
              <a:ext uri="{FF2B5EF4-FFF2-40B4-BE49-F238E27FC236}">
                <a16:creationId xmlns:a16="http://schemas.microsoft.com/office/drawing/2014/main" id="{76DB40AD-8B37-CE9F-9C7B-ADFB322EE06F}"/>
              </a:ext>
            </a:extLst>
          </p:cNvPr>
          <p:cNvGrpSpPr/>
          <p:nvPr/>
        </p:nvGrpSpPr>
        <p:grpSpPr>
          <a:xfrm>
            <a:off x="4729005" y="1595917"/>
            <a:ext cx="2233631" cy="3079435"/>
            <a:chOff x="4729005" y="1595917"/>
            <a:chExt cx="2233631" cy="3079435"/>
          </a:xfrm>
        </p:grpSpPr>
        <p:grpSp>
          <p:nvGrpSpPr>
            <p:cNvPr id="54" name="グループ化 53">
              <a:extLst>
                <a:ext uri="{FF2B5EF4-FFF2-40B4-BE49-F238E27FC236}">
                  <a16:creationId xmlns:a16="http://schemas.microsoft.com/office/drawing/2014/main" id="{9E60398D-B4B0-F6D2-7460-4E91533CE60D}"/>
                </a:ext>
              </a:extLst>
            </p:cNvPr>
            <p:cNvGrpSpPr/>
            <p:nvPr/>
          </p:nvGrpSpPr>
          <p:grpSpPr>
            <a:xfrm>
              <a:off x="4775982" y="1916480"/>
              <a:ext cx="2186654" cy="2758872"/>
              <a:chOff x="4697858" y="1383413"/>
              <a:chExt cx="2186654" cy="2758872"/>
            </a:xfrm>
          </p:grpSpPr>
          <p:sp>
            <p:nvSpPr>
              <p:cNvPr id="10" name="テキスト ボックス 9">
                <a:extLst>
                  <a:ext uri="{FF2B5EF4-FFF2-40B4-BE49-F238E27FC236}">
                    <a16:creationId xmlns:a16="http://schemas.microsoft.com/office/drawing/2014/main" id="{FA0ECD53-1D8E-F0EC-1285-0A252C6E891E}"/>
                  </a:ext>
                </a:extLst>
              </p:cNvPr>
              <p:cNvSpPr txBox="1"/>
              <p:nvPr/>
            </p:nvSpPr>
            <p:spPr>
              <a:xfrm>
                <a:off x="4697858" y="1383413"/>
                <a:ext cx="2186654" cy="692134"/>
              </a:xfrm>
              <a:prstGeom prst="rect">
                <a:avLst/>
              </a:prstGeom>
              <a:solidFill>
                <a:srgbClr val="42923F">
                  <a:alpha val="25000"/>
                </a:srgbClr>
              </a:solidFill>
            </p:spPr>
            <p:txBody>
              <a:bodyPr wrap="square" tIns="90000" bIns="468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水素モデル</a:t>
                </a:r>
                <a:endParaRPr kumimoji="1"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街区</a:t>
                </a:r>
                <a:endParaRPr kumimoji="1" lang="en-US" altLang="ja-JP" dirty="0">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BC2753A5-A694-7BB0-EDF7-C2A459B7C9D7}"/>
                  </a:ext>
                </a:extLst>
              </p:cNvPr>
              <p:cNvSpPr txBox="1"/>
              <p:nvPr/>
            </p:nvSpPr>
            <p:spPr>
              <a:xfrm>
                <a:off x="4892810" y="3557510"/>
                <a:ext cx="1839617" cy="584775"/>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定置式</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水素ステーション</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grpSp>
        <p:sp>
          <p:nvSpPr>
            <p:cNvPr id="59" name="楕円 58">
              <a:extLst>
                <a:ext uri="{FF2B5EF4-FFF2-40B4-BE49-F238E27FC236}">
                  <a16:creationId xmlns:a16="http://schemas.microsoft.com/office/drawing/2014/main" id="{5409EBB3-3402-FAEE-DCD5-39745587EFC2}"/>
                </a:ext>
              </a:extLst>
            </p:cNvPr>
            <p:cNvSpPr/>
            <p:nvPr/>
          </p:nvSpPr>
          <p:spPr>
            <a:xfrm>
              <a:off x="4729005" y="1595917"/>
              <a:ext cx="1005840" cy="4001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視察</a:t>
              </a:r>
            </a:p>
          </p:txBody>
        </p:sp>
      </p:grpSp>
      <p:sp>
        <p:nvSpPr>
          <p:cNvPr id="60" name="楕円 59">
            <a:extLst>
              <a:ext uri="{FF2B5EF4-FFF2-40B4-BE49-F238E27FC236}">
                <a16:creationId xmlns:a16="http://schemas.microsoft.com/office/drawing/2014/main" id="{B864596C-5615-F7FA-FD48-AE08F7A349CF}"/>
              </a:ext>
            </a:extLst>
          </p:cNvPr>
          <p:cNvSpPr/>
          <p:nvPr/>
        </p:nvSpPr>
        <p:spPr>
          <a:xfrm>
            <a:off x="7011705" y="1573971"/>
            <a:ext cx="1005840" cy="4001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視察</a:t>
            </a:r>
          </a:p>
        </p:txBody>
      </p:sp>
      <p:sp>
        <p:nvSpPr>
          <p:cNvPr id="2055" name="二等辺三角形 2054">
            <a:extLst>
              <a:ext uri="{FF2B5EF4-FFF2-40B4-BE49-F238E27FC236}">
                <a16:creationId xmlns:a16="http://schemas.microsoft.com/office/drawing/2014/main" id="{F8EADA61-BA9A-305B-706F-65C4D69D0942}"/>
              </a:ext>
            </a:extLst>
          </p:cNvPr>
          <p:cNvSpPr/>
          <p:nvPr/>
        </p:nvSpPr>
        <p:spPr>
          <a:xfrm rot="10800000">
            <a:off x="11347184" y="1346498"/>
            <a:ext cx="1642034" cy="227473"/>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2056" name="二等辺三角形 2055">
            <a:extLst>
              <a:ext uri="{FF2B5EF4-FFF2-40B4-BE49-F238E27FC236}">
                <a16:creationId xmlns:a16="http://schemas.microsoft.com/office/drawing/2014/main" id="{A718F2A3-6530-9D82-7D8F-62BB921D35B2}"/>
              </a:ext>
            </a:extLst>
          </p:cNvPr>
          <p:cNvSpPr/>
          <p:nvPr/>
        </p:nvSpPr>
        <p:spPr>
          <a:xfrm rot="10800000">
            <a:off x="6089820" y="4725036"/>
            <a:ext cx="1642034" cy="227473"/>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grpSp>
        <p:nvGrpSpPr>
          <p:cNvPr id="2091" name="グループ化 2090">
            <a:extLst>
              <a:ext uri="{FF2B5EF4-FFF2-40B4-BE49-F238E27FC236}">
                <a16:creationId xmlns:a16="http://schemas.microsoft.com/office/drawing/2014/main" id="{D71D40F0-7952-55CF-E44A-2A9F1A5770BC}"/>
              </a:ext>
            </a:extLst>
          </p:cNvPr>
          <p:cNvGrpSpPr/>
          <p:nvPr/>
        </p:nvGrpSpPr>
        <p:grpSpPr>
          <a:xfrm>
            <a:off x="9390887" y="46429"/>
            <a:ext cx="3278721" cy="2470225"/>
            <a:chOff x="9930763" y="3210513"/>
            <a:chExt cx="4536800" cy="3413724"/>
          </a:xfrm>
        </p:grpSpPr>
        <p:sp>
          <p:nvSpPr>
            <p:cNvPr id="2073" name="正方形/長方形 2072">
              <a:extLst>
                <a:ext uri="{FF2B5EF4-FFF2-40B4-BE49-F238E27FC236}">
                  <a16:creationId xmlns:a16="http://schemas.microsoft.com/office/drawing/2014/main" id="{EB1A8E89-330A-8E63-EB69-59C2F422F7AB}"/>
                </a:ext>
              </a:extLst>
            </p:cNvPr>
            <p:cNvSpPr/>
            <p:nvPr/>
          </p:nvSpPr>
          <p:spPr>
            <a:xfrm>
              <a:off x="9930763" y="6274703"/>
              <a:ext cx="2779117"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コージェネレーションシステム</a:t>
              </a:r>
              <a:endParaRPr lang="en-US" altLang="ja-JP"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77" name="グループ化 2076">
              <a:extLst>
                <a:ext uri="{FF2B5EF4-FFF2-40B4-BE49-F238E27FC236}">
                  <a16:creationId xmlns:a16="http://schemas.microsoft.com/office/drawing/2014/main" id="{4BC4AAD6-4B56-97BB-C326-95982EE60078}"/>
                </a:ext>
              </a:extLst>
            </p:cNvPr>
            <p:cNvGrpSpPr/>
            <p:nvPr/>
          </p:nvGrpSpPr>
          <p:grpSpPr>
            <a:xfrm>
              <a:off x="9930763" y="3210513"/>
              <a:ext cx="4536800" cy="3408175"/>
              <a:chOff x="9930763" y="3210513"/>
              <a:chExt cx="4536800" cy="3408175"/>
            </a:xfrm>
          </p:grpSpPr>
          <p:pic>
            <p:nvPicPr>
              <p:cNvPr id="2069" name="図 2068">
                <a:extLst>
                  <a:ext uri="{FF2B5EF4-FFF2-40B4-BE49-F238E27FC236}">
                    <a16:creationId xmlns:a16="http://schemas.microsoft.com/office/drawing/2014/main" id="{623D3A9E-F228-6539-0BB1-0FC4AC629687}"/>
                  </a:ext>
                </a:extLst>
              </p:cNvPr>
              <p:cNvPicPr>
                <a:picLocks noChangeAspect="1"/>
              </p:cNvPicPr>
              <p:nvPr/>
            </p:nvPicPr>
            <p:blipFill rotWithShape="1">
              <a:blip r:embed="rId4">
                <a:extLst>
                  <a:ext uri="{28A0092B-C50C-407E-A947-70E740481C1C}">
                    <a14:useLocalDpi xmlns:a14="http://schemas.microsoft.com/office/drawing/2010/main" val="0"/>
                  </a:ext>
                </a:extLst>
              </a:blip>
              <a:srcRect t="6200"/>
              <a:stretch/>
            </p:blipFill>
            <p:spPr>
              <a:xfrm>
                <a:off x="9930763" y="3244461"/>
                <a:ext cx="2329459" cy="1454849"/>
              </a:xfrm>
              <a:prstGeom prst="rect">
                <a:avLst/>
              </a:prstGeom>
              <a:ln>
                <a:noFill/>
              </a:ln>
              <a:effectLst>
                <a:softEdge rad="112500"/>
              </a:effectLst>
            </p:spPr>
          </p:pic>
          <p:pic>
            <p:nvPicPr>
              <p:cNvPr id="2070" name="Picture 11">
                <a:extLst>
                  <a:ext uri="{FF2B5EF4-FFF2-40B4-BE49-F238E27FC236}">
                    <a16:creationId xmlns:a16="http://schemas.microsoft.com/office/drawing/2014/main" id="{8F5C3A05-3D9C-C713-7B43-1D791ACE3C3E}"/>
                  </a:ext>
                </a:extLst>
              </p:cNvPr>
              <p:cNvPicPr>
                <a:picLocks noChangeAspect="1" noChangeArrowheads="1"/>
              </p:cNvPicPr>
              <p:nvPr/>
            </p:nvPicPr>
            <p:blipFill>
              <a:blip r:embed="rId5" cstate="screen"/>
              <a:srcRect/>
              <a:stretch>
                <a:fillRect/>
              </a:stretch>
            </p:blipFill>
            <p:spPr bwMode="auto">
              <a:xfrm>
                <a:off x="12271462" y="4831488"/>
                <a:ext cx="2196101" cy="1526761"/>
              </a:xfrm>
              <a:prstGeom prst="rect">
                <a:avLst/>
              </a:prstGeom>
              <a:ln>
                <a:noFill/>
              </a:ln>
              <a:effectLst>
                <a:softEdge rad="112500"/>
              </a:effectLst>
            </p:spPr>
          </p:pic>
          <p:pic>
            <p:nvPicPr>
              <p:cNvPr id="2071" name="図 2070">
                <a:extLst>
                  <a:ext uri="{FF2B5EF4-FFF2-40B4-BE49-F238E27FC236}">
                    <a16:creationId xmlns:a16="http://schemas.microsoft.com/office/drawing/2014/main" id="{27406079-0000-0373-1F53-9232A506B2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6357" y="4870965"/>
                <a:ext cx="2285714" cy="1526761"/>
              </a:xfrm>
              <a:prstGeom prst="rect">
                <a:avLst/>
              </a:prstGeom>
              <a:ln>
                <a:noFill/>
              </a:ln>
              <a:effectLst>
                <a:softEdge rad="112500"/>
              </a:effectLst>
            </p:spPr>
          </p:pic>
          <p:sp>
            <p:nvSpPr>
              <p:cNvPr id="2072" name="正方形/長方形 2071">
                <a:extLst>
                  <a:ext uri="{FF2B5EF4-FFF2-40B4-BE49-F238E27FC236}">
                    <a16:creationId xmlns:a16="http://schemas.microsoft.com/office/drawing/2014/main" id="{74CBA5E4-3E1B-CC8D-35DC-6EE0F8C16799}"/>
                  </a:ext>
                </a:extLst>
              </p:cNvPr>
              <p:cNvSpPr/>
              <p:nvPr/>
            </p:nvSpPr>
            <p:spPr>
              <a:xfrm>
                <a:off x="10330203" y="4642676"/>
                <a:ext cx="1562956"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熱導管の整備</a:t>
                </a:r>
                <a:endParaRPr lang="en-US" altLang="ja-JP"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4" name="正方形/長方形 2073">
                <a:extLst>
                  <a:ext uri="{FF2B5EF4-FFF2-40B4-BE49-F238E27FC236}">
                    <a16:creationId xmlns:a16="http://schemas.microsoft.com/office/drawing/2014/main" id="{20BA7B9C-B7F4-AF38-F4CC-1038C5C48C70}"/>
                  </a:ext>
                </a:extLst>
              </p:cNvPr>
              <p:cNvSpPr/>
              <p:nvPr/>
            </p:nvSpPr>
            <p:spPr>
              <a:xfrm>
                <a:off x="12517232" y="6269154"/>
                <a:ext cx="1950331"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木質バイオマス利用</a:t>
                </a:r>
                <a:endParaRPr lang="en-US" altLang="ja-JP"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75" name="図 2074" descr="屋内, ケーキ, 食品, テーブル が含まれている画像&#10;&#10;自動的に生成された説明">
                <a:extLst>
                  <a:ext uri="{FF2B5EF4-FFF2-40B4-BE49-F238E27FC236}">
                    <a16:creationId xmlns:a16="http://schemas.microsoft.com/office/drawing/2014/main" id="{EF04E052-42DF-947B-3BA3-5226B1C6A7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0222" y="3210513"/>
                <a:ext cx="2196101" cy="1522743"/>
              </a:xfrm>
              <a:prstGeom prst="rect">
                <a:avLst/>
              </a:prstGeom>
              <a:ln>
                <a:noFill/>
              </a:ln>
              <a:effectLst>
                <a:softEdge rad="112500"/>
              </a:effectLst>
            </p:spPr>
          </p:pic>
          <p:sp>
            <p:nvSpPr>
              <p:cNvPr id="2076" name="正方形/長方形 2075">
                <a:extLst>
                  <a:ext uri="{FF2B5EF4-FFF2-40B4-BE49-F238E27FC236}">
                    <a16:creationId xmlns:a16="http://schemas.microsoft.com/office/drawing/2014/main" id="{0AC9E88C-2A24-996F-E040-62DEC2AEC0E3}"/>
                  </a:ext>
                </a:extLst>
              </p:cNvPr>
              <p:cNvSpPr/>
              <p:nvPr/>
            </p:nvSpPr>
            <p:spPr>
              <a:xfrm>
                <a:off x="12517232" y="4637128"/>
                <a:ext cx="1562956"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雪氷熱の利用</a:t>
                </a:r>
                <a:endParaRPr lang="en-US" altLang="ja-JP"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2080" name="グループ化 2079">
            <a:extLst>
              <a:ext uri="{FF2B5EF4-FFF2-40B4-BE49-F238E27FC236}">
                <a16:creationId xmlns:a16="http://schemas.microsoft.com/office/drawing/2014/main" id="{9A706A7E-1999-0065-32F4-E6B5D3318B83}"/>
              </a:ext>
            </a:extLst>
          </p:cNvPr>
          <p:cNvGrpSpPr/>
          <p:nvPr/>
        </p:nvGrpSpPr>
        <p:grpSpPr>
          <a:xfrm>
            <a:off x="258941" y="4895242"/>
            <a:ext cx="8696372" cy="1515844"/>
            <a:chOff x="279908" y="4584528"/>
            <a:chExt cx="8696372" cy="1513186"/>
          </a:xfrm>
        </p:grpSpPr>
        <p:sp>
          <p:nvSpPr>
            <p:cNvPr id="2082" name="テキスト ボックス 2081">
              <a:extLst>
                <a:ext uri="{FF2B5EF4-FFF2-40B4-BE49-F238E27FC236}">
                  <a16:creationId xmlns:a16="http://schemas.microsoft.com/office/drawing/2014/main" id="{F60B3C53-E64D-67F2-7244-8D5CC19A36E8}"/>
                </a:ext>
              </a:extLst>
            </p:cNvPr>
            <p:cNvSpPr txBox="1"/>
            <p:nvPr/>
          </p:nvSpPr>
          <p:spPr>
            <a:xfrm>
              <a:off x="5574394" y="4992041"/>
              <a:ext cx="3229472" cy="399408"/>
            </a:xfrm>
            <a:prstGeom prst="rect">
              <a:avLst/>
            </a:prstGeom>
            <a:solidFill>
              <a:schemeClr val="accent1">
                <a:lumMod val="60000"/>
                <a:lumOff val="40000"/>
              </a:schemeClr>
            </a:solidFill>
          </p:spPr>
          <p:txBody>
            <a:bodyPr wrap="square">
              <a:spAutoFit/>
            </a:bodyPr>
            <a:lstStyle/>
            <a:p>
              <a:pPr algn="ctr"/>
              <a:r>
                <a:rPr lang="ja-JP" altLang="en-US" sz="2000" b="1" dirty="0">
                  <a:solidFill>
                    <a:srgbClr val="222222"/>
                  </a:solidFill>
                  <a:latin typeface="BIZ UDPゴシック" panose="020B0400000000000000" pitchFamily="50" charset="-128"/>
                  <a:ea typeface="BIZ UDPゴシック" panose="020B0400000000000000" pitchFamily="50" charset="-128"/>
                </a:rPr>
                <a:t>低炭素型都市の形成</a:t>
              </a:r>
              <a:endParaRPr lang="en-US" altLang="ja-JP" sz="2000" b="1" dirty="0">
                <a:solidFill>
                  <a:srgbClr val="222222"/>
                </a:solidFill>
                <a:latin typeface="BIZ UDPゴシック" panose="020B0400000000000000" pitchFamily="50" charset="-128"/>
                <a:ea typeface="BIZ UDPゴシック" panose="020B0400000000000000" pitchFamily="50" charset="-128"/>
              </a:endParaRPr>
            </a:p>
          </p:txBody>
        </p:sp>
        <p:sp>
          <p:nvSpPr>
            <p:cNvPr id="2083" name="テキスト ボックス 2082">
              <a:extLst>
                <a:ext uri="{FF2B5EF4-FFF2-40B4-BE49-F238E27FC236}">
                  <a16:creationId xmlns:a16="http://schemas.microsoft.com/office/drawing/2014/main" id="{4D38ECCC-11F4-7528-3B25-044B1DF15E7E}"/>
                </a:ext>
              </a:extLst>
            </p:cNvPr>
            <p:cNvSpPr txBox="1"/>
            <p:nvPr/>
          </p:nvSpPr>
          <p:spPr>
            <a:xfrm>
              <a:off x="395138" y="4992041"/>
              <a:ext cx="4644144" cy="401633"/>
            </a:xfrm>
            <a:prstGeom prst="rect">
              <a:avLst/>
            </a:prstGeom>
            <a:solidFill>
              <a:schemeClr val="accent1">
                <a:lumMod val="60000"/>
                <a:lumOff val="40000"/>
              </a:schemeClr>
            </a:solidFill>
          </p:spPr>
          <p:txBody>
            <a:bodyPr wrap="square">
              <a:spAutoFit/>
            </a:bodyPr>
            <a:lstStyle/>
            <a:p>
              <a:pPr algn="ctr"/>
              <a:r>
                <a:rPr lang="ja-JP" altLang="en-US" sz="2000" b="1" dirty="0">
                  <a:solidFill>
                    <a:srgbClr val="222222"/>
                  </a:solidFill>
                  <a:latin typeface="BIZ UDPゴシック" panose="020B0400000000000000" pitchFamily="50" charset="-128"/>
                  <a:ea typeface="BIZ UDPゴシック" panose="020B0400000000000000" pitchFamily="50" charset="-128"/>
                </a:rPr>
                <a:t>資源・廃棄物の利活用</a:t>
              </a:r>
              <a:endParaRPr lang="en-US" altLang="ja-JP" sz="2000" b="1" dirty="0">
                <a:solidFill>
                  <a:srgbClr val="222222"/>
                </a:solidFill>
                <a:latin typeface="BIZ UDPゴシック" panose="020B0400000000000000" pitchFamily="50" charset="-128"/>
                <a:ea typeface="BIZ UDPゴシック" panose="020B0400000000000000" pitchFamily="50" charset="-128"/>
              </a:endParaRPr>
            </a:p>
          </p:txBody>
        </p:sp>
        <p:sp>
          <p:nvSpPr>
            <p:cNvPr id="2085" name="テキスト ボックス 2084">
              <a:extLst>
                <a:ext uri="{FF2B5EF4-FFF2-40B4-BE49-F238E27FC236}">
                  <a16:creationId xmlns:a16="http://schemas.microsoft.com/office/drawing/2014/main" id="{1BF2CF46-707D-95B9-7957-07AF425BA08B}"/>
                </a:ext>
              </a:extLst>
            </p:cNvPr>
            <p:cNvSpPr txBox="1"/>
            <p:nvPr/>
          </p:nvSpPr>
          <p:spPr>
            <a:xfrm>
              <a:off x="2721571" y="5320375"/>
              <a:ext cx="3813046" cy="706645"/>
            </a:xfrm>
            <a:prstGeom prst="rect">
              <a:avLst/>
            </a:prstGeom>
            <a:noFill/>
          </p:spPr>
          <p:txBody>
            <a:bodyPr wrap="square">
              <a:spAutoFit/>
            </a:bodyPr>
            <a:lstStyle/>
            <a:p>
              <a:pPr algn="ctr"/>
              <a:r>
                <a:rPr lang="ja-JP" altLang="en-US" sz="2000" b="1" dirty="0">
                  <a:solidFill>
                    <a:srgbClr val="FF0000"/>
                  </a:solidFill>
                  <a:latin typeface="BIZ UDPゴシック" panose="020B0400000000000000" pitchFamily="50" charset="-128"/>
                  <a:ea typeface="BIZ UDPゴシック" panose="020B0400000000000000" pitchFamily="50" charset="-128"/>
                </a:rPr>
                <a:t>エネルギー</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FF0000"/>
                  </a:solidFill>
                  <a:latin typeface="BIZ UDPゴシック" panose="020B0400000000000000" pitchFamily="50" charset="-128"/>
                  <a:ea typeface="BIZ UDPゴシック" panose="020B0400000000000000" pitchFamily="50" charset="-128"/>
                </a:rPr>
                <a:t>トランジション</a:t>
              </a:r>
              <a:endParaRPr lang="en-US" altLang="ja-JP" sz="2000" b="1" dirty="0">
                <a:solidFill>
                  <a:srgbClr val="FF0000"/>
                </a:solidFill>
                <a:latin typeface="BIZ UDPゴシック" panose="020B0400000000000000" pitchFamily="50" charset="-128"/>
                <a:ea typeface="BIZ UDPゴシック" panose="020B0400000000000000" pitchFamily="50" charset="-128"/>
              </a:endParaRPr>
            </a:p>
          </p:txBody>
        </p:sp>
        <p:grpSp>
          <p:nvGrpSpPr>
            <p:cNvPr id="2086" name="グループ化 2085">
              <a:extLst>
                <a:ext uri="{FF2B5EF4-FFF2-40B4-BE49-F238E27FC236}">
                  <a16:creationId xmlns:a16="http://schemas.microsoft.com/office/drawing/2014/main" id="{037DE5E6-8D84-9FFD-0B35-C18ED3AED3BF}"/>
                </a:ext>
              </a:extLst>
            </p:cNvPr>
            <p:cNvGrpSpPr/>
            <p:nvPr/>
          </p:nvGrpSpPr>
          <p:grpSpPr>
            <a:xfrm>
              <a:off x="279908" y="4584528"/>
              <a:ext cx="8696372" cy="1513186"/>
              <a:chOff x="250826" y="4584528"/>
              <a:chExt cx="8696372" cy="1821369"/>
            </a:xfrm>
          </p:grpSpPr>
          <p:sp>
            <p:nvSpPr>
              <p:cNvPr id="2087" name="四角形: 角を丸くする 2086">
                <a:extLst>
                  <a:ext uri="{FF2B5EF4-FFF2-40B4-BE49-F238E27FC236}">
                    <a16:creationId xmlns:a16="http://schemas.microsoft.com/office/drawing/2014/main" id="{B4761FF8-1595-409F-A665-B19D1B278A69}"/>
                  </a:ext>
                </a:extLst>
              </p:cNvPr>
              <p:cNvSpPr/>
              <p:nvPr/>
            </p:nvSpPr>
            <p:spPr>
              <a:xfrm>
                <a:off x="250826" y="4841448"/>
                <a:ext cx="8696372" cy="1564449"/>
              </a:xfrm>
              <a:prstGeom prst="roundRect">
                <a:avLst>
                  <a:gd name="adj" fmla="val 3542"/>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88" name="テキスト ボックス 2087">
                <a:extLst>
                  <a:ext uri="{FF2B5EF4-FFF2-40B4-BE49-F238E27FC236}">
                    <a16:creationId xmlns:a16="http://schemas.microsoft.com/office/drawing/2014/main" id="{0433CE37-FFDD-C23F-1912-72EF2A202A9D}"/>
                  </a:ext>
                </a:extLst>
              </p:cNvPr>
              <p:cNvSpPr txBox="1"/>
              <p:nvPr/>
            </p:nvSpPr>
            <p:spPr>
              <a:xfrm>
                <a:off x="3471717" y="4584528"/>
                <a:ext cx="1990076" cy="481598"/>
              </a:xfrm>
              <a:prstGeom prst="rect">
                <a:avLst/>
              </a:prstGeom>
              <a:solidFill>
                <a:schemeClr val="bg1"/>
              </a:solidFill>
            </p:spPr>
            <p:txBody>
              <a:bodyPr wrap="square">
                <a:spAutoFit/>
              </a:bodyPr>
              <a:lstStyle/>
              <a:p>
                <a:pPr algn="l"/>
                <a:r>
                  <a:rPr lang="ja-JP" altLang="en-US" sz="2000" b="1" dirty="0">
                    <a:solidFill>
                      <a:srgbClr val="222222"/>
                    </a:solidFill>
                    <a:latin typeface="BIZ UDPゴシック" panose="020B0400000000000000" pitchFamily="50" charset="-128"/>
                    <a:ea typeface="BIZ UDPゴシック" panose="020B0400000000000000" pitchFamily="50" charset="-128"/>
                  </a:rPr>
                  <a:t>ウランバートル</a:t>
                </a:r>
                <a:endParaRPr lang="en-US" altLang="ja-JP" sz="2000" b="1" dirty="0">
                  <a:solidFill>
                    <a:srgbClr val="222222"/>
                  </a:solidFill>
                  <a:latin typeface="BIZ UDPゴシック" panose="020B0400000000000000" pitchFamily="50" charset="-128"/>
                  <a:ea typeface="BIZ UDPゴシック" panose="020B0400000000000000" pitchFamily="50" charset="-128"/>
                </a:endParaRPr>
              </a:p>
            </p:txBody>
          </p:sp>
        </p:grpSp>
      </p:grpSp>
      <p:sp>
        <p:nvSpPr>
          <p:cNvPr id="2089" name="二等辺三角形 2088">
            <a:extLst>
              <a:ext uri="{FF2B5EF4-FFF2-40B4-BE49-F238E27FC236}">
                <a16:creationId xmlns:a16="http://schemas.microsoft.com/office/drawing/2014/main" id="{CB115E39-4CBA-54D2-B268-B3873216EEA0}"/>
              </a:ext>
            </a:extLst>
          </p:cNvPr>
          <p:cNvSpPr/>
          <p:nvPr/>
        </p:nvSpPr>
        <p:spPr>
          <a:xfrm rot="10800000">
            <a:off x="1231570" y="4759521"/>
            <a:ext cx="1642034" cy="227473"/>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grpSp>
        <p:nvGrpSpPr>
          <p:cNvPr id="2093" name="グループ化 2092">
            <a:extLst>
              <a:ext uri="{FF2B5EF4-FFF2-40B4-BE49-F238E27FC236}">
                <a16:creationId xmlns:a16="http://schemas.microsoft.com/office/drawing/2014/main" id="{22899288-A145-5515-B762-D699B7069923}"/>
              </a:ext>
            </a:extLst>
          </p:cNvPr>
          <p:cNvGrpSpPr/>
          <p:nvPr/>
        </p:nvGrpSpPr>
        <p:grpSpPr>
          <a:xfrm>
            <a:off x="2325067" y="1919475"/>
            <a:ext cx="2423771" cy="2764970"/>
            <a:chOff x="2278954" y="2129677"/>
            <a:chExt cx="2423771" cy="2764970"/>
          </a:xfrm>
        </p:grpSpPr>
        <p:grpSp>
          <p:nvGrpSpPr>
            <p:cNvPr id="52" name="グループ化 51">
              <a:extLst>
                <a:ext uri="{FF2B5EF4-FFF2-40B4-BE49-F238E27FC236}">
                  <a16:creationId xmlns:a16="http://schemas.microsoft.com/office/drawing/2014/main" id="{E0B4C99C-C097-3B25-E323-E7E41817B0AC}"/>
                </a:ext>
              </a:extLst>
            </p:cNvPr>
            <p:cNvGrpSpPr/>
            <p:nvPr/>
          </p:nvGrpSpPr>
          <p:grpSpPr>
            <a:xfrm>
              <a:off x="2320539" y="2129677"/>
              <a:ext cx="2382186" cy="2764970"/>
              <a:chOff x="110003" y="1358532"/>
              <a:chExt cx="2382186" cy="2764970"/>
            </a:xfrm>
          </p:grpSpPr>
          <p:sp>
            <p:nvSpPr>
              <p:cNvPr id="6" name="テキスト ボックス 5">
                <a:extLst>
                  <a:ext uri="{FF2B5EF4-FFF2-40B4-BE49-F238E27FC236}">
                    <a16:creationId xmlns:a16="http://schemas.microsoft.com/office/drawing/2014/main" id="{5752308C-8C29-F0BF-C6AC-2EFD80488CCD}"/>
                  </a:ext>
                </a:extLst>
              </p:cNvPr>
              <p:cNvSpPr txBox="1"/>
              <p:nvPr/>
            </p:nvSpPr>
            <p:spPr>
              <a:xfrm>
                <a:off x="110003" y="1358532"/>
                <a:ext cx="2327629" cy="692134"/>
              </a:xfrm>
              <a:prstGeom prst="rect">
                <a:avLst/>
              </a:prstGeom>
              <a:solidFill>
                <a:srgbClr val="42923F">
                  <a:alpha val="25000"/>
                </a:srgbClr>
              </a:solidFill>
            </p:spPr>
            <p:txBody>
              <a:bodyPr wrap="square" tIns="90000" bIns="46800" rtlCol="0" anchor="ctr" anchorCtr="0">
                <a:spAutoFit/>
              </a:bodyPr>
              <a:lstStyle/>
              <a:p>
                <a:pPr algn="ctr"/>
                <a:r>
                  <a:rPr lang="ja-JP" altLang="en-US" dirty="0">
                    <a:latin typeface="BIZ UDPゴシック" panose="020B0400000000000000" pitchFamily="50" charset="-128"/>
                    <a:ea typeface="BIZ UDPゴシック" panose="020B0400000000000000" pitchFamily="50" charset="-128"/>
                  </a:rPr>
                  <a:t>地域熱供給の</a:t>
                </a: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整備拡充</a:t>
                </a:r>
                <a:endParaRPr kumimoji="1" lang="ja-JP" altLang="en-US" dirty="0">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EBCF1529-32B7-5973-B581-3A587F34B0CD}"/>
                  </a:ext>
                </a:extLst>
              </p:cNvPr>
              <p:cNvSpPr txBox="1"/>
              <p:nvPr/>
            </p:nvSpPr>
            <p:spPr>
              <a:xfrm>
                <a:off x="164560" y="3784948"/>
                <a:ext cx="2327629" cy="338554"/>
              </a:xfrm>
              <a:prstGeom prst="rect">
                <a:avLst/>
              </a:prstGeom>
              <a:noFill/>
            </p:spPr>
            <p:txBody>
              <a:bodyPr wrap="square">
                <a:spAutoFit/>
              </a:bodyPr>
              <a:lstStyle/>
              <a:p>
                <a:pPr algn="l"/>
                <a:r>
                  <a:rPr lang="ja-JP" altLang="en-US" sz="1600" dirty="0">
                    <a:solidFill>
                      <a:srgbClr val="222222"/>
                    </a:solidFill>
                    <a:latin typeface="BIZ UDPゴシック" panose="020B0400000000000000" pitchFamily="50" charset="-128"/>
                    <a:ea typeface="BIZ UDPゴシック" panose="020B0400000000000000" pitchFamily="50" charset="-128"/>
                  </a:rPr>
                  <a:t>札幌都心の熱供給整備</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grpSp>
        <p:pic>
          <p:nvPicPr>
            <p:cNvPr id="2092" name="図 2091">
              <a:extLst>
                <a:ext uri="{FF2B5EF4-FFF2-40B4-BE49-F238E27FC236}">
                  <a16:creationId xmlns:a16="http://schemas.microsoft.com/office/drawing/2014/main" id="{B5236DFE-62B6-252B-EC2E-76D510134874}"/>
                </a:ext>
              </a:extLst>
            </p:cNvPr>
            <p:cNvPicPr>
              <a:picLocks noChangeAspect="1"/>
            </p:cNvPicPr>
            <p:nvPr/>
          </p:nvPicPr>
          <p:blipFill>
            <a:blip r:embed="rId8"/>
            <a:stretch>
              <a:fillRect/>
            </a:stretch>
          </p:blipFill>
          <p:spPr>
            <a:xfrm>
              <a:off x="2278954" y="2814362"/>
              <a:ext cx="2396585" cy="1838884"/>
            </a:xfrm>
            <a:prstGeom prst="rect">
              <a:avLst/>
            </a:prstGeom>
          </p:spPr>
        </p:pic>
      </p:grpSp>
      <p:sp>
        <p:nvSpPr>
          <p:cNvPr id="2095" name="テキスト ボックス 2094">
            <a:extLst>
              <a:ext uri="{FF2B5EF4-FFF2-40B4-BE49-F238E27FC236}">
                <a16:creationId xmlns:a16="http://schemas.microsoft.com/office/drawing/2014/main" id="{B14C5AC9-2C8D-B06C-BF6D-6FF9E22F146C}"/>
              </a:ext>
            </a:extLst>
          </p:cNvPr>
          <p:cNvSpPr txBox="1"/>
          <p:nvPr/>
        </p:nvSpPr>
        <p:spPr>
          <a:xfrm>
            <a:off x="584687" y="5686415"/>
            <a:ext cx="2677434" cy="646331"/>
          </a:xfrm>
          <a:prstGeom prst="rect">
            <a:avLst/>
          </a:prstGeom>
          <a:noFill/>
        </p:spPr>
        <p:txBody>
          <a:bodyPr wrap="square">
            <a:spAutoFit/>
          </a:bodyPr>
          <a:lstStyle/>
          <a:p>
            <a:pPr algn="ctr"/>
            <a:r>
              <a:rPr kumimoji="1" lang="ja-JP" altLang="en-US" sz="1800" dirty="0">
                <a:solidFill>
                  <a:srgbClr val="FF0000"/>
                </a:solidFill>
                <a:latin typeface="BIZ UDPゴシック" panose="020B0400000000000000" pitchFamily="50" charset="-128"/>
                <a:ea typeface="BIZ UDPゴシック" panose="020B0400000000000000" pitchFamily="50" charset="-128"/>
              </a:rPr>
              <a:t>地産・地消の</a:t>
            </a:r>
            <a:endParaRPr kumimoji="1" lang="en-US" altLang="ja-JP" sz="1800"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1800" dirty="0">
                <a:solidFill>
                  <a:srgbClr val="FF0000"/>
                </a:solidFill>
                <a:latin typeface="BIZ UDPゴシック" panose="020B0400000000000000" pitchFamily="50" charset="-128"/>
                <a:ea typeface="BIZ UDPゴシック" panose="020B0400000000000000" pitchFamily="50" charset="-128"/>
              </a:rPr>
              <a:t>自然エネルギー最大活用</a:t>
            </a:r>
          </a:p>
        </p:txBody>
      </p:sp>
      <p:sp>
        <p:nvSpPr>
          <p:cNvPr id="2097" name="テキスト ボックス 2096">
            <a:extLst>
              <a:ext uri="{FF2B5EF4-FFF2-40B4-BE49-F238E27FC236}">
                <a16:creationId xmlns:a16="http://schemas.microsoft.com/office/drawing/2014/main" id="{83BD0637-8A99-6F82-92FF-8A7BBE0FB91A}"/>
              </a:ext>
            </a:extLst>
          </p:cNvPr>
          <p:cNvSpPr txBox="1"/>
          <p:nvPr/>
        </p:nvSpPr>
        <p:spPr>
          <a:xfrm>
            <a:off x="6139159" y="5795506"/>
            <a:ext cx="2058007" cy="369332"/>
          </a:xfrm>
          <a:prstGeom prst="rect">
            <a:avLst/>
          </a:prstGeom>
          <a:noFill/>
        </p:spPr>
        <p:txBody>
          <a:bodyPr wrap="square">
            <a:spAutoFit/>
          </a:bodyPr>
          <a:lstStyle/>
          <a:p>
            <a:pPr algn="l"/>
            <a:r>
              <a:rPr lang="ja-JP" altLang="en-US" dirty="0">
                <a:solidFill>
                  <a:srgbClr val="FF0000"/>
                </a:solidFill>
                <a:latin typeface="BIZ UDPゴシック" panose="020B0400000000000000" pitchFamily="50" charset="-128"/>
                <a:ea typeface="BIZ UDPゴシック" panose="020B0400000000000000" pitchFamily="50" charset="-128"/>
              </a:rPr>
              <a:t>都市機能の強靭化</a:t>
            </a:r>
            <a:endParaRPr kumimoji="1" lang="ja-JP" altLang="en-US" sz="1800" dirty="0">
              <a:solidFill>
                <a:srgbClr val="FF0000"/>
              </a:solidFill>
              <a:latin typeface="BIZ UDPゴシック" panose="020B0400000000000000" pitchFamily="50" charset="-128"/>
              <a:ea typeface="BIZ UDPゴシック" panose="020B0400000000000000" pitchFamily="50" charset="-128"/>
            </a:endParaRPr>
          </a:p>
        </p:txBody>
      </p:sp>
      <p:sp>
        <p:nvSpPr>
          <p:cNvPr id="2099" name="正方形/長方形 2098">
            <a:extLst>
              <a:ext uri="{FF2B5EF4-FFF2-40B4-BE49-F238E27FC236}">
                <a16:creationId xmlns:a16="http://schemas.microsoft.com/office/drawing/2014/main" id="{58811804-AABC-B4BB-F8B0-69744122820F}"/>
              </a:ext>
            </a:extLst>
          </p:cNvPr>
          <p:cNvSpPr/>
          <p:nvPr/>
        </p:nvSpPr>
        <p:spPr>
          <a:xfrm>
            <a:off x="253108" y="157109"/>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2" name="フッター プレースホルダー 2">
            <a:extLst>
              <a:ext uri="{FF2B5EF4-FFF2-40B4-BE49-F238E27FC236}">
                <a16:creationId xmlns:a16="http://schemas.microsoft.com/office/drawing/2014/main" id="{E3654C98-8E13-99AE-FF1A-D730C18A42F6}"/>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pic>
        <p:nvPicPr>
          <p:cNvPr id="4" name="図 3" descr="屋内, テーブル, 荷物, 部屋 が含まれている画像&#10;&#10;自動的に生成された説明">
            <a:extLst>
              <a:ext uri="{FF2B5EF4-FFF2-40B4-BE49-F238E27FC236}">
                <a16:creationId xmlns:a16="http://schemas.microsoft.com/office/drawing/2014/main" id="{441A44C8-CA3F-ABD1-CEF9-17158289C2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21"/>
          <a:stretch/>
        </p:blipFill>
        <p:spPr>
          <a:xfrm>
            <a:off x="4785686" y="2762367"/>
            <a:ext cx="2210115" cy="1313055"/>
          </a:xfrm>
          <a:prstGeom prst="rect">
            <a:avLst/>
          </a:prstGeom>
        </p:spPr>
      </p:pic>
      <p:pic>
        <p:nvPicPr>
          <p:cNvPr id="7" name="図 6" descr="文字が書かれている&#10;&#10;中程度の精度で自動的に生成された説明">
            <a:extLst>
              <a:ext uri="{FF2B5EF4-FFF2-40B4-BE49-F238E27FC236}">
                <a16:creationId xmlns:a16="http://schemas.microsoft.com/office/drawing/2014/main" id="{67A103A9-0E29-0F6C-576E-5CD64F2418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48" y="2969523"/>
            <a:ext cx="2197102" cy="856223"/>
          </a:xfrm>
          <a:prstGeom prst="rect">
            <a:avLst/>
          </a:prstGeom>
        </p:spPr>
      </p:pic>
    </p:spTree>
    <p:extLst>
      <p:ext uri="{BB962C8B-B14F-4D97-AF65-F5344CB8AC3E}">
        <p14:creationId xmlns:p14="http://schemas.microsoft.com/office/powerpoint/2010/main" val="230822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CCD493ED-95AC-05B4-85B5-025A12365338}"/>
              </a:ext>
            </a:extLst>
          </p:cNvPr>
          <p:cNvSpPr/>
          <p:nvPr/>
        </p:nvSpPr>
        <p:spPr>
          <a:xfrm>
            <a:off x="114348" y="832561"/>
            <a:ext cx="8800958" cy="707886"/>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pic>
        <p:nvPicPr>
          <p:cNvPr id="6" name="図 5"/>
          <p:cNvPicPr>
            <a:picLocks noChangeAspect="1"/>
          </p:cNvPicPr>
          <p:nvPr/>
        </p:nvPicPr>
        <p:blipFill>
          <a:blip r:embed="rId2"/>
          <a:stretch>
            <a:fillRect/>
          </a:stretch>
        </p:blipFill>
        <p:spPr>
          <a:xfrm>
            <a:off x="38389" y="1608846"/>
            <a:ext cx="8948937" cy="5030225"/>
          </a:xfrm>
          <a:prstGeom prst="rect">
            <a:avLst/>
          </a:prstGeom>
        </p:spPr>
      </p:pic>
      <p:sp>
        <p:nvSpPr>
          <p:cNvPr id="2" name="テキスト ボックス 1">
            <a:extLst>
              <a:ext uri="{FF2B5EF4-FFF2-40B4-BE49-F238E27FC236}">
                <a16:creationId xmlns:a16="http://schemas.microsoft.com/office/drawing/2014/main" id="{6B926707-585F-D348-5F8C-FFD4C3796922}"/>
              </a:ext>
            </a:extLst>
          </p:cNvPr>
          <p:cNvSpPr txBox="1"/>
          <p:nvPr/>
        </p:nvSpPr>
        <p:spPr>
          <a:xfrm>
            <a:off x="228694" y="837888"/>
            <a:ext cx="8915306" cy="707886"/>
          </a:xfrm>
          <a:prstGeom prst="rect">
            <a:avLst/>
          </a:prstGeom>
          <a:noFill/>
        </p:spPr>
        <p:txBody>
          <a:bodyPr wrap="square">
            <a:spAutoFit/>
          </a:bodyPr>
          <a:lstStyle/>
          <a:p>
            <a:pPr algn="l"/>
            <a:r>
              <a:rPr lang="en-US" altLang="ja-JP" sz="2000" dirty="0">
                <a:solidFill>
                  <a:srgbClr val="222222"/>
                </a:solidFill>
                <a:latin typeface="BIZ UDPゴシック" panose="020B0400000000000000" pitchFamily="50" charset="-128"/>
                <a:ea typeface="BIZ UDPゴシック" panose="020B0400000000000000" pitchFamily="50" charset="-128"/>
              </a:rPr>
              <a:t>1972</a:t>
            </a:r>
            <a:r>
              <a:rPr lang="ja-JP" altLang="en-US" sz="2000" dirty="0">
                <a:solidFill>
                  <a:srgbClr val="222222"/>
                </a:solidFill>
                <a:latin typeface="BIZ UDPゴシック" panose="020B0400000000000000" pitchFamily="50" charset="-128"/>
                <a:ea typeface="BIZ UDPゴシック" panose="020B0400000000000000" pitchFamily="50" charset="-128"/>
              </a:rPr>
              <a:t>年冬季オリンピックを契機に</a:t>
            </a:r>
            <a:r>
              <a:rPr lang="ja-JP" altLang="en-US" sz="2000" b="1" dirty="0">
                <a:solidFill>
                  <a:srgbClr val="FF0000"/>
                </a:solidFill>
                <a:latin typeface="BIZ UDPゴシック" panose="020B0400000000000000" pitchFamily="50" charset="-128"/>
                <a:ea typeface="BIZ UDPゴシック" panose="020B0400000000000000" pitchFamily="50" charset="-128"/>
              </a:rPr>
              <a:t>石炭依存社会から脱却</a:t>
            </a:r>
            <a:r>
              <a:rPr lang="ja-JP" altLang="en-US" sz="2000" dirty="0">
                <a:solidFill>
                  <a:srgbClr val="222222"/>
                </a:solidFill>
                <a:latin typeface="BIZ UDPゴシック" panose="020B0400000000000000" pitchFamily="50" charset="-128"/>
                <a:ea typeface="BIZ UDPゴシック" panose="020B0400000000000000" pitchFamily="50" charset="-128"/>
              </a:rPr>
              <a:t>した札幌の経験を</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b="1" dirty="0">
                <a:solidFill>
                  <a:srgbClr val="FF0000"/>
                </a:solidFill>
                <a:latin typeface="BIZ UDPゴシック" panose="020B0400000000000000" pitchFamily="50" charset="-128"/>
                <a:ea typeface="BIZ UDPゴシック" panose="020B0400000000000000" pitchFamily="50" charset="-128"/>
              </a:rPr>
              <a:t>大気汚染対策を推進する</a:t>
            </a:r>
            <a:r>
              <a:rPr lang="ja-JP" altLang="en-US" sz="2000" dirty="0">
                <a:solidFill>
                  <a:srgbClr val="222222"/>
                </a:solidFill>
                <a:latin typeface="BIZ UDPゴシック" panose="020B0400000000000000" pitchFamily="50" charset="-128"/>
                <a:ea typeface="BIZ UDPゴシック" panose="020B0400000000000000" pitchFamily="50" charset="-128"/>
              </a:rPr>
              <a:t>ウランバートルに共有する</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FB96BADC-1F6B-0790-B9B6-7E2C67C92079}"/>
              </a:ext>
            </a:extLst>
          </p:cNvPr>
          <p:cNvSpPr/>
          <p:nvPr/>
        </p:nvSpPr>
        <p:spPr>
          <a:xfrm>
            <a:off x="256191" y="137400"/>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1DE1AB4B-3CE1-A847-0054-517366443EBE}"/>
              </a:ext>
            </a:extLst>
          </p:cNvPr>
          <p:cNvSpPr>
            <a:spLocks noGrp="1"/>
          </p:cNvSpPr>
          <p:nvPr>
            <p:ph type="sldNum" sz="quarter" idx="4"/>
          </p:nvPr>
        </p:nvSpPr>
        <p:spPr/>
        <p:txBody>
          <a:bodyPr/>
          <a:lstStyle/>
          <a:p>
            <a:fld id="{1B2CED70-23E7-4B67-A9EB-E84E8BE72CCA}" type="slidenum">
              <a:rPr lang="ja-JP" altLang="en-US" smtClean="0"/>
              <a:pPr/>
              <a:t>12</a:t>
            </a:fld>
            <a:endParaRPr lang="ja-JP" altLang="en-US" dirty="0"/>
          </a:p>
        </p:txBody>
      </p:sp>
      <p:sp>
        <p:nvSpPr>
          <p:cNvPr id="3" name="フッター プレースホルダー 2">
            <a:extLst>
              <a:ext uri="{FF2B5EF4-FFF2-40B4-BE49-F238E27FC236}">
                <a16:creationId xmlns:a16="http://schemas.microsoft.com/office/drawing/2014/main" id="{75927036-0376-83CE-2731-B076FF5AE503}"/>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spTree>
    <p:extLst>
      <p:ext uri="{BB962C8B-B14F-4D97-AF65-F5344CB8AC3E}">
        <p14:creationId xmlns:p14="http://schemas.microsoft.com/office/powerpoint/2010/main" val="42053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95D6-7102-67C2-6B4C-406833E4495A}"/>
            </a:ext>
          </a:extLst>
        </p:cNvPr>
        <p:cNvGrpSpPr/>
        <p:nvPr/>
      </p:nvGrpSpPr>
      <p:grpSpPr>
        <a:xfrm>
          <a:off x="0" y="0"/>
          <a:ext cx="0" cy="0"/>
          <a:chOff x="0" y="0"/>
          <a:chExt cx="0" cy="0"/>
        </a:xfrm>
      </p:grpSpPr>
      <p:sp>
        <p:nvSpPr>
          <p:cNvPr id="52" name="四角形: 角を丸くする 51">
            <a:extLst>
              <a:ext uri="{FF2B5EF4-FFF2-40B4-BE49-F238E27FC236}">
                <a16:creationId xmlns:a16="http://schemas.microsoft.com/office/drawing/2014/main" id="{FC00DB0A-87E5-D341-69C7-D2596C4FA92E}"/>
              </a:ext>
            </a:extLst>
          </p:cNvPr>
          <p:cNvSpPr/>
          <p:nvPr/>
        </p:nvSpPr>
        <p:spPr>
          <a:xfrm>
            <a:off x="114348" y="832561"/>
            <a:ext cx="8594754" cy="436552"/>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 name="スライド番号プレースホルダー 2">
            <a:extLst>
              <a:ext uri="{FF2B5EF4-FFF2-40B4-BE49-F238E27FC236}">
                <a16:creationId xmlns:a16="http://schemas.microsoft.com/office/drawing/2014/main" id="{A4F64DD6-A804-6A88-8B56-E1F6760DD126}"/>
              </a:ext>
            </a:extLst>
          </p:cNvPr>
          <p:cNvSpPr>
            <a:spLocks noGrp="1"/>
          </p:cNvSpPr>
          <p:nvPr>
            <p:ph type="sldNum" sz="quarter" idx="4"/>
          </p:nvPr>
        </p:nvSpPr>
        <p:spPr/>
        <p:txBody>
          <a:bodyPr/>
          <a:lstStyle/>
          <a:p>
            <a:fld id="{1B2CED70-23E7-4B67-A9EB-E84E8BE72CCA}" type="slidenum">
              <a:rPr lang="ja-JP" altLang="en-US" smtClean="0"/>
              <a:pPr/>
              <a:t>13</a:t>
            </a:fld>
            <a:endParaRPr lang="ja-JP" altLang="en-US" dirty="0"/>
          </a:p>
        </p:txBody>
      </p:sp>
      <p:sp>
        <p:nvSpPr>
          <p:cNvPr id="2" name="テキスト ボックス 1">
            <a:extLst>
              <a:ext uri="{FF2B5EF4-FFF2-40B4-BE49-F238E27FC236}">
                <a16:creationId xmlns:a16="http://schemas.microsoft.com/office/drawing/2014/main" id="{728D91DD-1C71-9F64-F804-B2FFD061741A}"/>
              </a:ext>
            </a:extLst>
          </p:cNvPr>
          <p:cNvSpPr txBox="1"/>
          <p:nvPr/>
        </p:nvSpPr>
        <p:spPr>
          <a:xfrm>
            <a:off x="101047" y="2802982"/>
            <a:ext cx="2036205" cy="692134"/>
          </a:xfrm>
          <a:prstGeom prst="rect">
            <a:avLst/>
          </a:prstGeom>
          <a:solidFill>
            <a:schemeClr val="accent1">
              <a:lumMod val="75000"/>
              <a:alpha val="25000"/>
            </a:schemeClr>
          </a:solidFill>
        </p:spPr>
        <p:txBody>
          <a:bodyPr wrap="square" tIns="90000" bIns="468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低炭素住宅・施設への転換</a:t>
            </a:r>
          </a:p>
        </p:txBody>
      </p:sp>
      <p:sp>
        <p:nvSpPr>
          <p:cNvPr id="13" name="テキスト ボックス 12">
            <a:extLst>
              <a:ext uri="{FF2B5EF4-FFF2-40B4-BE49-F238E27FC236}">
                <a16:creationId xmlns:a16="http://schemas.microsoft.com/office/drawing/2014/main" id="{9E57A290-6391-1B18-266C-FEB78E3359CA}"/>
              </a:ext>
            </a:extLst>
          </p:cNvPr>
          <p:cNvSpPr txBox="1"/>
          <p:nvPr/>
        </p:nvSpPr>
        <p:spPr>
          <a:xfrm>
            <a:off x="101047" y="4415715"/>
            <a:ext cx="2036208" cy="692134"/>
          </a:xfrm>
          <a:prstGeom prst="rect">
            <a:avLst/>
          </a:prstGeom>
          <a:solidFill>
            <a:schemeClr val="accent1">
              <a:lumMod val="75000"/>
              <a:alpha val="25000"/>
            </a:schemeClr>
          </a:solidFill>
        </p:spPr>
        <p:txBody>
          <a:bodyPr wrap="square" tIns="90000" bIns="46800" rtlCol="0" anchor="ctr" anchorCtr="0">
            <a:spAutoFit/>
          </a:bodyPr>
          <a:lstStyle/>
          <a:p>
            <a:pPr algn="ctr"/>
            <a:r>
              <a:rPr lang="ja-JP" altLang="en-US" dirty="0">
                <a:latin typeface="BIZ UDPゴシック" panose="020B0400000000000000" pitchFamily="50" charset="-128"/>
                <a:ea typeface="BIZ UDPゴシック" panose="020B0400000000000000" pitchFamily="50" charset="-128"/>
              </a:rPr>
              <a:t>熱供給システムのエネルギー転換</a:t>
            </a:r>
            <a:endParaRPr kumimoji="1"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6E7FFC8-A8FE-B936-E15A-ED93D277A9C3}"/>
              </a:ext>
            </a:extLst>
          </p:cNvPr>
          <p:cNvSpPr txBox="1"/>
          <p:nvPr/>
        </p:nvSpPr>
        <p:spPr>
          <a:xfrm>
            <a:off x="88515" y="5418963"/>
            <a:ext cx="2036206" cy="692134"/>
          </a:xfrm>
          <a:prstGeom prst="rect">
            <a:avLst/>
          </a:prstGeom>
          <a:solidFill>
            <a:schemeClr val="accent1">
              <a:lumMod val="75000"/>
              <a:alpha val="25000"/>
            </a:schemeClr>
          </a:solidFill>
        </p:spPr>
        <p:txBody>
          <a:bodyPr wrap="square" tIns="90000" bIns="46800" rtlCol="0" anchor="ctr" anchorCtr="0">
            <a:spAutoFit/>
          </a:bodyPr>
          <a:lstStyle/>
          <a:p>
            <a:pPr algn="ctr"/>
            <a:r>
              <a:rPr lang="ja-JP" altLang="en-US" dirty="0">
                <a:latin typeface="BIZ UDPゴシック" panose="020B0400000000000000" pitchFamily="50" charset="-128"/>
                <a:ea typeface="BIZ UDPゴシック" panose="020B0400000000000000" pitchFamily="50" charset="-128"/>
              </a:rPr>
              <a:t>資源・廃棄物の</a:t>
            </a:r>
            <a:endParaRPr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利活用</a:t>
            </a:r>
            <a:endParaRPr kumimoji="1" lang="ja-JP" altLang="en-US"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A7B54135-45D2-4F1E-860D-54F49DC71D4C}"/>
              </a:ext>
            </a:extLst>
          </p:cNvPr>
          <p:cNvSpPr txBox="1"/>
          <p:nvPr/>
        </p:nvSpPr>
        <p:spPr>
          <a:xfrm>
            <a:off x="6085193" y="4380758"/>
            <a:ext cx="2875199" cy="415135"/>
          </a:xfrm>
          <a:prstGeom prst="rect">
            <a:avLst/>
          </a:prstGeom>
          <a:solidFill>
            <a:schemeClr val="accent1">
              <a:lumMod val="75000"/>
              <a:alpha val="25000"/>
            </a:schemeClr>
          </a:solidFill>
        </p:spPr>
        <p:txBody>
          <a:bodyPr wrap="square" tIns="90000" bIns="46800" rtlCol="0" anchor="ctr" anchorCtr="0">
            <a:spAutoFit/>
          </a:bodyPr>
          <a:lstStyle/>
          <a:p>
            <a:pPr algn="ctr"/>
            <a:r>
              <a:rPr kumimoji="1" lang="ja-JP" altLang="en-US" dirty="0">
                <a:latin typeface="BIZ UDPゴシック" panose="020B0400000000000000" pitchFamily="50" charset="-128"/>
                <a:ea typeface="BIZ UDPゴシック" panose="020B0400000000000000" pitchFamily="50" charset="-128"/>
              </a:rPr>
              <a:t>地域熱供給改善事業</a:t>
            </a:r>
            <a:endParaRPr kumimoji="1" lang="en-US" altLang="ja-JP"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E520653-87D7-4840-9B86-A8B5B37BF9E5}"/>
              </a:ext>
            </a:extLst>
          </p:cNvPr>
          <p:cNvSpPr txBox="1"/>
          <p:nvPr/>
        </p:nvSpPr>
        <p:spPr>
          <a:xfrm>
            <a:off x="6042299" y="2049645"/>
            <a:ext cx="2767320" cy="415135"/>
          </a:xfrm>
          <a:prstGeom prst="rect">
            <a:avLst/>
          </a:prstGeom>
          <a:solidFill>
            <a:schemeClr val="accent1">
              <a:lumMod val="75000"/>
              <a:alpha val="25000"/>
            </a:schemeClr>
          </a:solidFill>
        </p:spPr>
        <p:txBody>
          <a:bodyPr wrap="square" tIns="90000" bIns="46800" rtlCol="0" anchor="ctr" anchorCtr="0">
            <a:spAutoFit/>
          </a:bodyPr>
          <a:lstStyle/>
          <a:p>
            <a:pPr algn="ctr"/>
            <a:r>
              <a:rPr lang="ja-JP" altLang="en-US" dirty="0">
                <a:latin typeface="BIZ UDPゴシック" panose="020B0400000000000000" pitchFamily="50" charset="-128"/>
                <a:ea typeface="BIZ UDPゴシック" panose="020B0400000000000000" pitchFamily="50" charset="-128"/>
              </a:rPr>
              <a:t>グリーン開発計画事業</a:t>
            </a:r>
            <a:endParaRPr lang="en-US" altLang="ja-JP"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E839CDAD-FD0A-A081-2312-4C775409DC72}"/>
              </a:ext>
            </a:extLst>
          </p:cNvPr>
          <p:cNvSpPr txBox="1"/>
          <p:nvPr/>
        </p:nvSpPr>
        <p:spPr>
          <a:xfrm>
            <a:off x="2467042" y="2062574"/>
            <a:ext cx="3178748" cy="2138684"/>
          </a:xfrm>
          <a:prstGeom prst="rect">
            <a:avLst/>
          </a:prstGeom>
          <a:solidFill>
            <a:schemeClr val="accent1">
              <a:lumMod val="75000"/>
              <a:alpha val="25000"/>
            </a:schemeClr>
          </a:solidFill>
        </p:spPr>
        <p:txBody>
          <a:bodyPr wrap="square" tIns="90000" bIns="46800" rtlCol="0" anchor="ctr" anchorCtr="0">
            <a:spAutoFit/>
          </a:bodyPr>
          <a:lstStyle/>
          <a:p>
            <a:r>
              <a:rPr kumimoji="1" lang="ja-JP" altLang="en-US" b="1" dirty="0">
                <a:latin typeface="BIZ UDPゴシック" panose="020B0400000000000000" pitchFamily="50" charset="-128"/>
                <a:ea typeface="BIZ UDPゴシック" panose="020B0400000000000000" pitchFamily="50" charset="-128"/>
              </a:rPr>
              <a:t>建物への</a:t>
            </a:r>
            <a:r>
              <a:rPr kumimoji="1" lang="en-US" altLang="ja-JP" b="1" dirty="0">
                <a:latin typeface="BIZ UDPゴシック" panose="020B0400000000000000" pitchFamily="50" charset="-128"/>
                <a:ea typeface="BIZ UDPゴシック" panose="020B0400000000000000" pitchFamily="50" charset="-128"/>
              </a:rPr>
              <a:t>ZEB</a:t>
            </a:r>
            <a:r>
              <a:rPr kumimoji="1" lang="ja-JP" altLang="en-US" b="1" dirty="0">
                <a:latin typeface="BIZ UDPゴシック" panose="020B0400000000000000" pitchFamily="50" charset="-128"/>
                <a:ea typeface="BIZ UDPゴシック" panose="020B0400000000000000" pitchFamily="50" charset="-128"/>
              </a:rPr>
              <a:t>概念の導入</a:t>
            </a:r>
            <a:endParaRPr kumimoji="1" lang="en-US" altLang="ja-JP" b="1" dirty="0">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・新市庁舎・集合住宅を対象</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　にした導入検討</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・室内環境の最適化検討</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屋根置き太陽光発電の提案</a:t>
            </a:r>
            <a:endParaRPr kumimoji="1"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　（民間工場、病院）</a:t>
            </a:r>
            <a:endParaRPr kumimoji="1"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・地中熱ヒートポンプの導入</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　可能性検討（実証事業）</a:t>
            </a:r>
            <a:endParaRPr kumimoji="1"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6AA2845F-F4CB-C85C-6DE5-3F955718B5A5}"/>
              </a:ext>
            </a:extLst>
          </p:cNvPr>
          <p:cNvSpPr txBox="1"/>
          <p:nvPr/>
        </p:nvSpPr>
        <p:spPr>
          <a:xfrm>
            <a:off x="2467042" y="4384366"/>
            <a:ext cx="3178748" cy="661356"/>
          </a:xfrm>
          <a:prstGeom prst="rect">
            <a:avLst/>
          </a:prstGeom>
          <a:solidFill>
            <a:schemeClr val="accent1">
              <a:lumMod val="75000"/>
              <a:alpha val="25000"/>
            </a:schemeClr>
          </a:solidFill>
        </p:spPr>
        <p:txBody>
          <a:bodyPr wrap="square" tIns="90000" bIns="46800" rtlCol="0" anchor="ctr" anchorCtr="0">
            <a:spAutoFit/>
          </a:bodyPr>
          <a:lstStyle/>
          <a:p>
            <a:r>
              <a:rPr kumimoji="1" lang="ja-JP" altLang="en-US" b="1" dirty="0">
                <a:latin typeface="BIZ UDPゴシック" panose="020B0400000000000000" pitchFamily="50" charset="-128"/>
                <a:ea typeface="BIZ UDPゴシック" panose="020B0400000000000000" pitchFamily="50" charset="-128"/>
              </a:rPr>
              <a:t>高効率ボイラーの導入　　</a:t>
            </a:r>
            <a:endParaRPr kumimoji="1" lang="en-US" altLang="ja-JP" b="1" dirty="0">
              <a:latin typeface="BIZ UDPゴシック" panose="020B0400000000000000" pitchFamily="50" charset="-128"/>
              <a:ea typeface="BIZ UDPゴシック" panose="020B0400000000000000" pitchFamily="50" charset="-128"/>
            </a:endParaRPr>
          </a:p>
          <a:p>
            <a:r>
              <a:rPr kumimoji="1"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・工場向け</a:t>
            </a:r>
            <a:r>
              <a:rPr kumimoji="1" lang="en-US" altLang="ja-JP" sz="1600" dirty="0">
                <a:solidFill>
                  <a:schemeClr val="bg1">
                    <a:lumMod val="50000"/>
                  </a:schemeClr>
                </a:solidFill>
                <a:latin typeface="BIZ UDPゴシック" panose="020B0400000000000000" pitchFamily="50" charset="-128"/>
                <a:ea typeface="BIZ UDPゴシック" panose="020B0400000000000000" pitchFamily="50" charset="-128"/>
              </a:rPr>
              <a:t>LPG</a:t>
            </a:r>
            <a:r>
              <a:rPr kumimoji="1"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ボイラーの提案</a:t>
            </a:r>
            <a:endParaRPr kumimoji="1"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3F8091C9-4F77-4180-5537-5DF0755002E8}"/>
              </a:ext>
            </a:extLst>
          </p:cNvPr>
          <p:cNvSpPr>
            <a:spLocks/>
          </p:cNvSpPr>
          <p:nvPr/>
        </p:nvSpPr>
        <p:spPr>
          <a:xfrm>
            <a:off x="6389556" y="1446781"/>
            <a:ext cx="2420062" cy="499652"/>
          </a:xfrm>
          <a:prstGeom prst="rect">
            <a:avLst/>
          </a:prstGeom>
          <a:noFill/>
        </p:spPr>
        <p:txBody>
          <a:bodyPr wrap="square">
            <a:noAutofit/>
          </a:bodyPr>
          <a:lstStyle/>
          <a:p>
            <a:pPr algn="ctr"/>
            <a:r>
              <a:rPr lang="ja-JP" altLang="en-US" sz="1600" b="1" dirty="0">
                <a:latin typeface="BIZ UDPゴシック" panose="020B0400000000000000" pitchFamily="50" charset="-128"/>
                <a:ea typeface="BIZ UDPゴシック" panose="020B0400000000000000" pitchFamily="50" charset="-128"/>
              </a:rPr>
              <a:t>ウランバートルの</a:t>
            </a:r>
            <a:endParaRPr lang="en-US" altLang="ja-JP" sz="1600" b="1" dirty="0">
              <a:latin typeface="BIZ UDPゴシック" panose="020B0400000000000000" pitchFamily="50" charset="-128"/>
              <a:ea typeface="BIZ UDPゴシック" panose="020B0400000000000000" pitchFamily="50" charset="-128"/>
            </a:endParaRPr>
          </a:p>
          <a:p>
            <a:pPr algn="ctr"/>
            <a:r>
              <a:rPr lang="ja-JP" altLang="en-US" sz="1600" b="1" dirty="0">
                <a:latin typeface="BIZ UDPゴシック" panose="020B0400000000000000" pitchFamily="50" charset="-128"/>
                <a:ea typeface="BIZ UDPゴシック" panose="020B0400000000000000" pitchFamily="50" charset="-128"/>
              </a:rPr>
              <a:t>大規模計画への貢献</a:t>
            </a:r>
            <a:endParaRPr lang="en-US" altLang="ja-JP" sz="16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7742CDBB-9E65-7105-C557-899D49E7C718}"/>
              </a:ext>
            </a:extLst>
          </p:cNvPr>
          <p:cNvSpPr>
            <a:spLocks/>
          </p:cNvSpPr>
          <p:nvPr/>
        </p:nvSpPr>
        <p:spPr>
          <a:xfrm>
            <a:off x="2650210" y="1452221"/>
            <a:ext cx="2523958" cy="520664"/>
          </a:xfrm>
          <a:prstGeom prst="rect">
            <a:avLst/>
          </a:prstGeom>
          <a:noFill/>
        </p:spPr>
        <p:txBody>
          <a:bodyPr wrap="square">
            <a:noAutofit/>
          </a:bodyPr>
          <a:lstStyle/>
          <a:p>
            <a:pPr algn="ctr"/>
            <a:r>
              <a:rPr lang="ja-JP" altLang="en-US" sz="1600" b="1" dirty="0">
                <a:latin typeface="BIZ UDPゴシック" panose="020B0400000000000000" pitchFamily="50" charset="-128"/>
                <a:ea typeface="BIZ UDPゴシック" panose="020B0400000000000000" pitchFamily="50" charset="-128"/>
              </a:rPr>
              <a:t>小規模モデル事業</a:t>
            </a:r>
            <a:endParaRPr lang="en-US" altLang="ja-JP" sz="1600" b="1" dirty="0">
              <a:latin typeface="BIZ UDPゴシック" panose="020B0400000000000000" pitchFamily="50" charset="-128"/>
              <a:ea typeface="BIZ UDPゴシック" panose="020B0400000000000000" pitchFamily="50" charset="-128"/>
            </a:endParaRPr>
          </a:p>
          <a:p>
            <a:pPr algn="ctr"/>
            <a:r>
              <a:rPr lang="ja-JP" altLang="en-US" sz="1600" b="1" dirty="0">
                <a:latin typeface="BIZ UDPゴシック" panose="020B0400000000000000" pitchFamily="50" charset="-128"/>
                <a:ea typeface="BIZ UDPゴシック" panose="020B0400000000000000" pitchFamily="50" charset="-128"/>
              </a:rPr>
              <a:t>（</a:t>
            </a:r>
            <a:r>
              <a:rPr lang="en-US" altLang="ja-JP" sz="1600" b="1" dirty="0">
                <a:latin typeface="BIZ UDPゴシック" panose="020B0400000000000000" pitchFamily="50" charset="-128"/>
                <a:ea typeface="BIZ UDPゴシック" panose="020B0400000000000000" pitchFamily="50" charset="-128"/>
              </a:rPr>
              <a:t>JCM</a:t>
            </a:r>
            <a:r>
              <a:rPr lang="ja-JP" altLang="en-US" sz="1600" b="1" dirty="0">
                <a:latin typeface="BIZ UDPゴシック" panose="020B0400000000000000" pitchFamily="50" charset="-128"/>
                <a:ea typeface="BIZ UDPゴシック" panose="020B0400000000000000" pitchFamily="50" charset="-128"/>
              </a:rPr>
              <a:t>も活用）</a:t>
            </a:r>
            <a:endParaRPr lang="en-US" altLang="ja-JP" sz="1600" b="1" dirty="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594A7B71-F7BB-67D5-6A26-60E71EC74A91}"/>
              </a:ext>
            </a:extLst>
          </p:cNvPr>
          <p:cNvSpPr txBox="1"/>
          <p:nvPr/>
        </p:nvSpPr>
        <p:spPr>
          <a:xfrm>
            <a:off x="2458873" y="5098728"/>
            <a:ext cx="3178749" cy="1153799"/>
          </a:xfrm>
          <a:prstGeom prst="rect">
            <a:avLst/>
          </a:prstGeom>
          <a:solidFill>
            <a:schemeClr val="accent1">
              <a:lumMod val="75000"/>
              <a:alpha val="25000"/>
            </a:schemeClr>
          </a:solidFill>
        </p:spPr>
        <p:txBody>
          <a:bodyPr wrap="square" tIns="90000" bIns="46800" rtlCol="0" anchor="ctr" anchorCtr="0">
            <a:spAutoFit/>
          </a:bodyPr>
          <a:lstStyle/>
          <a:p>
            <a:r>
              <a:rPr lang="ja-JP" altLang="en-US" b="1" dirty="0">
                <a:latin typeface="BIZ UDPゴシック" panose="020B0400000000000000" pitchFamily="50" charset="-128"/>
                <a:ea typeface="BIZ UDPゴシック" panose="020B0400000000000000" pitchFamily="50" charset="-128"/>
              </a:rPr>
              <a:t>自然エネルギーの最大活用</a:t>
            </a:r>
            <a:endParaRPr lang="en-US" altLang="ja-JP" b="1" dirty="0">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・札幌</a:t>
            </a:r>
            <a:r>
              <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rPr>
              <a:t>/</a:t>
            </a:r>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北海道の寒冷地で実績あるアイスシェルター、バイオガス等の自然エネルギーの可能性検討</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C5EBA36C-7086-46C9-535C-0584A1F12CBB}"/>
              </a:ext>
            </a:extLst>
          </p:cNvPr>
          <p:cNvSpPr txBox="1"/>
          <p:nvPr/>
        </p:nvSpPr>
        <p:spPr>
          <a:xfrm>
            <a:off x="228694" y="861599"/>
            <a:ext cx="8915306" cy="400110"/>
          </a:xfrm>
          <a:prstGeom prst="rect">
            <a:avLst/>
          </a:prstGeom>
          <a:noFill/>
        </p:spPr>
        <p:txBody>
          <a:bodyPr wrap="square">
            <a:spAutoFit/>
          </a:bodyPr>
          <a:lstStyle/>
          <a:p>
            <a:pPr algn="l"/>
            <a:r>
              <a:rPr lang="en-US" altLang="ja-JP" sz="2000" b="1" dirty="0">
                <a:solidFill>
                  <a:srgbClr val="FF0000"/>
                </a:solidFill>
                <a:latin typeface="BIZ UDPゴシック" panose="020B0400000000000000" pitchFamily="50" charset="-128"/>
                <a:ea typeface="BIZ UDPゴシック" panose="020B0400000000000000" pitchFamily="50" charset="-128"/>
              </a:rPr>
              <a:t>JCM</a:t>
            </a:r>
            <a:r>
              <a:rPr lang="ja-JP" altLang="en-US" sz="2000" dirty="0">
                <a:solidFill>
                  <a:srgbClr val="222222"/>
                </a:solidFill>
                <a:latin typeface="BIZ UDPゴシック" panose="020B0400000000000000" pitchFamily="50" charset="-128"/>
                <a:ea typeface="BIZ UDPゴシック" panose="020B0400000000000000" pitchFamily="50" charset="-128"/>
              </a:rPr>
              <a:t>も活用した</a:t>
            </a:r>
            <a:r>
              <a:rPr lang="ja-JP" altLang="en-US" sz="2000" b="1" dirty="0">
                <a:solidFill>
                  <a:srgbClr val="FF0000"/>
                </a:solidFill>
                <a:latin typeface="BIZ UDPゴシック" panose="020B0400000000000000" pitchFamily="50" charset="-128"/>
                <a:ea typeface="BIZ UDPゴシック" panose="020B0400000000000000" pitchFamily="50" charset="-128"/>
              </a:rPr>
              <a:t>モデル事業</a:t>
            </a:r>
            <a:r>
              <a:rPr lang="ja-JP" altLang="en-US" sz="2000" dirty="0">
                <a:solidFill>
                  <a:srgbClr val="222222"/>
                </a:solidFill>
                <a:latin typeface="BIZ UDPゴシック" panose="020B0400000000000000" pitchFamily="50" charset="-128"/>
                <a:ea typeface="BIZ UDPゴシック" panose="020B0400000000000000" pitchFamily="50" charset="-128"/>
              </a:rPr>
              <a:t>を形成して、将来的な</a:t>
            </a:r>
            <a:r>
              <a:rPr lang="ja-JP" altLang="en-US" sz="2000" b="1" dirty="0">
                <a:solidFill>
                  <a:srgbClr val="FF0000"/>
                </a:solidFill>
                <a:latin typeface="BIZ UDPゴシック" panose="020B0400000000000000" pitchFamily="50" charset="-128"/>
                <a:ea typeface="BIZ UDPゴシック" panose="020B0400000000000000" pitchFamily="50" charset="-128"/>
              </a:rPr>
              <a:t>大規模計画</a:t>
            </a:r>
            <a:r>
              <a:rPr lang="ja-JP" altLang="en-US" sz="2000" dirty="0">
                <a:solidFill>
                  <a:srgbClr val="222222"/>
                </a:solidFill>
                <a:latin typeface="BIZ UDPゴシック" panose="020B0400000000000000" pitchFamily="50" charset="-128"/>
                <a:ea typeface="BIZ UDPゴシック" panose="020B0400000000000000" pitchFamily="50" charset="-128"/>
              </a:rPr>
              <a:t>に貢献する</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43" name="二等辺三角形 42">
            <a:extLst>
              <a:ext uri="{FF2B5EF4-FFF2-40B4-BE49-F238E27FC236}">
                <a16:creationId xmlns:a16="http://schemas.microsoft.com/office/drawing/2014/main" id="{A9640E75-A8BA-EE93-5AD3-A87B8431E01F}"/>
              </a:ext>
            </a:extLst>
          </p:cNvPr>
          <p:cNvSpPr/>
          <p:nvPr/>
        </p:nvSpPr>
        <p:spPr>
          <a:xfrm rot="5400000">
            <a:off x="1884461" y="3067081"/>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44" name="二等辺三角形 43">
            <a:extLst>
              <a:ext uri="{FF2B5EF4-FFF2-40B4-BE49-F238E27FC236}">
                <a16:creationId xmlns:a16="http://schemas.microsoft.com/office/drawing/2014/main" id="{C92957C2-176A-9BC3-B438-0D89454013FA}"/>
              </a:ext>
            </a:extLst>
          </p:cNvPr>
          <p:cNvSpPr/>
          <p:nvPr/>
        </p:nvSpPr>
        <p:spPr>
          <a:xfrm rot="5400000">
            <a:off x="1884461" y="4670719"/>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45" name="二等辺三角形 44">
            <a:extLst>
              <a:ext uri="{FF2B5EF4-FFF2-40B4-BE49-F238E27FC236}">
                <a16:creationId xmlns:a16="http://schemas.microsoft.com/office/drawing/2014/main" id="{83645312-0124-8B7C-5AB2-F6B66558CE6C}"/>
              </a:ext>
            </a:extLst>
          </p:cNvPr>
          <p:cNvSpPr/>
          <p:nvPr/>
        </p:nvSpPr>
        <p:spPr>
          <a:xfrm rot="5400000">
            <a:off x="1868444" y="5688131"/>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pic>
        <p:nvPicPr>
          <p:cNvPr id="47" name="図 46">
            <a:extLst>
              <a:ext uri="{FF2B5EF4-FFF2-40B4-BE49-F238E27FC236}">
                <a16:creationId xmlns:a16="http://schemas.microsoft.com/office/drawing/2014/main" id="{434201C9-BE3F-C3A6-B9B2-B5925B5F83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377" y="4761782"/>
            <a:ext cx="2885652" cy="1799950"/>
          </a:xfrm>
          <a:prstGeom prst="rect">
            <a:avLst/>
          </a:prstGeom>
          <a:noFill/>
          <a:ln>
            <a:noFill/>
          </a:ln>
        </p:spPr>
      </p:pic>
      <p:pic>
        <p:nvPicPr>
          <p:cNvPr id="49" name="図 48" descr="テキスト, テーブル&#10;&#10;自動的に生成された説明">
            <a:extLst>
              <a:ext uri="{FF2B5EF4-FFF2-40B4-BE49-F238E27FC236}">
                <a16:creationId xmlns:a16="http://schemas.microsoft.com/office/drawing/2014/main" id="{AB8368DF-9085-1AB9-CB26-C5E89EB11DF4}"/>
              </a:ext>
            </a:extLst>
          </p:cNvPr>
          <p:cNvPicPr>
            <a:picLocks noChangeAspect="1"/>
          </p:cNvPicPr>
          <p:nvPr/>
        </p:nvPicPr>
        <p:blipFill>
          <a:blip r:embed="rId3"/>
          <a:stretch>
            <a:fillRect/>
          </a:stretch>
        </p:blipFill>
        <p:spPr>
          <a:xfrm>
            <a:off x="6014906" y="2549436"/>
            <a:ext cx="3022045" cy="1526638"/>
          </a:xfrm>
          <a:prstGeom prst="rect">
            <a:avLst/>
          </a:prstGeom>
        </p:spPr>
      </p:pic>
      <p:sp>
        <p:nvSpPr>
          <p:cNvPr id="50" name="二等辺三角形 49">
            <a:extLst>
              <a:ext uri="{FF2B5EF4-FFF2-40B4-BE49-F238E27FC236}">
                <a16:creationId xmlns:a16="http://schemas.microsoft.com/office/drawing/2014/main" id="{7B995700-9EB1-AC47-F55D-57BCC38A8551}"/>
              </a:ext>
            </a:extLst>
          </p:cNvPr>
          <p:cNvSpPr/>
          <p:nvPr/>
        </p:nvSpPr>
        <p:spPr>
          <a:xfrm rot="5400000">
            <a:off x="4875075" y="2996689"/>
            <a:ext cx="1937939" cy="22083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51" name="二等辺三角形 50">
            <a:extLst>
              <a:ext uri="{FF2B5EF4-FFF2-40B4-BE49-F238E27FC236}">
                <a16:creationId xmlns:a16="http://schemas.microsoft.com/office/drawing/2014/main" id="{D562216A-AFD9-9FD8-16DB-3A8F098C448A}"/>
              </a:ext>
            </a:extLst>
          </p:cNvPr>
          <p:cNvSpPr/>
          <p:nvPr/>
        </p:nvSpPr>
        <p:spPr>
          <a:xfrm rot="5400000">
            <a:off x="4863706" y="5239312"/>
            <a:ext cx="1937939" cy="220831"/>
          </a:xfrm>
          <a:prstGeom prst="triangle">
            <a:avLst>
              <a:gd name="adj" fmla="val 47379"/>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53" name="正方形/長方形 52">
            <a:extLst>
              <a:ext uri="{FF2B5EF4-FFF2-40B4-BE49-F238E27FC236}">
                <a16:creationId xmlns:a16="http://schemas.microsoft.com/office/drawing/2014/main" id="{BAD3C712-A438-30DA-8075-787254183853}"/>
              </a:ext>
            </a:extLst>
          </p:cNvPr>
          <p:cNvSpPr/>
          <p:nvPr/>
        </p:nvSpPr>
        <p:spPr>
          <a:xfrm>
            <a:off x="256191" y="134541"/>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4" name="フッター プレースホルダー 2">
            <a:extLst>
              <a:ext uri="{FF2B5EF4-FFF2-40B4-BE49-F238E27FC236}">
                <a16:creationId xmlns:a16="http://schemas.microsoft.com/office/drawing/2014/main" id="{0CBAA227-53A3-021E-5BAB-57F2D0CB4A29}"/>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spTree>
    <p:extLst>
      <p:ext uri="{BB962C8B-B14F-4D97-AF65-F5344CB8AC3E}">
        <p14:creationId xmlns:p14="http://schemas.microsoft.com/office/powerpoint/2010/main" val="394926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9F2A9-AF97-890B-08F5-84CD3674993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7ED2355-55FB-8268-6048-85530EBB52E6}"/>
              </a:ext>
            </a:extLst>
          </p:cNvPr>
          <p:cNvSpPr>
            <a:spLocks noGrp="1"/>
          </p:cNvSpPr>
          <p:nvPr>
            <p:ph type="sldNum" sz="quarter" idx="4"/>
          </p:nvPr>
        </p:nvSpPr>
        <p:spPr/>
        <p:txBody>
          <a:bodyPr/>
          <a:lstStyle/>
          <a:p>
            <a:fld id="{1B2CED70-23E7-4B67-A9EB-E84E8BE72CCA}" type="slidenum">
              <a:rPr lang="ja-JP" altLang="en-US" smtClean="0"/>
              <a:pPr/>
              <a:t>14</a:t>
            </a:fld>
            <a:endParaRPr lang="ja-JP" altLang="en-US" dirty="0"/>
          </a:p>
        </p:txBody>
      </p:sp>
      <p:pic>
        <p:nvPicPr>
          <p:cNvPr id="2" name="図 1">
            <a:extLst>
              <a:ext uri="{FF2B5EF4-FFF2-40B4-BE49-F238E27FC236}">
                <a16:creationId xmlns:a16="http://schemas.microsoft.com/office/drawing/2014/main" id="{12A4494F-BD16-7DD1-5A37-EF89F787C2D2}"/>
              </a:ext>
            </a:extLst>
          </p:cNvPr>
          <p:cNvPicPr>
            <a:picLocks noChangeAspect="1"/>
          </p:cNvPicPr>
          <p:nvPr/>
        </p:nvPicPr>
        <p:blipFill>
          <a:blip r:embed="rId2"/>
          <a:stretch>
            <a:fillRect/>
          </a:stretch>
        </p:blipFill>
        <p:spPr>
          <a:xfrm>
            <a:off x="185370" y="1794811"/>
            <a:ext cx="6021671" cy="3175062"/>
          </a:xfrm>
          <a:prstGeom prst="rect">
            <a:avLst/>
          </a:prstGeom>
        </p:spPr>
      </p:pic>
      <p:sp>
        <p:nvSpPr>
          <p:cNvPr id="7" name="テキスト ボックス 6">
            <a:extLst>
              <a:ext uri="{FF2B5EF4-FFF2-40B4-BE49-F238E27FC236}">
                <a16:creationId xmlns:a16="http://schemas.microsoft.com/office/drawing/2014/main" id="{9D6CC14B-75E1-9882-C2D9-6DD82BFF2970}"/>
              </a:ext>
            </a:extLst>
          </p:cNvPr>
          <p:cNvSpPr txBox="1"/>
          <p:nvPr/>
        </p:nvSpPr>
        <p:spPr>
          <a:xfrm>
            <a:off x="250827" y="1407634"/>
            <a:ext cx="3009710" cy="368070"/>
          </a:xfrm>
          <a:prstGeom prst="rect">
            <a:avLst/>
          </a:prstGeom>
          <a:solidFill>
            <a:schemeClr val="bg1">
              <a:lumMod val="85000"/>
            </a:schemeClr>
          </a:solidFill>
          <a:ln>
            <a:solidFill>
              <a:schemeClr val="tx1"/>
            </a:solidFill>
          </a:ln>
        </p:spPr>
        <p:txBody>
          <a:bodyPr wrap="square">
            <a:spAutoFit/>
          </a:bodyPr>
          <a:lstStyle/>
          <a:p>
            <a:pPr algn="l"/>
            <a:r>
              <a:rPr lang="en-US" altLang="ja-JP" dirty="0">
                <a:solidFill>
                  <a:srgbClr val="222222"/>
                </a:solidFill>
                <a:latin typeface="BIZ UDPゴシック" panose="020B0400000000000000" pitchFamily="50" charset="-128"/>
                <a:ea typeface="BIZ UDPゴシック" panose="020B0400000000000000" pitchFamily="50" charset="-128"/>
              </a:rPr>
              <a:t>ZEB</a:t>
            </a:r>
            <a:r>
              <a:rPr lang="ja-JP" altLang="en-US" dirty="0">
                <a:solidFill>
                  <a:srgbClr val="222222"/>
                </a:solidFill>
                <a:latin typeface="BIZ UDPゴシック" panose="020B0400000000000000" pitchFamily="50" charset="-128"/>
                <a:ea typeface="BIZ UDPゴシック" panose="020B0400000000000000" pitchFamily="50" charset="-128"/>
              </a:rPr>
              <a:t>概念の導入のプロセス</a:t>
            </a:r>
            <a:endParaRPr lang="en-US" altLang="ja-JP" dirty="0">
              <a:solidFill>
                <a:srgbClr val="222222"/>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499A0D9C-1CB9-11F5-7171-BC3C7FC24000}"/>
              </a:ext>
            </a:extLst>
          </p:cNvPr>
          <p:cNvSpPr txBox="1"/>
          <p:nvPr/>
        </p:nvSpPr>
        <p:spPr>
          <a:xfrm>
            <a:off x="0" y="899000"/>
            <a:ext cx="5263149" cy="445913"/>
          </a:xfrm>
          <a:prstGeom prst="rect">
            <a:avLst/>
          </a:prstGeom>
          <a:solidFill>
            <a:schemeClr val="accent1">
              <a:lumMod val="75000"/>
              <a:alpha val="25000"/>
            </a:schemeClr>
          </a:solidFill>
        </p:spPr>
        <p:txBody>
          <a:bodyPr wrap="square" tIns="90000" bIns="46800" rtlCol="0" anchor="ctr" anchorCtr="0">
            <a:spAutoFit/>
          </a:bodyPr>
          <a:lstStyle/>
          <a:p>
            <a:pPr algn="ctr"/>
            <a:r>
              <a:rPr kumimoji="1" lang="ja-JP" altLang="en-US" sz="2000" dirty="0">
                <a:latin typeface="BIZ UDPゴシック" panose="020B0400000000000000" pitchFamily="50" charset="-128"/>
                <a:ea typeface="BIZ UDPゴシック" panose="020B0400000000000000" pitchFamily="50" charset="-128"/>
              </a:rPr>
              <a:t>低炭素住宅・施設への転換のための取組</a:t>
            </a:r>
          </a:p>
        </p:txBody>
      </p:sp>
      <p:sp>
        <p:nvSpPr>
          <p:cNvPr id="13" name="楕円 12">
            <a:extLst>
              <a:ext uri="{FF2B5EF4-FFF2-40B4-BE49-F238E27FC236}">
                <a16:creationId xmlns:a16="http://schemas.microsoft.com/office/drawing/2014/main" id="{9B724C15-3985-B89C-5CC6-77E266C6C729}"/>
              </a:ext>
            </a:extLst>
          </p:cNvPr>
          <p:cNvSpPr/>
          <p:nvPr/>
        </p:nvSpPr>
        <p:spPr>
          <a:xfrm>
            <a:off x="629173" y="1827860"/>
            <a:ext cx="1325461" cy="41513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267ED29D-1C07-3DAC-9DBF-D790B8D795A8}"/>
              </a:ext>
            </a:extLst>
          </p:cNvPr>
          <p:cNvSpPr/>
          <p:nvPr/>
        </p:nvSpPr>
        <p:spPr>
          <a:xfrm>
            <a:off x="3858935" y="3288484"/>
            <a:ext cx="805343" cy="62078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E29BF072-916E-6CB0-E51E-7A142A48D0D2}"/>
              </a:ext>
            </a:extLst>
          </p:cNvPr>
          <p:cNvSpPr/>
          <p:nvPr/>
        </p:nvSpPr>
        <p:spPr>
          <a:xfrm>
            <a:off x="1755153" y="2406241"/>
            <a:ext cx="845434" cy="56683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FCDA5437-02AD-4BB9-BD54-7C57086DD850}"/>
              </a:ext>
            </a:extLst>
          </p:cNvPr>
          <p:cNvCxnSpPr>
            <a:cxnSpLocks/>
          </p:cNvCxnSpPr>
          <p:nvPr/>
        </p:nvCxnSpPr>
        <p:spPr>
          <a:xfrm flipV="1">
            <a:off x="1954634" y="1324443"/>
            <a:ext cx="4412610" cy="6946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54B1E68-5CF2-23C4-5BB2-D96CC9AFD3A0}"/>
              </a:ext>
            </a:extLst>
          </p:cNvPr>
          <p:cNvCxnSpPr>
            <a:cxnSpLocks/>
          </p:cNvCxnSpPr>
          <p:nvPr/>
        </p:nvCxnSpPr>
        <p:spPr>
          <a:xfrm>
            <a:off x="2529100" y="2659202"/>
            <a:ext cx="3838144" cy="4228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4B0DB7D-2245-5AA2-2DAA-3FE9BFA0A1FC}"/>
              </a:ext>
            </a:extLst>
          </p:cNvPr>
          <p:cNvCxnSpPr>
            <a:cxnSpLocks/>
            <a:stCxn id="15" idx="5"/>
          </p:cNvCxnSpPr>
          <p:nvPr/>
        </p:nvCxnSpPr>
        <p:spPr>
          <a:xfrm>
            <a:off x="4546338" y="3818358"/>
            <a:ext cx="1053428" cy="50418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54" name="グループ化 53">
            <a:extLst>
              <a:ext uri="{FF2B5EF4-FFF2-40B4-BE49-F238E27FC236}">
                <a16:creationId xmlns:a16="http://schemas.microsoft.com/office/drawing/2014/main" id="{B860E1A9-B00D-48D9-9E9C-5535F8BFE79B}"/>
              </a:ext>
            </a:extLst>
          </p:cNvPr>
          <p:cNvGrpSpPr/>
          <p:nvPr/>
        </p:nvGrpSpPr>
        <p:grpSpPr>
          <a:xfrm>
            <a:off x="6424820" y="1105028"/>
            <a:ext cx="2682656" cy="1868049"/>
            <a:chOff x="6477837" y="1080053"/>
            <a:chExt cx="2682656" cy="1868049"/>
          </a:xfrm>
        </p:grpSpPr>
        <p:pic>
          <p:nvPicPr>
            <p:cNvPr id="34" name="図 33" descr="建物の前に立っているスキーヤーたち&#10;&#10;低い精度で自動的に生成された説明">
              <a:extLst>
                <a:ext uri="{FF2B5EF4-FFF2-40B4-BE49-F238E27FC236}">
                  <a16:creationId xmlns:a16="http://schemas.microsoft.com/office/drawing/2014/main" id="{40E32DFC-F0E4-B13F-61FF-17F5CA6F7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151" y="1080053"/>
              <a:ext cx="1281193" cy="1275511"/>
            </a:xfrm>
            <a:prstGeom prst="rect">
              <a:avLst/>
            </a:prstGeom>
          </p:spPr>
        </p:pic>
        <p:pic>
          <p:nvPicPr>
            <p:cNvPr id="32" name="図 31" descr="木製テーブルの周りに集まっている人々&#10;&#10;低い精度で自動的に生成された説明">
              <a:extLst>
                <a:ext uri="{FF2B5EF4-FFF2-40B4-BE49-F238E27FC236}">
                  <a16:creationId xmlns:a16="http://schemas.microsoft.com/office/drawing/2014/main" id="{E8D1A46B-96AA-1D59-5D8A-AB5D307F0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7929" y="1358479"/>
              <a:ext cx="1215677" cy="997085"/>
            </a:xfrm>
            <a:prstGeom prst="rect">
              <a:avLst/>
            </a:prstGeom>
          </p:spPr>
        </p:pic>
        <p:sp>
          <p:nvSpPr>
            <p:cNvPr id="35" name="テキスト ボックス 34">
              <a:extLst>
                <a:ext uri="{FF2B5EF4-FFF2-40B4-BE49-F238E27FC236}">
                  <a16:creationId xmlns:a16="http://schemas.microsoft.com/office/drawing/2014/main" id="{0D2B580B-D263-A6E9-B837-99FEA03DCFD8}"/>
                </a:ext>
              </a:extLst>
            </p:cNvPr>
            <p:cNvSpPr txBox="1"/>
            <p:nvPr/>
          </p:nvSpPr>
          <p:spPr>
            <a:xfrm>
              <a:off x="6477837" y="2363327"/>
              <a:ext cx="2682656" cy="584775"/>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パッシブハウス講座・視察</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a:t>
              </a:r>
              <a:r>
                <a:rPr lang="en-US" altLang="ja-JP" sz="1600" dirty="0">
                  <a:solidFill>
                    <a:srgbClr val="222222"/>
                  </a:solidFill>
                  <a:latin typeface="BIZ UDPゴシック" panose="020B0400000000000000" pitchFamily="50" charset="-128"/>
                  <a:ea typeface="BIZ UDPゴシック" panose="020B0400000000000000" pitchFamily="50" charset="-128"/>
                </a:rPr>
                <a:t>2022</a:t>
              </a:r>
              <a:r>
                <a:rPr lang="ja-JP" altLang="en-US" sz="1600" dirty="0">
                  <a:solidFill>
                    <a:srgbClr val="222222"/>
                  </a:solidFill>
                  <a:latin typeface="BIZ UDPゴシック" panose="020B0400000000000000" pitchFamily="50" charset="-128"/>
                  <a:ea typeface="BIZ UDPゴシック" panose="020B0400000000000000" pitchFamily="50" charset="-128"/>
                </a:rPr>
                <a:t>年</a:t>
              </a:r>
              <a:r>
                <a:rPr lang="en-US" altLang="ja-JP" sz="1600" dirty="0">
                  <a:solidFill>
                    <a:srgbClr val="222222"/>
                  </a:solidFill>
                  <a:latin typeface="BIZ UDPゴシック" panose="020B0400000000000000" pitchFamily="50" charset="-128"/>
                  <a:ea typeface="BIZ UDPゴシック" panose="020B0400000000000000" pitchFamily="50" charset="-128"/>
                </a:rPr>
                <a:t>12</a:t>
              </a:r>
              <a:r>
                <a:rPr lang="ja-JP" altLang="en-US" sz="1600" dirty="0">
                  <a:solidFill>
                    <a:srgbClr val="222222"/>
                  </a:solidFill>
                  <a:latin typeface="BIZ UDPゴシック" panose="020B0400000000000000" pitchFamily="50" charset="-128"/>
                  <a:ea typeface="BIZ UDPゴシック" panose="020B0400000000000000" pitchFamily="50" charset="-128"/>
                </a:rPr>
                <a:t>月）</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grpSp>
      <p:pic>
        <p:nvPicPr>
          <p:cNvPr id="37" name="図 36" descr="木製テーブルの上にあるモニター&#10;&#10;中程度の精度で自動的に生成された説明">
            <a:extLst>
              <a:ext uri="{FF2B5EF4-FFF2-40B4-BE49-F238E27FC236}">
                <a16:creationId xmlns:a16="http://schemas.microsoft.com/office/drawing/2014/main" id="{3467C821-E190-1F6F-31D6-0F952D80E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1134" y="3002581"/>
            <a:ext cx="803675" cy="683979"/>
          </a:xfrm>
          <a:prstGeom prst="rect">
            <a:avLst/>
          </a:prstGeom>
        </p:spPr>
      </p:pic>
      <p:pic>
        <p:nvPicPr>
          <p:cNvPr id="39" name="図 38" descr="グラフィカル ユーザー インターフェイス が含まれている画像&#10;&#10;自動的に生成された説明">
            <a:extLst>
              <a:ext uri="{FF2B5EF4-FFF2-40B4-BE49-F238E27FC236}">
                <a16:creationId xmlns:a16="http://schemas.microsoft.com/office/drawing/2014/main" id="{B4B2214B-F480-58C0-88A5-D3CCE44DD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4809" y="3028456"/>
            <a:ext cx="1734897" cy="719347"/>
          </a:xfrm>
          <a:prstGeom prst="rect">
            <a:avLst/>
          </a:prstGeom>
        </p:spPr>
      </p:pic>
      <p:sp>
        <p:nvSpPr>
          <p:cNvPr id="40" name="テキスト ボックス 39">
            <a:extLst>
              <a:ext uri="{FF2B5EF4-FFF2-40B4-BE49-F238E27FC236}">
                <a16:creationId xmlns:a16="http://schemas.microsoft.com/office/drawing/2014/main" id="{D661D32D-1422-BCC2-D4A9-05F5FA837F05}"/>
              </a:ext>
            </a:extLst>
          </p:cNvPr>
          <p:cNvSpPr txBox="1"/>
          <p:nvPr/>
        </p:nvSpPr>
        <p:spPr>
          <a:xfrm>
            <a:off x="6477837" y="3737769"/>
            <a:ext cx="2387260" cy="584775"/>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室内環境測定調査</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a:t>
            </a:r>
            <a:r>
              <a:rPr lang="en-US" altLang="ja-JP" sz="1600" dirty="0">
                <a:solidFill>
                  <a:srgbClr val="222222"/>
                </a:solidFill>
                <a:latin typeface="BIZ UDPゴシック" panose="020B0400000000000000" pitchFamily="50" charset="-128"/>
                <a:ea typeface="BIZ UDPゴシック" panose="020B0400000000000000" pitchFamily="50" charset="-128"/>
              </a:rPr>
              <a:t>2022</a:t>
            </a:r>
            <a:r>
              <a:rPr lang="ja-JP" altLang="en-US" sz="1600" dirty="0">
                <a:solidFill>
                  <a:srgbClr val="222222"/>
                </a:solidFill>
                <a:latin typeface="BIZ UDPゴシック" panose="020B0400000000000000" pitchFamily="50" charset="-128"/>
                <a:ea typeface="BIZ UDPゴシック" panose="020B0400000000000000" pitchFamily="50" charset="-128"/>
              </a:rPr>
              <a:t>年</a:t>
            </a:r>
            <a:r>
              <a:rPr lang="en-US" altLang="ja-JP" sz="1600" dirty="0">
                <a:solidFill>
                  <a:srgbClr val="222222"/>
                </a:solidFill>
                <a:latin typeface="BIZ UDPゴシック" panose="020B0400000000000000" pitchFamily="50" charset="-128"/>
                <a:ea typeface="BIZ UDPゴシック" panose="020B0400000000000000" pitchFamily="50" charset="-128"/>
              </a:rPr>
              <a:t>10</a:t>
            </a:r>
            <a:r>
              <a:rPr lang="ja-JP" altLang="en-US" sz="1600" dirty="0">
                <a:solidFill>
                  <a:srgbClr val="222222"/>
                </a:solidFill>
                <a:latin typeface="BIZ UDPゴシック" panose="020B0400000000000000" pitchFamily="50" charset="-128"/>
                <a:ea typeface="BIZ UDPゴシック" panose="020B0400000000000000" pitchFamily="50" charset="-128"/>
              </a:rPr>
              <a:t>月</a:t>
            </a:r>
            <a:r>
              <a:rPr lang="en-US" altLang="ja-JP" sz="1600" dirty="0">
                <a:solidFill>
                  <a:srgbClr val="222222"/>
                </a:solidFill>
                <a:latin typeface="BIZ UDPゴシック" panose="020B0400000000000000" pitchFamily="50" charset="-128"/>
                <a:ea typeface="BIZ UDPゴシック" panose="020B0400000000000000" pitchFamily="50" charset="-128"/>
              </a:rPr>
              <a:t>-1</a:t>
            </a:r>
            <a:r>
              <a:rPr lang="ja-JP" altLang="en-US" sz="1600" dirty="0">
                <a:solidFill>
                  <a:srgbClr val="222222"/>
                </a:solidFill>
                <a:latin typeface="BIZ UDPゴシック" panose="020B0400000000000000" pitchFamily="50" charset="-128"/>
                <a:ea typeface="BIZ UDPゴシック" panose="020B0400000000000000" pitchFamily="50" charset="-128"/>
              </a:rPr>
              <a:t>月）</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pic>
        <p:nvPicPr>
          <p:cNvPr id="46" name="図 45">
            <a:extLst>
              <a:ext uri="{FF2B5EF4-FFF2-40B4-BE49-F238E27FC236}">
                <a16:creationId xmlns:a16="http://schemas.microsoft.com/office/drawing/2014/main" id="{5F7E78C7-4721-6B35-D32D-0BB0D52455C3}"/>
              </a:ext>
            </a:extLst>
          </p:cNvPr>
          <p:cNvPicPr>
            <a:picLocks noChangeAspect="1"/>
          </p:cNvPicPr>
          <p:nvPr/>
        </p:nvPicPr>
        <p:blipFill>
          <a:blip r:embed="rId7"/>
          <a:stretch>
            <a:fillRect/>
          </a:stretch>
        </p:blipFill>
        <p:spPr>
          <a:xfrm>
            <a:off x="5292504" y="4365072"/>
            <a:ext cx="1781706" cy="1280600"/>
          </a:xfrm>
          <a:prstGeom prst="rect">
            <a:avLst/>
          </a:prstGeom>
        </p:spPr>
      </p:pic>
      <p:sp>
        <p:nvSpPr>
          <p:cNvPr id="47" name="テキスト ボックス 46">
            <a:extLst>
              <a:ext uri="{FF2B5EF4-FFF2-40B4-BE49-F238E27FC236}">
                <a16:creationId xmlns:a16="http://schemas.microsoft.com/office/drawing/2014/main" id="{B9618AF7-E71A-490C-78B7-D48579A34DF9}"/>
              </a:ext>
            </a:extLst>
          </p:cNvPr>
          <p:cNvSpPr txBox="1"/>
          <p:nvPr/>
        </p:nvSpPr>
        <p:spPr>
          <a:xfrm>
            <a:off x="4824261" y="5653398"/>
            <a:ext cx="2700663" cy="830997"/>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民間工場・病院向け</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屋根置き太陽光発電の</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提案（</a:t>
            </a:r>
            <a:r>
              <a:rPr lang="en-US" altLang="ja-JP" sz="1600" dirty="0">
                <a:solidFill>
                  <a:srgbClr val="222222"/>
                </a:solidFill>
                <a:latin typeface="BIZ UDPゴシック" panose="020B0400000000000000" pitchFamily="50" charset="-128"/>
                <a:ea typeface="BIZ UDPゴシック" panose="020B0400000000000000" pitchFamily="50" charset="-128"/>
              </a:rPr>
              <a:t>2024</a:t>
            </a:r>
            <a:r>
              <a:rPr lang="ja-JP" altLang="en-US" sz="1600" dirty="0">
                <a:solidFill>
                  <a:srgbClr val="222222"/>
                </a:solidFill>
                <a:latin typeface="BIZ UDPゴシック" panose="020B0400000000000000" pitchFamily="50" charset="-128"/>
                <a:ea typeface="BIZ UDPゴシック" panose="020B0400000000000000" pitchFamily="50" charset="-128"/>
              </a:rPr>
              <a:t>年</a:t>
            </a:r>
            <a:r>
              <a:rPr lang="en-US" altLang="ja-JP" sz="1600" dirty="0">
                <a:solidFill>
                  <a:srgbClr val="222222"/>
                </a:solidFill>
                <a:latin typeface="BIZ UDPゴシック" panose="020B0400000000000000" pitchFamily="50" charset="-128"/>
                <a:ea typeface="BIZ UDPゴシック" panose="020B0400000000000000" pitchFamily="50" charset="-128"/>
              </a:rPr>
              <a:t>8</a:t>
            </a:r>
            <a:r>
              <a:rPr lang="ja-JP" altLang="en-US" sz="1600" dirty="0">
                <a:solidFill>
                  <a:srgbClr val="222222"/>
                </a:solidFill>
                <a:latin typeface="BIZ UDPゴシック" panose="020B0400000000000000" pitchFamily="50" charset="-128"/>
                <a:ea typeface="BIZ UDPゴシック" panose="020B0400000000000000" pitchFamily="50" charset="-128"/>
              </a:rPr>
              <a:t>月～）</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pic>
        <p:nvPicPr>
          <p:cNvPr id="49" name="図 48" descr="アパートのビル&#10;&#10;中程度の精度で自動的に生成された説明">
            <a:extLst>
              <a:ext uri="{FF2B5EF4-FFF2-40B4-BE49-F238E27FC236}">
                <a16:creationId xmlns:a16="http://schemas.microsoft.com/office/drawing/2014/main" id="{EF8FB2A6-D02E-A696-BC0B-DF83C02AA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5916" y="4574642"/>
            <a:ext cx="1971560" cy="997085"/>
          </a:xfrm>
          <a:prstGeom prst="rect">
            <a:avLst/>
          </a:prstGeom>
        </p:spPr>
      </p:pic>
      <p:sp>
        <p:nvSpPr>
          <p:cNvPr id="50" name="テキスト ボックス 49">
            <a:extLst>
              <a:ext uri="{FF2B5EF4-FFF2-40B4-BE49-F238E27FC236}">
                <a16:creationId xmlns:a16="http://schemas.microsoft.com/office/drawing/2014/main" id="{BB6E961D-5478-8499-A213-19014BF8A2BC}"/>
              </a:ext>
            </a:extLst>
          </p:cNvPr>
          <p:cNvSpPr txBox="1"/>
          <p:nvPr/>
        </p:nvSpPr>
        <p:spPr>
          <a:xfrm>
            <a:off x="7112196" y="5653398"/>
            <a:ext cx="2031804" cy="830997"/>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学校向け地中熱ヒートポンプ実証事業</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pPr algn="ctr"/>
            <a:r>
              <a:rPr lang="ja-JP" altLang="en-US" sz="1600" dirty="0">
                <a:solidFill>
                  <a:srgbClr val="222222"/>
                </a:solidFill>
                <a:latin typeface="BIZ UDPゴシック" panose="020B0400000000000000" pitchFamily="50" charset="-128"/>
                <a:ea typeface="BIZ UDPゴシック" panose="020B0400000000000000" pitchFamily="50" charset="-128"/>
              </a:rPr>
              <a:t>（</a:t>
            </a:r>
            <a:r>
              <a:rPr lang="en-US" altLang="ja-JP" sz="1600" dirty="0">
                <a:solidFill>
                  <a:srgbClr val="222222"/>
                </a:solidFill>
                <a:latin typeface="BIZ UDPゴシック" panose="020B0400000000000000" pitchFamily="50" charset="-128"/>
                <a:ea typeface="BIZ UDPゴシック" panose="020B0400000000000000" pitchFamily="50" charset="-128"/>
              </a:rPr>
              <a:t>2022</a:t>
            </a:r>
            <a:r>
              <a:rPr lang="ja-JP" altLang="en-US" sz="1600" dirty="0">
                <a:solidFill>
                  <a:srgbClr val="222222"/>
                </a:solidFill>
                <a:latin typeface="BIZ UDPゴシック" panose="020B0400000000000000" pitchFamily="50" charset="-128"/>
                <a:ea typeface="BIZ UDPゴシック" panose="020B0400000000000000" pitchFamily="50" charset="-128"/>
              </a:rPr>
              <a:t>年</a:t>
            </a:r>
            <a:r>
              <a:rPr lang="en-US" altLang="ja-JP" sz="1600" dirty="0">
                <a:solidFill>
                  <a:srgbClr val="222222"/>
                </a:solidFill>
                <a:latin typeface="BIZ UDPゴシック" panose="020B0400000000000000" pitchFamily="50" charset="-128"/>
                <a:ea typeface="BIZ UDPゴシック" panose="020B0400000000000000" pitchFamily="50" charset="-128"/>
              </a:rPr>
              <a:t>12</a:t>
            </a:r>
            <a:r>
              <a:rPr lang="ja-JP" altLang="en-US" sz="1600" dirty="0">
                <a:solidFill>
                  <a:srgbClr val="222222"/>
                </a:solidFill>
                <a:latin typeface="BIZ UDPゴシック" panose="020B0400000000000000" pitchFamily="50" charset="-128"/>
                <a:ea typeface="BIZ UDPゴシック" panose="020B0400000000000000" pitchFamily="50" charset="-128"/>
              </a:rPr>
              <a:t>月～）</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06119448-572B-C602-B028-BD4A8F92779F}"/>
              </a:ext>
            </a:extLst>
          </p:cNvPr>
          <p:cNvSpPr txBox="1"/>
          <p:nvPr/>
        </p:nvSpPr>
        <p:spPr>
          <a:xfrm>
            <a:off x="299814" y="6195988"/>
            <a:ext cx="4631415" cy="584775"/>
          </a:xfrm>
          <a:prstGeom prst="rect">
            <a:avLst/>
          </a:prstGeom>
          <a:noFill/>
        </p:spPr>
        <p:txBody>
          <a:bodyPr wrap="square">
            <a:spAutoFit/>
          </a:bodyPr>
          <a:lstStyle/>
          <a:p>
            <a:pPr algn="ctr"/>
            <a:r>
              <a:rPr lang="ja-JP" altLang="en-US" sz="1600" dirty="0">
                <a:solidFill>
                  <a:srgbClr val="222222"/>
                </a:solidFill>
                <a:latin typeface="BIZ UDPゴシック" panose="020B0400000000000000" pitchFamily="50" charset="-128"/>
                <a:ea typeface="BIZ UDPゴシック" panose="020B0400000000000000" pitchFamily="50" charset="-128"/>
              </a:rPr>
              <a:t>新市庁舎・集合住宅を</a:t>
            </a:r>
            <a:r>
              <a:rPr lang="ja-JP" altLang="en-US" sz="1600" dirty="0">
                <a:solidFill>
                  <a:srgbClr val="FF0000"/>
                </a:solidFill>
                <a:latin typeface="BIZ UDPゴシック" panose="020B0400000000000000" pitchFamily="50" charset="-128"/>
                <a:ea typeface="BIZ UDPゴシック" panose="020B0400000000000000" pitchFamily="50" charset="-128"/>
              </a:rPr>
              <a:t>対象に</a:t>
            </a:r>
            <a:r>
              <a:rPr lang="ja-JP" altLang="en-US" sz="1600" dirty="0">
                <a:solidFill>
                  <a:srgbClr val="222222"/>
                </a:solidFill>
                <a:latin typeface="BIZ UDPゴシック" panose="020B0400000000000000" pitchFamily="50" charset="-128"/>
                <a:ea typeface="BIZ UDPゴシック" panose="020B0400000000000000" pitchFamily="50" charset="-128"/>
              </a:rPr>
              <a:t>低炭素型モデル建物</a:t>
            </a:r>
            <a:r>
              <a:rPr lang="ja-JP" altLang="en-US" sz="1600" dirty="0">
                <a:solidFill>
                  <a:srgbClr val="FF0000"/>
                </a:solidFill>
                <a:latin typeface="BIZ UDPゴシック" panose="020B0400000000000000" pitchFamily="50" charset="-128"/>
                <a:ea typeface="BIZ UDPゴシック" panose="020B0400000000000000" pitchFamily="50" charset="-128"/>
              </a:rPr>
              <a:t>のケース検討</a:t>
            </a:r>
            <a:r>
              <a:rPr lang="ja-JP" altLang="en-US" sz="1600" dirty="0">
                <a:solidFill>
                  <a:srgbClr val="222222"/>
                </a:solidFill>
                <a:latin typeface="BIZ UDPゴシック" panose="020B0400000000000000" pitchFamily="50" charset="-128"/>
                <a:ea typeface="BIZ UDPゴシック" panose="020B0400000000000000" pitchFamily="50" charset="-128"/>
              </a:rPr>
              <a:t>（</a:t>
            </a:r>
            <a:r>
              <a:rPr lang="en-US" altLang="ja-JP" sz="1600" dirty="0">
                <a:solidFill>
                  <a:srgbClr val="222222"/>
                </a:solidFill>
                <a:latin typeface="BIZ UDPゴシック" panose="020B0400000000000000" pitchFamily="50" charset="-128"/>
                <a:ea typeface="BIZ UDPゴシック" panose="020B0400000000000000" pitchFamily="50" charset="-128"/>
              </a:rPr>
              <a:t>2021</a:t>
            </a:r>
            <a:r>
              <a:rPr lang="ja-JP" altLang="en-US" sz="1600" dirty="0">
                <a:solidFill>
                  <a:srgbClr val="222222"/>
                </a:solidFill>
                <a:latin typeface="BIZ UDPゴシック" panose="020B0400000000000000" pitchFamily="50" charset="-128"/>
                <a:ea typeface="BIZ UDPゴシック" panose="020B0400000000000000" pitchFamily="50" charset="-128"/>
              </a:rPr>
              <a:t>年</a:t>
            </a:r>
            <a:r>
              <a:rPr lang="en-US" altLang="ja-JP" sz="1600" dirty="0">
                <a:solidFill>
                  <a:srgbClr val="222222"/>
                </a:solidFill>
                <a:latin typeface="BIZ UDPゴシック" panose="020B0400000000000000" pitchFamily="50" charset="-128"/>
                <a:ea typeface="BIZ UDPゴシック" panose="020B0400000000000000" pitchFamily="50" charset="-128"/>
              </a:rPr>
              <a:t>10</a:t>
            </a:r>
            <a:r>
              <a:rPr lang="ja-JP" altLang="en-US" sz="1600" dirty="0">
                <a:solidFill>
                  <a:srgbClr val="222222"/>
                </a:solidFill>
                <a:latin typeface="BIZ UDPゴシック" panose="020B0400000000000000" pitchFamily="50" charset="-128"/>
                <a:ea typeface="BIZ UDPゴシック" panose="020B0400000000000000" pitchFamily="50" charset="-128"/>
              </a:rPr>
              <a:t>月～</a:t>
            </a:r>
            <a:r>
              <a:rPr lang="en-US" altLang="ja-JP" sz="1600" dirty="0">
                <a:solidFill>
                  <a:srgbClr val="222222"/>
                </a:solidFill>
                <a:latin typeface="BIZ UDPゴシック" panose="020B0400000000000000" pitchFamily="50" charset="-128"/>
                <a:ea typeface="BIZ UDPゴシック" panose="020B0400000000000000" pitchFamily="50" charset="-128"/>
              </a:rPr>
              <a:t>2022</a:t>
            </a:r>
            <a:r>
              <a:rPr lang="ja-JP" altLang="en-US" sz="1600" dirty="0">
                <a:solidFill>
                  <a:srgbClr val="222222"/>
                </a:solidFill>
                <a:latin typeface="BIZ UDPゴシック" panose="020B0400000000000000" pitchFamily="50" charset="-128"/>
                <a:ea typeface="BIZ UDPゴシック" panose="020B0400000000000000" pitchFamily="50" charset="-128"/>
              </a:rPr>
              <a:t>年</a:t>
            </a:r>
            <a:r>
              <a:rPr lang="en-US" altLang="ja-JP" sz="1600" dirty="0">
                <a:solidFill>
                  <a:srgbClr val="222222"/>
                </a:solidFill>
                <a:latin typeface="BIZ UDPゴシック" panose="020B0400000000000000" pitchFamily="50" charset="-128"/>
                <a:ea typeface="BIZ UDPゴシック" panose="020B0400000000000000" pitchFamily="50" charset="-128"/>
              </a:rPr>
              <a:t>12</a:t>
            </a:r>
            <a:r>
              <a:rPr lang="ja-JP" altLang="en-US" sz="1600" dirty="0">
                <a:solidFill>
                  <a:srgbClr val="222222"/>
                </a:solidFill>
                <a:latin typeface="BIZ UDPゴシック" panose="020B0400000000000000" pitchFamily="50" charset="-128"/>
                <a:ea typeface="BIZ UDPゴシック" panose="020B0400000000000000" pitchFamily="50" charset="-128"/>
              </a:rPr>
              <a:t>月）</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grpSp>
        <p:nvGrpSpPr>
          <p:cNvPr id="57" name="グループ化 56">
            <a:extLst>
              <a:ext uri="{FF2B5EF4-FFF2-40B4-BE49-F238E27FC236}">
                <a16:creationId xmlns:a16="http://schemas.microsoft.com/office/drawing/2014/main" id="{9E29EB28-264E-CE3A-E8DC-0AC962F88B8B}"/>
              </a:ext>
            </a:extLst>
          </p:cNvPr>
          <p:cNvGrpSpPr/>
          <p:nvPr/>
        </p:nvGrpSpPr>
        <p:grpSpPr>
          <a:xfrm>
            <a:off x="755710" y="5017089"/>
            <a:ext cx="1827531" cy="1118817"/>
            <a:chOff x="0" y="0"/>
            <a:chExt cx="2599877" cy="1915795"/>
          </a:xfrm>
        </p:grpSpPr>
        <p:pic>
          <p:nvPicPr>
            <p:cNvPr id="58" name="図 57">
              <a:extLst>
                <a:ext uri="{FF2B5EF4-FFF2-40B4-BE49-F238E27FC236}">
                  <a16:creationId xmlns:a16="http://schemas.microsoft.com/office/drawing/2014/main" id="{B8E41F5E-18BD-F1E3-7FB0-4623ADF90E1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599877" cy="1404620"/>
            </a:xfrm>
            <a:prstGeom prst="rect">
              <a:avLst/>
            </a:prstGeom>
            <a:noFill/>
            <a:ln>
              <a:noFill/>
            </a:ln>
          </p:spPr>
        </p:pic>
        <p:pic>
          <p:nvPicPr>
            <p:cNvPr id="59" name="図 58">
              <a:extLst>
                <a:ext uri="{FF2B5EF4-FFF2-40B4-BE49-F238E27FC236}">
                  <a16:creationId xmlns:a16="http://schemas.microsoft.com/office/drawing/2014/main" id="{0898341D-2E27-5114-81D0-18DC920C2DD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213025"/>
              <a:ext cx="1288415" cy="700405"/>
            </a:xfrm>
            <a:prstGeom prst="rect">
              <a:avLst/>
            </a:prstGeom>
            <a:noFill/>
            <a:ln>
              <a:noFill/>
            </a:ln>
          </p:spPr>
        </p:pic>
        <p:pic>
          <p:nvPicPr>
            <p:cNvPr id="60" name="図 59">
              <a:extLst>
                <a:ext uri="{FF2B5EF4-FFF2-40B4-BE49-F238E27FC236}">
                  <a16:creationId xmlns:a16="http://schemas.microsoft.com/office/drawing/2014/main" id="{D899D519-9419-186B-5209-878618F96B1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7780" y="1212982"/>
              <a:ext cx="1312097" cy="702813"/>
            </a:xfrm>
            <a:prstGeom prst="rect">
              <a:avLst/>
            </a:prstGeom>
            <a:noFill/>
            <a:ln>
              <a:noFill/>
            </a:ln>
          </p:spPr>
        </p:pic>
      </p:grpSp>
      <p:pic>
        <p:nvPicPr>
          <p:cNvPr id="61" name="図 60" descr="建物, テーブル, アパート, スポーツゲーム が含まれている画像&#10;&#10;自動的に生成された説明">
            <a:extLst>
              <a:ext uri="{FF2B5EF4-FFF2-40B4-BE49-F238E27FC236}">
                <a16:creationId xmlns:a16="http://schemas.microsoft.com/office/drawing/2014/main" id="{761612A4-1E27-77C2-A13B-256A437435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52666" y="4991856"/>
            <a:ext cx="1710347" cy="1159742"/>
          </a:xfrm>
          <a:prstGeom prst="rect">
            <a:avLst/>
          </a:prstGeom>
        </p:spPr>
      </p:pic>
      <p:cxnSp>
        <p:nvCxnSpPr>
          <p:cNvPr id="63" name="直線矢印コネクタ 62">
            <a:extLst>
              <a:ext uri="{FF2B5EF4-FFF2-40B4-BE49-F238E27FC236}">
                <a16:creationId xmlns:a16="http://schemas.microsoft.com/office/drawing/2014/main" id="{F3324CD5-ED08-D0CD-9306-8B94BF6010AA}"/>
              </a:ext>
            </a:extLst>
          </p:cNvPr>
          <p:cNvCxnSpPr>
            <a:cxnSpLocks/>
          </p:cNvCxnSpPr>
          <p:nvPr/>
        </p:nvCxnSpPr>
        <p:spPr>
          <a:xfrm>
            <a:off x="1979799" y="3988722"/>
            <a:ext cx="0" cy="930326"/>
          </a:xfrm>
          <a:prstGeom prst="straightConnector1">
            <a:avLst/>
          </a:prstGeom>
          <a:ln w="9842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2D153D8-F4A9-54EA-1EC0-3E4D863AB43B}"/>
              </a:ext>
            </a:extLst>
          </p:cNvPr>
          <p:cNvSpPr/>
          <p:nvPr/>
        </p:nvSpPr>
        <p:spPr>
          <a:xfrm>
            <a:off x="390292" y="4951958"/>
            <a:ext cx="4631415" cy="1823437"/>
          </a:xfrm>
          <a:prstGeom prst="rect">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3FD0A411-BBAB-74D7-F82E-DEB556C08F6D}"/>
              </a:ext>
            </a:extLst>
          </p:cNvPr>
          <p:cNvSpPr/>
          <p:nvPr/>
        </p:nvSpPr>
        <p:spPr>
          <a:xfrm>
            <a:off x="3583889" y="5130017"/>
            <a:ext cx="594343" cy="58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69" name="正方形/長方形 68">
            <a:extLst>
              <a:ext uri="{FF2B5EF4-FFF2-40B4-BE49-F238E27FC236}">
                <a16:creationId xmlns:a16="http://schemas.microsoft.com/office/drawing/2014/main" id="{64E55869-8C51-EC07-740A-8FC073E0C4AE}"/>
              </a:ext>
            </a:extLst>
          </p:cNvPr>
          <p:cNvSpPr/>
          <p:nvPr/>
        </p:nvSpPr>
        <p:spPr>
          <a:xfrm>
            <a:off x="250827" y="142772"/>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Tree>
    <p:extLst>
      <p:ext uri="{BB962C8B-B14F-4D97-AF65-F5344CB8AC3E}">
        <p14:creationId xmlns:p14="http://schemas.microsoft.com/office/powerpoint/2010/main" val="248243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9BC8C-9711-30D0-1E9B-731CCE57FE71}"/>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6C9761C-43EB-5D31-8390-CFE74509EF3A}"/>
              </a:ext>
            </a:extLst>
          </p:cNvPr>
          <p:cNvSpPr>
            <a:spLocks noGrp="1"/>
          </p:cNvSpPr>
          <p:nvPr>
            <p:ph type="sldNum" sz="quarter" idx="4"/>
          </p:nvPr>
        </p:nvSpPr>
        <p:spPr/>
        <p:txBody>
          <a:bodyPr/>
          <a:lstStyle/>
          <a:p>
            <a:fld id="{1B2CED70-23E7-4B67-A9EB-E84E8BE72CCA}" type="slidenum">
              <a:rPr lang="ja-JP" altLang="en-US" smtClean="0"/>
              <a:pPr/>
              <a:t>15</a:t>
            </a:fld>
            <a:endParaRPr lang="ja-JP" altLang="en-US" dirty="0"/>
          </a:p>
        </p:txBody>
      </p:sp>
      <p:pic>
        <p:nvPicPr>
          <p:cNvPr id="2" name="図 1">
            <a:extLst>
              <a:ext uri="{FF2B5EF4-FFF2-40B4-BE49-F238E27FC236}">
                <a16:creationId xmlns:a16="http://schemas.microsoft.com/office/drawing/2014/main" id="{4069F315-AFFA-02FD-D501-FD05164055B3}"/>
              </a:ext>
            </a:extLst>
          </p:cNvPr>
          <p:cNvPicPr>
            <a:picLocks noChangeAspect="1"/>
          </p:cNvPicPr>
          <p:nvPr/>
        </p:nvPicPr>
        <p:blipFill>
          <a:blip r:embed="rId2"/>
          <a:stretch>
            <a:fillRect/>
          </a:stretch>
        </p:blipFill>
        <p:spPr>
          <a:xfrm>
            <a:off x="4648751" y="1561994"/>
            <a:ext cx="4012257" cy="4987685"/>
          </a:xfrm>
          <a:prstGeom prst="rect">
            <a:avLst/>
          </a:prstGeom>
        </p:spPr>
      </p:pic>
      <p:sp>
        <p:nvSpPr>
          <p:cNvPr id="6" name="テキスト ボックス 5">
            <a:extLst>
              <a:ext uri="{FF2B5EF4-FFF2-40B4-BE49-F238E27FC236}">
                <a16:creationId xmlns:a16="http://schemas.microsoft.com/office/drawing/2014/main" id="{1BEBB45B-B31F-FCB6-D14B-7A51E276FF61}"/>
              </a:ext>
            </a:extLst>
          </p:cNvPr>
          <p:cNvSpPr txBox="1"/>
          <p:nvPr/>
        </p:nvSpPr>
        <p:spPr>
          <a:xfrm>
            <a:off x="4696635" y="1277586"/>
            <a:ext cx="3944801" cy="369332"/>
          </a:xfrm>
          <a:prstGeom prst="rect">
            <a:avLst/>
          </a:prstGeom>
          <a:noFill/>
        </p:spPr>
        <p:txBody>
          <a:bodyPr wrap="square">
            <a:spAutoFit/>
          </a:bodyPr>
          <a:lstStyle/>
          <a:p>
            <a:pPr algn="ct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日本における省エネ性能算定の概要</a:t>
            </a:r>
            <a:endParaRPr lang="ja-JP" altLang="en-US"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12AF7C71-7E5F-20C1-CCD7-0BED20257FDF}"/>
              </a:ext>
            </a:extLst>
          </p:cNvPr>
          <p:cNvSpPr txBox="1"/>
          <p:nvPr/>
        </p:nvSpPr>
        <p:spPr>
          <a:xfrm>
            <a:off x="516446" y="1277586"/>
            <a:ext cx="3451412" cy="369332"/>
          </a:xfrm>
          <a:prstGeom prst="rect">
            <a:avLst/>
          </a:prstGeom>
          <a:noFill/>
        </p:spPr>
        <p:txBody>
          <a:bodyPr wrap="square">
            <a:spAutoFit/>
          </a:bodyPr>
          <a:lstStyle/>
          <a:p>
            <a:pPr algn="ct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日本の寒冷地技術例</a:t>
            </a:r>
            <a:endParaRPr lang="ja-JP" altLang="en-US"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637F2AB5-EE51-1429-75CF-20E4D41A78A8}"/>
              </a:ext>
            </a:extLst>
          </p:cNvPr>
          <p:cNvPicPr>
            <a:picLocks noChangeAspect="1"/>
          </p:cNvPicPr>
          <p:nvPr/>
        </p:nvPicPr>
        <p:blipFill>
          <a:blip r:embed="rId3"/>
          <a:stretch>
            <a:fillRect/>
          </a:stretch>
        </p:blipFill>
        <p:spPr>
          <a:xfrm>
            <a:off x="258445" y="1646918"/>
            <a:ext cx="3190013" cy="4007647"/>
          </a:xfrm>
          <a:prstGeom prst="rect">
            <a:avLst/>
          </a:prstGeom>
        </p:spPr>
      </p:pic>
      <p:pic>
        <p:nvPicPr>
          <p:cNvPr id="9" name="図 8">
            <a:extLst>
              <a:ext uri="{FF2B5EF4-FFF2-40B4-BE49-F238E27FC236}">
                <a16:creationId xmlns:a16="http://schemas.microsoft.com/office/drawing/2014/main" id="{0DF9E665-3712-D5A8-97B1-33DD383893A7}"/>
              </a:ext>
            </a:extLst>
          </p:cNvPr>
          <p:cNvPicPr>
            <a:picLocks noChangeAspect="1"/>
          </p:cNvPicPr>
          <p:nvPr/>
        </p:nvPicPr>
        <p:blipFill>
          <a:blip r:embed="rId4"/>
          <a:stretch>
            <a:fillRect/>
          </a:stretch>
        </p:blipFill>
        <p:spPr>
          <a:xfrm>
            <a:off x="1208919" y="4651954"/>
            <a:ext cx="3451413" cy="1812799"/>
          </a:xfrm>
          <a:prstGeom prst="rect">
            <a:avLst/>
          </a:prstGeom>
        </p:spPr>
      </p:pic>
      <p:sp>
        <p:nvSpPr>
          <p:cNvPr id="11" name="テキスト ボックス 10">
            <a:extLst>
              <a:ext uri="{FF2B5EF4-FFF2-40B4-BE49-F238E27FC236}">
                <a16:creationId xmlns:a16="http://schemas.microsoft.com/office/drawing/2014/main" id="{4DA65CA7-0B88-B0BC-C4A8-EA844137753B}"/>
              </a:ext>
            </a:extLst>
          </p:cNvPr>
          <p:cNvSpPr txBox="1"/>
          <p:nvPr/>
        </p:nvSpPr>
        <p:spPr>
          <a:xfrm>
            <a:off x="111035" y="836730"/>
            <a:ext cx="2041150" cy="400110"/>
          </a:xfrm>
          <a:prstGeom prst="rect">
            <a:avLst/>
          </a:prstGeom>
          <a:solidFill>
            <a:schemeClr val="bg1">
              <a:lumMod val="85000"/>
            </a:schemeClr>
          </a:solidFill>
          <a:ln>
            <a:solidFill>
              <a:schemeClr val="tx1"/>
            </a:solidFill>
          </a:ln>
        </p:spPr>
        <p:txBody>
          <a:bodyPr wrap="square">
            <a:spAutoFit/>
          </a:bodyPr>
          <a:lstStyle/>
          <a:p>
            <a:pPr algn="l"/>
            <a:r>
              <a:rPr lang="en-US" altLang="ja-JP" dirty="0">
                <a:solidFill>
                  <a:srgbClr val="222222"/>
                </a:solidFill>
                <a:latin typeface="BIZ UDPゴシック" panose="020B0400000000000000" pitchFamily="50" charset="-128"/>
                <a:ea typeface="BIZ UDPゴシック" panose="020B0400000000000000" pitchFamily="50" charset="-128"/>
              </a:rPr>
              <a:t>ZEB</a:t>
            </a:r>
            <a:r>
              <a:rPr lang="ja-JP" altLang="en-US" sz="2000" dirty="0">
                <a:solidFill>
                  <a:srgbClr val="222222"/>
                </a:solidFill>
                <a:latin typeface="BIZ UDPゴシック" panose="020B0400000000000000" pitchFamily="50" charset="-128"/>
                <a:ea typeface="BIZ UDPゴシック" panose="020B0400000000000000" pitchFamily="50" charset="-128"/>
              </a:rPr>
              <a:t>概念の普及</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B7818706-3A18-B9B1-23D7-479FE642DCAB}"/>
              </a:ext>
            </a:extLst>
          </p:cNvPr>
          <p:cNvSpPr/>
          <p:nvPr/>
        </p:nvSpPr>
        <p:spPr>
          <a:xfrm>
            <a:off x="258445" y="123860"/>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4" name="フッター プレースホルダー 2">
            <a:extLst>
              <a:ext uri="{FF2B5EF4-FFF2-40B4-BE49-F238E27FC236}">
                <a16:creationId xmlns:a16="http://schemas.microsoft.com/office/drawing/2014/main" id="{822E7CDE-2CD0-9E14-0B9A-775241F15B25}"/>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spTree>
    <p:extLst>
      <p:ext uri="{BB962C8B-B14F-4D97-AF65-F5344CB8AC3E}">
        <p14:creationId xmlns:p14="http://schemas.microsoft.com/office/powerpoint/2010/main" val="2666083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61C9A43-A188-1DEC-07E9-C5C677AD541C}"/>
              </a:ext>
            </a:extLst>
          </p:cNvPr>
          <p:cNvSpPr>
            <a:spLocks noGrp="1"/>
          </p:cNvSpPr>
          <p:nvPr>
            <p:ph type="sldNum" sz="quarter" idx="4"/>
          </p:nvPr>
        </p:nvSpPr>
        <p:spPr/>
        <p:txBody>
          <a:bodyPr/>
          <a:lstStyle/>
          <a:p>
            <a:fld id="{1B2CED70-23E7-4B67-A9EB-E84E8BE72CCA}" type="slidenum">
              <a:rPr lang="ja-JP" altLang="en-US" smtClean="0"/>
              <a:pPr/>
              <a:t>16</a:t>
            </a:fld>
            <a:endParaRPr lang="ja-JP" altLang="en-US" dirty="0"/>
          </a:p>
        </p:txBody>
      </p:sp>
      <p:sp>
        <p:nvSpPr>
          <p:cNvPr id="14" name="テキスト ボックス 13">
            <a:extLst>
              <a:ext uri="{FF2B5EF4-FFF2-40B4-BE49-F238E27FC236}">
                <a16:creationId xmlns:a16="http://schemas.microsoft.com/office/drawing/2014/main" id="{11D76910-8347-F79B-3058-621D8D38AE0A}"/>
              </a:ext>
            </a:extLst>
          </p:cNvPr>
          <p:cNvSpPr txBox="1"/>
          <p:nvPr/>
        </p:nvSpPr>
        <p:spPr>
          <a:xfrm>
            <a:off x="0" y="923495"/>
            <a:ext cx="5531005" cy="445913"/>
          </a:xfrm>
          <a:prstGeom prst="rect">
            <a:avLst/>
          </a:prstGeom>
          <a:solidFill>
            <a:schemeClr val="accent1">
              <a:lumMod val="75000"/>
              <a:alpha val="25000"/>
            </a:schemeClr>
          </a:solidFill>
        </p:spPr>
        <p:txBody>
          <a:bodyPr wrap="square" tIns="90000" bIns="46800" rtlCol="0" anchor="ctr" anchorCtr="0">
            <a:spAutoFit/>
          </a:bodyPr>
          <a:lstStyle/>
          <a:p>
            <a:pPr algn="ctr"/>
            <a:r>
              <a:rPr lang="ja-JP" altLang="en-US" sz="2000" dirty="0">
                <a:latin typeface="BIZ UDPゴシック" panose="020B0400000000000000" pitchFamily="50" charset="-128"/>
                <a:ea typeface="BIZ UDPゴシック" panose="020B0400000000000000" pitchFamily="50" charset="-128"/>
              </a:rPr>
              <a:t>熱供給システムのエネルギー転換</a:t>
            </a:r>
            <a:r>
              <a:rPr kumimoji="1" lang="ja-JP" altLang="en-US" sz="2000" dirty="0">
                <a:latin typeface="BIZ UDPゴシック" panose="020B0400000000000000" pitchFamily="50" charset="-128"/>
                <a:ea typeface="BIZ UDPゴシック" panose="020B0400000000000000" pitchFamily="50" charset="-128"/>
              </a:rPr>
              <a:t>のための取組</a:t>
            </a:r>
          </a:p>
        </p:txBody>
      </p:sp>
      <p:sp>
        <p:nvSpPr>
          <p:cNvPr id="16" name="テキスト ボックス 15">
            <a:extLst>
              <a:ext uri="{FF2B5EF4-FFF2-40B4-BE49-F238E27FC236}">
                <a16:creationId xmlns:a16="http://schemas.microsoft.com/office/drawing/2014/main" id="{989C66CC-EE29-9518-C1D5-ADC85686449F}"/>
              </a:ext>
            </a:extLst>
          </p:cNvPr>
          <p:cNvSpPr txBox="1"/>
          <p:nvPr/>
        </p:nvSpPr>
        <p:spPr>
          <a:xfrm>
            <a:off x="101480" y="1388504"/>
            <a:ext cx="3388852" cy="400110"/>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高効率ボイラーの導入</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6766D10C-067A-877E-A0AE-00F06B95DA6F}"/>
              </a:ext>
            </a:extLst>
          </p:cNvPr>
          <p:cNvSpPr txBox="1"/>
          <p:nvPr/>
        </p:nvSpPr>
        <p:spPr>
          <a:xfrm>
            <a:off x="-1" y="3848761"/>
            <a:ext cx="5531005" cy="445913"/>
          </a:xfrm>
          <a:prstGeom prst="rect">
            <a:avLst/>
          </a:prstGeom>
          <a:solidFill>
            <a:schemeClr val="accent1">
              <a:lumMod val="75000"/>
              <a:alpha val="25000"/>
            </a:schemeClr>
          </a:solidFill>
        </p:spPr>
        <p:txBody>
          <a:bodyPr wrap="square" tIns="90000" bIns="46800" rtlCol="0" anchor="ctr" anchorCtr="0">
            <a:spAutoFit/>
          </a:bodyPr>
          <a:lstStyle/>
          <a:p>
            <a:pPr algn="ctr"/>
            <a:r>
              <a:rPr lang="ja-JP" altLang="en-US" sz="2000" dirty="0">
                <a:latin typeface="BIZ UDPゴシック" panose="020B0400000000000000" pitchFamily="50" charset="-128"/>
                <a:ea typeface="BIZ UDPゴシック" panose="020B0400000000000000" pitchFamily="50" charset="-128"/>
              </a:rPr>
              <a:t>資源・廃棄物の利活用のための取組</a:t>
            </a:r>
            <a:endParaRPr kumimoji="1" lang="ja-JP" altLang="en-US" sz="2000" dirty="0">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5611B877-0FFA-9E16-79E0-CA2CD3372C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094" y="4706115"/>
            <a:ext cx="1986152" cy="1489614"/>
          </a:xfrm>
          <a:prstGeom prst="rect">
            <a:avLst/>
          </a:prstGeom>
        </p:spPr>
      </p:pic>
      <p:sp>
        <p:nvSpPr>
          <p:cNvPr id="30" name="テキスト ボックス 29">
            <a:extLst>
              <a:ext uri="{FF2B5EF4-FFF2-40B4-BE49-F238E27FC236}">
                <a16:creationId xmlns:a16="http://schemas.microsoft.com/office/drawing/2014/main" id="{5CBC9C6A-0594-A4B6-670E-FEA7EBB89402}"/>
              </a:ext>
            </a:extLst>
          </p:cNvPr>
          <p:cNvSpPr txBox="1"/>
          <p:nvPr/>
        </p:nvSpPr>
        <p:spPr>
          <a:xfrm>
            <a:off x="101480" y="4342847"/>
            <a:ext cx="3388852" cy="400110"/>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自然エネルギーの最大活用</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31" name="二等辺三角形 30">
            <a:extLst>
              <a:ext uri="{FF2B5EF4-FFF2-40B4-BE49-F238E27FC236}">
                <a16:creationId xmlns:a16="http://schemas.microsoft.com/office/drawing/2014/main" id="{579B37AD-9157-2889-F52F-27E3D3E35AAA}"/>
              </a:ext>
            </a:extLst>
          </p:cNvPr>
          <p:cNvSpPr/>
          <p:nvPr/>
        </p:nvSpPr>
        <p:spPr>
          <a:xfrm rot="5400000">
            <a:off x="2014107" y="5408581"/>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3" name="Text Box 6">
            <a:extLst>
              <a:ext uri="{FF2B5EF4-FFF2-40B4-BE49-F238E27FC236}">
                <a16:creationId xmlns:a16="http://schemas.microsoft.com/office/drawing/2014/main" id="{041B807C-42A4-B552-F8E3-70B5CF7ED556}"/>
              </a:ext>
            </a:extLst>
          </p:cNvPr>
          <p:cNvSpPr txBox="1">
            <a:spLocks noChangeArrowheads="1"/>
          </p:cNvSpPr>
          <p:nvPr/>
        </p:nvSpPr>
        <p:spPr bwMode="auto">
          <a:xfrm>
            <a:off x="133816" y="6195729"/>
            <a:ext cx="2315455" cy="42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モンゴル試験導入の</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アイスシェルター</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4" name="Text Box 6">
            <a:extLst>
              <a:ext uri="{FF2B5EF4-FFF2-40B4-BE49-F238E27FC236}">
                <a16:creationId xmlns:a16="http://schemas.microsoft.com/office/drawing/2014/main" id="{B5BA7AFE-8340-A921-9284-B9F5808DFCE9}"/>
              </a:ext>
            </a:extLst>
          </p:cNvPr>
          <p:cNvSpPr txBox="1">
            <a:spLocks noChangeArrowheads="1"/>
          </p:cNvSpPr>
          <p:nvPr/>
        </p:nvSpPr>
        <p:spPr bwMode="auto">
          <a:xfrm>
            <a:off x="2508065" y="6181151"/>
            <a:ext cx="2315455" cy="42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セミナー・視察会</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2024</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年</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10</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月）</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5" name="Text Box 6">
            <a:extLst>
              <a:ext uri="{FF2B5EF4-FFF2-40B4-BE49-F238E27FC236}">
                <a16:creationId xmlns:a16="http://schemas.microsoft.com/office/drawing/2014/main" id="{D419FADA-CD2D-4E53-06AC-AF4FC7C8C0F3}"/>
              </a:ext>
            </a:extLst>
          </p:cNvPr>
          <p:cNvSpPr txBox="1">
            <a:spLocks noChangeArrowheads="1"/>
          </p:cNvSpPr>
          <p:nvPr/>
        </p:nvSpPr>
        <p:spPr bwMode="auto">
          <a:xfrm>
            <a:off x="6694730" y="4561871"/>
            <a:ext cx="2449270" cy="223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牛舎の糞尿による</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バイオガス設備の検討</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牛乳製造</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会社）</a:t>
            </a:r>
            <a:endPar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モンゴル科学技術大学・日本企業と現地調査</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2024</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年</a:t>
            </a:r>
            <a:r>
              <a:rPr kumimoji="0" lang="en-US" altLang="ja-JP" dirty="0">
                <a:latin typeface="BIZ UDPゴシック" panose="020B0400000000000000" pitchFamily="50" charset="-128"/>
                <a:ea typeface="BIZ UDPゴシック" panose="020B0400000000000000" pitchFamily="50" charset="-128"/>
                <a:cs typeface="Times New Roman" panose="02020603050405020304" pitchFamily="18" charset="0"/>
              </a:rPr>
              <a:t>10</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月）</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6" name="二等辺三角形 35">
            <a:extLst>
              <a:ext uri="{FF2B5EF4-FFF2-40B4-BE49-F238E27FC236}">
                <a16:creationId xmlns:a16="http://schemas.microsoft.com/office/drawing/2014/main" id="{0C7848D2-99B7-74E4-FC2F-2EBE49A97FB0}"/>
              </a:ext>
            </a:extLst>
          </p:cNvPr>
          <p:cNvSpPr/>
          <p:nvPr/>
        </p:nvSpPr>
        <p:spPr>
          <a:xfrm rot="10800000">
            <a:off x="7343373" y="5477389"/>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pic>
        <p:nvPicPr>
          <p:cNvPr id="38" name="図 37" descr="部屋に集まっている人たち&#10;&#10;自動的に生成された説明">
            <a:extLst>
              <a:ext uri="{FF2B5EF4-FFF2-40B4-BE49-F238E27FC236}">
                <a16:creationId xmlns:a16="http://schemas.microsoft.com/office/drawing/2014/main" id="{ADBCCC6E-750A-52EB-C165-24BCB4DBE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905" y="4742957"/>
            <a:ext cx="1979349" cy="1489613"/>
          </a:xfrm>
          <a:prstGeom prst="rect">
            <a:avLst/>
          </a:prstGeom>
        </p:spPr>
      </p:pic>
      <p:pic>
        <p:nvPicPr>
          <p:cNvPr id="40" name="図 39" descr="建物, 人, 男, 立つ が含まれている画像&#10;&#10;自動的に生成された説明">
            <a:extLst>
              <a:ext uri="{FF2B5EF4-FFF2-40B4-BE49-F238E27FC236}">
                <a16:creationId xmlns:a16="http://schemas.microsoft.com/office/drawing/2014/main" id="{CFB21CAC-A028-EF97-D351-5CC210FC5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511" y="4757316"/>
            <a:ext cx="1979349" cy="1479513"/>
          </a:xfrm>
          <a:prstGeom prst="rect">
            <a:avLst/>
          </a:prstGeom>
        </p:spPr>
      </p:pic>
      <p:sp>
        <p:nvSpPr>
          <p:cNvPr id="41" name="二等辺三角形 40">
            <a:extLst>
              <a:ext uri="{FF2B5EF4-FFF2-40B4-BE49-F238E27FC236}">
                <a16:creationId xmlns:a16="http://schemas.microsoft.com/office/drawing/2014/main" id="{2FF51752-972E-61F3-D797-F6283BD20A93}"/>
              </a:ext>
            </a:extLst>
          </p:cNvPr>
          <p:cNvSpPr/>
          <p:nvPr/>
        </p:nvSpPr>
        <p:spPr>
          <a:xfrm rot="5400000">
            <a:off x="10110006" y="397272"/>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grpSp>
        <p:nvGrpSpPr>
          <p:cNvPr id="43" name="グループ化 42">
            <a:extLst>
              <a:ext uri="{FF2B5EF4-FFF2-40B4-BE49-F238E27FC236}">
                <a16:creationId xmlns:a16="http://schemas.microsoft.com/office/drawing/2014/main" id="{B83B0676-7112-BD7E-12B9-C76A526217A1}"/>
              </a:ext>
            </a:extLst>
          </p:cNvPr>
          <p:cNvGrpSpPr/>
          <p:nvPr/>
        </p:nvGrpSpPr>
        <p:grpSpPr>
          <a:xfrm>
            <a:off x="223871" y="1678253"/>
            <a:ext cx="8758885" cy="2104888"/>
            <a:chOff x="223871" y="1678253"/>
            <a:chExt cx="8758885" cy="2104888"/>
          </a:xfrm>
        </p:grpSpPr>
        <p:grpSp>
          <p:nvGrpSpPr>
            <p:cNvPr id="29" name="グループ化 28">
              <a:extLst>
                <a:ext uri="{FF2B5EF4-FFF2-40B4-BE49-F238E27FC236}">
                  <a16:creationId xmlns:a16="http://schemas.microsoft.com/office/drawing/2014/main" id="{55B0F839-37FC-64A2-3C32-F171139E9EE4}"/>
                </a:ext>
              </a:extLst>
            </p:cNvPr>
            <p:cNvGrpSpPr/>
            <p:nvPr/>
          </p:nvGrpSpPr>
          <p:grpSpPr>
            <a:xfrm>
              <a:off x="223871" y="1784868"/>
              <a:ext cx="8758885" cy="1998273"/>
              <a:chOff x="155684" y="1887147"/>
              <a:chExt cx="8758885" cy="1998273"/>
            </a:xfrm>
          </p:grpSpPr>
          <p:pic>
            <p:nvPicPr>
              <p:cNvPr id="7" name="図 6" descr="屋内, 人, 男, 探す が含まれている画像&#10;&#10;自動的に生成された説明">
                <a:extLst>
                  <a:ext uri="{FF2B5EF4-FFF2-40B4-BE49-F238E27FC236}">
                    <a16:creationId xmlns:a16="http://schemas.microsoft.com/office/drawing/2014/main" id="{48A88CB9-AC1E-DAA8-C12B-48423E803E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792" y="1887147"/>
                <a:ext cx="1984069" cy="1410758"/>
              </a:xfrm>
              <a:prstGeom prst="rect">
                <a:avLst/>
              </a:prstGeom>
            </p:spPr>
          </p:pic>
          <p:pic>
            <p:nvPicPr>
              <p:cNvPr id="11" name="図 10" descr="グリル, 食品, 熱い, 積み重ね が含まれている画像&#10;&#10;自動的に生成された説明">
                <a:extLst>
                  <a:ext uri="{FF2B5EF4-FFF2-40B4-BE49-F238E27FC236}">
                    <a16:creationId xmlns:a16="http://schemas.microsoft.com/office/drawing/2014/main" id="{C9C6A13E-B686-F8F7-88FE-1E0823F89B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1103" y="2054053"/>
                <a:ext cx="2243210" cy="1261805"/>
              </a:xfrm>
              <a:prstGeom prst="rect">
                <a:avLst/>
              </a:prstGeom>
            </p:spPr>
          </p:pic>
          <p:sp>
            <p:nvSpPr>
              <p:cNvPr id="12" name="Text Box 6">
                <a:extLst>
                  <a:ext uri="{FF2B5EF4-FFF2-40B4-BE49-F238E27FC236}">
                    <a16:creationId xmlns:a16="http://schemas.microsoft.com/office/drawing/2014/main" id="{06E1C960-5C68-500A-DA80-0C1C99128505}"/>
                  </a:ext>
                </a:extLst>
              </p:cNvPr>
              <p:cNvSpPr txBox="1">
                <a:spLocks noChangeArrowheads="1"/>
              </p:cNvSpPr>
              <p:nvPr/>
            </p:nvSpPr>
            <p:spPr bwMode="auto">
              <a:xfrm>
                <a:off x="155684" y="3243241"/>
                <a:ext cx="2243210" cy="42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既存の石炭ボイラー</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コンビニ食品</a:t>
                </a: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工場）</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Text Box 6">
                <a:extLst>
                  <a:ext uri="{FF2B5EF4-FFF2-40B4-BE49-F238E27FC236}">
                    <a16:creationId xmlns:a16="http://schemas.microsoft.com/office/drawing/2014/main" id="{5BF8CA6A-B3B3-F1C4-59C5-AF4690EF8C7E}"/>
                  </a:ext>
                </a:extLst>
              </p:cNvPr>
              <p:cNvSpPr txBox="1">
                <a:spLocks noChangeArrowheads="1"/>
              </p:cNvSpPr>
              <p:nvPr/>
            </p:nvSpPr>
            <p:spPr bwMode="auto">
              <a:xfrm>
                <a:off x="2645279" y="3345927"/>
                <a:ext cx="2243210" cy="42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大量の石炭を使用</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1" name="二等辺三角形 20">
                <a:extLst>
                  <a:ext uri="{FF2B5EF4-FFF2-40B4-BE49-F238E27FC236}">
                    <a16:creationId xmlns:a16="http://schemas.microsoft.com/office/drawing/2014/main" id="{4D8F0008-EB83-84A9-4A6B-A7DD51276272}"/>
                  </a:ext>
                </a:extLst>
              </p:cNvPr>
              <p:cNvSpPr/>
              <p:nvPr/>
            </p:nvSpPr>
            <p:spPr>
              <a:xfrm rot="5400000">
                <a:off x="2032939" y="2518414"/>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22" name="Text Box 6">
                <a:extLst>
                  <a:ext uri="{FF2B5EF4-FFF2-40B4-BE49-F238E27FC236}">
                    <a16:creationId xmlns:a16="http://schemas.microsoft.com/office/drawing/2014/main" id="{C288E077-334B-2E31-D4BB-B28DA8D71ABA}"/>
                  </a:ext>
                </a:extLst>
              </p:cNvPr>
              <p:cNvSpPr txBox="1">
                <a:spLocks noChangeArrowheads="1"/>
              </p:cNvSpPr>
              <p:nvPr/>
            </p:nvSpPr>
            <p:spPr bwMode="auto">
              <a:xfrm>
                <a:off x="5197501" y="3324957"/>
                <a:ext cx="3717068" cy="5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飲料工場</a:t>
                </a: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での</a:t>
                </a:r>
                <a:r>
                  <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LPG</a:t>
                </a: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ボイラー導入による</a:t>
                </a:r>
                <a:r>
                  <a:rPr kumimoji="0" lang="en-US" altLang="ja-JP" b="0"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JCM</a:t>
                </a:r>
                <a:r>
                  <a:rPr kumimoji="0" lang="ja-JP" altLang="en-US" b="0"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実績</a:t>
                </a:r>
                <a:r>
                  <a:rPr kumimoji="0" lang="ja-JP" altLang="en-US"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を参考に提案</a:t>
                </a:r>
                <a:endParaRPr kumimoji="0" lang="en-US"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二等辺三角形 23">
                <a:extLst>
                  <a:ext uri="{FF2B5EF4-FFF2-40B4-BE49-F238E27FC236}">
                    <a16:creationId xmlns:a16="http://schemas.microsoft.com/office/drawing/2014/main" id="{29D46F85-5EFF-7124-F391-F618606B58CB}"/>
                  </a:ext>
                </a:extLst>
              </p:cNvPr>
              <p:cNvSpPr/>
              <p:nvPr/>
            </p:nvSpPr>
            <p:spPr>
              <a:xfrm rot="5400000">
                <a:off x="4626970" y="2518414"/>
                <a:ext cx="778323" cy="198401"/>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grpSp>
        <p:pic>
          <p:nvPicPr>
            <p:cNvPr id="42" name="Picture 2">
              <a:extLst>
                <a:ext uri="{FF2B5EF4-FFF2-40B4-BE49-F238E27FC236}">
                  <a16:creationId xmlns:a16="http://schemas.microsoft.com/office/drawing/2014/main" id="{1E14269F-9D90-BC89-9672-A7309102AC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9886" y="1678253"/>
              <a:ext cx="2594069" cy="1544425"/>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正方形/長方形 43">
            <a:extLst>
              <a:ext uri="{FF2B5EF4-FFF2-40B4-BE49-F238E27FC236}">
                <a16:creationId xmlns:a16="http://schemas.microsoft.com/office/drawing/2014/main" id="{D2D34ACB-9E96-EAE8-B969-F18314C683BD}"/>
              </a:ext>
            </a:extLst>
          </p:cNvPr>
          <p:cNvSpPr/>
          <p:nvPr/>
        </p:nvSpPr>
        <p:spPr>
          <a:xfrm>
            <a:off x="256191" y="133275"/>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Tree>
    <p:extLst>
      <p:ext uri="{BB962C8B-B14F-4D97-AF65-F5344CB8AC3E}">
        <p14:creationId xmlns:p14="http://schemas.microsoft.com/office/powerpoint/2010/main" val="3751607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四角形: 角を丸くする 70">
            <a:extLst>
              <a:ext uri="{FF2B5EF4-FFF2-40B4-BE49-F238E27FC236}">
                <a16:creationId xmlns:a16="http://schemas.microsoft.com/office/drawing/2014/main" id="{E5F6DB80-4988-9E10-8172-6A83E57B27EF}"/>
              </a:ext>
            </a:extLst>
          </p:cNvPr>
          <p:cNvSpPr/>
          <p:nvPr/>
        </p:nvSpPr>
        <p:spPr>
          <a:xfrm>
            <a:off x="114347" y="910820"/>
            <a:ext cx="8955443" cy="768034"/>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27" name="テキスト ボックス 26">
            <a:extLst>
              <a:ext uri="{FF2B5EF4-FFF2-40B4-BE49-F238E27FC236}">
                <a16:creationId xmlns:a16="http://schemas.microsoft.com/office/drawing/2014/main" id="{0ABBCB9C-8F9B-A566-A795-E688FA5ACFF3}"/>
              </a:ext>
            </a:extLst>
          </p:cNvPr>
          <p:cNvSpPr txBox="1"/>
          <p:nvPr/>
        </p:nvSpPr>
        <p:spPr>
          <a:xfrm>
            <a:off x="74209" y="902712"/>
            <a:ext cx="9069791" cy="707886"/>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「冬の都市市長会」をきっかけにコロナ禍にはじまった都市間連携事業は、技術・人材協力、知見共有で、ウランバートルの</a:t>
            </a:r>
            <a:r>
              <a:rPr lang="ja-JP" altLang="en-US" sz="2000" b="1" dirty="0">
                <a:solidFill>
                  <a:srgbClr val="FF0000"/>
                </a:solidFill>
                <a:latin typeface="BIZ UDPゴシック" panose="020B0400000000000000" pitchFamily="50" charset="-128"/>
                <a:ea typeface="BIZ UDPゴシック" panose="020B0400000000000000" pitchFamily="50" charset="-128"/>
              </a:rPr>
              <a:t>カーボンニュートラル</a:t>
            </a:r>
            <a:r>
              <a:rPr lang="ja-JP" altLang="en-US" sz="2000" dirty="0">
                <a:solidFill>
                  <a:srgbClr val="222222"/>
                </a:solidFill>
                <a:latin typeface="BIZ UDPゴシック" panose="020B0400000000000000" pitchFamily="50" charset="-128"/>
                <a:ea typeface="BIZ UDPゴシック" panose="020B0400000000000000" pitchFamily="50" charset="-128"/>
              </a:rPr>
              <a:t>への貢献を目指す</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grpSp>
        <p:nvGrpSpPr>
          <p:cNvPr id="42" name="グループ化 41">
            <a:extLst>
              <a:ext uri="{FF2B5EF4-FFF2-40B4-BE49-F238E27FC236}">
                <a16:creationId xmlns:a16="http://schemas.microsoft.com/office/drawing/2014/main" id="{C4F318AF-7EC4-D85E-4221-3D98CA01B796}"/>
              </a:ext>
            </a:extLst>
          </p:cNvPr>
          <p:cNvGrpSpPr/>
          <p:nvPr/>
        </p:nvGrpSpPr>
        <p:grpSpPr>
          <a:xfrm>
            <a:off x="-9862" y="1814350"/>
            <a:ext cx="9120432" cy="2665039"/>
            <a:chOff x="228694" y="2098059"/>
            <a:chExt cx="9120432" cy="2665039"/>
          </a:xfrm>
        </p:grpSpPr>
        <p:grpSp>
          <p:nvGrpSpPr>
            <p:cNvPr id="40" name="グループ化 39">
              <a:extLst>
                <a:ext uri="{FF2B5EF4-FFF2-40B4-BE49-F238E27FC236}">
                  <a16:creationId xmlns:a16="http://schemas.microsoft.com/office/drawing/2014/main" id="{A8ECA9D1-D1F3-3288-6AA1-925579C812EE}"/>
                </a:ext>
              </a:extLst>
            </p:cNvPr>
            <p:cNvGrpSpPr/>
            <p:nvPr/>
          </p:nvGrpSpPr>
          <p:grpSpPr>
            <a:xfrm>
              <a:off x="228694" y="2098059"/>
              <a:ext cx="9120432" cy="2665039"/>
              <a:chOff x="211529" y="2054223"/>
              <a:chExt cx="9120432" cy="2665039"/>
            </a:xfrm>
          </p:grpSpPr>
          <p:grpSp>
            <p:nvGrpSpPr>
              <p:cNvPr id="26" name="グループ化 25">
                <a:extLst>
                  <a:ext uri="{FF2B5EF4-FFF2-40B4-BE49-F238E27FC236}">
                    <a16:creationId xmlns:a16="http://schemas.microsoft.com/office/drawing/2014/main" id="{148A3D20-855C-CBAE-2059-218CE938CD1E}"/>
                  </a:ext>
                </a:extLst>
              </p:cNvPr>
              <p:cNvGrpSpPr/>
              <p:nvPr/>
            </p:nvGrpSpPr>
            <p:grpSpPr>
              <a:xfrm>
                <a:off x="211529" y="2109737"/>
                <a:ext cx="6140360" cy="2609525"/>
                <a:chOff x="649353" y="2714727"/>
                <a:chExt cx="6140360" cy="2609525"/>
              </a:xfrm>
            </p:grpSpPr>
            <p:grpSp>
              <p:nvGrpSpPr>
                <p:cNvPr id="14" name="グループ化 13">
                  <a:extLst>
                    <a:ext uri="{FF2B5EF4-FFF2-40B4-BE49-F238E27FC236}">
                      <a16:creationId xmlns:a16="http://schemas.microsoft.com/office/drawing/2014/main" id="{68C55449-74DB-C884-9816-5E11D9405404}"/>
                    </a:ext>
                  </a:extLst>
                </p:cNvPr>
                <p:cNvGrpSpPr/>
                <p:nvPr/>
              </p:nvGrpSpPr>
              <p:grpSpPr>
                <a:xfrm>
                  <a:off x="649353" y="2714727"/>
                  <a:ext cx="5994339" cy="2609525"/>
                  <a:chOff x="184392" y="2690483"/>
                  <a:chExt cx="6953344" cy="2872021"/>
                </a:xfrm>
              </p:grpSpPr>
              <p:pic>
                <p:nvPicPr>
                  <p:cNvPr id="5" name="図 4" descr="ダイアグラム&#10;&#10;自動的に生成された説明">
                    <a:extLst>
                      <a:ext uri="{FF2B5EF4-FFF2-40B4-BE49-F238E27FC236}">
                        <a16:creationId xmlns:a16="http://schemas.microsoft.com/office/drawing/2014/main" id="{DA614208-8505-A2D2-FB5D-92B9E63F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92" y="3077737"/>
                    <a:ext cx="6953344" cy="2477391"/>
                  </a:xfrm>
                  <a:prstGeom prst="rect">
                    <a:avLst/>
                  </a:prstGeom>
                </p:spPr>
              </p:pic>
              <p:sp>
                <p:nvSpPr>
                  <p:cNvPr id="12" name="二等辺三角形 11">
                    <a:extLst>
                      <a:ext uri="{FF2B5EF4-FFF2-40B4-BE49-F238E27FC236}">
                        <a16:creationId xmlns:a16="http://schemas.microsoft.com/office/drawing/2014/main" id="{613A5716-C36C-3983-54FF-2906AB1C4CCF}"/>
                      </a:ext>
                    </a:extLst>
                  </p:cNvPr>
                  <p:cNvSpPr/>
                  <p:nvPr/>
                </p:nvSpPr>
                <p:spPr>
                  <a:xfrm rot="16200000">
                    <a:off x="2399868" y="3362098"/>
                    <a:ext cx="2806188" cy="1594624"/>
                  </a:xfrm>
                  <a:prstGeom prst="triangle">
                    <a:avLst>
                      <a:gd name="adj" fmla="val 916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55C31673-C57A-7AEC-1BE2-0035A0AC9CBA}"/>
                      </a:ext>
                    </a:extLst>
                  </p:cNvPr>
                  <p:cNvSpPr/>
                  <p:nvPr/>
                </p:nvSpPr>
                <p:spPr>
                  <a:xfrm>
                    <a:off x="4477513" y="2690483"/>
                    <a:ext cx="2420769" cy="2806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5483383B-D996-57E6-7D40-349C7DED00D4}"/>
                    </a:ext>
                  </a:extLst>
                </p:cNvPr>
                <p:cNvGrpSpPr/>
                <p:nvPr/>
              </p:nvGrpSpPr>
              <p:grpSpPr>
                <a:xfrm>
                  <a:off x="3405204" y="3476399"/>
                  <a:ext cx="3363555" cy="468351"/>
                  <a:chOff x="1873894" y="1786987"/>
                  <a:chExt cx="3363555" cy="468351"/>
                </a:xfrm>
              </p:grpSpPr>
              <p:sp>
                <p:nvSpPr>
                  <p:cNvPr id="18" name="四角形: 角を丸くする 17">
                    <a:extLst>
                      <a:ext uri="{FF2B5EF4-FFF2-40B4-BE49-F238E27FC236}">
                        <a16:creationId xmlns:a16="http://schemas.microsoft.com/office/drawing/2014/main" id="{2696B421-C1E1-D99D-E9D7-D67D723762DD}"/>
                      </a:ext>
                    </a:extLst>
                  </p:cNvPr>
                  <p:cNvSpPr/>
                  <p:nvPr/>
                </p:nvSpPr>
                <p:spPr>
                  <a:xfrm>
                    <a:off x="1971391" y="1786987"/>
                    <a:ext cx="3170356" cy="46835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594AF40-5C01-550A-70D2-3CFF05273461}"/>
                      </a:ext>
                    </a:extLst>
                  </p:cNvPr>
                  <p:cNvSpPr txBox="1"/>
                  <p:nvPr/>
                </p:nvSpPr>
                <p:spPr>
                  <a:xfrm>
                    <a:off x="1873894" y="1797693"/>
                    <a:ext cx="3363555" cy="384357"/>
                  </a:xfrm>
                  <a:prstGeom prst="rect">
                    <a:avLst/>
                  </a:prstGeom>
                  <a:noFill/>
                </p:spPr>
                <p:txBody>
                  <a:bodyPr wrap="square" tIns="90000" bIns="46800" rtlCol="0" anchor="ctr" anchorCtr="0">
                    <a:spAutoFit/>
                  </a:bodyPr>
                  <a:lstStyle/>
                  <a:p>
                    <a:pPr algn="ctr"/>
                    <a:r>
                      <a:rPr lang="ja-JP" altLang="en-US" sz="1600" dirty="0">
                        <a:solidFill>
                          <a:schemeClr val="bg1"/>
                        </a:solidFill>
                        <a:latin typeface="BIZ UDPゴシック" panose="020B0400000000000000" pitchFamily="50" charset="-128"/>
                        <a:ea typeface="BIZ UDPゴシック" panose="020B0400000000000000" pitchFamily="50" charset="-128"/>
                      </a:rPr>
                      <a:t>熱供給システムのエネルギー転換</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20" name="グループ化 19">
                  <a:extLst>
                    <a:ext uri="{FF2B5EF4-FFF2-40B4-BE49-F238E27FC236}">
                      <a16:creationId xmlns:a16="http://schemas.microsoft.com/office/drawing/2014/main" id="{AEFE160D-503A-E0AD-6A8E-B41F43E28038}"/>
                    </a:ext>
                  </a:extLst>
                </p:cNvPr>
                <p:cNvGrpSpPr/>
                <p:nvPr/>
              </p:nvGrpSpPr>
              <p:grpSpPr>
                <a:xfrm>
                  <a:off x="3860972" y="4116919"/>
                  <a:ext cx="2782720" cy="468351"/>
                  <a:chOff x="-120720" y="868489"/>
                  <a:chExt cx="2782720" cy="468351"/>
                </a:xfrm>
                <a:solidFill>
                  <a:schemeClr val="accent6"/>
                </a:solidFill>
              </p:grpSpPr>
              <p:sp>
                <p:nvSpPr>
                  <p:cNvPr id="21" name="四角形: 角を丸くする 20">
                    <a:extLst>
                      <a:ext uri="{FF2B5EF4-FFF2-40B4-BE49-F238E27FC236}">
                        <a16:creationId xmlns:a16="http://schemas.microsoft.com/office/drawing/2014/main" id="{B88F4A9F-DED8-053A-833C-B91CDD365233}"/>
                      </a:ext>
                    </a:extLst>
                  </p:cNvPr>
                  <p:cNvSpPr/>
                  <p:nvPr/>
                </p:nvSpPr>
                <p:spPr>
                  <a:xfrm>
                    <a:off x="-120720" y="868489"/>
                    <a:ext cx="2782720" cy="468351"/>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310D28F-0391-5A64-09F4-6AF96EC08723}"/>
                      </a:ext>
                    </a:extLst>
                  </p:cNvPr>
                  <p:cNvSpPr txBox="1"/>
                  <p:nvPr/>
                </p:nvSpPr>
                <p:spPr>
                  <a:xfrm>
                    <a:off x="91271" y="931485"/>
                    <a:ext cx="2348872" cy="384357"/>
                  </a:xfrm>
                  <a:prstGeom prst="rect">
                    <a:avLst/>
                  </a:prstGeom>
                  <a:noFill/>
                </p:spPr>
                <p:txBody>
                  <a:bodyPr wrap="square" tIns="90000" bIns="46800" rtlCol="0" anchor="ctr" anchorCtr="0">
                    <a:spAutoFit/>
                  </a:bodyPr>
                  <a:lstStyle/>
                  <a:p>
                    <a:pPr algn="ctr"/>
                    <a:r>
                      <a:rPr kumimoji="1" lang="ja-JP" altLang="en-US" sz="1600" dirty="0">
                        <a:latin typeface="BIZ UDPゴシック" panose="020B0400000000000000" pitchFamily="50" charset="-128"/>
                        <a:ea typeface="BIZ UDPゴシック" panose="020B0400000000000000" pitchFamily="50" charset="-128"/>
                      </a:rPr>
                      <a:t>資源・廃棄物の利活用</a:t>
                    </a:r>
                  </a:p>
                </p:txBody>
              </p:sp>
            </p:grpSp>
            <p:grpSp>
              <p:nvGrpSpPr>
                <p:cNvPr id="23" name="グループ化 22">
                  <a:extLst>
                    <a:ext uri="{FF2B5EF4-FFF2-40B4-BE49-F238E27FC236}">
                      <a16:creationId xmlns:a16="http://schemas.microsoft.com/office/drawing/2014/main" id="{42C46BEA-788B-A0F9-BE09-D1A776735365}"/>
                    </a:ext>
                  </a:extLst>
                </p:cNvPr>
                <p:cNvGrpSpPr/>
                <p:nvPr/>
              </p:nvGrpSpPr>
              <p:grpSpPr>
                <a:xfrm>
                  <a:off x="4141364" y="4787268"/>
                  <a:ext cx="2648349" cy="468351"/>
                  <a:chOff x="-246186" y="774594"/>
                  <a:chExt cx="2648349" cy="468351"/>
                </a:xfrm>
                <a:solidFill>
                  <a:schemeClr val="accent6"/>
                </a:solidFill>
              </p:grpSpPr>
              <p:sp>
                <p:nvSpPr>
                  <p:cNvPr id="24" name="四角形: 角を丸くする 23">
                    <a:extLst>
                      <a:ext uri="{FF2B5EF4-FFF2-40B4-BE49-F238E27FC236}">
                        <a16:creationId xmlns:a16="http://schemas.microsoft.com/office/drawing/2014/main" id="{E441C50A-518B-33BB-3577-C6861B6790CD}"/>
                      </a:ext>
                    </a:extLst>
                  </p:cNvPr>
                  <p:cNvSpPr/>
                  <p:nvPr/>
                </p:nvSpPr>
                <p:spPr>
                  <a:xfrm>
                    <a:off x="-118948" y="774594"/>
                    <a:ext cx="2375090" cy="468351"/>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1039598-5CB4-3C52-ACF3-EA8220DF4636}"/>
                      </a:ext>
                    </a:extLst>
                  </p:cNvPr>
                  <p:cNvSpPr txBox="1"/>
                  <p:nvPr/>
                </p:nvSpPr>
                <p:spPr>
                  <a:xfrm>
                    <a:off x="-246186" y="836171"/>
                    <a:ext cx="2648349" cy="384357"/>
                  </a:xfrm>
                  <a:prstGeom prst="rect">
                    <a:avLst/>
                  </a:prstGeom>
                  <a:noFill/>
                </p:spPr>
                <p:txBody>
                  <a:bodyPr wrap="square" tIns="90000" bIns="46800" rtlCol="0" anchor="ctr" anchorCtr="0">
                    <a:spAutoFit/>
                  </a:bodyPr>
                  <a:lstStyle/>
                  <a:p>
                    <a:pPr algn="ctr"/>
                    <a:r>
                      <a:rPr lang="ja-JP" altLang="en-US" sz="1600" dirty="0">
                        <a:latin typeface="BIZ UDPゴシック" panose="020B0400000000000000" pitchFamily="50" charset="-128"/>
                        <a:ea typeface="BIZ UDPゴシック" panose="020B0400000000000000" pitchFamily="50" charset="-128"/>
                      </a:rPr>
                      <a:t>低炭素住宅・施設へ転換</a:t>
                    </a:r>
                    <a:endParaRPr kumimoji="1" lang="ja-JP" altLang="en-US" sz="1600" dirty="0">
                      <a:latin typeface="BIZ UDPゴシック" panose="020B0400000000000000" pitchFamily="50" charset="-128"/>
                      <a:ea typeface="BIZ UDPゴシック" panose="020B0400000000000000" pitchFamily="50" charset="-128"/>
                    </a:endParaRPr>
                  </a:p>
                </p:txBody>
              </p:sp>
            </p:grpSp>
          </p:grpSp>
          <p:sp>
            <p:nvSpPr>
              <p:cNvPr id="28" name="テキスト ボックス 27">
                <a:extLst>
                  <a:ext uri="{FF2B5EF4-FFF2-40B4-BE49-F238E27FC236}">
                    <a16:creationId xmlns:a16="http://schemas.microsoft.com/office/drawing/2014/main" id="{D77DA523-AE2E-4CEB-73A4-CE3D008EC5B9}"/>
                  </a:ext>
                </a:extLst>
              </p:cNvPr>
              <p:cNvSpPr txBox="1"/>
              <p:nvPr/>
            </p:nvSpPr>
            <p:spPr>
              <a:xfrm>
                <a:off x="6581578" y="2899726"/>
                <a:ext cx="2750383" cy="415135"/>
              </a:xfrm>
              <a:prstGeom prst="rect">
                <a:avLst/>
              </a:prstGeom>
              <a:solidFill>
                <a:srgbClr val="FF0000">
                  <a:alpha val="25000"/>
                </a:srgbClr>
              </a:solidFill>
            </p:spPr>
            <p:txBody>
              <a:bodyPr wrap="square" tIns="90000" bIns="46800" rtlCol="0" anchor="ctr" anchorCtr="0">
                <a:spAutoFit/>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地域熱供給（</a:t>
                </a:r>
                <a:r>
                  <a:rPr kumimoji="1" lang="en-US" altLang="ja-JP" dirty="0">
                    <a:solidFill>
                      <a:schemeClr val="bg1"/>
                    </a:solidFill>
                    <a:latin typeface="BIZ UDPゴシック" panose="020B0400000000000000" pitchFamily="50" charset="-128"/>
                    <a:ea typeface="BIZ UDPゴシック" panose="020B0400000000000000" pitchFamily="50" charset="-128"/>
                  </a:rPr>
                  <a:t>LPG</a:t>
                </a:r>
                <a:r>
                  <a:rPr kumimoji="1" lang="ja-JP" altLang="en-US" dirty="0">
                    <a:solidFill>
                      <a:schemeClr val="bg1"/>
                    </a:solidFill>
                    <a:latin typeface="BIZ UDPゴシック" panose="020B0400000000000000" pitchFamily="50" charset="-128"/>
                    <a:ea typeface="BIZ UDPゴシック" panose="020B0400000000000000" pitchFamily="50" charset="-128"/>
                  </a:rPr>
                  <a:t>）</a:t>
                </a:r>
                <a:r>
                  <a:rPr lang="ja-JP" altLang="en-US" dirty="0">
                    <a:solidFill>
                      <a:schemeClr val="bg1"/>
                    </a:solidFill>
                    <a:latin typeface="BIZ UDPゴシック" panose="020B0400000000000000" pitchFamily="50" charset="-128"/>
                    <a:ea typeface="BIZ UDPゴシック" panose="020B0400000000000000" pitchFamily="50" charset="-128"/>
                  </a:rPr>
                  <a:t>改善</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517A3E9B-3E9B-2499-1018-93352B5DD8DD}"/>
                  </a:ext>
                </a:extLst>
              </p:cNvPr>
              <p:cNvSpPr txBox="1"/>
              <p:nvPr/>
            </p:nvSpPr>
            <p:spPr>
              <a:xfrm>
                <a:off x="6574569" y="4231456"/>
                <a:ext cx="2757392" cy="415135"/>
              </a:xfrm>
              <a:prstGeom prst="rect">
                <a:avLst/>
              </a:prstGeom>
              <a:solidFill>
                <a:schemeClr val="accent5">
                  <a:alpha val="25000"/>
                </a:schemeClr>
              </a:solidFill>
            </p:spPr>
            <p:txBody>
              <a:bodyPr wrap="square" tIns="90000" bIns="46800" rtlCol="0" anchor="ctr" anchorCtr="0">
                <a:spAutoFit/>
              </a:bodyPr>
              <a:lstStyle/>
              <a:p>
                <a:r>
                  <a:rPr lang="ja-JP" altLang="en-US" dirty="0">
                    <a:latin typeface="BIZ UDPゴシック" panose="020B0400000000000000" pitchFamily="50" charset="-128"/>
                    <a:ea typeface="BIZ UDPゴシック" panose="020B0400000000000000" pitchFamily="50" charset="-128"/>
                  </a:rPr>
                  <a:t>グリーン開発</a:t>
                </a:r>
                <a:r>
                  <a:rPr kumimoji="1" lang="ja-JP" altLang="en-US" dirty="0">
                    <a:latin typeface="BIZ UDPゴシック" panose="020B0400000000000000" pitchFamily="50" charset="-128"/>
                    <a:ea typeface="BIZ UDPゴシック" panose="020B0400000000000000" pitchFamily="50" charset="-128"/>
                  </a:rPr>
                  <a:t>計画</a:t>
                </a:r>
                <a:r>
                  <a:rPr kumimoji="1" lang="ja-JP" altLang="en-US" sz="1600" dirty="0">
                    <a:latin typeface="BIZ UDPゴシック" panose="020B0400000000000000" pitchFamily="50" charset="-128"/>
                    <a:ea typeface="BIZ UDPゴシック" panose="020B0400000000000000" pitchFamily="50" charset="-128"/>
                  </a:rPr>
                  <a:t>（省エネ）</a:t>
                </a:r>
                <a:endParaRPr kumimoji="1" lang="en-US" altLang="ja-JP" sz="1600" dirty="0">
                  <a:latin typeface="BIZ UDPゴシック" panose="020B0400000000000000" pitchFamily="50" charset="-128"/>
                  <a:ea typeface="BIZ UDPゴシック" panose="020B0400000000000000" pitchFamily="50" charset="-128"/>
                </a:endParaRPr>
              </a:p>
            </p:txBody>
          </p:sp>
          <p:grpSp>
            <p:nvGrpSpPr>
              <p:cNvPr id="39" name="グループ化 38">
                <a:extLst>
                  <a:ext uri="{FF2B5EF4-FFF2-40B4-BE49-F238E27FC236}">
                    <a16:creationId xmlns:a16="http://schemas.microsoft.com/office/drawing/2014/main" id="{786C61FD-570C-FD89-DE34-A2809CCD2BE8}"/>
                  </a:ext>
                </a:extLst>
              </p:cNvPr>
              <p:cNvGrpSpPr/>
              <p:nvPr/>
            </p:nvGrpSpPr>
            <p:grpSpPr>
              <a:xfrm>
                <a:off x="662611" y="2054223"/>
                <a:ext cx="8669350" cy="434116"/>
                <a:chOff x="662611" y="2054223"/>
                <a:chExt cx="8669350" cy="434116"/>
              </a:xfrm>
            </p:grpSpPr>
            <p:sp>
              <p:nvSpPr>
                <p:cNvPr id="36" name="矢印: 五方向 35">
                  <a:extLst>
                    <a:ext uri="{FF2B5EF4-FFF2-40B4-BE49-F238E27FC236}">
                      <a16:creationId xmlns:a16="http://schemas.microsoft.com/office/drawing/2014/main" id="{E0231990-514E-3023-8BB8-995AFF366C8A}"/>
                    </a:ext>
                  </a:extLst>
                </p:cNvPr>
                <p:cNvSpPr/>
                <p:nvPr/>
              </p:nvSpPr>
              <p:spPr>
                <a:xfrm>
                  <a:off x="662611" y="2054223"/>
                  <a:ext cx="2522813" cy="424688"/>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札幌の知見・経験</a:t>
                  </a:r>
                </a:p>
              </p:txBody>
            </p:sp>
            <p:sp>
              <p:nvSpPr>
                <p:cNvPr id="37" name="矢印: 五方向 36">
                  <a:extLst>
                    <a:ext uri="{FF2B5EF4-FFF2-40B4-BE49-F238E27FC236}">
                      <a16:creationId xmlns:a16="http://schemas.microsoft.com/office/drawing/2014/main" id="{8EE7A0C7-78B0-66AA-3957-8701B3CEBF4D}"/>
                    </a:ext>
                  </a:extLst>
                </p:cNvPr>
                <p:cNvSpPr/>
                <p:nvPr/>
              </p:nvSpPr>
              <p:spPr>
                <a:xfrm>
                  <a:off x="3291097" y="2095268"/>
                  <a:ext cx="3170356" cy="385100"/>
                </a:xfrm>
                <a:prstGeom prst="homePlat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rPr>
                    <a:t>都市間連携事業</a:t>
                  </a:r>
                  <a:endParaRPr kumimoji="1" lang="ja-JP" altLang="en-US" b="1" dirty="0">
                    <a:solidFill>
                      <a:schemeClr val="tx1"/>
                    </a:solidFill>
                    <a:latin typeface="BIZ UDPゴシック" panose="020B0400000000000000" pitchFamily="50" charset="-128"/>
                    <a:ea typeface="BIZ UDPゴシック" panose="020B0400000000000000" pitchFamily="50" charset="-128"/>
                  </a:endParaRPr>
                </a:p>
              </p:txBody>
            </p:sp>
            <p:sp>
              <p:nvSpPr>
                <p:cNvPr id="38" name="矢印: 五方向 37">
                  <a:extLst>
                    <a:ext uri="{FF2B5EF4-FFF2-40B4-BE49-F238E27FC236}">
                      <a16:creationId xmlns:a16="http://schemas.microsoft.com/office/drawing/2014/main" id="{18C4B932-CA10-364E-4B12-79D30EB0E1F6}"/>
                    </a:ext>
                  </a:extLst>
                </p:cNvPr>
                <p:cNvSpPr/>
                <p:nvPr/>
              </p:nvSpPr>
              <p:spPr>
                <a:xfrm>
                  <a:off x="6581578" y="2103239"/>
                  <a:ext cx="2750383" cy="3851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ウランバートルへの貢献</a:t>
                  </a:r>
                </a:p>
              </p:txBody>
            </p:sp>
          </p:grpSp>
        </p:grpSp>
        <p:sp>
          <p:nvSpPr>
            <p:cNvPr id="41" name="テキスト ボックス 40">
              <a:extLst>
                <a:ext uri="{FF2B5EF4-FFF2-40B4-BE49-F238E27FC236}">
                  <a16:creationId xmlns:a16="http://schemas.microsoft.com/office/drawing/2014/main" id="{32EC70D3-FD79-9EA7-C40A-6331811D4B49}"/>
                </a:ext>
              </a:extLst>
            </p:cNvPr>
            <p:cNvSpPr txBox="1"/>
            <p:nvPr/>
          </p:nvSpPr>
          <p:spPr>
            <a:xfrm>
              <a:off x="6593351" y="3604982"/>
              <a:ext cx="2755775" cy="415135"/>
            </a:xfrm>
            <a:prstGeom prst="rect">
              <a:avLst/>
            </a:prstGeom>
            <a:solidFill>
              <a:schemeClr val="accent6">
                <a:alpha val="25000"/>
              </a:schemeClr>
            </a:solidFill>
          </p:spPr>
          <p:txBody>
            <a:bodyPr wrap="square" tIns="90000" bIns="46800" rtlCol="0" anchor="ctr" anchorCtr="0">
              <a:spAutoFit/>
            </a:bodyPr>
            <a:lstStyle/>
            <a:p>
              <a:pPr algn="ctr"/>
              <a:r>
                <a:rPr lang="ja-JP" altLang="en-US" dirty="0">
                  <a:latin typeface="BIZ UDPゴシック" panose="020B0400000000000000" pitchFamily="50" charset="-128"/>
                  <a:ea typeface="BIZ UDPゴシック" panose="020B0400000000000000" pitchFamily="50" charset="-128"/>
                </a:rPr>
                <a:t>資源燃料（固形燃料）化</a:t>
              </a:r>
              <a:endParaRPr kumimoji="1" lang="en-US" altLang="ja-JP" dirty="0">
                <a:latin typeface="BIZ UDPゴシック" panose="020B0400000000000000" pitchFamily="50" charset="-128"/>
                <a:ea typeface="BIZ UDPゴシック" panose="020B0400000000000000" pitchFamily="50" charset="-128"/>
              </a:endParaRPr>
            </a:p>
          </p:txBody>
        </p:sp>
      </p:grpSp>
      <p:sp>
        <p:nvSpPr>
          <p:cNvPr id="43" name="正方形/長方形 42">
            <a:extLst>
              <a:ext uri="{FF2B5EF4-FFF2-40B4-BE49-F238E27FC236}">
                <a16:creationId xmlns:a16="http://schemas.microsoft.com/office/drawing/2014/main" id="{12B8DA08-BFB8-061B-00FC-E767545823C1}"/>
              </a:ext>
            </a:extLst>
          </p:cNvPr>
          <p:cNvSpPr/>
          <p:nvPr/>
        </p:nvSpPr>
        <p:spPr>
          <a:xfrm>
            <a:off x="250827" y="132617"/>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47" name="二等辺三角形 46">
            <a:extLst>
              <a:ext uri="{FF2B5EF4-FFF2-40B4-BE49-F238E27FC236}">
                <a16:creationId xmlns:a16="http://schemas.microsoft.com/office/drawing/2014/main" id="{30790187-FF5F-D6D3-DE75-5AE70B9EE688}"/>
              </a:ext>
            </a:extLst>
          </p:cNvPr>
          <p:cNvSpPr/>
          <p:nvPr/>
        </p:nvSpPr>
        <p:spPr>
          <a:xfrm rot="5400000">
            <a:off x="5341246" y="3515729"/>
            <a:ext cx="1642034" cy="227473"/>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grpSp>
        <p:nvGrpSpPr>
          <p:cNvPr id="70" name="グループ化 69">
            <a:extLst>
              <a:ext uri="{FF2B5EF4-FFF2-40B4-BE49-F238E27FC236}">
                <a16:creationId xmlns:a16="http://schemas.microsoft.com/office/drawing/2014/main" id="{9C2344F8-945B-1746-DB83-CE3C32CFB568}"/>
              </a:ext>
            </a:extLst>
          </p:cNvPr>
          <p:cNvGrpSpPr/>
          <p:nvPr/>
        </p:nvGrpSpPr>
        <p:grpSpPr>
          <a:xfrm>
            <a:off x="250827" y="4555175"/>
            <a:ext cx="8732158" cy="2166178"/>
            <a:chOff x="243025" y="4753481"/>
            <a:chExt cx="8732158" cy="2166178"/>
          </a:xfrm>
        </p:grpSpPr>
        <p:sp>
          <p:nvSpPr>
            <p:cNvPr id="48" name="テキスト ボックス 47">
              <a:extLst>
                <a:ext uri="{FF2B5EF4-FFF2-40B4-BE49-F238E27FC236}">
                  <a16:creationId xmlns:a16="http://schemas.microsoft.com/office/drawing/2014/main" id="{5B772104-AEE4-BDA8-86D8-3D33D6098C4A}"/>
                </a:ext>
              </a:extLst>
            </p:cNvPr>
            <p:cNvSpPr txBox="1"/>
            <p:nvPr/>
          </p:nvSpPr>
          <p:spPr>
            <a:xfrm>
              <a:off x="1672025" y="4753481"/>
              <a:ext cx="4005886" cy="923330"/>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・建物の</a:t>
              </a:r>
              <a:r>
                <a:rPr lang="en-US" altLang="ja-JP" dirty="0">
                  <a:latin typeface="BIZ UDPゴシック" panose="020B0400000000000000" pitchFamily="50" charset="-128"/>
                  <a:ea typeface="BIZ UDPゴシック" panose="020B0400000000000000" pitchFamily="50" charset="-128"/>
                </a:rPr>
                <a:t>ZEB</a:t>
              </a:r>
              <a:r>
                <a:rPr lang="ja-JP" altLang="en-US" dirty="0">
                  <a:latin typeface="BIZ UDPゴシック" panose="020B0400000000000000" pitchFamily="50" charset="-128"/>
                  <a:ea typeface="BIZ UDPゴシック" panose="020B0400000000000000" pitchFamily="50" charset="-128"/>
                </a:rPr>
                <a:t>化（屋根置太陽光発電）</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・廃棄物の燃料化</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・高効率熱供給（</a:t>
              </a:r>
              <a:r>
                <a:rPr lang="en-US" altLang="ja-JP" dirty="0">
                  <a:latin typeface="BIZ UDPゴシック" panose="020B0400000000000000" pitchFamily="50" charset="-128"/>
                  <a:ea typeface="BIZ UDPゴシック" panose="020B0400000000000000" pitchFamily="50" charset="-128"/>
                </a:rPr>
                <a:t>LPG</a:t>
              </a:r>
              <a:r>
                <a:rPr lang="ja-JP" altLang="en-US" dirty="0">
                  <a:latin typeface="BIZ UDPゴシック" panose="020B0400000000000000" pitchFamily="50" charset="-128"/>
                  <a:ea typeface="BIZ UDPゴシック" panose="020B0400000000000000" pitchFamily="50" charset="-128"/>
                </a:rPr>
                <a:t>ボイラー）</a:t>
              </a:r>
              <a:endParaRPr lang="en-US" altLang="ja-JP" dirty="0">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F5734F6F-B170-1185-0292-D9F8130AD5DF}"/>
                </a:ext>
              </a:extLst>
            </p:cNvPr>
            <p:cNvSpPr txBox="1"/>
            <p:nvPr/>
          </p:nvSpPr>
          <p:spPr>
            <a:xfrm>
              <a:off x="6180275" y="4753481"/>
              <a:ext cx="2757392" cy="923330"/>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a:t>
              </a:r>
              <a:r>
                <a:rPr lang="en-US" altLang="ja-JP" b="1" dirty="0">
                  <a:latin typeface="BIZ UDPゴシック" panose="020B0400000000000000" pitchFamily="50" charset="-128"/>
                  <a:ea typeface="BIZ UDPゴシック" panose="020B0400000000000000" pitchFamily="50" charset="-128"/>
                </a:rPr>
                <a:t>JCM</a:t>
              </a:r>
              <a:r>
                <a:rPr lang="ja-JP" altLang="en-US" b="1" dirty="0">
                  <a:latin typeface="BIZ UDPゴシック" panose="020B0400000000000000" pitchFamily="50" charset="-128"/>
                  <a:ea typeface="BIZ UDPゴシック" panose="020B0400000000000000" pitchFamily="50" charset="-128"/>
                </a:rPr>
                <a:t>事業</a:t>
              </a:r>
              <a:r>
                <a:rPr lang="ja-JP" altLang="en-US" dirty="0">
                  <a:latin typeface="BIZ UDPゴシック" panose="020B0400000000000000" pitchFamily="50" charset="-128"/>
                  <a:ea typeface="BIZ UDPゴシック" panose="020B0400000000000000" pitchFamily="50" charset="-128"/>
                </a:rPr>
                <a:t>の活用（民間）</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a:t>
              </a:r>
              <a:r>
                <a:rPr lang="en-US" altLang="ja-JP" b="1" dirty="0">
                  <a:latin typeface="BIZ UDPゴシック" panose="020B0400000000000000" pitchFamily="50" charset="-128"/>
                  <a:ea typeface="BIZ UDPゴシック" panose="020B0400000000000000" pitchFamily="50" charset="-128"/>
                </a:rPr>
                <a:t>JICA</a:t>
              </a:r>
              <a:r>
                <a:rPr lang="ja-JP" altLang="en-US" b="1" dirty="0">
                  <a:latin typeface="BIZ UDPゴシック" panose="020B0400000000000000" pitchFamily="50" charset="-128"/>
                  <a:ea typeface="BIZ UDPゴシック" panose="020B0400000000000000" pitchFamily="50" charset="-128"/>
                </a:rPr>
                <a:t>、</a:t>
              </a:r>
              <a:r>
                <a:rPr lang="en-US" altLang="ja-JP" b="1" dirty="0">
                  <a:latin typeface="BIZ UDPゴシック" panose="020B0400000000000000" pitchFamily="50" charset="-128"/>
                  <a:ea typeface="BIZ UDPゴシック" panose="020B0400000000000000" pitchFamily="50" charset="-128"/>
                </a:rPr>
                <a:t>ADB</a:t>
              </a:r>
              <a:r>
                <a:rPr lang="ja-JP" altLang="en-US" b="1" dirty="0">
                  <a:latin typeface="BIZ UDPゴシック" panose="020B0400000000000000" pitchFamily="50" charset="-128"/>
                  <a:ea typeface="BIZ UDPゴシック" panose="020B0400000000000000" pitchFamily="50" charset="-128"/>
                </a:rPr>
                <a:t>、緑の基金</a:t>
              </a:r>
              <a:endParaRPr lang="en-US" altLang="ja-JP"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　気候（</a:t>
              </a:r>
              <a:r>
                <a:rPr lang="en-US" altLang="ja-JP" b="1" dirty="0">
                  <a:latin typeface="BIZ UDPゴシック" panose="020B0400000000000000" pitchFamily="50" charset="-128"/>
                  <a:ea typeface="BIZ UDPゴシック" panose="020B0400000000000000" pitchFamily="50" charset="-128"/>
                </a:rPr>
                <a:t>GCF</a:t>
              </a:r>
              <a:r>
                <a:rPr lang="ja-JP" altLang="en-US" b="1"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等の活用</a:t>
              </a:r>
              <a:endParaRPr lang="en-US" altLang="ja-JP" dirty="0">
                <a:latin typeface="BIZ UDPゴシック" panose="020B0400000000000000" pitchFamily="50" charset="-128"/>
                <a:ea typeface="BIZ UDPゴシック" panose="020B0400000000000000" pitchFamily="50" charset="-128"/>
              </a:endParaRPr>
            </a:p>
          </p:txBody>
        </p:sp>
        <p:grpSp>
          <p:nvGrpSpPr>
            <p:cNvPr id="66" name="グループ化 65">
              <a:extLst>
                <a:ext uri="{FF2B5EF4-FFF2-40B4-BE49-F238E27FC236}">
                  <a16:creationId xmlns:a16="http://schemas.microsoft.com/office/drawing/2014/main" id="{9B1D817E-0B67-C6B7-394D-2C71D281B170}"/>
                </a:ext>
              </a:extLst>
            </p:cNvPr>
            <p:cNvGrpSpPr/>
            <p:nvPr/>
          </p:nvGrpSpPr>
          <p:grpSpPr>
            <a:xfrm>
              <a:off x="243025" y="4761503"/>
              <a:ext cx="8732158" cy="2158156"/>
              <a:chOff x="411842" y="4792603"/>
              <a:chExt cx="8732158" cy="2158156"/>
            </a:xfrm>
          </p:grpSpPr>
          <p:sp>
            <p:nvSpPr>
              <p:cNvPr id="65" name="四角形: 角を丸くする 64">
                <a:extLst>
                  <a:ext uri="{FF2B5EF4-FFF2-40B4-BE49-F238E27FC236}">
                    <a16:creationId xmlns:a16="http://schemas.microsoft.com/office/drawing/2014/main" id="{F3DF3BFC-0390-D19D-F511-218742ABE1F8}"/>
                  </a:ext>
                </a:extLst>
              </p:cNvPr>
              <p:cNvSpPr/>
              <p:nvPr/>
            </p:nvSpPr>
            <p:spPr>
              <a:xfrm>
                <a:off x="1117398" y="6323099"/>
                <a:ext cx="7926239" cy="570293"/>
              </a:xfrm>
              <a:prstGeom prst="round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四角形: 角を丸くする 63">
                <a:extLst>
                  <a:ext uri="{FF2B5EF4-FFF2-40B4-BE49-F238E27FC236}">
                    <a16:creationId xmlns:a16="http://schemas.microsoft.com/office/drawing/2014/main" id="{CC9EDF5D-579B-CF0C-B185-C7FBC451F41A}"/>
                  </a:ext>
                </a:extLst>
              </p:cNvPr>
              <p:cNvSpPr/>
              <p:nvPr/>
            </p:nvSpPr>
            <p:spPr>
              <a:xfrm>
                <a:off x="892096" y="5775618"/>
                <a:ext cx="8151541" cy="397352"/>
              </a:xfrm>
              <a:prstGeom prst="round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 角を丸くする 61">
                <a:extLst>
                  <a:ext uri="{FF2B5EF4-FFF2-40B4-BE49-F238E27FC236}">
                    <a16:creationId xmlns:a16="http://schemas.microsoft.com/office/drawing/2014/main" id="{59233E21-13E5-ABF5-8205-AFFBFDF2D870}"/>
                  </a:ext>
                </a:extLst>
              </p:cNvPr>
              <p:cNvSpPr/>
              <p:nvPr/>
            </p:nvSpPr>
            <p:spPr>
              <a:xfrm>
                <a:off x="892097" y="4806183"/>
                <a:ext cx="8151541" cy="854105"/>
              </a:xfrm>
              <a:prstGeom prst="round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矢印: 五方向 43">
                <a:extLst>
                  <a:ext uri="{FF2B5EF4-FFF2-40B4-BE49-F238E27FC236}">
                    <a16:creationId xmlns:a16="http://schemas.microsoft.com/office/drawing/2014/main" id="{FE9050CD-850E-4277-4693-1491FB941046}"/>
                  </a:ext>
                </a:extLst>
              </p:cNvPr>
              <p:cNvSpPr/>
              <p:nvPr/>
            </p:nvSpPr>
            <p:spPr>
              <a:xfrm>
                <a:off x="411842" y="4801643"/>
                <a:ext cx="1391290" cy="872228"/>
              </a:xfrm>
              <a:prstGeom prst="homePlate">
                <a:avLst>
                  <a:gd name="adj" fmla="val 19317"/>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技術協力</a:t>
                </a:r>
              </a:p>
            </p:txBody>
          </p:sp>
          <p:sp>
            <p:nvSpPr>
              <p:cNvPr id="45" name="矢印: 五方向 44">
                <a:extLst>
                  <a:ext uri="{FF2B5EF4-FFF2-40B4-BE49-F238E27FC236}">
                    <a16:creationId xmlns:a16="http://schemas.microsoft.com/office/drawing/2014/main" id="{4ED7381D-14E2-DB73-CB49-D7F660027CB5}"/>
                  </a:ext>
                </a:extLst>
              </p:cNvPr>
              <p:cNvSpPr/>
              <p:nvPr/>
            </p:nvSpPr>
            <p:spPr>
              <a:xfrm>
                <a:off x="411842" y="5762407"/>
                <a:ext cx="1391291" cy="410562"/>
              </a:xfrm>
              <a:prstGeom prst="homePlate">
                <a:avLst>
                  <a:gd name="adj" fmla="val 2555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latin typeface="BIZ UDPゴシック" panose="020B0400000000000000" pitchFamily="50" charset="-128"/>
                    <a:ea typeface="BIZ UDPゴシック" panose="020B0400000000000000" pitchFamily="50" charset="-128"/>
                  </a:rPr>
                  <a:t>人材育成</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46" name="矢印: 五方向 45">
                <a:extLst>
                  <a:ext uri="{FF2B5EF4-FFF2-40B4-BE49-F238E27FC236}">
                    <a16:creationId xmlns:a16="http://schemas.microsoft.com/office/drawing/2014/main" id="{FCB99ADF-ADC3-C9C3-A779-7A7C1F839033}"/>
                  </a:ext>
                </a:extLst>
              </p:cNvPr>
              <p:cNvSpPr/>
              <p:nvPr/>
            </p:nvSpPr>
            <p:spPr>
              <a:xfrm>
                <a:off x="421753" y="6304428"/>
                <a:ext cx="1391291" cy="606503"/>
              </a:xfrm>
              <a:prstGeom prst="homePlate">
                <a:avLst>
                  <a:gd name="adj" fmla="val 3115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知見共有</a:t>
                </a:r>
              </a:p>
            </p:txBody>
          </p:sp>
          <p:sp>
            <p:nvSpPr>
              <p:cNvPr id="51" name="テキスト ボックス 50">
                <a:extLst>
                  <a:ext uri="{FF2B5EF4-FFF2-40B4-BE49-F238E27FC236}">
                    <a16:creationId xmlns:a16="http://schemas.microsoft.com/office/drawing/2014/main" id="{FC6C62D7-11E2-84B3-C6DC-9E7E1388F8EF}"/>
                  </a:ext>
                </a:extLst>
              </p:cNvPr>
              <p:cNvSpPr txBox="1"/>
              <p:nvPr/>
            </p:nvSpPr>
            <p:spPr>
              <a:xfrm>
                <a:off x="1819181" y="5790358"/>
                <a:ext cx="4511417"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・建設人材</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熱供給関連人材の育成協力</a:t>
                </a:r>
                <a:endParaRPr lang="en-US" altLang="ja-JP" dirty="0">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22E5E2D9-B661-E43D-84CA-645551DEE7D4}"/>
                  </a:ext>
                </a:extLst>
              </p:cNvPr>
              <p:cNvSpPr txBox="1"/>
              <p:nvPr/>
            </p:nvSpPr>
            <p:spPr>
              <a:xfrm>
                <a:off x="1813044" y="6304428"/>
                <a:ext cx="4511417" cy="646331"/>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・脱炭素技術の視察</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・施策取組の知見共有</a:t>
                </a:r>
                <a:endParaRPr lang="en-US" altLang="ja-JP" dirty="0">
                  <a:latin typeface="BIZ UDPゴシック" panose="020B0400000000000000" pitchFamily="50" charset="-128"/>
                  <a:ea typeface="BIZ UDPゴシック" panose="020B0400000000000000" pitchFamily="50" charset="-128"/>
                </a:endParaRPr>
              </a:p>
            </p:txBody>
          </p:sp>
          <p:sp>
            <p:nvSpPr>
              <p:cNvPr id="56" name="二等辺三角形 55">
                <a:extLst>
                  <a:ext uri="{FF2B5EF4-FFF2-40B4-BE49-F238E27FC236}">
                    <a16:creationId xmlns:a16="http://schemas.microsoft.com/office/drawing/2014/main" id="{44155355-C05B-1B42-3FDD-2A3F511B8A45}"/>
                  </a:ext>
                </a:extLst>
              </p:cNvPr>
              <p:cNvSpPr/>
              <p:nvPr/>
            </p:nvSpPr>
            <p:spPr>
              <a:xfrm rot="5400000">
                <a:off x="5885096" y="5140889"/>
                <a:ext cx="916703" cy="220132"/>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57" name="テキスト ボックス 56">
                <a:extLst>
                  <a:ext uri="{FF2B5EF4-FFF2-40B4-BE49-F238E27FC236}">
                    <a16:creationId xmlns:a16="http://schemas.microsoft.com/office/drawing/2014/main" id="{C1710B48-1612-C365-AF46-B7B1F2427187}"/>
                  </a:ext>
                </a:extLst>
              </p:cNvPr>
              <p:cNvSpPr txBox="1"/>
              <p:nvPr/>
            </p:nvSpPr>
            <p:spPr>
              <a:xfrm>
                <a:off x="6386608" y="5747011"/>
                <a:ext cx="2757392"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a:t>
                </a:r>
                <a:r>
                  <a:rPr lang="en-US" altLang="ja-JP" b="1" dirty="0">
                    <a:latin typeface="BIZ UDPゴシック" panose="020B0400000000000000" pitchFamily="50" charset="-128"/>
                    <a:ea typeface="BIZ UDPゴシック" panose="020B0400000000000000" pitchFamily="50" charset="-128"/>
                  </a:rPr>
                  <a:t>JICA</a:t>
                </a:r>
                <a:r>
                  <a:rPr lang="ja-JP" altLang="en-US" b="1" dirty="0">
                    <a:latin typeface="BIZ UDPゴシック" panose="020B0400000000000000" pitchFamily="50" charset="-128"/>
                    <a:ea typeface="BIZ UDPゴシック" panose="020B0400000000000000" pitchFamily="50" charset="-128"/>
                  </a:rPr>
                  <a:t>草の根事業</a:t>
                </a:r>
                <a:r>
                  <a:rPr lang="ja-JP" altLang="en-US" dirty="0">
                    <a:latin typeface="BIZ UDPゴシック" panose="020B0400000000000000" pitchFamily="50" charset="-128"/>
                    <a:ea typeface="BIZ UDPゴシック" panose="020B0400000000000000" pitchFamily="50" charset="-128"/>
                  </a:rPr>
                  <a:t>の活用</a:t>
                </a:r>
                <a:endParaRPr lang="en-US" altLang="ja-JP" dirty="0">
                  <a:latin typeface="BIZ UDPゴシック" panose="020B0400000000000000" pitchFamily="50" charset="-128"/>
                  <a:ea typeface="BIZ UDPゴシック" panose="020B0400000000000000" pitchFamily="50" charset="-128"/>
                </a:endParaRPr>
              </a:p>
            </p:txBody>
          </p:sp>
          <p:sp>
            <p:nvSpPr>
              <p:cNvPr id="60" name="テキスト ボックス 59">
                <a:extLst>
                  <a:ext uri="{FF2B5EF4-FFF2-40B4-BE49-F238E27FC236}">
                    <a16:creationId xmlns:a16="http://schemas.microsoft.com/office/drawing/2014/main" id="{DA38ACEC-65F7-D669-05D8-629D0F4DD2AC}"/>
                  </a:ext>
                </a:extLst>
              </p:cNvPr>
              <p:cNvSpPr txBox="1"/>
              <p:nvPr/>
            </p:nvSpPr>
            <p:spPr>
              <a:xfrm>
                <a:off x="6386608" y="6264600"/>
                <a:ext cx="2673273" cy="646331"/>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カーボンニュートラル</a:t>
                </a:r>
                <a:r>
                  <a:rPr lang="ja-JP" altLang="en-US" dirty="0">
                    <a:latin typeface="BIZ UDPゴシック" panose="020B0400000000000000" pitchFamily="50" charset="-128"/>
                    <a:ea typeface="BIZ UDPゴシック" panose="020B0400000000000000" pitchFamily="50" charset="-128"/>
                  </a:rPr>
                  <a:t>に</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向けた取組連携</a:t>
                </a:r>
                <a:endParaRPr lang="en-US" altLang="ja-JP" dirty="0">
                  <a:latin typeface="BIZ UDPゴシック" panose="020B0400000000000000" pitchFamily="50" charset="-128"/>
                  <a:ea typeface="BIZ UDPゴシック" panose="020B0400000000000000" pitchFamily="50" charset="-128"/>
                </a:endParaRPr>
              </a:p>
            </p:txBody>
          </p:sp>
        </p:grpSp>
      </p:grpSp>
      <p:sp>
        <p:nvSpPr>
          <p:cNvPr id="67" name="二等辺三角形 66">
            <a:extLst>
              <a:ext uri="{FF2B5EF4-FFF2-40B4-BE49-F238E27FC236}">
                <a16:creationId xmlns:a16="http://schemas.microsoft.com/office/drawing/2014/main" id="{F42FDB80-7C81-6E60-260C-8E3F9483EB2A}"/>
              </a:ext>
            </a:extLst>
          </p:cNvPr>
          <p:cNvSpPr/>
          <p:nvPr/>
        </p:nvSpPr>
        <p:spPr>
          <a:xfrm rot="5400000">
            <a:off x="5948357" y="5645005"/>
            <a:ext cx="449736" cy="193944"/>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69" name="二等辺三角形 68">
            <a:extLst>
              <a:ext uri="{FF2B5EF4-FFF2-40B4-BE49-F238E27FC236}">
                <a16:creationId xmlns:a16="http://schemas.microsoft.com/office/drawing/2014/main" id="{3055DEAB-E01E-C43B-2905-616BA1C3C51F}"/>
              </a:ext>
            </a:extLst>
          </p:cNvPr>
          <p:cNvSpPr/>
          <p:nvPr/>
        </p:nvSpPr>
        <p:spPr>
          <a:xfrm rot="5400000">
            <a:off x="5893684" y="6307384"/>
            <a:ext cx="598260" cy="177067"/>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 name="テキスト ボックス 2">
            <a:extLst>
              <a:ext uri="{FF2B5EF4-FFF2-40B4-BE49-F238E27FC236}">
                <a16:creationId xmlns:a16="http://schemas.microsoft.com/office/drawing/2014/main" id="{5EA8BF71-944D-7D0D-7D50-28CA98C210E0}"/>
              </a:ext>
            </a:extLst>
          </p:cNvPr>
          <p:cNvSpPr txBox="1"/>
          <p:nvPr/>
        </p:nvSpPr>
        <p:spPr>
          <a:xfrm>
            <a:off x="6353178" y="6885162"/>
            <a:ext cx="5133592" cy="369332"/>
          </a:xfrm>
          <a:prstGeom prst="rect">
            <a:avLst/>
          </a:prstGeom>
          <a:noFill/>
        </p:spPr>
        <p:txBody>
          <a:bodyPr wrap="square">
            <a:spAutoFit/>
          </a:bodyPr>
          <a:lstStyle/>
          <a:p>
            <a:r>
              <a:rPr lang="en-US" altLang="ja-JP" dirty="0"/>
              <a:t>https://www.env.go.jp/earth/zeb/detail/06.html</a:t>
            </a:r>
            <a:endParaRPr lang="ja-JP" altLang="en-US" dirty="0"/>
          </a:p>
        </p:txBody>
      </p:sp>
      <p:sp>
        <p:nvSpPr>
          <p:cNvPr id="2" name="スライド番号プレースホルダー 1">
            <a:extLst>
              <a:ext uri="{FF2B5EF4-FFF2-40B4-BE49-F238E27FC236}">
                <a16:creationId xmlns:a16="http://schemas.microsoft.com/office/drawing/2014/main" id="{FE5E08F6-BBAD-F992-ED06-801F6744CBF0}"/>
              </a:ext>
            </a:extLst>
          </p:cNvPr>
          <p:cNvSpPr>
            <a:spLocks noGrp="1"/>
          </p:cNvSpPr>
          <p:nvPr>
            <p:ph type="sldNum" sz="quarter" idx="4"/>
          </p:nvPr>
        </p:nvSpPr>
        <p:spPr>
          <a:xfrm>
            <a:off x="8296890" y="6543315"/>
            <a:ext cx="861060" cy="356076"/>
          </a:xfrm>
        </p:spPr>
        <p:txBody>
          <a:bodyPr/>
          <a:lstStyle/>
          <a:p>
            <a:fld id="{1B2CED70-23E7-4B67-A9EB-E84E8BE72CCA}" type="slidenum">
              <a:rPr lang="ja-JP" altLang="en-US" smtClean="0"/>
              <a:pPr/>
              <a:t>17</a:t>
            </a:fld>
            <a:endParaRPr lang="ja-JP" altLang="en-US" dirty="0"/>
          </a:p>
        </p:txBody>
      </p:sp>
      <p:sp>
        <p:nvSpPr>
          <p:cNvPr id="4" name="フッター プレースホルダー 2">
            <a:extLst>
              <a:ext uri="{FF2B5EF4-FFF2-40B4-BE49-F238E27FC236}">
                <a16:creationId xmlns:a16="http://schemas.microsoft.com/office/drawing/2014/main" id="{4C81262F-96E9-34B8-FFCE-BFDB0C498D8D}"/>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spTree>
    <p:extLst>
      <p:ext uri="{BB962C8B-B14F-4D97-AF65-F5344CB8AC3E}">
        <p14:creationId xmlns:p14="http://schemas.microsoft.com/office/powerpoint/2010/main" val="231727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rot="10800000">
            <a:off x="-4" y="750624"/>
            <a:ext cx="9144004" cy="3562068"/>
          </a:xfrm>
          <a:prstGeom prst="rect">
            <a:avLst/>
          </a:prstGeom>
          <a:gradFill flip="none" rotWithShape="1">
            <a:gsLst>
              <a:gs pos="6700">
                <a:srgbClr val="DFEFF9">
                  <a:alpha val="58000"/>
                </a:srgbClr>
              </a:gs>
              <a:gs pos="0">
                <a:srgbClr val="DDEEF9"/>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7" name="Picture 3" descr="C:\Users\occ3304\Desktop\参考資料\ppt materials\653150b6077904355ce994b46c719c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790220">
            <a:off x="800426" y="830679"/>
            <a:ext cx="5096766" cy="5096766"/>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5" y="2281187"/>
            <a:ext cx="9144006" cy="2329315"/>
          </a:xfrm>
          <a:prstGeom prst="rect">
            <a:avLst/>
          </a:prstGeom>
          <a:gradFill>
            <a:gsLst>
              <a:gs pos="26000">
                <a:schemeClr val="bg1"/>
              </a:gs>
              <a:gs pos="98750">
                <a:schemeClr val="bg1">
                  <a:alpha val="0"/>
                </a:schemeClr>
              </a:gs>
              <a:gs pos="0">
                <a:schemeClr val="bg1">
                  <a:alpha val="0"/>
                </a:schemeClr>
              </a:gs>
              <a:gs pos="64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ocscaf0002\oc\10_本社支店共有\01_全社開示\【新卒採用（大学・研究室アプローチ）】\第61期\ロゴマーク\マーク株O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6721" y="3014658"/>
            <a:ext cx="4085955" cy="520707"/>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2"/>
          <p:cNvSpPr txBox="1">
            <a:spLocks/>
          </p:cNvSpPr>
          <p:nvPr/>
        </p:nvSpPr>
        <p:spPr>
          <a:xfrm>
            <a:off x="685798" y="3572821"/>
            <a:ext cx="7772400" cy="727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2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az-Cyrl-AZ" altLang="ja-JP" b="1" dirty="0"/>
              <a:t>Маш их баярлалаа</a:t>
            </a:r>
            <a:endParaRPr lang="en-US" altLang="ja-JP" b="1" dirty="0"/>
          </a:p>
          <a:p>
            <a:pPr algn="ctr"/>
            <a:r>
              <a:rPr lang="az-Cyrl-AZ" altLang="ja-JP" b="1" dirty="0"/>
              <a:t>Хамтран ажиллана уу</a:t>
            </a:r>
            <a:endParaRPr lang="en-US" altLang="ja-JP" b="1" dirty="0"/>
          </a:p>
          <a:p>
            <a:pPr algn="ctr"/>
            <a:endParaRPr lang="ja-JP" altLang="en-US"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 name="正方形/長方形 1"/>
          <p:cNvSpPr/>
          <p:nvPr/>
        </p:nvSpPr>
        <p:spPr>
          <a:xfrm>
            <a:off x="3744892" y="3313070"/>
            <a:ext cx="2533066" cy="307777"/>
          </a:xfrm>
          <a:prstGeom prst="rect">
            <a:avLst/>
          </a:prstGeom>
        </p:spPr>
        <p:txBody>
          <a:bodyPr wrap="none">
            <a:spAutoFit/>
          </a:bodyPr>
          <a:lstStyle/>
          <a:p>
            <a:r>
              <a:rPr lang="en-US" altLang="ja-JP" sz="1400" dirty="0"/>
              <a:t>Oriental Consultants Co., Ltd.</a:t>
            </a:r>
          </a:p>
        </p:txBody>
      </p:sp>
    </p:spTree>
    <p:extLst>
      <p:ext uri="{BB962C8B-B14F-4D97-AF65-F5344CB8AC3E}">
        <p14:creationId xmlns:p14="http://schemas.microsoft.com/office/powerpoint/2010/main" val="3089031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四角形: 角を丸くする 23">
            <a:extLst>
              <a:ext uri="{FF2B5EF4-FFF2-40B4-BE49-F238E27FC236}">
                <a16:creationId xmlns:a16="http://schemas.microsoft.com/office/drawing/2014/main" id="{1978D0DF-9DC5-15B1-D978-661DC92E698E}"/>
              </a:ext>
            </a:extLst>
          </p:cNvPr>
          <p:cNvSpPr/>
          <p:nvPr/>
        </p:nvSpPr>
        <p:spPr>
          <a:xfrm>
            <a:off x="168727" y="908035"/>
            <a:ext cx="8716828" cy="670758"/>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pic>
        <p:nvPicPr>
          <p:cNvPr id="7" name="図 6">
            <a:extLst>
              <a:ext uri="{FF2B5EF4-FFF2-40B4-BE49-F238E27FC236}">
                <a16:creationId xmlns:a16="http://schemas.microsoft.com/office/drawing/2014/main" id="{54AF1B06-BDD7-FFCF-A3A8-48D721806014}"/>
              </a:ext>
            </a:extLst>
          </p:cNvPr>
          <p:cNvPicPr>
            <a:picLocks noChangeAspect="1"/>
          </p:cNvPicPr>
          <p:nvPr/>
        </p:nvPicPr>
        <p:blipFill>
          <a:blip r:embed="rId3"/>
          <a:stretch>
            <a:fillRect/>
          </a:stretch>
        </p:blipFill>
        <p:spPr>
          <a:xfrm>
            <a:off x="9862198" y="1646089"/>
            <a:ext cx="4879861" cy="2639766"/>
          </a:xfrm>
          <a:prstGeom prst="rect">
            <a:avLst/>
          </a:prstGeom>
        </p:spPr>
      </p:pic>
      <p:sp>
        <p:nvSpPr>
          <p:cNvPr id="8" name="テキスト ボックス 7">
            <a:extLst>
              <a:ext uri="{FF2B5EF4-FFF2-40B4-BE49-F238E27FC236}">
                <a16:creationId xmlns:a16="http://schemas.microsoft.com/office/drawing/2014/main" id="{6D9425CA-BADA-0BC5-7E6C-B3CEDD4EE81E}"/>
              </a:ext>
            </a:extLst>
          </p:cNvPr>
          <p:cNvSpPr txBox="1"/>
          <p:nvPr/>
        </p:nvSpPr>
        <p:spPr>
          <a:xfrm>
            <a:off x="9862198" y="1110343"/>
            <a:ext cx="5105659" cy="646331"/>
          </a:xfrm>
          <a:prstGeom prst="rect">
            <a:avLst/>
          </a:prstGeom>
          <a:solidFill>
            <a:schemeClr val="bg2"/>
          </a:solidFill>
        </p:spPr>
        <p:txBody>
          <a:bodyPr wrap="square" rtlCol="0">
            <a:spAutoFit/>
          </a:bodyPr>
          <a:lstStyle/>
          <a:p>
            <a:pPr algn="ctr"/>
            <a:r>
              <a:rPr kumimoji="1" lang="en-US" altLang="ja-JP" b="1" dirty="0"/>
              <a:t>Infrastructure Export Support Package to Facilitate Decarbonization Transition Policies</a:t>
            </a:r>
            <a:endParaRPr kumimoji="1" lang="ja-JP" altLang="en-US" b="1" dirty="0"/>
          </a:p>
        </p:txBody>
      </p:sp>
      <p:sp>
        <p:nvSpPr>
          <p:cNvPr id="2" name="正方形/長方形 1">
            <a:extLst>
              <a:ext uri="{FF2B5EF4-FFF2-40B4-BE49-F238E27FC236}">
                <a16:creationId xmlns:a16="http://schemas.microsoft.com/office/drawing/2014/main" id="{25CBAC81-551E-69DF-4BD8-840F6BD99103}"/>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脱炭素社会実現のための都市間連携事業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9" name="テキスト ボックス 8">
            <a:extLst>
              <a:ext uri="{FF2B5EF4-FFF2-40B4-BE49-F238E27FC236}">
                <a16:creationId xmlns:a16="http://schemas.microsoft.com/office/drawing/2014/main" id="{321278CC-4A12-33F3-8DDD-53120E696CFC}"/>
              </a:ext>
            </a:extLst>
          </p:cNvPr>
          <p:cNvSpPr txBox="1"/>
          <p:nvPr/>
        </p:nvSpPr>
        <p:spPr>
          <a:xfrm>
            <a:off x="122445" y="1693345"/>
            <a:ext cx="5636097" cy="369332"/>
          </a:xfrm>
          <a:prstGeom prst="rect">
            <a:avLst/>
          </a:prstGeom>
          <a:solidFill>
            <a:schemeClr val="bg1">
              <a:lumMod val="85000"/>
            </a:schemeClr>
          </a:solidFill>
          <a:ln>
            <a:solidFill>
              <a:schemeClr val="tx1"/>
            </a:solidFill>
          </a:ln>
        </p:spPr>
        <p:txBody>
          <a:bodyPr wrap="square">
            <a:spAutoFit/>
          </a:bodyPr>
          <a:lstStyle/>
          <a:p>
            <a:pPr algn="l"/>
            <a:r>
              <a:rPr kumimoji="1" lang="ja-JP" altLang="en-US" dirty="0">
                <a:latin typeface="BIZ UDPゴシック" panose="020B0400000000000000" pitchFamily="50" charset="-128"/>
                <a:ea typeface="BIZ UDPゴシック" panose="020B0400000000000000" pitchFamily="50" charset="-128"/>
              </a:rPr>
              <a:t>脱炭素移行政策誘導型インフラ輸出支援パッケージ</a:t>
            </a:r>
            <a:endParaRPr lang="en-US" altLang="ja-JP" dirty="0">
              <a:solidFill>
                <a:srgbClr val="222222"/>
              </a:solidFill>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E0B33D22-D7E9-8231-31B0-CAA1F11CCBB5}"/>
              </a:ext>
            </a:extLst>
          </p:cNvPr>
          <p:cNvGrpSpPr/>
          <p:nvPr/>
        </p:nvGrpSpPr>
        <p:grpSpPr>
          <a:xfrm>
            <a:off x="478583" y="2125466"/>
            <a:ext cx="8406972" cy="4339288"/>
            <a:chOff x="478583" y="2125466"/>
            <a:chExt cx="8406972" cy="4339288"/>
          </a:xfrm>
        </p:grpSpPr>
        <p:grpSp>
          <p:nvGrpSpPr>
            <p:cNvPr id="12" name="グループ化 11">
              <a:extLst>
                <a:ext uri="{FF2B5EF4-FFF2-40B4-BE49-F238E27FC236}">
                  <a16:creationId xmlns:a16="http://schemas.microsoft.com/office/drawing/2014/main" id="{CCF02B00-4187-104A-D34E-0D26E5425AA8}"/>
                </a:ext>
              </a:extLst>
            </p:cNvPr>
            <p:cNvGrpSpPr/>
            <p:nvPr/>
          </p:nvGrpSpPr>
          <p:grpSpPr>
            <a:xfrm>
              <a:off x="478583" y="2125466"/>
              <a:ext cx="8406972" cy="4339288"/>
              <a:chOff x="478583" y="2125466"/>
              <a:chExt cx="8406972" cy="4339288"/>
            </a:xfrm>
          </p:grpSpPr>
          <p:pic>
            <p:nvPicPr>
              <p:cNvPr id="6" name="図 5" descr="ダイアグラム が含まれている画像&#10;&#10;自動的に生成された説明">
                <a:extLst>
                  <a:ext uri="{FF2B5EF4-FFF2-40B4-BE49-F238E27FC236}">
                    <a16:creationId xmlns:a16="http://schemas.microsoft.com/office/drawing/2014/main" id="{E0880B11-25F8-4004-B95D-191B46392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83" y="2125466"/>
                <a:ext cx="8186834" cy="4339288"/>
              </a:xfrm>
              <a:prstGeom prst="rect">
                <a:avLst/>
              </a:prstGeom>
            </p:spPr>
          </p:pic>
          <p:sp>
            <p:nvSpPr>
              <p:cNvPr id="10" name="正方形/長方形 9">
                <a:extLst>
                  <a:ext uri="{FF2B5EF4-FFF2-40B4-BE49-F238E27FC236}">
                    <a16:creationId xmlns:a16="http://schemas.microsoft.com/office/drawing/2014/main" id="{0758F12F-FF1F-E44B-62CC-3052C021537E}"/>
                  </a:ext>
                </a:extLst>
              </p:cNvPr>
              <p:cNvSpPr/>
              <p:nvPr/>
            </p:nvSpPr>
            <p:spPr>
              <a:xfrm>
                <a:off x="8121696" y="5843239"/>
                <a:ext cx="763859" cy="621515"/>
              </a:xfrm>
              <a:prstGeom prst="rect">
                <a:avLst/>
              </a:prstGeom>
              <a:solidFill>
                <a:schemeClr val="bg1"/>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grpSp>
        <p:sp>
          <p:nvSpPr>
            <p:cNvPr id="13" name="楕円 12">
              <a:extLst>
                <a:ext uri="{FF2B5EF4-FFF2-40B4-BE49-F238E27FC236}">
                  <a16:creationId xmlns:a16="http://schemas.microsoft.com/office/drawing/2014/main" id="{2B5A7AFD-02B7-E68E-83C6-AA766E86CF7F}"/>
                </a:ext>
              </a:extLst>
            </p:cNvPr>
            <p:cNvSpPr/>
            <p:nvPr/>
          </p:nvSpPr>
          <p:spPr>
            <a:xfrm>
              <a:off x="1862252" y="5691668"/>
              <a:ext cx="579864" cy="414820"/>
            </a:xfrm>
            <a:prstGeom prst="ellipse">
              <a:avLst/>
            </a:prstGeom>
            <a:ln w="38100">
              <a:solidFill>
                <a:srgbClr val="FF0000"/>
              </a:solidFill>
            </a:ln>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cxnSp>
          <p:nvCxnSpPr>
            <p:cNvPr id="15" name="直線コネクタ 14">
              <a:extLst>
                <a:ext uri="{FF2B5EF4-FFF2-40B4-BE49-F238E27FC236}">
                  <a16:creationId xmlns:a16="http://schemas.microsoft.com/office/drawing/2014/main" id="{4FAE0ABF-BCD9-AB41-4B33-31DA1FEDDE15}"/>
                </a:ext>
              </a:extLst>
            </p:cNvPr>
            <p:cNvCxnSpPr>
              <a:cxnSpLocks/>
            </p:cNvCxnSpPr>
            <p:nvPr/>
          </p:nvCxnSpPr>
          <p:spPr>
            <a:xfrm>
              <a:off x="5904571" y="4701742"/>
              <a:ext cx="8196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65D49AC-B948-E4D1-3C6E-FDADAE023497}"/>
                </a:ext>
              </a:extLst>
            </p:cNvPr>
            <p:cNvCxnSpPr>
              <a:cxnSpLocks/>
            </p:cNvCxnSpPr>
            <p:nvPr/>
          </p:nvCxnSpPr>
          <p:spPr>
            <a:xfrm>
              <a:off x="4920477" y="4987957"/>
              <a:ext cx="5213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40DAF1A-A339-4FA7-0837-D05FC1F58124}"/>
                </a:ext>
              </a:extLst>
            </p:cNvPr>
            <p:cNvCxnSpPr>
              <a:cxnSpLocks/>
            </p:cNvCxnSpPr>
            <p:nvPr/>
          </p:nvCxnSpPr>
          <p:spPr>
            <a:xfrm>
              <a:off x="6463526" y="5631010"/>
              <a:ext cx="10189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楕円 21">
              <a:extLst>
                <a:ext uri="{FF2B5EF4-FFF2-40B4-BE49-F238E27FC236}">
                  <a16:creationId xmlns:a16="http://schemas.microsoft.com/office/drawing/2014/main" id="{3B3C34BE-2698-652E-4D8E-193D8B91FC5D}"/>
                </a:ext>
              </a:extLst>
            </p:cNvPr>
            <p:cNvSpPr/>
            <p:nvPr/>
          </p:nvSpPr>
          <p:spPr>
            <a:xfrm>
              <a:off x="5330284" y="3943501"/>
              <a:ext cx="1148574" cy="447994"/>
            </a:xfrm>
            <a:prstGeom prst="ellipse">
              <a:avLst/>
            </a:prstGeom>
            <a:ln w="38100">
              <a:solidFill>
                <a:srgbClr val="FF0000"/>
              </a:solidFill>
            </a:ln>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grpSp>
      <p:sp>
        <p:nvSpPr>
          <p:cNvPr id="23" name="テキスト ボックス 22">
            <a:extLst>
              <a:ext uri="{FF2B5EF4-FFF2-40B4-BE49-F238E27FC236}">
                <a16:creationId xmlns:a16="http://schemas.microsoft.com/office/drawing/2014/main" id="{366FF171-C2BE-73E8-14A0-604C2A59A305}"/>
              </a:ext>
            </a:extLst>
          </p:cNvPr>
          <p:cNvSpPr txBox="1"/>
          <p:nvPr/>
        </p:nvSpPr>
        <p:spPr>
          <a:xfrm>
            <a:off x="122446" y="870907"/>
            <a:ext cx="8852827" cy="1015663"/>
          </a:xfrm>
          <a:prstGeom prst="rect">
            <a:avLst/>
          </a:prstGeom>
          <a:noFill/>
        </p:spPr>
        <p:txBody>
          <a:bodyPr wrap="square">
            <a:spAutoFit/>
          </a:bodyPr>
          <a:lstStyle/>
          <a:p>
            <a:pPr algn="l"/>
            <a:r>
              <a:rPr lang="en-US" altLang="ja-JP" sz="2000" b="0" i="0" dirty="0">
                <a:effectLst/>
                <a:latin typeface="BIZ UDPゴシック" panose="020B0400000000000000" pitchFamily="50" charset="-128"/>
                <a:ea typeface="BIZ UDPゴシック" panose="020B0400000000000000" pitchFamily="50" charset="-128"/>
              </a:rPr>
              <a:t>JCM</a:t>
            </a:r>
            <a:r>
              <a:rPr lang="ja-JP" altLang="en-US" sz="2000" b="0" i="0" dirty="0">
                <a:effectLst/>
                <a:latin typeface="BIZ UDPゴシック" panose="020B0400000000000000" pitchFamily="50" charset="-128"/>
                <a:ea typeface="BIZ UDPゴシック" panose="020B0400000000000000" pitchFamily="50" charset="-128"/>
              </a:rPr>
              <a:t>を活用した環境インフラの海外展開を促進　</a:t>
            </a:r>
            <a:endParaRPr lang="en-US" altLang="ja-JP" sz="2000" b="0" i="0" dirty="0">
              <a:effectLst/>
              <a:latin typeface="BIZ UDPゴシック" panose="020B0400000000000000" pitchFamily="50" charset="-128"/>
              <a:ea typeface="BIZ UDPゴシック" panose="020B0400000000000000" pitchFamily="50" charset="-128"/>
            </a:endParaRPr>
          </a:p>
          <a:p>
            <a:pPr algn="l"/>
            <a:r>
              <a:rPr lang="ja-JP" altLang="en-US" sz="2000" dirty="0">
                <a:latin typeface="BIZ UDPゴシック" panose="020B0400000000000000" pitchFamily="50" charset="-128"/>
                <a:ea typeface="BIZ UDPゴシック" panose="020B0400000000000000" pitchFamily="50" charset="-128"/>
              </a:rPr>
              <a:t>国と都市が協働して、</a:t>
            </a:r>
            <a:r>
              <a:rPr lang="ja-JP" altLang="en-US" sz="2000" dirty="0">
                <a:solidFill>
                  <a:srgbClr val="FF0000"/>
                </a:solidFill>
                <a:latin typeface="BIZ UDPゴシック" panose="020B0400000000000000" pitchFamily="50" charset="-128"/>
                <a:ea typeface="BIZ UDPゴシック" panose="020B0400000000000000" pitchFamily="50" charset="-128"/>
              </a:rPr>
              <a:t>脱炭素先行地域</a:t>
            </a:r>
            <a:r>
              <a:rPr lang="ja-JP" altLang="en-US" sz="2000" dirty="0">
                <a:latin typeface="BIZ UDPゴシック" panose="020B0400000000000000" pitchFamily="50" charset="-128"/>
                <a:ea typeface="BIZ UDPゴシック" panose="020B0400000000000000" pitchFamily="50" charset="-128"/>
              </a:rPr>
              <a:t>を </a:t>
            </a:r>
            <a:r>
              <a:rPr lang="en-US" altLang="ja-JP" sz="2000" dirty="0">
                <a:solidFill>
                  <a:srgbClr val="FF0000"/>
                </a:solidFill>
                <a:latin typeface="BIZ UDPゴシック" panose="020B0400000000000000" pitchFamily="50" charset="-128"/>
                <a:ea typeface="BIZ UDPゴシック" panose="020B0400000000000000" pitchFamily="50" charset="-128"/>
              </a:rPr>
              <a:t>100 </a:t>
            </a:r>
            <a:r>
              <a:rPr lang="ja-JP" altLang="en-US" sz="2000" dirty="0">
                <a:solidFill>
                  <a:srgbClr val="FF0000"/>
                </a:solidFill>
                <a:latin typeface="BIZ UDPゴシック" panose="020B0400000000000000" pitchFamily="50" charset="-128"/>
                <a:ea typeface="BIZ UDPゴシック" panose="020B0400000000000000" pitchFamily="50" charset="-128"/>
              </a:rPr>
              <a:t>か所</a:t>
            </a:r>
            <a:r>
              <a:rPr lang="ja-JP" altLang="en-US" sz="2000" dirty="0">
                <a:latin typeface="BIZ UDPゴシック" panose="020B0400000000000000" pitchFamily="50" charset="-128"/>
                <a:ea typeface="BIZ UDPゴシック" panose="020B0400000000000000" pitchFamily="50" charset="-128"/>
              </a:rPr>
              <a:t>以上創出、全国拡大</a:t>
            </a:r>
          </a:p>
          <a:p>
            <a:pPr algn="l"/>
            <a:endParaRPr lang="en-US" altLang="ja-JP" sz="2000" b="0" i="0" dirty="0">
              <a:effectLst/>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4E482B6F-ECE4-C53A-4F19-F3056909D372}"/>
              </a:ext>
            </a:extLst>
          </p:cNvPr>
          <p:cNvSpPr>
            <a:spLocks noGrp="1"/>
          </p:cNvSpPr>
          <p:nvPr>
            <p:ph type="sldNum" sz="quarter" idx="4"/>
          </p:nvPr>
        </p:nvSpPr>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19</a:t>
            </a:fld>
            <a:endParaRPr lang="ja-JP" altLang="en-US" dirty="0">
              <a:latin typeface="BIZ UDPゴシック" panose="020B0400000000000000" pitchFamily="50" charset="-128"/>
              <a:ea typeface="BIZ UDPゴシック" panose="020B0400000000000000" pitchFamily="50" charset="-128"/>
            </a:endParaRPr>
          </a:p>
        </p:txBody>
      </p:sp>
      <p:sp>
        <p:nvSpPr>
          <p:cNvPr id="3" name="フッター プレースホルダー 2">
            <a:extLst>
              <a:ext uri="{FF2B5EF4-FFF2-40B4-BE49-F238E27FC236}">
                <a16:creationId xmlns:a16="http://schemas.microsoft.com/office/drawing/2014/main" id="{A16B99D8-234B-7444-9906-38BD2EC348CA}"/>
              </a:ext>
            </a:extLst>
          </p:cNvPr>
          <p:cNvSpPr>
            <a:spLocks noGrp="1"/>
          </p:cNvSpPr>
          <p:nvPr>
            <p:ph type="ftr" sz="quarter" idx="3"/>
          </p:nvPr>
        </p:nvSpPr>
        <p:spPr>
          <a:xfrm>
            <a:off x="0" y="6511396"/>
            <a:ext cx="7713980" cy="348634"/>
          </a:xfrm>
        </p:spPr>
        <p:txBody>
          <a:bodyPr/>
          <a:lstStyle/>
          <a:p>
            <a:r>
              <a:rPr lang="en-US" dirty="0"/>
              <a:t>Copyright 20</a:t>
            </a:r>
            <a:r>
              <a:rPr lang="en-US" altLang="ja-JP" dirty="0"/>
              <a:t>23</a:t>
            </a:r>
            <a:r>
              <a:rPr lang="en-US" dirty="0"/>
              <a:t> ORIENTAL CONSULTANTS </a:t>
            </a:r>
            <a:r>
              <a:rPr lang="en-US" dirty="0" err="1"/>
              <a:t>Co.,Ltd</a:t>
            </a:r>
            <a:r>
              <a:rPr lang="en-US" dirty="0"/>
              <a:t>. all rights reserved</a:t>
            </a:r>
          </a:p>
        </p:txBody>
      </p:sp>
    </p:spTree>
    <p:extLst>
      <p:ext uri="{BB962C8B-B14F-4D97-AF65-F5344CB8AC3E}">
        <p14:creationId xmlns:p14="http://schemas.microsoft.com/office/powerpoint/2010/main" val="572597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0011456-C94D-3822-7868-A7D3582013A5}"/>
              </a:ext>
            </a:extLst>
          </p:cNvPr>
          <p:cNvSpPr/>
          <p:nvPr/>
        </p:nvSpPr>
        <p:spPr>
          <a:xfrm>
            <a:off x="250827" y="910649"/>
            <a:ext cx="8533311" cy="707886"/>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pic>
        <p:nvPicPr>
          <p:cNvPr id="8" name="図 7">
            <a:extLst>
              <a:ext uri="{FF2B5EF4-FFF2-40B4-BE49-F238E27FC236}">
                <a16:creationId xmlns:a16="http://schemas.microsoft.com/office/drawing/2014/main" id="{2FFF0CC9-338F-04E1-6D5E-3A021EFB1B2A}"/>
              </a:ext>
            </a:extLst>
          </p:cNvPr>
          <p:cNvPicPr>
            <a:picLocks noChangeAspect="1"/>
          </p:cNvPicPr>
          <p:nvPr/>
        </p:nvPicPr>
        <p:blipFill>
          <a:blip r:embed="rId3"/>
          <a:stretch>
            <a:fillRect/>
          </a:stretch>
        </p:blipFill>
        <p:spPr>
          <a:xfrm>
            <a:off x="301601" y="3417197"/>
            <a:ext cx="8540796" cy="3169966"/>
          </a:xfrm>
          <a:prstGeom prst="rect">
            <a:avLst/>
          </a:prstGeom>
        </p:spPr>
      </p:pic>
      <p:sp>
        <p:nvSpPr>
          <p:cNvPr id="13" name="Rectangle 3">
            <a:extLst>
              <a:ext uri="{FF2B5EF4-FFF2-40B4-BE49-F238E27FC236}">
                <a16:creationId xmlns:a16="http://schemas.microsoft.com/office/drawing/2014/main" id="{F76A408F-889E-ECD3-1612-0CBF41B797E0}"/>
              </a:ext>
            </a:extLst>
          </p:cNvPr>
          <p:cNvSpPr>
            <a:spLocks noChangeArrowheads="1"/>
          </p:cNvSpPr>
          <p:nvPr/>
        </p:nvSpPr>
        <p:spPr bwMode="auto">
          <a:xfrm rot="10800000" flipV="1">
            <a:off x="441959" y="1712992"/>
            <a:ext cx="8260079" cy="1477328"/>
          </a:xfrm>
          <a:prstGeom prst="rect">
            <a:avLst/>
          </a:prstGeom>
          <a:solidFill>
            <a:srgbClr val="C8ECFF">
              <a:alpha val="34118"/>
            </a:srgb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ja-JP" sz="1600" b="0" i="0" u="none" strike="noStrike" cap="none" normalizeH="0" baseline="0" dirty="0">
                <a:ln>
                  <a:noFill/>
                </a:ln>
                <a:solidFill>
                  <a:srgbClr val="000000"/>
                </a:solidFill>
                <a:effectLst/>
                <a:latin typeface="+mn-lt"/>
              </a:rPr>
              <a:t>Establishment: </a:t>
            </a:r>
            <a:r>
              <a:rPr kumimoji="0" lang="en-US" altLang="en-US" sz="1600" b="0" i="0" u="none" strike="noStrike" cap="none" normalizeH="0" baseline="0" dirty="0">
                <a:ln>
                  <a:noFill/>
                </a:ln>
                <a:solidFill>
                  <a:srgbClr val="000000"/>
                </a:solidFill>
                <a:effectLst/>
                <a:latin typeface="+mn-lt"/>
              </a:rPr>
              <a:t>December 24, 1957</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b="0" i="0" u="none" strike="noStrike" cap="none" normalizeH="0" baseline="0" dirty="0">
                <a:ln>
                  <a:noFill/>
                </a:ln>
                <a:solidFill>
                  <a:srgbClr val="000000"/>
                </a:solidFill>
                <a:effectLst/>
                <a:latin typeface="+mn-lt"/>
              </a:rPr>
              <a:t>Head </a:t>
            </a:r>
            <a:r>
              <a:rPr kumimoji="0" lang="en-US" altLang="en-US" sz="1600" b="0" i="0" u="none" strike="noStrike" cap="none" normalizeH="0" baseline="0" dirty="0" err="1">
                <a:ln>
                  <a:noFill/>
                </a:ln>
                <a:solidFill>
                  <a:srgbClr val="000000"/>
                </a:solidFill>
                <a:effectLst/>
                <a:latin typeface="+mn-lt"/>
              </a:rPr>
              <a:t>OfficeSumitomo</a:t>
            </a:r>
            <a:r>
              <a:rPr kumimoji="0" lang="en-US" altLang="en-US" sz="1600" b="0" i="0" u="none" strike="noStrike" cap="none" normalizeH="0" baseline="0" dirty="0">
                <a:ln>
                  <a:noFill/>
                </a:ln>
                <a:solidFill>
                  <a:srgbClr val="000000"/>
                </a:solidFill>
                <a:effectLst/>
                <a:latin typeface="+mn-lt"/>
              </a:rPr>
              <a:t> Fudosan Nishi-Shinjuku Building No. 6, 3-12-1 </a:t>
            </a:r>
            <a:r>
              <a:rPr kumimoji="0" lang="en-US" altLang="en-US" sz="1600" b="0" i="0" u="none" strike="noStrike" cap="none" normalizeH="0" baseline="0" dirty="0" err="1">
                <a:ln>
                  <a:noFill/>
                </a:ln>
                <a:solidFill>
                  <a:srgbClr val="000000"/>
                </a:solidFill>
                <a:effectLst/>
                <a:latin typeface="+mn-lt"/>
              </a:rPr>
              <a:t>Honmachi</a:t>
            </a:r>
            <a:r>
              <a:rPr kumimoji="0" lang="en-US" altLang="en-US" sz="1600" b="0" i="0" u="none" strike="noStrike" cap="none" normalizeH="0" baseline="0" dirty="0">
                <a:ln>
                  <a:noFill/>
                </a:ln>
                <a:solidFill>
                  <a:srgbClr val="000000"/>
                </a:solidFill>
                <a:effectLst/>
                <a:latin typeface="+mn-lt"/>
              </a:rPr>
              <a:t>, Shibuya City, Tokyo</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b="0" i="0" u="none" strike="noStrike" cap="none" normalizeH="0" baseline="0" dirty="0">
                <a:ln>
                  <a:noFill/>
                </a:ln>
                <a:solidFill>
                  <a:srgbClr val="000000"/>
                </a:solidFill>
                <a:effectLst/>
                <a:latin typeface="+mn-lt"/>
              </a:rPr>
              <a:t>Capital: 500,950,000 yen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dirty="0">
                <a:solidFill>
                  <a:srgbClr val="000000"/>
                </a:solidFill>
                <a:latin typeface="+mn-lt"/>
              </a:rPr>
              <a:t>President: </a:t>
            </a:r>
            <a:r>
              <a:rPr kumimoji="0" lang="en-US" altLang="en-US" sz="1600" dirty="0" err="1">
                <a:solidFill>
                  <a:srgbClr val="000000"/>
                </a:solidFill>
                <a:latin typeface="+mn-lt"/>
              </a:rPr>
              <a:t>Hidenori</a:t>
            </a:r>
            <a:r>
              <a:rPr kumimoji="0" lang="en-US" altLang="en-US" sz="1600" dirty="0">
                <a:solidFill>
                  <a:srgbClr val="000000"/>
                </a:solidFill>
                <a:latin typeface="+mn-lt"/>
              </a:rPr>
              <a:t> Nozaki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dirty="0">
                <a:solidFill>
                  <a:srgbClr val="000000"/>
                </a:solidFill>
                <a:latin typeface="+mn-lt"/>
              </a:rPr>
              <a:t>Employees: 1,296 (as of Sept., 2022)</a:t>
            </a:r>
            <a:endParaRPr kumimoji="0" lang="en-US" altLang="en-US" sz="1600" b="0" i="0" u="none" strike="noStrike" cap="none" normalizeH="0" baseline="0" dirty="0">
              <a:ln>
                <a:noFill/>
              </a:ln>
              <a:solidFill>
                <a:schemeClr val="tx1"/>
              </a:solidFill>
              <a:effectLst/>
            </a:endParaRPr>
          </a:p>
        </p:txBody>
      </p:sp>
      <p:sp>
        <p:nvSpPr>
          <p:cNvPr id="16" name="スライド番号プレースホルダー 2">
            <a:extLst>
              <a:ext uri="{FF2B5EF4-FFF2-40B4-BE49-F238E27FC236}">
                <a16:creationId xmlns:a16="http://schemas.microsoft.com/office/drawing/2014/main" id="{824EAA3E-407E-1213-F931-46BDB2246E7B}"/>
              </a:ext>
            </a:extLst>
          </p:cNvPr>
          <p:cNvSpPr>
            <a:spLocks noGrp="1"/>
          </p:cNvSpPr>
          <p:nvPr>
            <p:ph type="sldNum" sz="quarter" idx="4"/>
          </p:nvPr>
        </p:nvSpPr>
        <p:spPr>
          <a:xfrm>
            <a:off x="8271508" y="6501924"/>
            <a:ext cx="861060" cy="356076"/>
          </a:xfrm>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2</a:t>
            </a:fld>
            <a:endParaRPr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4ED918B-5EBE-AA62-948C-137933903738}"/>
              </a:ext>
            </a:extLst>
          </p:cNvPr>
          <p:cNvSpPr txBox="1"/>
          <p:nvPr/>
        </p:nvSpPr>
        <p:spPr>
          <a:xfrm>
            <a:off x="399657" y="910649"/>
            <a:ext cx="8344681" cy="707886"/>
          </a:xfrm>
          <a:prstGeom prst="rect">
            <a:avLst/>
          </a:prstGeom>
          <a:noFill/>
        </p:spPr>
        <p:txBody>
          <a:bodyPr wrap="square">
            <a:spAutoFit/>
          </a:bodyPr>
          <a:lstStyle/>
          <a:p>
            <a:pPr algn="l">
              <a:spcBef>
                <a:spcPts val="4500"/>
              </a:spcBef>
            </a:pP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半世紀以上かけて培った技術と知見を活かし、インフラ構築と事業創出で社会価値を創造</a:t>
            </a:r>
          </a:p>
        </p:txBody>
      </p:sp>
      <p:sp>
        <p:nvSpPr>
          <p:cNvPr id="6" name="テキスト ボックス 5">
            <a:extLst>
              <a:ext uri="{FF2B5EF4-FFF2-40B4-BE49-F238E27FC236}">
                <a16:creationId xmlns:a16="http://schemas.microsoft.com/office/drawing/2014/main" id="{E9D20120-2C12-7A32-DBEB-AC59F093794B}"/>
              </a:ext>
            </a:extLst>
          </p:cNvPr>
          <p:cNvSpPr txBox="1"/>
          <p:nvPr/>
        </p:nvSpPr>
        <p:spPr>
          <a:xfrm>
            <a:off x="301601" y="3267570"/>
            <a:ext cx="5939511" cy="400110"/>
          </a:xfrm>
          <a:prstGeom prst="rect">
            <a:avLst/>
          </a:prstGeom>
          <a:solidFill>
            <a:schemeClr val="bg1">
              <a:lumMod val="85000"/>
            </a:schemeClr>
          </a:solidFill>
          <a:ln>
            <a:solidFill>
              <a:schemeClr val="tx1"/>
            </a:solidFill>
          </a:ln>
        </p:spPr>
        <p:txBody>
          <a:bodyPr wrap="square">
            <a:spAutoFit/>
          </a:bodyPr>
          <a:lstStyle/>
          <a:p>
            <a:pPr algn="ctr">
              <a:spcBef>
                <a:spcPts val="4500"/>
              </a:spcBef>
            </a:pPr>
            <a:r>
              <a:rPr lang="ja-JP" altLang="en-US" sz="2000" dirty="0">
                <a:solidFill>
                  <a:srgbClr val="222222"/>
                </a:solidFill>
                <a:latin typeface="BIZ UDPゴシック" panose="020B0400000000000000" pitchFamily="50" charset="-128"/>
                <a:ea typeface="BIZ UDPゴシック" panose="020B0400000000000000" pitchFamily="50" charset="-128"/>
              </a:rPr>
              <a:t>ビジネスフィールド（</a:t>
            </a:r>
            <a:r>
              <a:rPr lang="ja-JP" altLang="en-US" sz="2000" b="0" i="0" dirty="0">
                <a:solidFill>
                  <a:srgbClr val="000000"/>
                </a:solidFill>
                <a:effectLst/>
                <a:latin typeface="BIZ UDPゴシック" panose="020B0400000000000000" pitchFamily="50" charset="-128"/>
                <a:ea typeface="BIZ UDPゴシック" panose="020B0400000000000000" pitchFamily="50" charset="-128"/>
              </a:rPr>
              <a:t>地域全体で社会価値を創出）</a:t>
            </a:r>
            <a:endParaRPr lang="ja-JP" altLang="en-US" sz="20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716722EC-710B-BD16-8AD7-A0F30A2CB987}"/>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株式会社オリエンタルコンサルタンツ</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7" name="フッター プレースホルダー 2">
            <a:extLst>
              <a:ext uri="{FF2B5EF4-FFF2-40B4-BE49-F238E27FC236}">
                <a16:creationId xmlns:a16="http://schemas.microsoft.com/office/drawing/2014/main" id="{24195D9E-EB10-F0B8-8540-52814F156DC1}"/>
              </a:ext>
            </a:extLst>
          </p:cNvPr>
          <p:cNvSpPr>
            <a:spLocks noGrp="1"/>
          </p:cNvSpPr>
          <p:nvPr>
            <p:ph type="ftr" sz="quarter" idx="3"/>
          </p:nvPr>
        </p:nvSpPr>
        <p:spPr>
          <a:xfrm>
            <a:off x="11430" y="6509366"/>
            <a:ext cx="7713980" cy="348634"/>
          </a:xfrm>
        </p:spPr>
        <p:txBody>
          <a:bodyPr/>
          <a:lstStyle/>
          <a:p>
            <a:r>
              <a:rPr lang="en-US" dirty="0"/>
              <a:t>Copyright 20</a:t>
            </a:r>
            <a:r>
              <a:rPr lang="en-US" altLang="ja-JP" dirty="0"/>
              <a:t>23</a:t>
            </a:r>
            <a:r>
              <a:rPr lang="en-US" dirty="0"/>
              <a:t> ORIENTAL CONSULTANTS </a:t>
            </a:r>
            <a:r>
              <a:rPr lang="en-US" dirty="0" err="1"/>
              <a:t>Co.,Ltd</a:t>
            </a:r>
            <a:r>
              <a:rPr lang="en-US" dirty="0"/>
              <a:t>. all rights reserved</a:t>
            </a:r>
          </a:p>
        </p:txBody>
      </p:sp>
      <p:sp>
        <p:nvSpPr>
          <p:cNvPr id="4" name="正方形/長方形 3">
            <a:extLst>
              <a:ext uri="{FF2B5EF4-FFF2-40B4-BE49-F238E27FC236}">
                <a16:creationId xmlns:a16="http://schemas.microsoft.com/office/drawing/2014/main" id="{CC66D243-A796-3B54-874A-DC75B0A445C1}"/>
              </a:ext>
            </a:extLst>
          </p:cNvPr>
          <p:cNvSpPr/>
          <p:nvPr/>
        </p:nvSpPr>
        <p:spPr>
          <a:xfrm>
            <a:off x="4248751" y="185142"/>
            <a:ext cx="42981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Oriental Consultants Co., Ltd.</a:t>
            </a:r>
            <a:endParaRPr kumimoji="1" lang="en-US" altLang="ja-JP" sz="2000" b="1" i="0" u="none" strike="noStrike" kern="10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1664073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C658478-B2BB-C581-73F0-34D7BB4A386A}"/>
              </a:ext>
            </a:extLst>
          </p:cNvPr>
          <p:cNvSpPr>
            <a:spLocks noGrp="1"/>
          </p:cNvSpPr>
          <p:nvPr>
            <p:ph type="sldNum" sz="quarter" idx="4"/>
          </p:nvPr>
        </p:nvSpPr>
        <p:spPr/>
        <p:txBody>
          <a:bodyPr/>
          <a:lstStyle/>
          <a:p>
            <a:fld id="{1B2CED70-23E7-4B67-A9EB-E84E8BE72CCA}" type="slidenum">
              <a:rPr lang="ja-JP" altLang="en-US" smtClean="0"/>
              <a:pPr/>
              <a:t>20</a:t>
            </a:fld>
            <a:endParaRPr lang="ja-JP" altLang="en-US" dirty="0"/>
          </a:p>
        </p:txBody>
      </p:sp>
      <p:graphicFrame>
        <p:nvGraphicFramePr>
          <p:cNvPr id="4" name="表 3">
            <a:extLst>
              <a:ext uri="{FF2B5EF4-FFF2-40B4-BE49-F238E27FC236}">
                <a16:creationId xmlns:a16="http://schemas.microsoft.com/office/drawing/2014/main" id="{FD4A47E6-AF6B-AF60-F03A-8B33B0D23EB2}"/>
              </a:ext>
            </a:extLst>
          </p:cNvPr>
          <p:cNvGraphicFramePr>
            <a:graphicFrameLocks noGrp="1"/>
          </p:cNvGraphicFramePr>
          <p:nvPr>
            <p:extLst>
              <p:ext uri="{D42A27DB-BD31-4B8C-83A1-F6EECF244321}">
                <p14:modId xmlns:p14="http://schemas.microsoft.com/office/powerpoint/2010/main" val="3006737635"/>
              </p:ext>
            </p:extLst>
          </p:nvPr>
        </p:nvGraphicFramePr>
        <p:xfrm>
          <a:off x="97439" y="1374759"/>
          <a:ext cx="8949121" cy="5152047"/>
        </p:xfrm>
        <a:graphic>
          <a:graphicData uri="http://schemas.openxmlformats.org/drawingml/2006/table">
            <a:tbl>
              <a:tblPr firstRow="1" firstCol="1" bandRow="1"/>
              <a:tblGrid>
                <a:gridCol w="778411">
                  <a:extLst>
                    <a:ext uri="{9D8B030D-6E8A-4147-A177-3AD203B41FA5}">
                      <a16:colId xmlns:a16="http://schemas.microsoft.com/office/drawing/2014/main" val="20000"/>
                    </a:ext>
                  </a:extLst>
                </a:gridCol>
                <a:gridCol w="1451786">
                  <a:extLst>
                    <a:ext uri="{9D8B030D-6E8A-4147-A177-3AD203B41FA5}">
                      <a16:colId xmlns:a16="http://schemas.microsoft.com/office/drawing/2014/main" val="20001"/>
                    </a:ext>
                  </a:extLst>
                </a:gridCol>
                <a:gridCol w="1536192">
                  <a:extLst>
                    <a:ext uri="{9D8B030D-6E8A-4147-A177-3AD203B41FA5}">
                      <a16:colId xmlns:a16="http://schemas.microsoft.com/office/drawing/2014/main" val="20002"/>
                    </a:ext>
                  </a:extLst>
                </a:gridCol>
                <a:gridCol w="1595276">
                  <a:extLst>
                    <a:ext uri="{9D8B030D-6E8A-4147-A177-3AD203B41FA5}">
                      <a16:colId xmlns:a16="http://schemas.microsoft.com/office/drawing/2014/main" val="20003"/>
                    </a:ext>
                  </a:extLst>
                </a:gridCol>
                <a:gridCol w="1755648">
                  <a:extLst>
                    <a:ext uri="{9D8B030D-6E8A-4147-A177-3AD203B41FA5}">
                      <a16:colId xmlns:a16="http://schemas.microsoft.com/office/drawing/2014/main" val="20004"/>
                    </a:ext>
                  </a:extLst>
                </a:gridCol>
                <a:gridCol w="1831808">
                  <a:extLst>
                    <a:ext uri="{9D8B030D-6E8A-4147-A177-3AD203B41FA5}">
                      <a16:colId xmlns:a16="http://schemas.microsoft.com/office/drawing/2014/main" val="20005"/>
                    </a:ext>
                  </a:extLst>
                </a:gridCol>
              </a:tblGrid>
              <a:tr h="228491">
                <a:tc>
                  <a:txBody>
                    <a:bodyPr/>
                    <a:lstStyle/>
                    <a:p>
                      <a:pPr marL="0" indent="0" algn="ctr">
                        <a:spcAft>
                          <a:spcPts val="0"/>
                        </a:spcAft>
                        <a:buFont typeface="Arial" panose="020B0604020202020204" pitchFamily="34" charset="0"/>
                        <a:buNone/>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4145" algn="ctr">
                        <a:spcAft>
                          <a:spcPts val="0"/>
                        </a:spcAft>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ケース０</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4145" algn="ctr">
                        <a:spcAft>
                          <a:spcPts val="0"/>
                        </a:spcAft>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ケース１</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4145" algn="ctr">
                        <a:spcAft>
                          <a:spcPts val="0"/>
                        </a:spcAft>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ケース２</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4145" algn="ctr">
                        <a:spcAft>
                          <a:spcPts val="0"/>
                        </a:spcAft>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ケース３</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4145" algn="ctr">
                        <a:spcAft>
                          <a:spcPts val="0"/>
                        </a:spcAft>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ケース４</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1792455">
                <a:tc>
                  <a:txBody>
                    <a:bodyPr/>
                    <a:lstStyle/>
                    <a:p>
                      <a:pPr indent="144145" algn="ctr">
                        <a:spcAft>
                          <a:spcPts val="0"/>
                        </a:spcAft>
                      </a:pPr>
                      <a:r>
                        <a:rPr lang="en-US" sz="10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0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a:spcAft>
                          <a:spcPts val="0"/>
                        </a:spcAft>
                      </a:pPr>
                      <a:endParaRPr lang="en-US"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a:spcAft>
                          <a:spcPts val="0"/>
                        </a:spcAft>
                      </a:pPr>
                      <a:endParaRPr lang="en-US"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a:spcAft>
                          <a:spcPts val="0"/>
                        </a:spcAft>
                      </a:pPr>
                      <a:endParaRPr lang="en-US"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a:spcAft>
                          <a:spcPts val="0"/>
                        </a:spcAft>
                      </a:pPr>
                      <a:endParaRPr lang="en-US"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44145" algn="just">
                        <a:spcAft>
                          <a:spcPts val="0"/>
                        </a:spcAft>
                      </a:pPr>
                      <a:endParaRPr lang="en-US"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0478">
                <a:tc>
                  <a:txBody>
                    <a:bodyPr/>
                    <a:lstStyle/>
                    <a:p>
                      <a:pPr marL="0" indent="0" algn="ctr">
                        <a:spcAft>
                          <a:spcPts val="0"/>
                        </a:spcAft>
                        <a:buFont typeface="Arial" panose="020B0604020202020204" pitchFamily="34" charset="0"/>
                        <a:buNone/>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脱炭素化の方法</a:t>
                      </a:r>
                      <a:endParaRPr lang="en-US" alt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対策なし</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（既存建築物）</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外皮</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（断熱の強化）</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外皮</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＋照明・給湯</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・換気</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外皮</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＋照明・給湯・換気</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＋再エネ</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（地中熱ヒートポンプ</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・太陽熱</a:t>
                      </a:r>
                      <a:r>
                        <a:rPr lang="en-US"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外皮</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＋照明・給湯・換気</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＋再エネ</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（地中熱・太陽熱</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・太陽光発電）</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2382">
                <a:tc>
                  <a:txBody>
                    <a:bodyPr/>
                    <a:lstStyle/>
                    <a:p>
                      <a:pPr marL="0" indent="0" algn="ctr">
                        <a:spcAft>
                          <a:spcPts val="0"/>
                        </a:spcAft>
                        <a:buFont typeface="Arial" panose="020B0604020202020204" pitchFamily="34" charset="0"/>
                        <a:buNone/>
                      </a:pPr>
                      <a:r>
                        <a:rPr lang="ja-JP" altLang="en-US"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ｺﾝｾﾌﾟﾄ</a:t>
                      </a:r>
                      <a:endPar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en-US"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負荷の抑制</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ケース１</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ctr">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＋設備・システムの高効率化</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ケース２</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エネルギーの導入</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ケース２</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エネルギーの導入</a:t>
                      </a:r>
                      <a:endParaRPr lang="en-US" alt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indent="0" algn="l">
                        <a:spcAft>
                          <a:spcPts val="0"/>
                        </a:spcAft>
                        <a:buFontTx/>
                        <a:buNone/>
                      </a:pPr>
                      <a:r>
                        <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（太陽光発電考慮）</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73701">
                <a:tc>
                  <a:txBody>
                    <a:bodyPr/>
                    <a:lstStyle/>
                    <a:p>
                      <a:pPr marL="0" indent="0" algn="ctr">
                        <a:spcAft>
                          <a:spcPts val="0"/>
                        </a:spcAft>
                        <a:buFont typeface="Arial" panose="020B0604020202020204" pitchFamily="34" charset="0"/>
                        <a:buNone/>
                      </a:pPr>
                      <a:r>
                        <a:rPr lang="ja-JP" sz="13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備考</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en-US"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en-US"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buFontTx/>
                        <a:buNone/>
                      </a:pPr>
                      <a:r>
                        <a:rPr lang="en-US"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5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Tx/>
                        <a:buNone/>
                      </a:pPr>
                      <a:r>
                        <a:rPr lang="ja-JP"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太陽熱は、地中熱ヒートポンプで採熱された地中の熱を回復するための補完的なシステム</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spcAft>
                          <a:spcPts val="0"/>
                        </a:spcAft>
                        <a:buFontTx/>
                        <a:buNone/>
                      </a:pPr>
                      <a:r>
                        <a:rPr lang="ja-JP" altLang="ja-JP"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太陽</a:t>
                      </a:r>
                      <a:r>
                        <a:rPr lang="ja-JP" altLang="en-US"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光発電は</a:t>
                      </a:r>
                      <a:r>
                        <a:rPr lang="ja-JP" altLang="ja-JP"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立地条件により発電量の制限があると共に安定的ではない</a:t>
                      </a:r>
                      <a:endParaRPr lang="ja-JP"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5" name="グループ化 4">
            <a:extLst>
              <a:ext uri="{FF2B5EF4-FFF2-40B4-BE49-F238E27FC236}">
                <a16:creationId xmlns:a16="http://schemas.microsoft.com/office/drawing/2014/main" id="{DAF46925-17E8-9344-ADCD-FD0D78D069ED}"/>
              </a:ext>
            </a:extLst>
          </p:cNvPr>
          <p:cNvGrpSpPr/>
          <p:nvPr/>
        </p:nvGrpSpPr>
        <p:grpSpPr>
          <a:xfrm>
            <a:off x="882359" y="1662269"/>
            <a:ext cx="7795474" cy="1661538"/>
            <a:chOff x="980970" y="1527799"/>
            <a:chExt cx="7795474" cy="1661538"/>
          </a:xfrm>
        </p:grpSpPr>
        <p:pic>
          <p:nvPicPr>
            <p:cNvPr id="6" name="図 5">
              <a:extLst>
                <a:ext uri="{FF2B5EF4-FFF2-40B4-BE49-F238E27FC236}">
                  <a16:creationId xmlns:a16="http://schemas.microsoft.com/office/drawing/2014/main" id="{101F0B5B-55A1-C418-880D-3C2D2F855184}"/>
                </a:ext>
              </a:extLst>
            </p:cNvPr>
            <p:cNvPicPr/>
            <p:nvPr/>
          </p:nvPicPr>
          <p:blipFill>
            <a:blip r:embed="rId2"/>
            <a:stretch>
              <a:fillRect/>
            </a:stretch>
          </p:blipFill>
          <p:spPr>
            <a:xfrm>
              <a:off x="980970" y="1527799"/>
              <a:ext cx="1329231" cy="1661538"/>
            </a:xfrm>
            <a:prstGeom prst="rect">
              <a:avLst/>
            </a:prstGeom>
          </p:spPr>
        </p:pic>
        <p:pic>
          <p:nvPicPr>
            <p:cNvPr id="7" name="図 6">
              <a:extLst>
                <a:ext uri="{FF2B5EF4-FFF2-40B4-BE49-F238E27FC236}">
                  <a16:creationId xmlns:a16="http://schemas.microsoft.com/office/drawing/2014/main" id="{0D459803-FF09-8305-7189-185B3FABB1D6}"/>
                </a:ext>
              </a:extLst>
            </p:cNvPr>
            <p:cNvPicPr/>
            <p:nvPr/>
          </p:nvPicPr>
          <p:blipFill>
            <a:blip r:embed="rId3"/>
            <a:stretch>
              <a:fillRect/>
            </a:stretch>
          </p:blipFill>
          <p:spPr>
            <a:xfrm>
              <a:off x="2486094" y="1527799"/>
              <a:ext cx="1329231" cy="1661538"/>
            </a:xfrm>
            <a:prstGeom prst="rect">
              <a:avLst/>
            </a:prstGeom>
          </p:spPr>
        </p:pic>
        <p:pic>
          <p:nvPicPr>
            <p:cNvPr id="8" name="図 7">
              <a:extLst>
                <a:ext uri="{FF2B5EF4-FFF2-40B4-BE49-F238E27FC236}">
                  <a16:creationId xmlns:a16="http://schemas.microsoft.com/office/drawing/2014/main" id="{E6635F08-526E-E07D-7F91-7C4DE2518872}"/>
                </a:ext>
              </a:extLst>
            </p:cNvPr>
            <p:cNvPicPr/>
            <p:nvPr/>
          </p:nvPicPr>
          <p:blipFill>
            <a:blip r:embed="rId4"/>
            <a:stretch>
              <a:fillRect/>
            </a:stretch>
          </p:blipFill>
          <p:spPr>
            <a:xfrm>
              <a:off x="4092383" y="1527799"/>
              <a:ext cx="1329231" cy="1661538"/>
            </a:xfrm>
            <a:prstGeom prst="rect">
              <a:avLst/>
            </a:prstGeom>
          </p:spPr>
        </p:pic>
        <p:pic>
          <p:nvPicPr>
            <p:cNvPr id="9" name="図 8">
              <a:extLst>
                <a:ext uri="{FF2B5EF4-FFF2-40B4-BE49-F238E27FC236}">
                  <a16:creationId xmlns:a16="http://schemas.microsoft.com/office/drawing/2014/main" id="{C74252A2-D902-6894-ACB0-B40423E09B66}"/>
                </a:ext>
              </a:extLst>
            </p:cNvPr>
            <p:cNvPicPr/>
            <p:nvPr/>
          </p:nvPicPr>
          <p:blipFill>
            <a:blip r:embed="rId5"/>
            <a:stretch>
              <a:fillRect/>
            </a:stretch>
          </p:blipFill>
          <p:spPr>
            <a:xfrm>
              <a:off x="5769798" y="1527799"/>
              <a:ext cx="1329231" cy="1661538"/>
            </a:xfrm>
            <a:prstGeom prst="rect">
              <a:avLst/>
            </a:prstGeom>
          </p:spPr>
        </p:pic>
        <p:pic>
          <p:nvPicPr>
            <p:cNvPr id="10" name="図 9">
              <a:extLst>
                <a:ext uri="{FF2B5EF4-FFF2-40B4-BE49-F238E27FC236}">
                  <a16:creationId xmlns:a16="http://schemas.microsoft.com/office/drawing/2014/main" id="{0F1F1F8F-7401-57ED-5FF2-DFC56035631E}"/>
                </a:ext>
              </a:extLst>
            </p:cNvPr>
            <p:cNvPicPr/>
            <p:nvPr/>
          </p:nvPicPr>
          <p:blipFill>
            <a:blip r:embed="rId6"/>
            <a:stretch>
              <a:fillRect/>
            </a:stretch>
          </p:blipFill>
          <p:spPr>
            <a:xfrm>
              <a:off x="7447213" y="1527799"/>
              <a:ext cx="1329231" cy="1661538"/>
            </a:xfrm>
            <a:prstGeom prst="rect">
              <a:avLst/>
            </a:prstGeom>
          </p:spPr>
        </p:pic>
      </p:grpSp>
      <p:sp>
        <p:nvSpPr>
          <p:cNvPr id="12" name="テキスト ボックス 11">
            <a:extLst>
              <a:ext uri="{FF2B5EF4-FFF2-40B4-BE49-F238E27FC236}">
                <a16:creationId xmlns:a16="http://schemas.microsoft.com/office/drawing/2014/main" id="{809DD681-5D89-403E-3CB4-A6B1C5E4A8AA}"/>
              </a:ext>
            </a:extLst>
          </p:cNvPr>
          <p:cNvSpPr txBox="1"/>
          <p:nvPr/>
        </p:nvSpPr>
        <p:spPr>
          <a:xfrm>
            <a:off x="97438" y="915898"/>
            <a:ext cx="3259079" cy="369332"/>
          </a:xfrm>
          <a:prstGeom prst="rect">
            <a:avLst/>
          </a:prstGeom>
          <a:solidFill>
            <a:schemeClr val="bg1">
              <a:lumMod val="85000"/>
            </a:schemeClr>
          </a:solidFill>
          <a:ln>
            <a:solidFill>
              <a:schemeClr val="tx1"/>
            </a:solidFill>
          </a:ln>
        </p:spPr>
        <p:txBody>
          <a:bodyPr wrap="square">
            <a:spAutoFit/>
          </a:bodyPr>
          <a:lstStyle/>
          <a:p>
            <a:pPr algn="l"/>
            <a:r>
              <a:rPr lang="ja-JP" altLang="en-US" dirty="0">
                <a:solidFill>
                  <a:srgbClr val="222222"/>
                </a:solidFill>
                <a:latin typeface="BIZ UDPゴシック" panose="020B0400000000000000" pitchFamily="50" charset="-128"/>
                <a:ea typeface="BIZ UDPゴシック" panose="020B0400000000000000" pitchFamily="50" charset="-128"/>
              </a:rPr>
              <a:t>低炭素型モデル建物のケース</a:t>
            </a:r>
            <a:endParaRPr lang="en-US" altLang="ja-JP" dirty="0">
              <a:solidFill>
                <a:srgbClr val="222222"/>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DD24E6A7-55C3-B674-DB89-2A69F2BAAC78}"/>
              </a:ext>
            </a:extLst>
          </p:cNvPr>
          <p:cNvSpPr/>
          <p:nvPr/>
        </p:nvSpPr>
        <p:spPr>
          <a:xfrm>
            <a:off x="256191" y="160209"/>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2" name="フッター プレースホルダー 2">
            <a:extLst>
              <a:ext uri="{FF2B5EF4-FFF2-40B4-BE49-F238E27FC236}">
                <a16:creationId xmlns:a16="http://schemas.microsoft.com/office/drawing/2014/main" id="{84A2C165-D2A1-B05F-D20C-828F5745D544}"/>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spTree>
    <p:extLst>
      <p:ext uri="{BB962C8B-B14F-4D97-AF65-F5344CB8AC3E}">
        <p14:creationId xmlns:p14="http://schemas.microsoft.com/office/powerpoint/2010/main" val="1791531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44C0C093-167B-539C-9A95-B762E456B3E3}"/>
              </a:ext>
            </a:extLst>
          </p:cNvPr>
          <p:cNvSpPr/>
          <p:nvPr/>
        </p:nvSpPr>
        <p:spPr>
          <a:xfrm>
            <a:off x="114348" y="966575"/>
            <a:ext cx="7914530" cy="768034"/>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4" name="スライド番号プレースホルダー 3">
            <a:extLst>
              <a:ext uri="{FF2B5EF4-FFF2-40B4-BE49-F238E27FC236}">
                <a16:creationId xmlns:a16="http://schemas.microsoft.com/office/drawing/2014/main" id="{69593C29-568C-4FD8-86B2-7B611EF28EE9}"/>
              </a:ext>
            </a:extLst>
          </p:cNvPr>
          <p:cNvSpPr>
            <a:spLocks noGrp="1"/>
          </p:cNvSpPr>
          <p:nvPr>
            <p:ph type="sldNum" sz="quarter" idx="4"/>
          </p:nvPr>
        </p:nvSpPr>
        <p:spPr/>
        <p:txBody>
          <a:bodyPr/>
          <a:lstStyle/>
          <a:p>
            <a:fld id="{1B2CED70-23E7-4B67-A9EB-E84E8BE72CCA}" type="slidenum">
              <a:rPr lang="ja-JP" altLang="en-US" smtClean="0"/>
              <a:pPr/>
              <a:t>21</a:t>
            </a:fld>
            <a:endParaRPr lang="ja-JP" altLang="en-US" dirty="0"/>
          </a:p>
        </p:txBody>
      </p:sp>
      <p:grpSp>
        <p:nvGrpSpPr>
          <p:cNvPr id="14" name="グループ化 13">
            <a:extLst>
              <a:ext uri="{FF2B5EF4-FFF2-40B4-BE49-F238E27FC236}">
                <a16:creationId xmlns:a16="http://schemas.microsoft.com/office/drawing/2014/main" id="{0F0DDC42-744F-1DDE-3BB8-7210B35ED2FB}"/>
              </a:ext>
            </a:extLst>
          </p:cNvPr>
          <p:cNvGrpSpPr/>
          <p:nvPr/>
        </p:nvGrpSpPr>
        <p:grpSpPr>
          <a:xfrm>
            <a:off x="102320" y="2193401"/>
            <a:ext cx="4405811" cy="4133844"/>
            <a:chOff x="277701" y="2241395"/>
            <a:chExt cx="4405811" cy="4133844"/>
          </a:xfrm>
        </p:grpSpPr>
        <p:pic>
          <p:nvPicPr>
            <p:cNvPr id="6" name="図 5">
              <a:extLst>
                <a:ext uri="{FF2B5EF4-FFF2-40B4-BE49-F238E27FC236}">
                  <a16:creationId xmlns:a16="http://schemas.microsoft.com/office/drawing/2014/main" id="{D968851A-D239-45E6-A681-289A933FE72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36" y="2241395"/>
              <a:ext cx="4400076" cy="2047203"/>
            </a:xfrm>
            <a:prstGeom prst="rect">
              <a:avLst/>
            </a:prstGeom>
            <a:noFill/>
            <a:ln>
              <a:noFill/>
            </a:ln>
          </p:spPr>
        </p:pic>
        <p:pic>
          <p:nvPicPr>
            <p:cNvPr id="12" name="図 11">
              <a:extLst>
                <a:ext uri="{FF2B5EF4-FFF2-40B4-BE49-F238E27FC236}">
                  <a16:creationId xmlns:a16="http://schemas.microsoft.com/office/drawing/2014/main" id="{4E171DAD-EA04-42F6-B76B-297556089DB6}"/>
                </a:ext>
              </a:extLst>
            </p:cNvPr>
            <p:cNvPicPr/>
            <p:nvPr/>
          </p:nvPicPr>
          <p:blipFill rotWithShape="1">
            <a:blip r:embed="rId4" cstate="print">
              <a:extLst>
                <a:ext uri="{28A0092B-C50C-407E-A947-70E740481C1C}">
                  <a14:useLocalDpi xmlns:a14="http://schemas.microsoft.com/office/drawing/2010/main" val="0"/>
                </a:ext>
              </a:extLst>
            </a:blip>
            <a:srcRect l="3456"/>
            <a:stretch/>
          </p:blipFill>
          <p:spPr bwMode="auto">
            <a:xfrm>
              <a:off x="277701" y="4333539"/>
              <a:ext cx="2674326" cy="1504979"/>
            </a:xfrm>
            <a:prstGeom prst="rect">
              <a:avLst/>
            </a:prstGeom>
            <a:noFill/>
            <a:ln>
              <a:no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2C421CBF-BDBC-4D26-37CB-342CB04DA3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3419" y="4371279"/>
              <a:ext cx="1610679" cy="1206330"/>
            </a:xfrm>
            <a:prstGeom prst="rect">
              <a:avLst/>
            </a:prstGeom>
            <a:noFill/>
            <a:ln>
              <a:noFill/>
            </a:ln>
          </p:spPr>
        </p:pic>
        <p:pic>
          <p:nvPicPr>
            <p:cNvPr id="5" name="図 4" descr="ゲーム画面のスクリーンショット&#10;&#10;中程度の精度で自動的に生成された説明">
              <a:extLst>
                <a:ext uri="{FF2B5EF4-FFF2-40B4-BE49-F238E27FC236}">
                  <a16:creationId xmlns:a16="http://schemas.microsoft.com/office/drawing/2014/main" id="{4626CA0C-DAAF-331D-4B33-D8A3FDBD609B}"/>
                </a:ext>
              </a:extLst>
            </p:cNvPr>
            <p:cNvPicPr>
              <a:picLocks noChangeAspect="1"/>
            </p:cNvPicPr>
            <p:nvPr/>
          </p:nvPicPr>
          <p:blipFill>
            <a:blip r:embed="rId6"/>
            <a:stretch>
              <a:fillRect/>
            </a:stretch>
          </p:blipFill>
          <p:spPr>
            <a:xfrm>
              <a:off x="2898870" y="5609321"/>
              <a:ext cx="1227271" cy="765918"/>
            </a:xfrm>
            <a:prstGeom prst="rect">
              <a:avLst/>
            </a:prstGeom>
          </p:spPr>
        </p:pic>
        <p:pic>
          <p:nvPicPr>
            <p:cNvPr id="11" name="図 10">
              <a:extLst>
                <a:ext uri="{FF2B5EF4-FFF2-40B4-BE49-F238E27FC236}">
                  <a16:creationId xmlns:a16="http://schemas.microsoft.com/office/drawing/2014/main" id="{8A4F7C30-4342-4F81-F74E-078EA4A90B7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8344" y="5609321"/>
              <a:ext cx="575168" cy="765918"/>
            </a:xfrm>
            <a:prstGeom prst="rect">
              <a:avLst/>
            </a:prstGeom>
            <a:noFill/>
            <a:ln>
              <a:noFill/>
            </a:ln>
          </p:spPr>
        </p:pic>
      </p:grpSp>
      <p:pic>
        <p:nvPicPr>
          <p:cNvPr id="13" name="図 12">
            <a:extLst>
              <a:ext uri="{FF2B5EF4-FFF2-40B4-BE49-F238E27FC236}">
                <a16:creationId xmlns:a16="http://schemas.microsoft.com/office/drawing/2014/main" id="{88A959F4-7718-EA68-E577-3F549FA8DD59}"/>
              </a:ext>
            </a:extLst>
          </p:cNvPr>
          <p:cNvPicPr/>
          <p:nvPr/>
        </p:nvPicPr>
        <p:blipFill rotWithShape="1">
          <a:blip r:embed="rId8">
            <a:extLst>
              <a:ext uri="{28A0092B-C50C-407E-A947-70E740481C1C}">
                <a14:useLocalDpi xmlns:a14="http://schemas.microsoft.com/office/drawing/2010/main" val="0"/>
              </a:ext>
            </a:extLst>
          </a:blip>
          <a:srcRect t="34263"/>
          <a:stretch/>
        </p:blipFill>
        <p:spPr bwMode="auto">
          <a:xfrm>
            <a:off x="4743924" y="2117118"/>
            <a:ext cx="4336618" cy="2150576"/>
          </a:xfrm>
          <a:prstGeom prst="rect">
            <a:avLst/>
          </a:prstGeom>
          <a:noFill/>
          <a:ln>
            <a:noFill/>
          </a:ln>
          <a:extLst>
            <a:ext uri="{53640926-AAD7-44D8-BBD7-CCE9431645EC}">
              <a14:shadowObscured xmlns:a14="http://schemas.microsoft.com/office/drawing/2010/main"/>
            </a:ext>
          </a:extLst>
        </p:spPr>
      </p:pic>
      <p:pic>
        <p:nvPicPr>
          <p:cNvPr id="15" name="図 14">
            <a:extLst>
              <a:ext uri="{FF2B5EF4-FFF2-40B4-BE49-F238E27FC236}">
                <a16:creationId xmlns:a16="http://schemas.microsoft.com/office/drawing/2014/main" id="{CD50FB7F-4819-ACA2-ED1A-3170FEF7045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5870" y="4235838"/>
            <a:ext cx="3003484" cy="1504979"/>
          </a:xfrm>
          <a:prstGeom prst="rect">
            <a:avLst/>
          </a:prstGeom>
          <a:noFill/>
          <a:ln>
            <a:noFill/>
          </a:ln>
        </p:spPr>
      </p:pic>
      <p:pic>
        <p:nvPicPr>
          <p:cNvPr id="16" name="図 15" descr="建物, 屋外, 雪, 家 が含まれている画像&#10;&#10;自動的に生成された説明">
            <a:extLst>
              <a:ext uri="{FF2B5EF4-FFF2-40B4-BE49-F238E27FC236}">
                <a16:creationId xmlns:a16="http://schemas.microsoft.com/office/drawing/2014/main" id="{2D1B69C8-CEA4-5BE3-424E-E4DBC3F82C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05148" y="4317257"/>
            <a:ext cx="1504646" cy="1212357"/>
          </a:xfrm>
          <a:prstGeom prst="rect">
            <a:avLst/>
          </a:prstGeom>
          <a:noFill/>
          <a:ln>
            <a:noFill/>
          </a:ln>
        </p:spPr>
      </p:pic>
      <p:sp>
        <p:nvSpPr>
          <p:cNvPr id="17" name="テキスト ボックス 16">
            <a:extLst>
              <a:ext uri="{FF2B5EF4-FFF2-40B4-BE49-F238E27FC236}">
                <a16:creationId xmlns:a16="http://schemas.microsoft.com/office/drawing/2014/main" id="{3A9F01CA-AF7A-637F-97B7-F7F0015BDA81}"/>
              </a:ext>
            </a:extLst>
          </p:cNvPr>
          <p:cNvSpPr txBox="1"/>
          <p:nvPr/>
        </p:nvSpPr>
        <p:spPr>
          <a:xfrm>
            <a:off x="661496" y="1863978"/>
            <a:ext cx="3738581" cy="369332"/>
          </a:xfrm>
          <a:prstGeom prst="rect">
            <a:avLst/>
          </a:prstGeom>
          <a:noFill/>
        </p:spPr>
        <p:txBody>
          <a:bodyPr wrap="square">
            <a:spAutoFit/>
          </a:bodyPr>
          <a:lstStyle/>
          <a:p>
            <a:pPr algn="l"/>
            <a:r>
              <a:rPr lang="ja-JP" altLang="en-US" dirty="0">
                <a:solidFill>
                  <a:srgbClr val="222222"/>
                </a:solidFill>
                <a:latin typeface="BIZ UDPゴシック" panose="020B0400000000000000" pitchFamily="50" charset="-128"/>
                <a:ea typeface="BIZ UDPゴシック" panose="020B0400000000000000" pitchFamily="50" charset="-128"/>
              </a:rPr>
              <a:t>集合住宅（</a:t>
            </a:r>
            <a:r>
              <a:rPr lang="en-US" altLang="ja-JP" dirty="0">
                <a:solidFill>
                  <a:srgbClr val="222222"/>
                </a:solidFill>
                <a:latin typeface="BIZ UDPゴシック" panose="020B0400000000000000" pitchFamily="50" charset="-128"/>
                <a:ea typeface="BIZ UDPゴシック" panose="020B0400000000000000" pitchFamily="50" charset="-128"/>
              </a:rPr>
              <a:t>SERENA TOWN</a:t>
            </a:r>
            <a:r>
              <a:rPr lang="ja-JP" altLang="en-US" dirty="0">
                <a:solidFill>
                  <a:srgbClr val="222222"/>
                </a:solidFill>
                <a:latin typeface="BIZ UDPゴシック" panose="020B0400000000000000" pitchFamily="50" charset="-128"/>
                <a:ea typeface="BIZ UDPゴシック" panose="020B0400000000000000" pitchFamily="50" charset="-128"/>
              </a:rPr>
              <a:t>）</a:t>
            </a:r>
            <a:endParaRPr lang="en-US" altLang="ja-JP" dirty="0">
              <a:solidFill>
                <a:srgbClr val="222222"/>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696A75F4-87CC-336F-BA6F-C39A7DDF7F00}"/>
              </a:ext>
            </a:extLst>
          </p:cNvPr>
          <p:cNvSpPr txBox="1"/>
          <p:nvPr/>
        </p:nvSpPr>
        <p:spPr>
          <a:xfrm>
            <a:off x="6531466" y="1863978"/>
            <a:ext cx="1354438" cy="369332"/>
          </a:xfrm>
          <a:prstGeom prst="rect">
            <a:avLst/>
          </a:prstGeom>
          <a:noFill/>
        </p:spPr>
        <p:txBody>
          <a:bodyPr wrap="square">
            <a:spAutoFit/>
          </a:bodyPr>
          <a:lstStyle/>
          <a:p>
            <a:pPr algn="l"/>
            <a:r>
              <a:rPr lang="ja-JP" altLang="en-US" dirty="0">
                <a:solidFill>
                  <a:srgbClr val="222222"/>
                </a:solidFill>
                <a:latin typeface="BIZ UDPゴシック" panose="020B0400000000000000" pitchFamily="50" charset="-128"/>
                <a:ea typeface="BIZ UDPゴシック" panose="020B0400000000000000" pitchFamily="50" charset="-128"/>
              </a:rPr>
              <a:t>新市庁舎</a:t>
            </a:r>
            <a:endParaRPr lang="en-US" altLang="ja-JP" dirty="0">
              <a:solidFill>
                <a:srgbClr val="222222"/>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5BCCB9E9-7C6A-7730-9ADB-84C968F0D54F}"/>
              </a:ext>
            </a:extLst>
          </p:cNvPr>
          <p:cNvSpPr txBox="1"/>
          <p:nvPr/>
        </p:nvSpPr>
        <p:spPr>
          <a:xfrm>
            <a:off x="228694" y="966575"/>
            <a:ext cx="7410660" cy="707886"/>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・対象の建物に合わせた低炭素型モデル建物の適用ケースがある</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dirty="0">
                <a:solidFill>
                  <a:srgbClr val="222222"/>
                </a:solidFill>
                <a:latin typeface="BIZ UDPゴシック" panose="020B0400000000000000" pitchFamily="50" charset="-128"/>
                <a:ea typeface="BIZ UDPゴシック" panose="020B0400000000000000" pitchFamily="50" charset="-128"/>
              </a:rPr>
              <a:t>・照明や空調設備の高効率化や室内環境の適正化も必要である</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C006006C-5156-C105-6D3E-5FBA45E064E0}"/>
              </a:ext>
            </a:extLst>
          </p:cNvPr>
          <p:cNvSpPr txBox="1"/>
          <p:nvPr/>
        </p:nvSpPr>
        <p:spPr>
          <a:xfrm>
            <a:off x="4938691" y="5836819"/>
            <a:ext cx="2700663" cy="338554"/>
          </a:xfrm>
          <a:prstGeom prst="rect">
            <a:avLst/>
          </a:prstGeom>
          <a:noFill/>
        </p:spPr>
        <p:txBody>
          <a:bodyPr wrap="square">
            <a:spAutoFit/>
          </a:bodyPr>
          <a:lstStyle/>
          <a:p>
            <a:pPr algn="ctr"/>
            <a:endParaRPr lang="en-US" altLang="ja-JP" sz="1600" dirty="0">
              <a:solidFill>
                <a:srgbClr val="222222"/>
              </a:solidFill>
              <a:latin typeface="Yu Gothic Medium" panose="020B0500000000000000" pitchFamily="50" charset="-128"/>
              <a:ea typeface="Yu Gothic Medium" panose="020B0500000000000000" pitchFamily="50" charset="-128"/>
            </a:endParaRPr>
          </a:p>
        </p:txBody>
      </p:sp>
      <p:sp>
        <p:nvSpPr>
          <p:cNvPr id="22" name="テキスト ボックス 21">
            <a:extLst>
              <a:ext uri="{FF2B5EF4-FFF2-40B4-BE49-F238E27FC236}">
                <a16:creationId xmlns:a16="http://schemas.microsoft.com/office/drawing/2014/main" id="{C0ACC28F-AE83-DE2E-FF56-01A5E103F7B2}"/>
              </a:ext>
            </a:extLst>
          </p:cNvPr>
          <p:cNvSpPr txBox="1"/>
          <p:nvPr/>
        </p:nvSpPr>
        <p:spPr>
          <a:xfrm>
            <a:off x="4924997" y="5700504"/>
            <a:ext cx="3917226" cy="830997"/>
          </a:xfrm>
          <a:prstGeom prst="rect">
            <a:avLst/>
          </a:prstGeom>
          <a:noFill/>
        </p:spPr>
        <p:txBody>
          <a:bodyPr wrap="square">
            <a:spAutoFit/>
          </a:bodyPr>
          <a:lstStyle/>
          <a:p>
            <a:r>
              <a:rPr lang="ja-JP" altLang="en-US" sz="1600" dirty="0">
                <a:solidFill>
                  <a:srgbClr val="222222"/>
                </a:solidFill>
                <a:latin typeface="BIZ UDPゴシック" panose="020B0400000000000000" pitchFamily="50" charset="-128"/>
                <a:ea typeface="BIZ UDPゴシック" panose="020B0400000000000000" pitchFamily="50" charset="-128"/>
              </a:rPr>
              <a:t>・照明や換気設備の改善等、</a:t>
            </a:r>
            <a:r>
              <a:rPr lang="ja-JP" altLang="en-US" sz="1600" dirty="0">
                <a:solidFill>
                  <a:srgbClr val="FF0000"/>
                </a:solidFill>
                <a:latin typeface="BIZ UDPゴシック" panose="020B0400000000000000" pitchFamily="50" charset="-128"/>
                <a:ea typeface="BIZ UDPゴシック" panose="020B0400000000000000" pitchFamily="50" charset="-128"/>
              </a:rPr>
              <a:t>高効率化に</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lang="ja-JP" altLang="en-US" sz="1600" dirty="0">
                <a:solidFill>
                  <a:srgbClr val="FF0000"/>
                </a:solidFill>
                <a:latin typeface="BIZ UDPゴシック" panose="020B0400000000000000" pitchFamily="50" charset="-128"/>
                <a:ea typeface="BIZ UDPゴシック" panose="020B0400000000000000" pitchFamily="50" charset="-128"/>
              </a:rPr>
              <a:t>　よる効果</a:t>
            </a:r>
            <a:r>
              <a:rPr lang="ja-JP" altLang="en-US" sz="1600" dirty="0">
                <a:solidFill>
                  <a:srgbClr val="222222"/>
                </a:solidFill>
                <a:latin typeface="BIZ UDPゴシック" panose="020B0400000000000000" pitchFamily="50" charset="-128"/>
                <a:ea typeface="BIZ UDPゴシック" panose="020B0400000000000000" pitchFamily="50" charset="-128"/>
              </a:rPr>
              <a:t>が大きい</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r>
              <a:rPr lang="ja-JP" altLang="en-US" sz="1600" dirty="0">
                <a:solidFill>
                  <a:srgbClr val="222222"/>
                </a:solidFill>
                <a:latin typeface="BIZ UDPゴシック" panose="020B0400000000000000" pitchFamily="50" charset="-128"/>
                <a:ea typeface="BIZ UDPゴシック" panose="020B0400000000000000" pitchFamily="50" charset="-128"/>
              </a:rPr>
              <a:t>・約</a:t>
            </a:r>
            <a:r>
              <a:rPr lang="en-US" altLang="ja-JP" sz="1600" dirty="0">
                <a:solidFill>
                  <a:srgbClr val="222222"/>
                </a:solidFill>
                <a:latin typeface="BIZ UDPゴシック" panose="020B0400000000000000" pitchFamily="50" charset="-128"/>
                <a:ea typeface="BIZ UDPゴシック" panose="020B0400000000000000" pitchFamily="50" charset="-128"/>
              </a:rPr>
              <a:t>30</a:t>
            </a:r>
            <a:r>
              <a:rPr lang="ja-JP" altLang="en-US" sz="1600" dirty="0">
                <a:solidFill>
                  <a:srgbClr val="222222"/>
                </a:solidFill>
                <a:latin typeface="BIZ UDPゴシック" panose="020B0400000000000000" pitchFamily="50" charset="-128"/>
                <a:ea typeface="BIZ UDPゴシック" panose="020B0400000000000000" pitchFamily="50" charset="-128"/>
              </a:rPr>
              <a:t>％の</a:t>
            </a:r>
            <a:r>
              <a:rPr lang="en-US" altLang="ja-JP" sz="1600" dirty="0">
                <a:solidFill>
                  <a:srgbClr val="222222"/>
                </a:solidFill>
                <a:latin typeface="BIZ UDPゴシック" panose="020B0400000000000000" pitchFamily="50" charset="-128"/>
                <a:ea typeface="BIZ UDPゴシック" panose="020B0400000000000000" pitchFamily="50" charset="-128"/>
              </a:rPr>
              <a:t>CO2</a:t>
            </a:r>
            <a:r>
              <a:rPr lang="ja-JP" altLang="en-US" sz="1600" dirty="0">
                <a:solidFill>
                  <a:srgbClr val="222222"/>
                </a:solidFill>
                <a:latin typeface="BIZ UDPゴシック" panose="020B0400000000000000" pitchFamily="50" charset="-128"/>
                <a:ea typeface="BIZ UDPゴシック" panose="020B0400000000000000" pitchFamily="50" charset="-128"/>
              </a:rPr>
              <a:t>削減が見込める</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2B448F92-E142-5745-DC3B-B35D69C3B883}"/>
              </a:ext>
            </a:extLst>
          </p:cNvPr>
          <p:cNvSpPr txBox="1"/>
          <p:nvPr/>
        </p:nvSpPr>
        <p:spPr>
          <a:xfrm>
            <a:off x="45794" y="5759874"/>
            <a:ext cx="3379774" cy="830997"/>
          </a:xfrm>
          <a:prstGeom prst="rect">
            <a:avLst/>
          </a:prstGeom>
          <a:noFill/>
        </p:spPr>
        <p:txBody>
          <a:bodyPr wrap="square">
            <a:spAutoFit/>
          </a:bodyPr>
          <a:lstStyle/>
          <a:p>
            <a:r>
              <a:rPr lang="ja-JP" altLang="en-US" sz="1600" dirty="0">
                <a:solidFill>
                  <a:srgbClr val="222222"/>
                </a:solidFill>
                <a:latin typeface="BIZ UDPゴシック" panose="020B0400000000000000" pitchFamily="50" charset="-128"/>
                <a:ea typeface="BIZ UDPゴシック" panose="020B0400000000000000" pitchFamily="50" charset="-128"/>
              </a:rPr>
              <a:t>・地中熱ヒートポンプ、</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r>
              <a:rPr lang="ja-JP" altLang="en-US" sz="1600" dirty="0">
                <a:solidFill>
                  <a:srgbClr val="222222"/>
                </a:solidFill>
                <a:latin typeface="BIZ UDPゴシック" panose="020B0400000000000000" pitchFamily="50" charset="-128"/>
                <a:ea typeface="BIZ UDPゴシック" panose="020B0400000000000000" pitchFamily="50" charset="-128"/>
              </a:rPr>
              <a:t>　空調による効果が大きい</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a:p>
            <a:r>
              <a:rPr lang="ja-JP" altLang="en-US" sz="1600" dirty="0">
                <a:solidFill>
                  <a:srgbClr val="222222"/>
                </a:solidFill>
                <a:latin typeface="BIZ UDPゴシック" panose="020B0400000000000000" pitchFamily="50" charset="-128"/>
                <a:ea typeface="BIZ UDPゴシック" panose="020B0400000000000000" pitchFamily="50" charset="-128"/>
              </a:rPr>
              <a:t>・約</a:t>
            </a:r>
            <a:r>
              <a:rPr lang="en-US" altLang="ja-JP" sz="1600" dirty="0">
                <a:solidFill>
                  <a:srgbClr val="222222"/>
                </a:solidFill>
                <a:latin typeface="BIZ UDPゴシック" panose="020B0400000000000000" pitchFamily="50" charset="-128"/>
                <a:ea typeface="BIZ UDPゴシック" panose="020B0400000000000000" pitchFamily="50" charset="-128"/>
              </a:rPr>
              <a:t>45</a:t>
            </a:r>
            <a:r>
              <a:rPr lang="ja-JP" altLang="en-US" sz="1600" dirty="0">
                <a:solidFill>
                  <a:srgbClr val="222222"/>
                </a:solidFill>
                <a:latin typeface="BIZ UDPゴシック" panose="020B0400000000000000" pitchFamily="50" charset="-128"/>
                <a:ea typeface="BIZ UDPゴシック" panose="020B0400000000000000" pitchFamily="50" charset="-128"/>
              </a:rPr>
              <a:t>％の</a:t>
            </a:r>
            <a:r>
              <a:rPr lang="en-US" altLang="ja-JP" sz="1600" dirty="0">
                <a:solidFill>
                  <a:srgbClr val="222222"/>
                </a:solidFill>
                <a:latin typeface="BIZ UDPゴシック" panose="020B0400000000000000" pitchFamily="50" charset="-128"/>
                <a:ea typeface="BIZ UDPゴシック" panose="020B0400000000000000" pitchFamily="50" charset="-128"/>
              </a:rPr>
              <a:t>CO2</a:t>
            </a:r>
            <a:r>
              <a:rPr lang="ja-JP" altLang="en-US" sz="1600" dirty="0">
                <a:solidFill>
                  <a:srgbClr val="222222"/>
                </a:solidFill>
                <a:latin typeface="BIZ UDPゴシック" panose="020B0400000000000000" pitchFamily="50" charset="-128"/>
                <a:ea typeface="BIZ UDPゴシック" panose="020B0400000000000000" pitchFamily="50" charset="-128"/>
              </a:rPr>
              <a:t>削減量が見込める</a:t>
            </a:r>
            <a:endParaRPr lang="en-US" altLang="ja-JP" sz="1600" dirty="0">
              <a:solidFill>
                <a:srgbClr val="222222"/>
              </a:solidFill>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BE7416AD-A647-48C4-B4B4-9D6AE2738DAA}"/>
              </a:ext>
            </a:extLst>
          </p:cNvPr>
          <p:cNvPicPr>
            <a:picLocks noChangeAspect="1"/>
          </p:cNvPicPr>
          <p:nvPr/>
        </p:nvPicPr>
        <p:blipFill>
          <a:blip r:embed="rId11"/>
          <a:stretch>
            <a:fillRect/>
          </a:stretch>
        </p:blipFill>
        <p:spPr>
          <a:xfrm>
            <a:off x="9188596" y="692249"/>
            <a:ext cx="3045521" cy="1424869"/>
          </a:xfrm>
          <a:prstGeom prst="rect">
            <a:avLst/>
          </a:prstGeom>
        </p:spPr>
      </p:pic>
      <p:sp>
        <p:nvSpPr>
          <p:cNvPr id="28" name="正方形/長方形 27">
            <a:extLst>
              <a:ext uri="{FF2B5EF4-FFF2-40B4-BE49-F238E27FC236}">
                <a16:creationId xmlns:a16="http://schemas.microsoft.com/office/drawing/2014/main" id="{45B8EE44-83BA-C023-6D47-625BDAD28B49}"/>
              </a:ext>
            </a:extLst>
          </p:cNvPr>
          <p:cNvSpPr/>
          <p:nvPr/>
        </p:nvSpPr>
        <p:spPr>
          <a:xfrm>
            <a:off x="252059" y="147508"/>
            <a:ext cx="82960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a:t>
            </a:r>
            <a:r>
              <a:rPr kumimoji="1" lang="ja-JP" altLang="en-US" sz="2400" b="1" i="0" u="none" strike="noStrike" kern="100" cap="none" spc="-100" normalizeH="0" baseline="0" noProof="0" dirty="0">
                <a:ln>
                  <a:noFill/>
                </a:ln>
                <a:solidFill>
                  <a:schemeClr val="accent2">
                    <a:lumMod val="75000"/>
                  </a:schemeClr>
                </a:solidFill>
                <a:effectLst/>
                <a:uLnTx/>
                <a:uFillTx/>
                <a:latin typeface="Arial" panose="020B0604020202020204" pitchFamily="34" charset="0"/>
                <a:ea typeface="BIZ UDPゴシック" panose="020B0400000000000000" pitchFamily="50" charset="-128"/>
                <a:cs typeface="Arial" panose="020B0604020202020204" pitchFamily="34" charset="0"/>
              </a:rPr>
              <a:t>寒冷地</a:t>
            </a:r>
            <a:r>
              <a:rPr lang="ja-JP" altLang="en-US" sz="2000" b="1" kern="100" spc="-100" dirty="0">
                <a:latin typeface="Arial" panose="020B0604020202020204" pitchFamily="34" charset="0"/>
                <a:ea typeface="BIZ UDPゴシック" panose="020B0400000000000000" pitchFamily="50" charset="-128"/>
                <a:cs typeface="Arial" panose="020B0604020202020204" pitchFamily="34" charset="0"/>
              </a:rPr>
              <a:t>における</a:t>
            </a: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3" name="フッター プレースホルダー 2">
            <a:extLst>
              <a:ext uri="{FF2B5EF4-FFF2-40B4-BE49-F238E27FC236}">
                <a16:creationId xmlns:a16="http://schemas.microsoft.com/office/drawing/2014/main" id="{0BE25DBC-9DA4-5274-8750-43D63EC0806E}"/>
              </a:ext>
            </a:extLst>
          </p:cNvPr>
          <p:cNvSpPr>
            <a:spLocks noGrp="1"/>
          </p:cNvSpPr>
          <p:nvPr>
            <p:ph type="ftr" sz="quarter" idx="3"/>
          </p:nvPr>
        </p:nvSpPr>
        <p:spPr>
          <a:xfrm>
            <a:off x="0" y="6587603"/>
            <a:ext cx="7713980" cy="348634"/>
          </a:xfrm>
        </p:spPr>
        <p:txBody>
          <a:bodyPr/>
          <a:lstStyle/>
          <a:p>
            <a:r>
              <a:rPr lang="en-US" dirty="0"/>
              <a:t>Copyright 2023 ORIENTAL CONSULTANTS </a:t>
            </a:r>
            <a:r>
              <a:rPr lang="en-US" dirty="0" err="1"/>
              <a:t>Co.,Ltd</a:t>
            </a:r>
            <a:r>
              <a:rPr lang="en-US" dirty="0"/>
              <a:t>. all rights reserved</a:t>
            </a:r>
          </a:p>
        </p:txBody>
      </p:sp>
      <p:sp>
        <p:nvSpPr>
          <p:cNvPr id="7" name="吹き出し: 角を丸めた四角形 6">
            <a:extLst>
              <a:ext uri="{FF2B5EF4-FFF2-40B4-BE49-F238E27FC236}">
                <a16:creationId xmlns:a16="http://schemas.microsoft.com/office/drawing/2014/main" id="{848346FE-B82C-52DE-7BA2-E2E2FECFC564}"/>
              </a:ext>
            </a:extLst>
          </p:cNvPr>
          <p:cNvSpPr/>
          <p:nvPr/>
        </p:nvSpPr>
        <p:spPr>
          <a:xfrm>
            <a:off x="9447987" y="3984003"/>
            <a:ext cx="2966870" cy="2140526"/>
          </a:xfrm>
          <a:prstGeom prst="wedgeRoundRectCallout">
            <a:avLst>
              <a:gd name="adj1" fmla="val -59563"/>
              <a:gd name="adj2" fmla="val 3105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t>新市庁舎を敢えて書くのであれば、彼らの参考となるように「設備の改善」は具体的に何なのか記載した方がよいかと。空調設備？</a:t>
            </a:r>
            <a:endParaRPr lang="en-US" altLang="ja-JP" dirty="0"/>
          </a:p>
          <a:p>
            <a:r>
              <a:rPr lang="ja-JP" altLang="en-US" dirty="0"/>
              <a:t>「証明」→「照明」</a:t>
            </a:r>
            <a:endParaRPr lang="en-US" altLang="ja-JP" dirty="0"/>
          </a:p>
        </p:txBody>
      </p:sp>
      <p:sp>
        <p:nvSpPr>
          <p:cNvPr id="8" name="テキスト ボックス 7">
            <a:extLst>
              <a:ext uri="{FF2B5EF4-FFF2-40B4-BE49-F238E27FC236}">
                <a16:creationId xmlns:a16="http://schemas.microsoft.com/office/drawing/2014/main" id="{06ED0488-3152-AA8E-632E-4211EED2A547}"/>
              </a:ext>
            </a:extLst>
          </p:cNvPr>
          <p:cNvSpPr txBox="1"/>
          <p:nvPr/>
        </p:nvSpPr>
        <p:spPr>
          <a:xfrm>
            <a:off x="9187072" y="6569753"/>
            <a:ext cx="5249588" cy="1815882"/>
          </a:xfrm>
          <a:prstGeom prst="rect">
            <a:avLst/>
          </a:prstGeom>
          <a:noFill/>
        </p:spPr>
        <p:txBody>
          <a:bodyPr wrap="square" rtlCol="0">
            <a:spAutoFit/>
          </a:bodyPr>
          <a:lstStyle/>
          <a:p>
            <a:pPr marL="342900" lvl="0" indent="-342900" algn="just">
              <a:buFont typeface="ＭＳ 明朝" panose="02020609040205080304" pitchFamily="17" charset="-128"/>
              <a:buChar char="・"/>
            </a:pP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比較的新しい建物で断熱性能も良いと想定され、ケース</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の外皮（高断熱化）による効果は大きくない</a:t>
            </a:r>
          </a:p>
          <a:p>
            <a:pPr marL="342900" lvl="0" indent="-342900" algn="just">
              <a:buFont typeface="ＭＳ 明朝" panose="02020609040205080304" pitchFamily="17" charset="-128"/>
              <a:buChar char="・"/>
            </a:pP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ケース</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a:t>
            </a: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の設備の高効率化においては、照明や換気設備の改善による効果が大きい</a:t>
            </a:r>
          </a:p>
          <a:p>
            <a:pPr marL="342900" lvl="0" indent="-342900" algn="just">
              <a:buFont typeface="ＭＳ 明朝" panose="02020609040205080304" pitchFamily="17" charset="-128"/>
              <a:buChar char="・"/>
            </a:pP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脱炭素型モデル建物の適用において、オフィスビルを対象とする場合、断熱性能が高くなく、空調による負荷の割合が大きいものを対象とすると、より大きな脱炭素効果が期待できる</a:t>
            </a:r>
          </a:p>
          <a:p>
            <a:pPr marL="342900" lvl="0" indent="-342900" algn="just">
              <a:buFont typeface="ＭＳ 明朝" panose="02020609040205080304" pitchFamily="17" charset="-128"/>
              <a:buChar char="・"/>
            </a:pP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エネルギー消費量および</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CO2</a:t>
            </a: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排出量の削減は約</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％程度可能</a:t>
            </a:r>
          </a:p>
        </p:txBody>
      </p:sp>
      <p:sp>
        <p:nvSpPr>
          <p:cNvPr id="9" name="吹き出し: 四角形 8">
            <a:extLst>
              <a:ext uri="{FF2B5EF4-FFF2-40B4-BE49-F238E27FC236}">
                <a16:creationId xmlns:a16="http://schemas.microsoft.com/office/drawing/2014/main" id="{3FED6F13-1633-1F00-6B47-116BFAE3B1D0}"/>
              </a:ext>
            </a:extLst>
          </p:cNvPr>
          <p:cNvSpPr/>
          <p:nvPr/>
        </p:nvSpPr>
        <p:spPr>
          <a:xfrm>
            <a:off x="11811866" y="5415990"/>
            <a:ext cx="2518444" cy="1042975"/>
          </a:xfrm>
          <a:prstGeom prst="wedgeRectCallout">
            <a:avLst>
              <a:gd name="adj1" fmla="val -47453"/>
              <a:gd name="adj2" fmla="val -70162"/>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以下の情報しかないのですが、具体的に描けますかね？左記の通りでどうでしょうか？</a:t>
            </a:r>
            <a:endParaRPr kumimoji="1" lang="en-US" altLang="ja-JP" sz="1600" dirty="0">
              <a:solidFill>
                <a:schemeClr val="tx1"/>
              </a:solidFill>
            </a:endParaRPr>
          </a:p>
        </p:txBody>
      </p:sp>
      <p:sp>
        <p:nvSpPr>
          <p:cNvPr id="10" name="吹き出し: 角を丸めた四角形 9">
            <a:extLst>
              <a:ext uri="{FF2B5EF4-FFF2-40B4-BE49-F238E27FC236}">
                <a16:creationId xmlns:a16="http://schemas.microsoft.com/office/drawing/2014/main" id="{73C8BB12-1AAC-27D8-C616-9674B9A94389}"/>
              </a:ext>
            </a:extLst>
          </p:cNvPr>
          <p:cNvSpPr/>
          <p:nvPr/>
        </p:nvSpPr>
        <p:spPr>
          <a:xfrm>
            <a:off x="12234117" y="3870640"/>
            <a:ext cx="2298438" cy="1042976"/>
          </a:xfrm>
          <a:prstGeom prst="wedgeRoundRectCallout">
            <a:avLst>
              <a:gd name="adj1" fmla="val 13534"/>
              <a:gd name="adj2" fmla="val 11299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t>具体的に伝えられることが多くないのであれば、スライド削除も検討されては？</a:t>
            </a:r>
            <a:endParaRPr lang="en-US" altLang="ja-JP" sz="1600" dirty="0"/>
          </a:p>
        </p:txBody>
      </p:sp>
      <p:sp>
        <p:nvSpPr>
          <p:cNvPr id="19" name="吹き出し: 四角形 18">
            <a:extLst>
              <a:ext uri="{FF2B5EF4-FFF2-40B4-BE49-F238E27FC236}">
                <a16:creationId xmlns:a16="http://schemas.microsoft.com/office/drawing/2014/main" id="{DF17EF84-2912-3765-0116-D958DA5DB946}"/>
              </a:ext>
            </a:extLst>
          </p:cNvPr>
          <p:cNvSpPr/>
          <p:nvPr/>
        </p:nvSpPr>
        <p:spPr>
          <a:xfrm>
            <a:off x="11567601" y="2628720"/>
            <a:ext cx="2518444" cy="717280"/>
          </a:xfrm>
          <a:prstGeom prst="wedgeRectCallout">
            <a:avLst>
              <a:gd name="adj1" fmla="val -5958"/>
              <a:gd name="adj2" fmla="val 136494"/>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結果をさらっと示す程度にとどめたいと思います。</a:t>
            </a:r>
            <a:endParaRPr kumimoji="1" lang="en-US" altLang="ja-JP" sz="1600" dirty="0">
              <a:solidFill>
                <a:schemeClr val="tx1"/>
              </a:solidFill>
            </a:endParaRPr>
          </a:p>
        </p:txBody>
      </p:sp>
    </p:spTree>
    <p:extLst>
      <p:ext uri="{BB962C8B-B14F-4D97-AF65-F5344CB8AC3E}">
        <p14:creationId xmlns:p14="http://schemas.microsoft.com/office/powerpoint/2010/main" val="225799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A0D90D59-2C96-701C-7EEF-66AE8D1EE83E}"/>
              </a:ext>
            </a:extLst>
          </p:cNvPr>
          <p:cNvPicPr>
            <a:picLocks noChangeAspect="1"/>
          </p:cNvPicPr>
          <p:nvPr/>
        </p:nvPicPr>
        <p:blipFill>
          <a:blip r:embed="rId2"/>
          <a:stretch>
            <a:fillRect/>
          </a:stretch>
        </p:blipFill>
        <p:spPr>
          <a:xfrm>
            <a:off x="4009984" y="1900796"/>
            <a:ext cx="5107502" cy="5742906"/>
          </a:xfrm>
          <a:prstGeom prst="rect">
            <a:avLst/>
          </a:prstGeom>
        </p:spPr>
      </p:pic>
      <p:sp>
        <p:nvSpPr>
          <p:cNvPr id="6" name="四角形: 角を丸くする 5">
            <a:extLst>
              <a:ext uri="{FF2B5EF4-FFF2-40B4-BE49-F238E27FC236}">
                <a16:creationId xmlns:a16="http://schemas.microsoft.com/office/drawing/2014/main" id="{F8D709E3-8DCF-E21C-895D-7BBF790F2875}"/>
              </a:ext>
            </a:extLst>
          </p:cNvPr>
          <p:cNvSpPr/>
          <p:nvPr/>
        </p:nvSpPr>
        <p:spPr>
          <a:xfrm>
            <a:off x="206035" y="971504"/>
            <a:ext cx="7098015" cy="707886"/>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 name="スライド番号プレースホルダー 2">
            <a:extLst>
              <a:ext uri="{FF2B5EF4-FFF2-40B4-BE49-F238E27FC236}">
                <a16:creationId xmlns:a16="http://schemas.microsoft.com/office/drawing/2014/main" id="{68D4414E-5305-CDFB-2C21-322AAE719720}"/>
              </a:ext>
            </a:extLst>
          </p:cNvPr>
          <p:cNvSpPr>
            <a:spLocks noGrp="1"/>
          </p:cNvSpPr>
          <p:nvPr>
            <p:ph type="sldNum" sz="quarter" idx="4"/>
          </p:nvPr>
        </p:nvSpPr>
        <p:spPr/>
        <p:txBody>
          <a:bodyPr/>
          <a:lstStyle/>
          <a:p>
            <a:fld id="{1B2CED70-23E7-4B67-A9EB-E84E8BE72CCA}" type="slidenum">
              <a:rPr lang="ja-JP" altLang="en-US" smtClean="0"/>
              <a:pPr/>
              <a:t>3</a:t>
            </a:fld>
            <a:endParaRPr lang="ja-JP" altLang="en-US" dirty="0"/>
          </a:p>
        </p:txBody>
      </p:sp>
      <p:sp>
        <p:nvSpPr>
          <p:cNvPr id="4" name="正方形/長方形 3">
            <a:extLst>
              <a:ext uri="{FF2B5EF4-FFF2-40B4-BE49-F238E27FC236}">
                <a16:creationId xmlns:a16="http://schemas.microsoft.com/office/drawing/2014/main" id="{618F1DA6-B9F4-32DF-666C-59DFDABAFB87}"/>
              </a:ext>
            </a:extLst>
          </p:cNvPr>
          <p:cNvSpPr/>
          <p:nvPr/>
        </p:nvSpPr>
        <p:spPr>
          <a:xfrm>
            <a:off x="4248751" y="185142"/>
            <a:ext cx="42981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Oriental Consultants Co., Ltd.</a:t>
            </a:r>
            <a:endParaRPr kumimoji="1" lang="en-US" altLang="ja-JP" sz="2000" b="1" i="0" u="none" strike="noStrike" kern="10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0D199F93-1ADA-E6AD-9F99-3C8476C244BC}"/>
              </a:ext>
            </a:extLst>
          </p:cNvPr>
          <p:cNvSpPr txBox="1"/>
          <p:nvPr/>
        </p:nvSpPr>
        <p:spPr>
          <a:xfrm>
            <a:off x="412916" y="984003"/>
            <a:ext cx="6891134" cy="707886"/>
          </a:xfrm>
          <a:prstGeom prst="rect">
            <a:avLst/>
          </a:prstGeom>
          <a:noFill/>
        </p:spPr>
        <p:txBody>
          <a:bodyPr wrap="square">
            <a:spAutoFit/>
          </a:bodyPr>
          <a:lstStyle/>
          <a:p>
            <a:pPr algn="l">
              <a:spcBef>
                <a:spcPts val="4500"/>
              </a:spcBef>
            </a:pPr>
            <a:r>
              <a:rPr lang="ja-JP" altLang="en-US" sz="2000" dirty="0">
                <a:solidFill>
                  <a:srgbClr val="222222"/>
                </a:solidFill>
                <a:latin typeface="BIZ UDPゴシック" panose="020B0400000000000000" pitchFamily="50" charset="-128"/>
                <a:ea typeface="BIZ UDPゴシック" panose="020B0400000000000000" pitchFamily="50" charset="-128"/>
              </a:rPr>
              <a:t>環境省・脱炭素社会実現のための都市間連携事業において、これまで</a:t>
            </a:r>
            <a:r>
              <a:rPr lang="en-US" altLang="ja-JP" sz="2000" dirty="0">
                <a:latin typeface="BIZ UDPゴシック" panose="020B0400000000000000" pitchFamily="50" charset="-128"/>
                <a:ea typeface="BIZ UDPゴシック" panose="020B0400000000000000" pitchFamily="50" charset="-128"/>
              </a:rPr>
              <a:t>5</a:t>
            </a:r>
            <a:r>
              <a:rPr lang="ja-JP" altLang="en-US" sz="2000" dirty="0">
                <a:solidFill>
                  <a:srgbClr val="222222"/>
                </a:solidFill>
                <a:latin typeface="BIZ UDPゴシック" panose="020B0400000000000000" pitchFamily="50" charset="-128"/>
                <a:ea typeface="BIZ UDPゴシック" panose="020B0400000000000000" pitchFamily="50" charset="-128"/>
              </a:rPr>
              <a:t>都市との連携事業を継続実施</a:t>
            </a:r>
            <a:endParaRPr lang="ja-JP" altLang="en-US" sz="20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79646F5A-6717-E618-0C4A-1CC3C3B625C6}"/>
              </a:ext>
            </a:extLst>
          </p:cNvPr>
          <p:cNvSpPr txBox="1"/>
          <p:nvPr/>
        </p:nvSpPr>
        <p:spPr>
          <a:xfrm>
            <a:off x="104209" y="1831574"/>
            <a:ext cx="5559098" cy="3847207"/>
          </a:xfrm>
          <a:prstGeom prst="rect">
            <a:avLst/>
          </a:prstGeom>
          <a:noFill/>
        </p:spPr>
        <p:txBody>
          <a:bodyPr wrap="square">
            <a:spAutoFit/>
          </a:bodyPr>
          <a:lstStyle/>
          <a:p>
            <a:pPr algn="l"/>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2017</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年～ 現在   </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spcAft>
                <a:spcPts val="1200"/>
              </a:spcAft>
            </a:pP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　大阪市</a:t>
            </a:r>
            <a:r>
              <a:rPr lang="ja-JP" altLang="en-US" sz="2000" dirty="0">
                <a:solidFill>
                  <a:srgbClr val="222222"/>
                </a:solidFill>
                <a:latin typeface="BIZ UDPゴシック" panose="020B0400000000000000" pitchFamily="50" charset="-128"/>
                <a:ea typeface="BIZ UDPゴシック" panose="020B0400000000000000" pitchFamily="50" charset="-128"/>
              </a:rPr>
              <a:t>・ケソン市（フィリピン）</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2017</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年～</a:t>
            </a:r>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2018</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年：</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a:p>
            <a:pPr algn="l">
              <a:spcAft>
                <a:spcPts val="1200"/>
              </a:spcAft>
            </a:pPr>
            <a:r>
              <a:rPr lang="ja-JP" altLang="en-US" sz="2000" dirty="0">
                <a:solidFill>
                  <a:srgbClr val="222222"/>
                </a:solidFill>
                <a:latin typeface="BIZ UDPゴシック" panose="020B0400000000000000" pitchFamily="50" charset="-128"/>
                <a:ea typeface="BIZ UDPゴシック" panose="020B0400000000000000" pitchFamily="50" charset="-128"/>
              </a:rPr>
              <a:t>　</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大阪市・ホーチミン市（ベトナム）</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en-US" altLang="ja-JP" sz="2000" b="1" i="0" dirty="0">
                <a:solidFill>
                  <a:srgbClr val="222222"/>
                </a:solidFill>
                <a:effectLst/>
                <a:latin typeface="BIZ UDPゴシック" panose="020B0400000000000000" pitchFamily="50" charset="-128"/>
                <a:ea typeface="BIZ UDPゴシック" panose="020B0400000000000000" pitchFamily="50" charset="-128"/>
              </a:rPr>
              <a:t>2020</a:t>
            </a:r>
            <a:r>
              <a:rPr lang="ja-JP" altLang="en-US" sz="2000" b="1" i="0" dirty="0">
                <a:solidFill>
                  <a:srgbClr val="222222"/>
                </a:solidFill>
                <a:effectLst/>
                <a:latin typeface="BIZ UDPゴシック" panose="020B0400000000000000" pitchFamily="50" charset="-128"/>
                <a:ea typeface="BIZ UDPゴシック" panose="020B0400000000000000" pitchFamily="50" charset="-128"/>
              </a:rPr>
              <a:t>年～現在　 ：</a:t>
            </a:r>
            <a:endParaRPr lang="en-US" altLang="ja-JP" sz="2000" b="1" i="0" dirty="0">
              <a:solidFill>
                <a:srgbClr val="222222"/>
              </a:solidFill>
              <a:effectLst/>
              <a:latin typeface="BIZ UDPゴシック" panose="020B0400000000000000" pitchFamily="50" charset="-128"/>
              <a:ea typeface="BIZ UDPゴシック" panose="020B0400000000000000" pitchFamily="50" charset="-128"/>
            </a:endParaRPr>
          </a:p>
          <a:p>
            <a:pPr algn="l">
              <a:spcAft>
                <a:spcPts val="1200"/>
              </a:spcAft>
            </a:pPr>
            <a:r>
              <a:rPr lang="ja-JP" altLang="en-US" sz="2000" b="1" dirty="0">
                <a:solidFill>
                  <a:srgbClr val="222222"/>
                </a:solidFill>
                <a:latin typeface="BIZ UDPゴシック" panose="020B0400000000000000" pitchFamily="50" charset="-128"/>
                <a:ea typeface="BIZ UDPゴシック" panose="020B0400000000000000" pitchFamily="50" charset="-128"/>
              </a:rPr>
              <a:t>　</a:t>
            </a:r>
            <a:r>
              <a:rPr lang="ja-JP" altLang="en-US" sz="2400" b="1" i="0" dirty="0">
                <a:solidFill>
                  <a:srgbClr val="222222"/>
                </a:solidFill>
                <a:effectLst/>
                <a:latin typeface="BIZ UDPゴシック" panose="020B0400000000000000" pitchFamily="50" charset="-128"/>
                <a:ea typeface="BIZ UDPゴシック" panose="020B0400000000000000" pitchFamily="50" charset="-128"/>
              </a:rPr>
              <a:t>札幌市・ウランバートル市（モンゴル）</a:t>
            </a:r>
            <a:endParaRPr lang="en-US" altLang="ja-JP" sz="2400" b="1" dirty="0">
              <a:solidFill>
                <a:srgbClr val="222222"/>
              </a:solidFill>
              <a:latin typeface="BIZ UDPゴシック" panose="020B0400000000000000" pitchFamily="50" charset="-128"/>
              <a:ea typeface="BIZ UDPゴシック" panose="020B0400000000000000" pitchFamily="50" charset="-128"/>
            </a:endParaRPr>
          </a:p>
          <a:p>
            <a:pPr algn="l"/>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2021</a:t>
            </a:r>
            <a:r>
              <a:rPr lang="ja-JP" altLang="en-US" sz="2000" dirty="0">
                <a:solidFill>
                  <a:srgbClr val="222222"/>
                </a:solidFill>
                <a:latin typeface="BIZ UDPゴシック" panose="020B0400000000000000" pitchFamily="50" charset="-128"/>
                <a:ea typeface="BIZ UDPゴシック" panose="020B0400000000000000" pitchFamily="50" charset="-128"/>
              </a:rPr>
              <a:t>年～</a:t>
            </a:r>
            <a:r>
              <a:rPr lang="en-US" altLang="ja-JP" sz="2000" dirty="0">
                <a:solidFill>
                  <a:srgbClr val="222222"/>
                </a:solidFill>
                <a:latin typeface="BIZ UDPゴシック" panose="020B0400000000000000" pitchFamily="50" charset="-128"/>
                <a:ea typeface="BIZ UDPゴシック" panose="020B0400000000000000" pitchFamily="50" charset="-128"/>
              </a:rPr>
              <a:t>2023</a:t>
            </a:r>
            <a:r>
              <a:rPr lang="ja-JP" altLang="en-US" sz="2000" dirty="0">
                <a:solidFill>
                  <a:srgbClr val="222222"/>
                </a:solidFill>
                <a:latin typeface="BIZ UDPゴシック" panose="020B0400000000000000" pitchFamily="50" charset="-128"/>
                <a:ea typeface="BIZ UDPゴシック" panose="020B0400000000000000" pitchFamily="50" charset="-128"/>
              </a:rPr>
              <a:t>年：</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spcAft>
                <a:spcPts val="1200"/>
              </a:spcAft>
            </a:pPr>
            <a:r>
              <a:rPr lang="ja-JP" altLang="en-US" sz="2000" dirty="0">
                <a:solidFill>
                  <a:srgbClr val="222222"/>
                </a:solidFill>
                <a:latin typeface="BIZ UDPゴシック" panose="020B0400000000000000" pitchFamily="50" charset="-128"/>
                <a:ea typeface="BIZ UDPゴシック" panose="020B0400000000000000" pitchFamily="50" charset="-128"/>
              </a:rPr>
              <a:t>　川崎市・バンドン市（インドネシア）</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a:p>
            <a:pPr algn="l"/>
            <a:r>
              <a:rPr lang="en-US" altLang="ja-JP" sz="2000" dirty="0">
                <a:solidFill>
                  <a:srgbClr val="222222"/>
                </a:solidFill>
                <a:latin typeface="BIZ UDPゴシック" panose="020B0400000000000000" pitchFamily="50" charset="-128"/>
                <a:ea typeface="BIZ UDPゴシック" panose="020B0400000000000000" pitchFamily="50" charset="-128"/>
              </a:rPr>
              <a:t>2024</a:t>
            </a:r>
            <a:r>
              <a:rPr lang="ja-JP" altLang="en-US" sz="2000" dirty="0">
                <a:solidFill>
                  <a:srgbClr val="222222"/>
                </a:solidFill>
                <a:latin typeface="BIZ UDPゴシック" panose="020B0400000000000000" pitchFamily="50" charset="-128"/>
                <a:ea typeface="BIZ UDPゴシック" panose="020B0400000000000000" pitchFamily="50" charset="-128"/>
              </a:rPr>
              <a:t>年～現在　</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dirty="0">
                <a:solidFill>
                  <a:srgbClr val="222222"/>
                </a:solidFill>
                <a:latin typeface="BIZ UDPゴシック" panose="020B0400000000000000" pitchFamily="50" charset="-128"/>
                <a:ea typeface="BIZ UDPゴシック" panose="020B0400000000000000" pitchFamily="50" charset="-128"/>
              </a:rPr>
              <a:t>　堺市・ダナン市（ベトナム）</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48" name="四角形: 角を丸くする 47">
            <a:extLst>
              <a:ext uri="{FF2B5EF4-FFF2-40B4-BE49-F238E27FC236}">
                <a16:creationId xmlns:a16="http://schemas.microsoft.com/office/drawing/2014/main" id="{1444779D-B79D-1B8D-69EA-9ED6D4340B06}"/>
              </a:ext>
            </a:extLst>
          </p:cNvPr>
          <p:cNvSpPr/>
          <p:nvPr/>
        </p:nvSpPr>
        <p:spPr>
          <a:xfrm>
            <a:off x="130467" y="3407229"/>
            <a:ext cx="5244421" cy="741025"/>
          </a:xfrm>
          <a:prstGeom prst="round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1F023EF-6ACC-1DFB-D9E7-380CCDB406E5}"/>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株式会社オリエンタルコンサルタンツ</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2" name="フッター プレースホルダー 2">
            <a:extLst>
              <a:ext uri="{FF2B5EF4-FFF2-40B4-BE49-F238E27FC236}">
                <a16:creationId xmlns:a16="http://schemas.microsoft.com/office/drawing/2014/main" id="{8718004E-61E2-AE5E-947E-9550EC56578A}"/>
              </a:ext>
            </a:extLst>
          </p:cNvPr>
          <p:cNvSpPr>
            <a:spLocks noGrp="1"/>
          </p:cNvSpPr>
          <p:nvPr>
            <p:ph type="ftr" sz="quarter" idx="3"/>
          </p:nvPr>
        </p:nvSpPr>
        <p:spPr>
          <a:xfrm>
            <a:off x="1493" y="6486924"/>
            <a:ext cx="7713980" cy="348634"/>
          </a:xfrm>
        </p:spPr>
        <p:txBody>
          <a:bodyPr/>
          <a:lstStyle/>
          <a:p>
            <a:r>
              <a:rPr lang="en-US" dirty="0"/>
              <a:t>Copyright 20</a:t>
            </a:r>
            <a:r>
              <a:rPr lang="en-US" altLang="ja-JP" dirty="0"/>
              <a:t>23</a:t>
            </a:r>
            <a:r>
              <a:rPr lang="en-US" dirty="0"/>
              <a:t> ORIENTAL CONSULTANTS </a:t>
            </a:r>
            <a:r>
              <a:rPr lang="en-US" dirty="0" err="1"/>
              <a:t>Co.,Ltd</a:t>
            </a:r>
            <a:r>
              <a:rPr lang="en-US" dirty="0"/>
              <a:t>. all rights reserved</a:t>
            </a:r>
          </a:p>
        </p:txBody>
      </p:sp>
    </p:spTree>
    <p:extLst>
      <p:ext uri="{BB962C8B-B14F-4D97-AF65-F5344CB8AC3E}">
        <p14:creationId xmlns:p14="http://schemas.microsoft.com/office/powerpoint/2010/main" val="37359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A0BC815-864D-1F46-A4D3-22375B86BDE8}"/>
              </a:ext>
            </a:extLst>
          </p:cNvPr>
          <p:cNvSpPr/>
          <p:nvPr/>
        </p:nvSpPr>
        <p:spPr>
          <a:xfrm>
            <a:off x="168727" y="908035"/>
            <a:ext cx="8716828" cy="670758"/>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2" name="正方形/長方形 1">
            <a:extLst>
              <a:ext uri="{FF2B5EF4-FFF2-40B4-BE49-F238E27FC236}">
                <a16:creationId xmlns:a16="http://schemas.microsoft.com/office/drawing/2014/main" id="{BF057442-3603-ED3D-8A63-FFAF3FFA1A50}"/>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脱炭素社会実現のための都市間連携事業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5" name="テキスト ボックス 4">
            <a:extLst>
              <a:ext uri="{FF2B5EF4-FFF2-40B4-BE49-F238E27FC236}">
                <a16:creationId xmlns:a16="http://schemas.microsoft.com/office/drawing/2014/main" id="{F690598F-9656-6D70-066B-AA34F37D62C3}"/>
              </a:ext>
            </a:extLst>
          </p:cNvPr>
          <p:cNvSpPr txBox="1"/>
          <p:nvPr/>
        </p:nvSpPr>
        <p:spPr>
          <a:xfrm>
            <a:off x="122446" y="870907"/>
            <a:ext cx="8186835" cy="707886"/>
          </a:xfrm>
          <a:prstGeom prst="rect">
            <a:avLst/>
          </a:prstGeom>
          <a:noFill/>
        </p:spPr>
        <p:txBody>
          <a:bodyPr wrap="square">
            <a:spAutoFit/>
          </a:bodyPr>
          <a:lstStyle/>
          <a:p>
            <a:pPr algn="l"/>
            <a:r>
              <a:rPr lang="ja-JP" altLang="en-US" sz="2000" dirty="0">
                <a:latin typeface="BIZ UDPゴシック" panose="020B0400000000000000" pitchFamily="50" charset="-128"/>
                <a:ea typeface="BIZ UDPゴシック" panose="020B0400000000000000" pitchFamily="50" charset="-128"/>
              </a:rPr>
              <a:t>世界の</a:t>
            </a:r>
            <a:r>
              <a:rPr lang="en-US" altLang="ja-JP" sz="2000" dirty="0">
                <a:latin typeface="BIZ UDPゴシック" panose="020B0400000000000000" pitchFamily="50" charset="-128"/>
                <a:ea typeface="BIZ UDPゴシック" panose="020B0400000000000000" pitchFamily="50" charset="-128"/>
              </a:rPr>
              <a:t>GHG</a:t>
            </a:r>
            <a:r>
              <a:rPr lang="ja-JP" altLang="en-US" sz="2000" dirty="0">
                <a:latin typeface="BIZ UDPゴシック" panose="020B0400000000000000" pitchFamily="50" charset="-128"/>
                <a:ea typeface="BIZ UDPゴシック" panose="020B0400000000000000" pitchFamily="50" charset="-128"/>
              </a:rPr>
              <a:t>排出量の約</a:t>
            </a:r>
            <a:r>
              <a:rPr lang="en-US" altLang="ja-JP" sz="2000" dirty="0">
                <a:latin typeface="BIZ UDPゴシック" panose="020B0400000000000000" pitchFamily="50" charset="-128"/>
                <a:ea typeface="BIZ UDPゴシック" panose="020B0400000000000000" pitchFamily="50" charset="-128"/>
              </a:rPr>
              <a:t>7</a:t>
            </a:r>
            <a:r>
              <a:rPr lang="ja-JP" altLang="en-US" sz="2000" dirty="0">
                <a:latin typeface="BIZ UDPゴシック" panose="020B0400000000000000" pitchFamily="50" charset="-128"/>
                <a:ea typeface="BIZ UDPゴシック" panose="020B0400000000000000" pitchFamily="50" charset="-128"/>
              </a:rPr>
              <a:t>割が都市由来、パリ協定で定める</a:t>
            </a:r>
            <a:r>
              <a:rPr lang="en-US" altLang="ja-JP" sz="2000" dirty="0">
                <a:latin typeface="BIZ UDPゴシック" panose="020B0400000000000000" pitchFamily="50" charset="-128"/>
                <a:ea typeface="BIZ UDPゴシック" panose="020B0400000000000000" pitchFamily="50" charset="-128"/>
              </a:rPr>
              <a:t>1.5</a:t>
            </a:r>
            <a:r>
              <a:rPr lang="ja-JP" altLang="en-US" sz="2000" dirty="0">
                <a:latin typeface="BIZ UDPゴシック" panose="020B0400000000000000" pitchFamily="50" charset="-128"/>
                <a:ea typeface="BIZ UDPゴシック" panose="020B0400000000000000" pitchFamily="50" charset="-128"/>
              </a:rPr>
              <a:t>度目標の達成のためには、</a:t>
            </a:r>
            <a:r>
              <a:rPr lang="ja-JP" altLang="en-US" sz="2000" b="1" dirty="0">
                <a:solidFill>
                  <a:srgbClr val="FF0000"/>
                </a:solidFill>
                <a:latin typeface="BIZ UDPゴシック" panose="020B0400000000000000" pitchFamily="50" charset="-128"/>
                <a:ea typeface="BIZ UDPゴシック" panose="020B0400000000000000" pitchFamily="50" charset="-128"/>
              </a:rPr>
              <a:t>都市における気候行動の加速</a:t>
            </a:r>
            <a:r>
              <a:rPr lang="ja-JP" altLang="en-US" sz="2000" dirty="0">
                <a:latin typeface="BIZ UDPゴシック" panose="020B0400000000000000" pitchFamily="50" charset="-128"/>
                <a:ea typeface="BIZ UDPゴシック" panose="020B0400000000000000" pitchFamily="50" charset="-128"/>
              </a:rPr>
              <a:t>が必要不可欠</a:t>
            </a:r>
            <a:r>
              <a:rPr lang="ja-JP" altLang="en-US" sz="2000" b="0" i="0" dirty="0">
                <a:effectLst/>
                <a:latin typeface="BIZ UDPゴシック" panose="020B0400000000000000" pitchFamily="50" charset="-128"/>
                <a:ea typeface="BIZ UDPゴシック" panose="020B0400000000000000" pitchFamily="50" charset="-128"/>
              </a:rPr>
              <a:t>　</a:t>
            </a:r>
            <a:endParaRPr lang="en-US" altLang="ja-JP" sz="2000" b="0" i="0" dirty="0">
              <a:effectLst/>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3ACF3E4E-E933-7EF9-3C33-AC06E576E1E1}"/>
              </a:ext>
            </a:extLst>
          </p:cNvPr>
          <p:cNvSpPr txBox="1"/>
          <p:nvPr/>
        </p:nvSpPr>
        <p:spPr>
          <a:xfrm>
            <a:off x="6173823" y="6947396"/>
            <a:ext cx="6211228" cy="369332"/>
          </a:xfrm>
          <a:prstGeom prst="rect">
            <a:avLst/>
          </a:prstGeom>
          <a:noFill/>
        </p:spPr>
        <p:txBody>
          <a:bodyPr wrap="square">
            <a:spAutoFit/>
          </a:bodyPr>
          <a:lstStyle/>
          <a:p>
            <a:r>
              <a:rPr lang="en-US" altLang="ja-JP" dirty="0"/>
              <a:t>https://www.youtube.com/watch?v=sb_TZe5ZuCo</a:t>
            </a:r>
            <a:endParaRPr lang="ja-JP" altLang="en-US" dirty="0"/>
          </a:p>
        </p:txBody>
      </p:sp>
      <p:sp>
        <p:nvSpPr>
          <p:cNvPr id="19" name="スライド番号プレースホルダー 3">
            <a:extLst>
              <a:ext uri="{FF2B5EF4-FFF2-40B4-BE49-F238E27FC236}">
                <a16:creationId xmlns:a16="http://schemas.microsoft.com/office/drawing/2014/main" id="{7FC6E55F-BD25-1985-89E6-50DE3DACF405}"/>
              </a:ext>
            </a:extLst>
          </p:cNvPr>
          <p:cNvSpPr>
            <a:spLocks noGrp="1"/>
          </p:cNvSpPr>
          <p:nvPr>
            <p:ph type="sldNum" sz="quarter" idx="4"/>
          </p:nvPr>
        </p:nvSpPr>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4</a:t>
            </a:fld>
            <a:endParaRPr lang="ja-JP" altLang="en-US" dirty="0">
              <a:latin typeface="BIZ UDPゴシック" panose="020B0400000000000000" pitchFamily="50" charset="-128"/>
              <a:ea typeface="BIZ UDPゴシック" panose="020B0400000000000000" pitchFamily="50" charset="-128"/>
            </a:endParaRPr>
          </a:p>
        </p:txBody>
      </p:sp>
      <p:pic>
        <p:nvPicPr>
          <p:cNvPr id="9" name="図 8" descr="ダイアグラム">
            <a:extLst>
              <a:ext uri="{FF2B5EF4-FFF2-40B4-BE49-F238E27FC236}">
                <a16:creationId xmlns:a16="http://schemas.microsoft.com/office/drawing/2014/main" id="{3257E375-612D-E2F6-03D0-D1FDC8047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76" y="1841467"/>
            <a:ext cx="8024383" cy="3951330"/>
          </a:xfrm>
          <a:prstGeom prst="rect">
            <a:avLst/>
          </a:prstGeom>
        </p:spPr>
      </p:pic>
      <p:sp>
        <p:nvSpPr>
          <p:cNvPr id="32" name="矢印: 下 31">
            <a:extLst>
              <a:ext uri="{FF2B5EF4-FFF2-40B4-BE49-F238E27FC236}">
                <a16:creationId xmlns:a16="http://schemas.microsoft.com/office/drawing/2014/main" id="{5BE34E08-E326-4F9A-9E7C-0499D5077668}"/>
              </a:ext>
            </a:extLst>
          </p:cNvPr>
          <p:cNvSpPr/>
          <p:nvPr/>
        </p:nvSpPr>
        <p:spPr>
          <a:xfrm>
            <a:off x="3937634" y="3753849"/>
            <a:ext cx="556458" cy="2102231"/>
          </a:xfrm>
          <a:prstGeom prst="downArrow">
            <a:avLst/>
          </a:prstGeom>
          <a:solidFill>
            <a:schemeClr val="accent2"/>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3" name="テキスト ボックス 32">
            <a:extLst>
              <a:ext uri="{FF2B5EF4-FFF2-40B4-BE49-F238E27FC236}">
                <a16:creationId xmlns:a16="http://schemas.microsoft.com/office/drawing/2014/main" id="{6D731048-7F1E-94A5-0125-A46A98B930D5}"/>
              </a:ext>
            </a:extLst>
          </p:cNvPr>
          <p:cNvSpPr txBox="1"/>
          <p:nvPr/>
        </p:nvSpPr>
        <p:spPr>
          <a:xfrm>
            <a:off x="2113581" y="5860569"/>
            <a:ext cx="4204564" cy="400110"/>
          </a:xfrm>
          <a:prstGeom prst="rect">
            <a:avLst/>
          </a:prstGeom>
          <a:noFill/>
        </p:spPr>
        <p:txBody>
          <a:bodyPr wrap="square" rtlCol="0">
            <a:spAutoFit/>
          </a:bodyPr>
          <a:lstStyle/>
          <a:p>
            <a:pPr algn="ctr"/>
            <a:r>
              <a:rPr kumimoji="1" lang="en-US" altLang="ja-JP" sz="2000" b="1" dirty="0">
                <a:solidFill>
                  <a:srgbClr val="92D050"/>
                </a:solidFill>
              </a:rPr>
              <a:t>Planning and Implementation</a:t>
            </a:r>
            <a:endParaRPr kumimoji="1" lang="ja-JP" altLang="en-US" sz="2000" b="1" dirty="0">
              <a:solidFill>
                <a:srgbClr val="92D050"/>
              </a:solidFill>
            </a:endParaRPr>
          </a:p>
        </p:txBody>
      </p:sp>
      <p:sp>
        <p:nvSpPr>
          <p:cNvPr id="34" name="正方形/長方形 33">
            <a:extLst>
              <a:ext uri="{FF2B5EF4-FFF2-40B4-BE49-F238E27FC236}">
                <a16:creationId xmlns:a16="http://schemas.microsoft.com/office/drawing/2014/main" id="{DD11EA4C-6E9B-519F-AF46-95404513DBC0}"/>
              </a:ext>
            </a:extLst>
          </p:cNvPr>
          <p:cNvSpPr/>
          <p:nvPr/>
        </p:nvSpPr>
        <p:spPr>
          <a:xfrm>
            <a:off x="572177" y="6294848"/>
            <a:ext cx="7653333" cy="369332"/>
          </a:xfrm>
          <a:prstGeom prst="rect">
            <a:avLst/>
          </a:prstGeom>
        </p:spPr>
        <p:txBody>
          <a:bodyPr wrap="square" rtlCol="0" anchor="ctr">
            <a:spAutoFit/>
          </a:bodyPr>
          <a:lstStyle/>
          <a:p>
            <a:pPr algn="ctr"/>
            <a:r>
              <a:rPr lang="ja-JP" altLang="en-US" dirty="0">
                <a:solidFill>
                  <a:prstClr val="black"/>
                </a:solidFill>
                <a:latin typeface="BIZ UDPゴシック" panose="020B0400000000000000" pitchFamily="50" charset="-128"/>
                <a:ea typeface="BIZ UDPゴシック" panose="020B0400000000000000" pitchFamily="50" charset="-128"/>
              </a:rPr>
              <a:t>都市は様々なステイクホルダーと協力して施策を計画・実施</a:t>
            </a:r>
            <a:endParaRPr kumimoji="1" lang="ja-JP" altLang="en-US"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584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2F69085-A2A3-430B-96FE-2E8AD600FAF9}"/>
              </a:ext>
            </a:extLst>
          </p:cNvPr>
          <p:cNvSpPr/>
          <p:nvPr/>
        </p:nvSpPr>
        <p:spPr>
          <a:xfrm>
            <a:off x="168727" y="908035"/>
            <a:ext cx="8814029" cy="707886"/>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16" name="スライド番号プレースホルダー 2">
            <a:extLst>
              <a:ext uri="{FF2B5EF4-FFF2-40B4-BE49-F238E27FC236}">
                <a16:creationId xmlns:a16="http://schemas.microsoft.com/office/drawing/2014/main" id="{824EAA3E-407E-1213-F931-46BDB2246E7B}"/>
              </a:ext>
            </a:extLst>
          </p:cNvPr>
          <p:cNvSpPr>
            <a:spLocks noGrp="1"/>
          </p:cNvSpPr>
          <p:nvPr>
            <p:ph type="sldNum" sz="quarter" idx="4"/>
          </p:nvPr>
        </p:nvSpPr>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5</a:t>
            </a:fld>
            <a:endParaRPr lang="ja-JP" altLang="en-US" dirty="0">
              <a:latin typeface="BIZ UDPゴシック" panose="020B0400000000000000" pitchFamily="50" charset="-128"/>
              <a:ea typeface="BIZ UDPゴシック" panose="020B0400000000000000" pitchFamily="50" charset="-128"/>
            </a:endParaRPr>
          </a:p>
        </p:txBody>
      </p:sp>
      <p:pic>
        <p:nvPicPr>
          <p:cNvPr id="20" name="図 19">
            <a:extLst>
              <a:ext uri="{FF2B5EF4-FFF2-40B4-BE49-F238E27FC236}">
                <a16:creationId xmlns:a16="http://schemas.microsoft.com/office/drawing/2014/main" id="{588F9C38-4CC8-8031-0A71-C48BE2A97FD0}"/>
              </a:ext>
            </a:extLst>
          </p:cNvPr>
          <p:cNvPicPr>
            <a:picLocks noChangeAspect="1"/>
          </p:cNvPicPr>
          <p:nvPr/>
        </p:nvPicPr>
        <p:blipFill>
          <a:blip r:embed="rId3"/>
          <a:stretch>
            <a:fillRect/>
          </a:stretch>
        </p:blipFill>
        <p:spPr>
          <a:xfrm>
            <a:off x="0" y="3328313"/>
            <a:ext cx="2591799" cy="1863293"/>
          </a:xfrm>
          <a:prstGeom prst="rect">
            <a:avLst/>
          </a:prstGeom>
        </p:spPr>
      </p:pic>
      <p:pic>
        <p:nvPicPr>
          <p:cNvPr id="1026" name="Picture 2" descr="Outline image of the intercity cooperation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93" y="1757899"/>
            <a:ext cx="6939013" cy="381925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DD2568F1-3A19-A1A0-2D0B-A1B0521E1BDD}"/>
              </a:ext>
            </a:extLst>
          </p:cNvPr>
          <p:cNvSpPr txBox="1"/>
          <p:nvPr/>
        </p:nvSpPr>
        <p:spPr>
          <a:xfrm>
            <a:off x="168727" y="908035"/>
            <a:ext cx="8814029" cy="707886"/>
          </a:xfrm>
          <a:prstGeom prst="rect">
            <a:avLst/>
          </a:prstGeom>
          <a:noFill/>
        </p:spPr>
        <p:txBody>
          <a:bodyPr wrap="square">
            <a:spAutoFit/>
          </a:bodyPr>
          <a:lstStyle/>
          <a:p>
            <a:pPr algn="l">
              <a:spcBef>
                <a:spcPts val="4500"/>
              </a:spcBef>
            </a:pP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国内と</a:t>
            </a:r>
            <a:r>
              <a:rPr lang="ja-JP" altLang="en-US" sz="2000" dirty="0">
                <a:solidFill>
                  <a:srgbClr val="222222"/>
                </a:solidFill>
                <a:latin typeface="BIZ UDPゴシック" panose="020B0400000000000000" pitchFamily="50" charset="-128"/>
                <a:ea typeface="BIZ UDPゴシック" panose="020B0400000000000000" pitchFamily="50" charset="-128"/>
              </a:rPr>
              <a:t>海外</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の自治体間</a:t>
            </a:r>
            <a:r>
              <a:rPr lang="ja-JP" altLang="en-US" sz="2000" dirty="0">
                <a:solidFill>
                  <a:srgbClr val="222222"/>
                </a:solidFill>
                <a:latin typeface="BIZ UDPゴシック" panose="020B0400000000000000" pitchFamily="50" charset="-128"/>
                <a:ea typeface="BIZ UDPゴシック" panose="020B0400000000000000" pitchFamily="50" charset="-128"/>
              </a:rPr>
              <a:t>の連携によって、</a:t>
            </a:r>
            <a:r>
              <a:rPr lang="ja-JP" altLang="en-US" sz="2000" b="0" i="0" dirty="0">
                <a:effectLst/>
                <a:latin typeface="BIZ UDPゴシック" panose="020B0400000000000000" pitchFamily="50" charset="-128"/>
                <a:ea typeface="BIZ UDPゴシック" panose="020B0400000000000000" pitchFamily="50" charset="-128"/>
              </a:rPr>
              <a:t>国内都市の</a:t>
            </a:r>
            <a:r>
              <a:rPr lang="ja-JP" altLang="en-US" sz="2000" b="0" i="0" dirty="0">
                <a:solidFill>
                  <a:srgbClr val="FF0000"/>
                </a:solidFill>
                <a:effectLst/>
                <a:latin typeface="BIZ UDPゴシック" panose="020B0400000000000000" pitchFamily="50" charset="-128"/>
                <a:ea typeface="BIZ UDPゴシック" panose="020B0400000000000000" pitchFamily="50" charset="-128"/>
              </a:rPr>
              <a:t>脱炭素都市づくりの経験やノウハウ</a:t>
            </a:r>
            <a:r>
              <a:rPr lang="ja-JP" altLang="en-US" sz="2000" b="0" i="0" dirty="0">
                <a:effectLst/>
                <a:latin typeface="BIZ UDPゴシック" panose="020B0400000000000000" pitchFamily="50" charset="-128"/>
                <a:ea typeface="BIZ UDPゴシック" panose="020B0400000000000000" pitchFamily="50" charset="-128"/>
              </a:rPr>
              <a:t>を</a:t>
            </a:r>
            <a:r>
              <a:rPr lang="ja-JP" altLang="en-US" sz="2000" dirty="0">
                <a:latin typeface="BIZ UDPゴシック" panose="020B0400000000000000" pitchFamily="50" charset="-128"/>
                <a:ea typeface="BIZ UDPゴシック" panose="020B0400000000000000" pitchFamily="50" charset="-128"/>
              </a:rPr>
              <a:t>海外都市への</a:t>
            </a:r>
            <a:r>
              <a:rPr lang="ja-JP" altLang="en-US" sz="2000" dirty="0">
                <a:solidFill>
                  <a:srgbClr val="FF0000"/>
                </a:solidFill>
                <a:latin typeface="BIZ UDPゴシック" panose="020B0400000000000000" pitchFamily="50" charset="-128"/>
                <a:ea typeface="BIZ UDPゴシック" panose="020B0400000000000000" pitchFamily="50" charset="-128"/>
              </a:rPr>
              <a:t>移転</a:t>
            </a:r>
            <a:r>
              <a:rPr lang="ja-JP" altLang="en-US" sz="2000" dirty="0">
                <a:latin typeface="BIZ UDPゴシック" panose="020B0400000000000000" pitchFamily="50" charset="-128"/>
                <a:ea typeface="BIZ UDPゴシック" panose="020B0400000000000000" pitchFamily="50" charset="-128"/>
              </a:rPr>
              <a:t>をサポート</a:t>
            </a:r>
            <a:endParaRPr lang="en-US" altLang="ja-JP" sz="2000" b="0" i="0" dirty="0">
              <a:effectLst/>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D6984D10-6CE2-DD59-027A-B20F53444B05}"/>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脱炭素社会実現のための都市間連携事業</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9" name="フッター プレースホルダー 2">
            <a:extLst>
              <a:ext uri="{FF2B5EF4-FFF2-40B4-BE49-F238E27FC236}">
                <a16:creationId xmlns:a16="http://schemas.microsoft.com/office/drawing/2014/main" id="{52005296-FBAC-0D73-E6EE-539D947F45AA}"/>
              </a:ext>
            </a:extLst>
          </p:cNvPr>
          <p:cNvSpPr>
            <a:spLocks noGrp="1"/>
          </p:cNvSpPr>
          <p:nvPr>
            <p:ph type="ftr" sz="quarter" idx="3"/>
          </p:nvPr>
        </p:nvSpPr>
        <p:spPr>
          <a:xfrm>
            <a:off x="0" y="6464754"/>
            <a:ext cx="7713980" cy="348634"/>
          </a:xfrm>
        </p:spPr>
        <p:txBody>
          <a:bodyPr/>
          <a:lstStyle/>
          <a:p>
            <a:r>
              <a:rPr lang="en-US" dirty="0"/>
              <a:t>Copyright 20</a:t>
            </a:r>
            <a:r>
              <a:rPr lang="en-US" altLang="ja-JP" dirty="0"/>
              <a:t>23</a:t>
            </a:r>
            <a:r>
              <a:rPr lang="en-US" dirty="0"/>
              <a:t> ORIENTAL CONSULTANTS </a:t>
            </a:r>
            <a:r>
              <a:rPr lang="en-US" dirty="0" err="1"/>
              <a:t>Co.,Ltd</a:t>
            </a:r>
            <a:r>
              <a:rPr lang="en-US" dirty="0"/>
              <a:t>. all rights reserved</a:t>
            </a:r>
          </a:p>
        </p:txBody>
      </p:sp>
      <p:sp>
        <p:nvSpPr>
          <p:cNvPr id="8" name="テキスト ボックス 7">
            <a:extLst>
              <a:ext uri="{FF2B5EF4-FFF2-40B4-BE49-F238E27FC236}">
                <a16:creationId xmlns:a16="http://schemas.microsoft.com/office/drawing/2014/main" id="{D5DC1987-9CEA-4693-9B8B-11DFC3BFC2FA}"/>
              </a:ext>
            </a:extLst>
          </p:cNvPr>
          <p:cNvSpPr txBox="1"/>
          <p:nvPr/>
        </p:nvSpPr>
        <p:spPr>
          <a:xfrm>
            <a:off x="250827" y="5633757"/>
            <a:ext cx="8410683" cy="830997"/>
          </a:xfrm>
          <a:prstGeom prst="rect">
            <a:avLst/>
          </a:prstGeom>
          <a:solidFill>
            <a:schemeClr val="accent2">
              <a:lumMod val="60000"/>
              <a:lumOff val="40000"/>
            </a:schemeClr>
          </a:solidFill>
        </p:spPr>
        <p:txBody>
          <a:bodyPr wrap="square">
            <a:spAutoFit/>
          </a:bodyPr>
          <a:lstStyle/>
          <a:p>
            <a:pPr algn="ctr"/>
            <a:r>
              <a:rPr lang="ja-JP" altLang="en-US" sz="2000" b="0" i="0" dirty="0">
                <a:effectLst/>
                <a:latin typeface="BIZ UDPゴシック" panose="020B0400000000000000" pitchFamily="50" charset="-128"/>
                <a:ea typeface="BIZ UDPゴシック" panose="020B0400000000000000" pitchFamily="50" charset="-128"/>
              </a:rPr>
              <a:t>国内の成功事例を</a:t>
            </a:r>
            <a:r>
              <a:rPr lang="ja-JP" altLang="en-US" sz="2000" b="0" i="0" dirty="0">
                <a:solidFill>
                  <a:srgbClr val="FF0000"/>
                </a:solidFill>
                <a:effectLst/>
                <a:latin typeface="BIZ UDPゴシック" panose="020B0400000000000000" pitchFamily="50" charset="-128"/>
                <a:ea typeface="BIZ UDPゴシック" panose="020B0400000000000000" pitchFamily="50" charset="-128"/>
              </a:rPr>
              <a:t>海外の自治体に</a:t>
            </a:r>
            <a:r>
              <a:rPr lang="ja-JP" altLang="en-US" sz="2000" b="1" i="0" dirty="0">
                <a:solidFill>
                  <a:srgbClr val="FF0000"/>
                </a:solidFill>
                <a:effectLst/>
                <a:latin typeface="BIZ UDPゴシック" panose="020B0400000000000000" pitchFamily="50" charset="-128"/>
                <a:ea typeface="BIZ UDPゴシック" panose="020B0400000000000000" pitchFamily="50" charset="-128"/>
              </a:rPr>
              <a:t>水平展開</a:t>
            </a:r>
            <a:r>
              <a:rPr lang="ja-JP" altLang="en-US" sz="2000" b="0" i="0" dirty="0">
                <a:effectLst/>
                <a:latin typeface="BIZ UDPゴシック" panose="020B0400000000000000" pitchFamily="50" charset="-128"/>
                <a:ea typeface="BIZ UDPゴシック" panose="020B0400000000000000" pitchFamily="50" charset="-128"/>
              </a:rPr>
              <a:t>（</a:t>
            </a:r>
            <a:r>
              <a:rPr lang="en-US" altLang="ja-JP" sz="2000" b="1" i="0" dirty="0">
                <a:effectLst/>
                <a:latin typeface="BIZ UDPゴシック" panose="020B0400000000000000" pitchFamily="50" charset="-128"/>
                <a:ea typeface="BIZ UDPゴシック" panose="020B0400000000000000" pitchFamily="50" charset="-128"/>
              </a:rPr>
              <a:t>JCM</a:t>
            </a:r>
            <a:r>
              <a:rPr lang="ja-JP" altLang="en-US" sz="2000" b="1" i="0" dirty="0">
                <a:effectLst/>
                <a:latin typeface="BIZ UDPゴシック" panose="020B0400000000000000" pitchFamily="50" charset="-128"/>
                <a:ea typeface="BIZ UDPゴシック" panose="020B0400000000000000" pitchFamily="50" charset="-128"/>
              </a:rPr>
              <a:t>設備補助事業等を活用</a:t>
            </a:r>
            <a:r>
              <a:rPr lang="ja-JP" altLang="en-US" sz="2000" b="0" i="0" dirty="0">
                <a:effectLst/>
                <a:latin typeface="BIZ UDPゴシック" panose="020B0400000000000000" pitchFamily="50" charset="-128"/>
                <a:ea typeface="BIZ UDPゴシック" panose="020B0400000000000000" pitchFamily="50" charset="-128"/>
              </a:rPr>
              <a:t>）</a:t>
            </a:r>
            <a:endParaRPr lang="en-US" altLang="ja-JP" sz="2000" b="0" i="0" dirty="0">
              <a:effectLst/>
              <a:latin typeface="BIZ UDPゴシック" panose="020B0400000000000000" pitchFamily="50" charset="-128"/>
              <a:ea typeface="BIZ UDPゴシック" panose="020B0400000000000000" pitchFamily="50" charset="-128"/>
            </a:endParaRPr>
          </a:p>
          <a:p>
            <a:pPr algn="ctr"/>
            <a:r>
              <a:rPr lang="en-US" altLang="ja-JP" sz="2800" dirty="0">
                <a:solidFill>
                  <a:srgbClr val="FF0000"/>
                </a:solidFill>
                <a:latin typeface="BIZ UDPゴシック" panose="020B0400000000000000" pitchFamily="50" charset="-128"/>
                <a:ea typeface="BIZ UDPゴシック" panose="020B0400000000000000" pitchFamily="50" charset="-128"/>
              </a:rPr>
              <a:t>13</a:t>
            </a:r>
            <a:r>
              <a:rPr lang="ja-JP" altLang="en-US" sz="2000" dirty="0">
                <a:solidFill>
                  <a:srgbClr val="222222"/>
                </a:solidFill>
                <a:latin typeface="BIZ UDPゴシック" panose="020B0400000000000000" pitchFamily="50" charset="-128"/>
                <a:ea typeface="BIZ UDPゴシック" panose="020B0400000000000000" pitchFamily="50" charset="-128"/>
              </a:rPr>
              <a:t>か国　</a:t>
            </a:r>
            <a:r>
              <a:rPr lang="en-US" altLang="ja-JP" sz="2800" dirty="0">
                <a:solidFill>
                  <a:srgbClr val="FF0000"/>
                </a:solidFill>
                <a:latin typeface="BIZ UDPゴシック" panose="020B0400000000000000" pitchFamily="50" charset="-128"/>
                <a:ea typeface="BIZ UDPゴシック" panose="020B0400000000000000" pitchFamily="50" charset="-128"/>
              </a:rPr>
              <a:t>49</a:t>
            </a:r>
            <a:r>
              <a:rPr lang="ja-JP" altLang="en-US" sz="2000" dirty="0">
                <a:solidFill>
                  <a:srgbClr val="222222"/>
                </a:solidFill>
                <a:latin typeface="BIZ UDPゴシック" panose="020B0400000000000000" pitchFamily="50" charset="-128"/>
                <a:ea typeface="BIZ UDPゴシック" panose="020B0400000000000000" pitchFamily="50" charset="-128"/>
              </a:rPr>
              <a:t>都市・地域　日本</a:t>
            </a:r>
            <a:r>
              <a:rPr lang="ja-JP" altLang="en-US" sz="2800" dirty="0">
                <a:solidFill>
                  <a:srgbClr val="FF0000"/>
                </a:solidFill>
                <a:latin typeface="BIZ UDPゴシック" panose="020B0400000000000000" pitchFamily="50" charset="-128"/>
                <a:ea typeface="BIZ UDPゴシック" panose="020B0400000000000000" pitchFamily="50" charset="-128"/>
              </a:rPr>
              <a:t>２０</a:t>
            </a:r>
            <a:r>
              <a:rPr lang="ja-JP" altLang="en-US" sz="2000" dirty="0">
                <a:solidFill>
                  <a:srgbClr val="222222"/>
                </a:solidFill>
                <a:latin typeface="BIZ UDPゴシック" panose="020B0400000000000000" pitchFamily="50" charset="-128"/>
                <a:ea typeface="BIZ UDPゴシック" panose="020B0400000000000000" pitchFamily="50" charset="-128"/>
              </a:rPr>
              <a:t>自治体が参画</a:t>
            </a:r>
            <a:endParaRPr lang="en-US" altLang="ja-JP" sz="2000" b="0" i="0" dirty="0">
              <a:solidFill>
                <a:srgbClr val="FF000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2840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B03B75E-34E2-1620-F7F4-FCD5EF19EB72}"/>
              </a:ext>
            </a:extLst>
          </p:cNvPr>
          <p:cNvSpPr/>
          <p:nvPr/>
        </p:nvSpPr>
        <p:spPr>
          <a:xfrm>
            <a:off x="168726" y="908035"/>
            <a:ext cx="8696599" cy="831555"/>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 name="スライド番号プレースホルダー 2">
            <a:extLst>
              <a:ext uri="{FF2B5EF4-FFF2-40B4-BE49-F238E27FC236}">
                <a16:creationId xmlns:a16="http://schemas.microsoft.com/office/drawing/2014/main" id="{F615663C-A9B1-7CEF-67B3-A8728D7D715E}"/>
              </a:ext>
            </a:extLst>
          </p:cNvPr>
          <p:cNvSpPr>
            <a:spLocks noGrp="1"/>
          </p:cNvSpPr>
          <p:nvPr>
            <p:ph type="sldNum" sz="quarter" idx="4"/>
          </p:nvPr>
        </p:nvSpPr>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6</a:t>
            </a:fld>
            <a:endParaRPr lang="ja-JP" altLang="en-US"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CD14049-1374-9DCD-1A69-B57C996BC300}"/>
              </a:ext>
            </a:extLst>
          </p:cNvPr>
          <p:cNvSpPr txBox="1"/>
          <p:nvPr/>
        </p:nvSpPr>
        <p:spPr>
          <a:xfrm>
            <a:off x="202180" y="944364"/>
            <a:ext cx="8663145" cy="707886"/>
          </a:xfrm>
          <a:prstGeom prst="rect">
            <a:avLst/>
          </a:prstGeom>
          <a:noFill/>
        </p:spPr>
        <p:txBody>
          <a:bodyPr wrap="square">
            <a:spAutoFit/>
          </a:bodyPr>
          <a:lstStyle/>
          <a:p>
            <a:pPr algn="l"/>
            <a:r>
              <a:rPr lang="ja-JP" altLang="en-US" sz="2000" dirty="0">
                <a:latin typeface="BIZ UDPゴシック" panose="020B0400000000000000" pitchFamily="50" charset="-128"/>
                <a:ea typeface="BIZ UDPゴシック" panose="020B0400000000000000" pitchFamily="50" charset="-128"/>
              </a:rPr>
              <a:t>日本は、温室効果ガスの世界的な排出削減・吸収に貢献を目指して、途上国等への技術移転や対策実施の仕組みを構築するために、</a:t>
            </a:r>
            <a:r>
              <a:rPr lang="en-US" altLang="ja-JP" sz="2000" dirty="0">
                <a:latin typeface="BIZ UDPゴシック" panose="020B0400000000000000" pitchFamily="50" charset="-128"/>
                <a:ea typeface="BIZ UDPゴシック" panose="020B0400000000000000" pitchFamily="50" charset="-128"/>
              </a:rPr>
              <a:t>JCM</a:t>
            </a:r>
            <a:r>
              <a:rPr lang="ja-JP" altLang="en-US" sz="2000" dirty="0">
                <a:latin typeface="BIZ UDPゴシック" panose="020B0400000000000000" pitchFamily="50" charset="-128"/>
                <a:ea typeface="BIZ UDPゴシック" panose="020B0400000000000000" pitchFamily="50" charset="-128"/>
              </a:rPr>
              <a:t>を実施</a:t>
            </a:r>
            <a:endParaRPr lang="en-US" altLang="ja-JP" sz="2000" dirty="0">
              <a:latin typeface="BIZ UDPゴシック" panose="020B0400000000000000" pitchFamily="50" charset="-128"/>
              <a:ea typeface="BIZ UDPゴシック" panose="020B0400000000000000" pitchFamily="50" charset="-128"/>
            </a:endParaRPr>
          </a:p>
        </p:txBody>
      </p:sp>
      <p:pic>
        <p:nvPicPr>
          <p:cNvPr id="1026" name="Picture 2">
            <a:extLst>
              <a:ext uri="{FF2B5EF4-FFF2-40B4-BE49-F238E27FC236}">
                <a16:creationId xmlns:a16="http://schemas.microsoft.com/office/drawing/2014/main" id="{DBFA2821-9AA5-75B9-B811-460D795915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2792" y="2655064"/>
            <a:ext cx="3896533" cy="204838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8AB83D15-A224-775D-330A-64873F313062}"/>
              </a:ext>
            </a:extLst>
          </p:cNvPr>
          <p:cNvSpPr txBox="1"/>
          <p:nvPr/>
        </p:nvSpPr>
        <p:spPr>
          <a:xfrm>
            <a:off x="1132131" y="6064644"/>
            <a:ext cx="6796386" cy="523220"/>
          </a:xfrm>
          <a:prstGeom prst="rect">
            <a:avLst/>
          </a:prstGeom>
          <a:solidFill>
            <a:schemeClr val="accent2">
              <a:lumMod val="60000"/>
              <a:lumOff val="40000"/>
            </a:schemeClr>
          </a:solidFill>
        </p:spPr>
        <p:txBody>
          <a:bodyPr wrap="square">
            <a:spAutoFit/>
          </a:bodyPr>
          <a:lstStyle/>
          <a:p>
            <a:pPr algn="ctr">
              <a:spcBef>
                <a:spcPts val="4500"/>
              </a:spcBef>
            </a:pPr>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2013</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年に</a:t>
            </a:r>
            <a:r>
              <a:rPr lang="ja-JP" altLang="en-US" sz="2400" b="0" i="0" dirty="0">
                <a:solidFill>
                  <a:srgbClr val="FF0000"/>
                </a:solidFill>
                <a:effectLst/>
                <a:latin typeface="BIZ UDPゴシック" panose="020B0400000000000000" pitchFamily="50" charset="-128"/>
                <a:ea typeface="BIZ UDPゴシック" panose="020B0400000000000000" pitchFamily="50" charset="-128"/>
              </a:rPr>
              <a:t>モンゴルと最初に</a:t>
            </a:r>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JCM</a:t>
            </a:r>
            <a:r>
              <a:rPr lang="ja-JP" altLang="en-US" sz="2000" dirty="0">
                <a:solidFill>
                  <a:srgbClr val="222222"/>
                </a:solidFill>
                <a:latin typeface="BIZ UDPゴシック" panose="020B0400000000000000" pitchFamily="50" charset="-128"/>
                <a:ea typeface="BIZ UDPゴシック" panose="020B0400000000000000" pitchFamily="50" charset="-128"/>
              </a:rPr>
              <a:t>締結、現在</a:t>
            </a:r>
            <a:r>
              <a:rPr lang="en-US" altLang="ja-JP" sz="2800" dirty="0">
                <a:solidFill>
                  <a:srgbClr val="FF0000"/>
                </a:solidFill>
                <a:latin typeface="BIZ UDPゴシック" panose="020B0400000000000000" pitchFamily="50" charset="-128"/>
                <a:ea typeface="BIZ UDPゴシック" panose="020B0400000000000000" pitchFamily="50" charset="-128"/>
              </a:rPr>
              <a:t>29</a:t>
            </a:r>
            <a:r>
              <a:rPr lang="ja-JP" altLang="en-US" sz="2000" dirty="0">
                <a:solidFill>
                  <a:srgbClr val="222222"/>
                </a:solidFill>
                <a:latin typeface="BIZ UDPゴシック" panose="020B0400000000000000" pitchFamily="50" charset="-128"/>
                <a:ea typeface="BIZ UDPゴシック" panose="020B0400000000000000" pitchFamily="50" charset="-128"/>
              </a:rPr>
              <a:t>か国</a:t>
            </a:r>
            <a:endParaRPr lang="en-US" altLang="ja-JP" sz="2000" b="0" i="0" dirty="0">
              <a:solidFill>
                <a:srgbClr val="FF0000"/>
              </a:solidFill>
              <a:effectLst/>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A56643EB-C01D-96B2-2808-63CD0354BEB5}"/>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二国間クレジット制度（</a:t>
            </a:r>
            <a:r>
              <a:rPr lang="en-US" altLang="ja-JP"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Joint Crediting Mechanism</a:t>
            </a: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JCM</a:t>
            </a: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4" name="フッター プレースホルダー 2">
            <a:extLst>
              <a:ext uri="{FF2B5EF4-FFF2-40B4-BE49-F238E27FC236}">
                <a16:creationId xmlns:a16="http://schemas.microsoft.com/office/drawing/2014/main" id="{34FED04C-C8D9-471B-7AF0-E07A89DC2ED6}"/>
              </a:ext>
            </a:extLst>
          </p:cNvPr>
          <p:cNvSpPr>
            <a:spLocks noGrp="1"/>
          </p:cNvSpPr>
          <p:nvPr>
            <p:ph type="ftr" sz="quarter" idx="3"/>
          </p:nvPr>
        </p:nvSpPr>
        <p:spPr>
          <a:xfrm>
            <a:off x="0" y="6510750"/>
            <a:ext cx="7713980" cy="348634"/>
          </a:xfrm>
        </p:spPr>
        <p:txBody>
          <a:bodyPr/>
          <a:lstStyle/>
          <a:p>
            <a:r>
              <a:rPr lang="en-US" dirty="0"/>
              <a:t>Copyright 20</a:t>
            </a:r>
            <a:r>
              <a:rPr lang="en-US" altLang="ja-JP" dirty="0"/>
              <a:t>23</a:t>
            </a:r>
            <a:r>
              <a:rPr lang="en-US" dirty="0"/>
              <a:t> ORIENTAL CONSULTANTS </a:t>
            </a:r>
            <a:r>
              <a:rPr lang="en-US" dirty="0" err="1"/>
              <a:t>Co.,Ltd</a:t>
            </a:r>
            <a:r>
              <a:rPr lang="en-US" dirty="0"/>
              <a:t>. all rights reserved</a:t>
            </a:r>
          </a:p>
        </p:txBody>
      </p:sp>
      <p:sp>
        <p:nvSpPr>
          <p:cNvPr id="6" name="AutoShape 2">
            <a:extLst>
              <a:ext uri="{FF2B5EF4-FFF2-40B4-BE49-F238E27FC236}">
                <a16:creationId xmlns:a16="http://schemas.microsoft.com/office/drawing/2014/main" id="{9E3473FC-F7C3-91FC-E1FA-B6AF022B866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descr="ダイアグラム&#10;&#10;自動的に生成された説明">
            <a:extLst>
              <a:ext uri="{FF2B5EF4-FFF2-40B4-BE49-F238E27FC236}">
                <a16:creationId xmlns:a16="http://schemas.microsoft.com/office/drawing/2014/main" id="{B4ABFF9D-BC62-905E-2B6F-87C963F82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131" y="1914520"/>
            <a:ext cx="6915977" cy="3894163"/>
          </a:xfrm>
          <a:prstGeom prst="rect">
            <a:avLst/>
          </a:prstGeom>
        </p:spPr>
      </p:pic>
    </p:spTree>
    <p:extLst>
      <p:ext uri="{BB962C8B-B14F-4D97-AF65-F5344CB8AC3E}">
        <p14:creationId xmlns:p14="http://schemas.microsoft.com/office/powerpoint/2010/main" val="255757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65CA-4531-291A-B7B6-EFCD1B387337}"/>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71D13A2-74CC-D50B-79B7-D4DDF99C69DC}"/>
              </a:ext>
            </a:extLst>
          </p:cNvPr>
          <p:cNvSpPr/>
          <p:nvPr/>
        </p:nvSpPr>
        <p:spPr>
          <a:xfrm>
            <a:off x="168727" y="908035"/>
            <a:ext cx="8814029" cy="1119830"/>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13" name="四角形: 角を丸くする 12">
            <a:extLst>
              <a:ext uri="{FF2B5EF4-FFF2-40B4-BE49-F238E27FC236}">
                <a16:creationId xmlns:a16="http://schemas.microsoft.com/office/drawing/2014/main" id="{CFDF13C3-667C-AEE2-F354-BD4C7C40172C}"/>
              </a:ext>
            </a:extLst>
          </p:cNvPr>
          <p:cNvSpPr/>
          <p:nvPr/>
        </p:nvSpPr>
        <p:spPr>
          <a:xfrm>
            <a:off x="97676" y="4327830"/>
            <a:ext cx="3826451" cy="1464231"/>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a:p>
            <a:pPr algn="ct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a:p>
            <a:pPr algn="ctr"/>
            <a:endParaRPr lang="en-US" altLang="ja-JP" sz="2000" dirty="0">
              <a:solidFill>
                <a:prstClr val="black"/>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6D1885F-258B-851B-12F3-4AC93C6EFCF8}"/>
              </a:ext>
            </a:extLst>
          </p:cNvPr>
          <p:cNvSpPr/>
          <p:nvPr/>
        </p:nvSpPr>
        <p:spPr>
          <a:xfrm>
            <a:off x="97676" y="2389626"/>
            <a:ext cx="3826451" cy="1464231"/>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a:p>
            <a:pPr algn="ctr"/>
            <a:endParaRPr lang="en-US" altLang="ja-JP" sz="2000" dirty="0">
              <a:solidFill>
                <a:prstClr val="black"/>
              </a:solidFill>
              <a:latin typeface="BIZ UDPゴシック" panose="020B0400000000000000" pitchFamily="50" charset="-128"/>
              <a:ea typeface="BIZ UDPゴシック" panose="020B0400000000000000" pitchFamily="50" charset="-128"/>
            </a:endParaRPr>
          </a:p>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a:p>
            <a:pPr algn="ctr"/>
            <a:endParaRPr lang="en-US" altLang="ja-JP" sz="2000"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4637227D-5506-1B37-24AE-86F5655F1F73}"/>
              </a:ext>
            </a:extLst>
          </p:cNvPr>
          <p:cNvSpPr>
            <a:spLocks noGrp="1"/>
          </p:cNvSpPr>
          <p:nvPr>
            <p:ph type="sldNum" sz="quarter" idx="4"/>
          </p:nvPr>
        </p:nvSpPr>
        <p:spPr/>
        <p:txBody>
          <a:bodyPr/>
          <a:lstStyle/>
          <a:p>
            <a:fld id="{1B2CED70-23E7-4B67-A9EB-E84E8BE72CCA}" type="slidenum">
              <a:rPr lang="ja-JP" altLang="en-US" smtClean="0"/>
              <a:pPr/>
              <a:t>7</a:t>
            </a:fld>
            <a:endParaRPr lang="ja-JP" altLang="en-US" dirty="0"/>
          </a:p>
        </p:txBody>
      </p:sp>
      <p:sp>
        <p:nvSpPr>
          <p:cNvPr id="10" name="テキスト ボックス 9">
            <a:extLst>
              <a:ext uri="{FF2B5EF4-FFF2-40B4-BE49-F238E27FC236}">
                <a16:creationId xmlns:a16="http://schemas.microsoft.com/office/drawing/2014/main" id="{B1AACA50-FDD2-EDB9-0CA2-DAF395113EDF}"/>
              </a:ext>
            </a:extLst>
          </p:cNvPr>
          <p:cNvSpPr txBox="1"/>
          <p:nvPr/>
        </p:nvSpPr>
        <p:spPr>
          <a:xfrm>
            <a:off x="202180" y="944364"/>
            <a:ext cx="8663145" cy="1015663"/>
          </a:xfrm>
          <a:prstGeom prst="rect">
            <a:avLst/>
          </a:prstGeom>
          <a:noFill/>
        </p:spPr>
        <p:txBody>
          <a:bodyPr wrap="square">
            <a:spAutoFit/>
          </a:bodyPr>
          <a:lstStyle/>
          <a:p>
            <a:pPr algn="l"/>
            <a:r>
              <a:rPr lang="en-US" altLang="ja-JP" sz="2000" dirty="0">
                <a:latin typeface="BIZ UDPゴシック" panose="020B0400000000000000" pitchFamily="50" charset="-128"/>
                <a:ea typeface="BIZ UDPゴシック" panose="020B0400000000000000" pitchFamily="50" charset="-128"/>
              </a:rPr>
              <a:t>JCM</a:t>
            </a:r>
            <a:r>
              <a:rPr lang="ja-JP" altLang="en-US" sz="2000" dirty="0">
                <a:latin typeface="BIZ UDPゴシック" panose="020B0400000000000000" pitchFamily="50" charset="-128"/>
                <a:ea typeface="BIZ UDPゴシック" panose="020B0400000000000000" pitchFamily="50" charset="-128"/>
              </a:rPr>
              <a:t>設備補助事業では、脱炭素技術等を活用して、</a:t>
            </a:r>
            <a:r>
              <a:rPr lang="en-US" altLang="ja-JP" sz="2000" dirty="0">
                <a:latin typeface="BIZ UDPゴシック" panose="020B0400000000000000" pitchFamily="50" charset="-128"/>
                <a:ea typeface="BIZ UDPゴシック" panose="020B0400000000000000" pitchFamily="50" charset="-128"/>
              </a:rPr>
              <a:t>JCM</a:t>
            </a:r>
            <a:r>
              <a:rPr lang="ja-JP" altLang="en-US" sz="2000" dirty="0">
                <a:latin typeface="BIZ UDPゴシック" panose="020B0400000000000000" pitchFamily="50" charset="-128"/>
                <a:ea typeface="BIZ UDPゴシック" panose="020B0400000000000000" pitchFamily="50" charset="-128"/>
              </a:rPr>
              <a:t>パートナー国における温室効果ガス（</a:t>
            </a:r>
            <a:r>
              <a:rPr lang="en-US" altLang="ja-JP" sz="2000" dirty="0">
                <a:latin typeface="BIZ UDPゴシック" panose="020B0400000000000000" pitchFamily="50" charset="-128"/>
                <a:ea typeface="BIZ UDPゴシック" panose="020B0400000000000000" pitchFamily="50" charset="-128"/>
              </a:rPr>
              <a:t>GHG</a:t>
            </a:r>
            <a:r>
              <a:rPr lang="ja-JP" altLang="en-US" sz="2000" dirty="0">
                <a:latin typeface="BIZ UDPゴシック" panose="020B0400000000000000" pitchFamily="50" charset="-128"/>
                <a:ea typeface="BIZ UDPゴシック" panose="020B0400000000000000" pitchFamily="50" charset="-128"/>
              </a:rPr>
              <a:t>）排出量を削減する設備導入に対して、測定・報告・検証（</a:t>
            </a:r>
            <a:r>
              <a:rPr lang="en-US" altLang="ja-JP" sz="2000" dirty="0">
                <a:latin typeface="BIZ UDPゴシック" panose="020B0400000000000000" pitchFamily="50" charset="-128"/>
                <a:ea typeface="BIZ UDPゴシック" panose="020B0400000000000000" pitchFamily="50" charset="-128"/>
              </a:rPr>
              <a:t>MRV</a:t>
            </a:r>
            <a:r>
              <a:rPr lang="ja-JP" altLang="en-US" sz="2000" dirty="0">
                <a:latin typeface="BIZ UDPゴシック" panose="020B0400000000000000" pitchFamily="50" charset="-128"/>
                <a:ea typeface="BIZ UDPゴシック" panose="020B0400000000000000" pitchFamily="50" charset="-128"/>
              </a:rPr>
              <a:t>）を実施する</a:t>
            </a:r>
            <a:endParaRPr lang="en-US" altLang="ja-JP" sz="2000" dirty="0">
              <a:latin typeface="BIZ UDPゴシック" panose="020B0400000000000000" pitchFamily="50" charset="-128"/>
              <a:ea typeface="BIZ UDPゴシック" panose="020B0400000000000000" pitchFamily="50" charset="-128"/>
            </a:endParaRPr>
          </a:p>
        </p:txBody>
      </p:sp>
      <p:pic>
        <p:nvPicPr>
          <p:cNvPr id="5" name="図 4" descr="ダイアグラム&#10;&#10;自動的に生成された説明">
            <a:extLst>
              <a:ext uri="{FF2B5EF4-FFF2-40B4-BE49-F238E27FC236}">
                <a16:creationId xmlns:a16="http://schemas.microsoft.com/office/drawing/2014/main" id="{BC92F6C4-7083-C458-902C-60B0D21B6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616" y="1783928"/>
            <a:ext cx="5211912" cy="3968514"/>
          </a:xfrm>
          <a:prstGeom prst="rect">
            <a:avLst/>
          </a:prstGeom>
        </p:spPr>
      </p:pic>
      <p:sp>
        <p:nvSpPr>
          <p:cNvPr id="7" name="テキスト ボックス 6">
            <a:extLst>
              <a:ext uri="{FF2B5EF4-FFF2-40B4-BE49-F238E27FC236}">
                <a16:creationId xmlns:a16="http://schemas.microsoft.com/office/drawing/2014/main" id="{7246E61E-2C74-6531-7DFC-453F6350FF2B}"/>
              </a:ext>
            </a:extLst>
          </p:cNvPr>
          <p:cNvSpPr txBox="1"/>
          <p:nvPr/>
        </p:nvSpPr>
        <p:spPr>
          <a:xfrm>
            <a:off x="97676" y="2389626"/>
            <a:ext cx="3742803" cy="1477328"/>
          </a:xfrm>
          <a:prstGeom prst="rect">
            <a:avLst/>
          </a:prstGeom>
          <a:noFill/>
        </p:spPr>
        <p:txBody>
          <a:bodyPr wrap="square">
            <a:spAutoFit/>
          </a:bodyPr>
          <a:lstStyle/>
          <a:p>
            <a:pPr algn="l"/>
            <a:r>
              <a:rPr lang="ja-JP" altLang="en-US" sz="1800" dirty="0">
                <a:latin typeface="BIZ UDPゴシック" panose="020B0400000000000000" pitchFamily="50" charset="-128"/>
                <a:ea typeface="BIZ UDPゴシック" panose="020B0400000000000000" pitchFamily="50" charset="-128"/>
              </a:rPr>
              <a:t>・事業を効率的に実施するために、</a:t>
            </a:r>
            <a:endParaRPr lang="en-US" altLang="ja-JP" sz="1800" dirty="0">
              <a:latin typeface="BIZ UDPゴシック" panose="020B0400000000000000" pitchFamily="50" charset="-128"/>
              <a:ea typeface="BIZ UDPゴシック" panose="020B0400000000000000" pitchFamily="50" charset="-128"/>
            </a:endParaRPr>
          </a:p>
          <a:p>
            <a:pPr algn="l"/>
            <a:r>
              <a:rPr lang="ja-JP" altLang="en-US"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日本法人と外国法人等による</a:t>
            </a:r>
            <a:endParaRPr lang="en-US" altLang="ja-JP" sz="1800" dirty="0">
              <a:latin typeface="BIZ UDPゴシック" panose="020B0400000000000000" pitchFamily="50" charset="-128"/>
              <a:ea typeface="BIZ UDPゴシック" panose="020B0400000000000000" pitchFamily="50" charset="-128"/>
            </a:endParaRPr>
          </a:p>
          <a:p>
            <a:pPr algn="l"/>
            <a:r>
              <a:rPr lang="ja-JP" altLang="en-US" dirty="0">
                <a:latin typeface="BIZ UDPゴシック" panose="020B0400000000000000" pitchFamily="50" charset="-128"/>
                <a:ea typeface="BIZ UDPゴシック" panose="020B0400000000000000" pitchFamily="50" charset="-128"/>
              </a:rPr>
              <a:t>　</a:t>
            </a:r>
            <a:r>
              <a:rPr lang="ja-JP" altLang="en-US" sz="1800" dirty="0">
                <a:solidFill>
                  <a:srgbClr val="FF0000"/>
                </a:solidFill>
                <a:latin typeface="BIZ UDPゴシック" panose="020B0400000000000000" pitchFamily="50" charset="-128"/>
                <a:ea typeface="BIZ UDPゴシック" panose="020B0400000000000000" pitchFamily="50" charset="-128"/>
              </a:rPr>
              <a:t>国際コンソーシアム</a:t>
            </a:r>
            <a:r>
              <a:rPr lang="ja-JP" altLang="en-US" sz="1800" dirty="0">
                <a:latin typeface="BIZ UDPゴシック" panose="020B0400000000000000" pitchFamily="50" charset="-128"/>
                <a:ea typeface="BIZ UDPゴシック" panose="020B0400000000000000" pitchFamily="50" charset="-128"/>
              </a:rPr>
              <a:t>を形成</a:t>
            </a:r>
            <a:endParaRPr lang="en-US" altLang="ja-JP" sz="1800" dirty="0">
              <a:latin typeface="BIZ UDPゴシック" panose="020B0400000000000000" pitchFamily="50" charset="-128"/>
              <a:ea typeface="BIZ UDPゴシック" panose="020B0400000000000000" pitchFamily="50" charset="-128"/>
            </a:endParaRPr>
          </a:p>
          <a:p>
            <a:pPr algn="l"/>
            <a:r>
              <a:rPr lang="ja-JP" altLang="en-US"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事業に対して、初期投資費用の</a:t>
            </a:r>
            <a:endParaRPr lang="en-US" altLang="ja-JP" sz="1800" dirty="0">
              <a:latin typeface="BIZ UDPゴシック" panose="020B0400000000000000" pitchFamily="50" charset="-128"/>
              <a:ea typeface="BIZ UDPゴシック" panose="020B0400000000000000" pitchFamily="50" charset="-128"/>
            </a:endParaRPr>
          </a:p>
          <a:p>
            <a:pPr algn="l"/>
            <a:r>
              <a:rPr lang="ja-JP" altLang="en-US" dirty="0">
                <a:latin typeface="BIZ UDPゴシック" panose="020B0400000000000000" pitchFamily="50" charset="-128"/>
                <a:ea typeface="BIZ UDPゴシック" panose="020B0400000000000000" pitchFamily="50" charset="-128"/>
              </a:rPr>
              <a:t>　</a:t>
            </a:r>
            <a:r>
              <a:rPr lang="en-US" altLang="ja-JP" sz="1800" dirty="0">
                <a:solidFill>
                  <a:srgbClr val="FF0000"/>
                </a:solidFill>
                <a:latin typeface="BIZ UDPゴシック" panose="020B0400000000000000" pitchFamily="50" charset="-128"/>
                <a:ea typeface="BIZ UDPゴシック" panose="020B0400000000000000" pitchFamily="50" charset="-128"/>
              </a:rPr>
              <a:t>1/2</a:t>
            </a:r>
            <a:r>
              <a:rPr lang="ja-JP" altLang="en-US" sz="1800" dirty="0">
                <a:solidFill>
                  <a:srgbClr val="FF0000"/>
                </a:solidFill>
                <a:latin typeface="BIZ UDPゴシック" panose="020B0400000000000000" pitchFamily="50" charset="-128"/>
                <a:ea typeface="BIZ UDPゴシック" panose="020B0400000000000000" pitchFamily="50" charset="-128"/>
              </a:rPr>
              <a:t>を上限として補助</a:t>
            </a:r>
            <a:endParaRPr lang="en-US" altLang="ja-JP" sz="1800" dirty="0">
              <a:solidFill>
                <a:srgbClr val="FF0000"/>
              </a:solidFill>
              <a:latin typeface="BIZ UDPゴシック" panose="020B0400000000000000" pitchFamily="50" charset="-128"/>
              <a:ea typeface="BIZ UDPゴシック" panose="020B0400000000000000" pitchFamily="50" charset="-128"/>
            </a:endParaRPr>
          </a:p>
        </p:txBody>
      </p:sp>
      <p:sp>
        <p:nvSpPr>
          <p:cNvPr id="9" name="二等辺三角形 8">
            <a:extLst>
              <a:ext uri="{FF2B5EF4-FFF2-40B4-BE49-F238E27FC236}">
                <a16:creationId xmlns:a16="http://schemas.microsoft.com/office/drawing/2014/main" id="{5C8F839A-70D1-0368-700C-A69950837FC5}"/>
              </a:ext>
            </a:extLst>
          </p:cNvPr>
          <p:cNvSpPr/>
          <p:nvPr/>
        </p:nvSpPr>
        <p:spPr>
          <a:xfrm rot="10800000">
            <a:off x="1634540" y="3994439"/>
            <a:ext cx="669074" cy="22302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3938C88-F81C-5DA3-1FCF-053C3DC710CE}"/>
              </a:ext>
            </a:extLst>
          </p:cNvPr>
          <p:cNvSpPr txBox="1"/>
          <p:nvPr/>
        </p:nvSpPr>
        <p:spPr>
          <a:xfrm>
            <a:off x="42771" y="4459780"/>
            <a:ext cx="4007499" cy="1292662"/>
          </a:xfrm>
          <a:prstGeom prst="rect">
            <a:avLst/>
          </a:prstGeom>
          <a:noFill/>
        </p:spPr>
        <p:txBody>
          <a:bodyPr wrap="square">
            <a:spAutoFit/>
          </a:bodyPr>
          <a:lstStyle/>
          <a:p>
            <a:pPr algn="ctr"/>
            <a:r>
              <a:rPr lang="ja-JP" altLang="en-US" b="1" dirty="0">
                <a:latin typeface="BIZ UDPゴシック" panose="020B0400000000000000" pitchFamily="50" charset="-128"/>
                <a:ea typeface="BIZ UDPゴシック" panose="020B0400000000000000" pitchFamily="50" charset="-128"/>
              </a:rPr>
              <a:t>環境省</a:t>
            </a:r>
            <a:r>
              <a:rPr lang="en-US" altLang="ja-JP" b="1" dirty="0">
                <a:latin typeface="BIZ UDPゴシック" panose="020B0400000000000000" pitchFamily="50" charset="-128"/>
                <a:ea typeface="BIZ UDPゴシック" panose="020B0400000000000000" pitchFamily="50" charset="-128"/>
              </a:rPr>
              <a:t>JCM</a:t>
            </a:r>
            <a:r>
              <a:rPr lang="ja-JP" altLang="en-US" b="1" dirty="0">
                <a:latin typeface="BIZ UDPゴシック" panose="020B0400000000000000" pitchFamily="50" charset="-128"/>
                <a:ea typeface="BIZ UDPゴシック" panose="020B0400000000000000" pitchFamily="50" charset="-128"/>
              </a:rPr>
              <a:t>資金支援事業</a:t>
            </a:r>
            <a:endParaRPr lang="en-US" altLang="ja-JP" b="1" dirty="0">
              <a:latin typeface="BIZ UDPゴシック" panose="020B0400000000000000" pitchFamily="50" charset="-128"/>
              <a:ea typeface="BIZ UDPゴシック" panose="020B0400000000000000" pitchFamily="50" charset="-128"/>
            </a:endParaRPr>
          </a:p>
          <a:p>
            <a:pPr algn="ct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2013</a:t>
            </a:r>
            <a:r>
              <a:rPr lang="ja-JP" altLang="en-US" sz="1800" dirty="0">
                <a:latin typeface="BIZ UDPゴシック" panose="020B0400000000000000" pitchFamily="50" charset="-128"/>
                <a:ea typeface="BIZ UDPゴシック" panose="020B0400000000000000" pitchFamily="50" charset="-128"/>
              </a:rPr>
              <a:t>年～</a:t>
            </a:r>
            <a:r>
              <a:rPr lang="en-US" altLang="ja-JP" sz="1800" dirty="0">
                <a:latin typeface="BIZ UDPゴシック" panose="020B0400000000000000" pitchFamily="50" charset="-128"/>
                <a:ea typeface="BIZ UDPゴシック" panose="020B0400000000000000" pitchFamily="50" charset="-128"/>
              </a:rPr>
              <a:t>2024</a:t>
            </a:r>
            <a:r>
              <a:rPr lang="ja-JP" altLang="en-US" sz="1800" dirty="0">
                <a:latin typeface="BIZ UDPゴシック" panose="020B0400000000000000" pitchFamily="50" charset="-128"/>
                <a:ea typeface="BIZ UDPゴシック" panose="020B0400000000000000" pitchFamily="50" charset="-128"/>
              </a:rPr>
              <a:t>年）</a:t>
            </a:r>
            <a:endParaRPr lang="en-US" altLang="ja-JP" sz="1800"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パートナー国合計：</a:t>
            </a:r>
            <a:endParaRPr lang="en-US" altLang="ja-JP" dirty="0">
              <a:latin typeface="BIZ UDPゴシック" panose="020B0400000000000000" pitchFamily="50" charset="-128"/>
              <a:ea typeface="BIZ UDPゴシック" panose="020B0400000000000000" pitchFamily="50" charset="-128"/>
            </a:endParaRPr>
          </a:p>
          <a:p>
            <a:pPr algn="ctr"/>
            <a:r>
              <a:rPr lang="en-US" altLang="ja-JP" sz="2400" b="1" dirty="0">
                <a:solidFill>
                  <a:srgbClr val="FF0000"/>
                </a:solidFill>
                <a:latin typeface="BIZ UDPゴシック" panose="020B0400000000000000" pitchFamily="50" charset="-128"/>
                <a:ea typeface="BIZ UDPゴシック" panose="020B0400000000000000" pitchFamily="50" charset="-128"/>
              </a:rPr>
              <a:t>246</a:t>
            </a:r>
            <a:r>
              <a:rPr lang="ja-JP" altLang="en-US" dirty="0">
                <a:latin typeface="BIZ UDPゴシック" panose="020B0400000000000000" pitchFamily="50" charset="-128"/>
                <a:ea typeface="BIZ UDPゴシック" panose="020B0400000000000000" pitchFamily="50" charset="-128"/>
              </a:rPr>
              <a:t>件（</a:t>
            </a:r>
            <a:r>
              <a:rPr lang="en-US" altLang="ja-JP" dirty="0">
                <a:latin typeface="BIZ UDPゴシック" panose="020B0400000000000000" pitchFamily="50" charset="-128"/>
                <a:ea typeface="BIZ UDPゴシック" panose="020B0400000000000000" pitchFamily="50" charset="-128"/>
              </a:rPr>
              <a:t>29</a:t>
            </a:r>
            <a:r>
              <a:rPr lang="ja-JP" altLang="en-US" dirty="0">
                <a:latin typeface="BIZ UDPゴシック" panose="020B0400000000000000" pitchFamily="50" charset="-128"/>
                <a:ea typeface="BIZ UDPゴシック" panose="020B0400000000000000" pitchFamily="50" charset="-128"/>
              </a:rPr>
              <a:t>か国）</a:t>
            </a:r>
            <a:endParaRPr lang="en-US" altLang="ja-JP"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E01673F-23E5-C8D3-B20C-7CBB289E47EF}"/>
              </a:ext>
            </a:extLst>
          </p:cNvPr>
          <p:cNvSpPr txBox="1"/>
          <p:nvPr/>
        </p:nvSpPr>
        <p:spPr>
          <a:xfrm>
            <a:off x="728867" y="6076944"/>
            <a:ext cx="7686266" cy="523220"/>
          </a:xfrm>
          <a:prstGeom prst="rect">
            <a:avLst/>
          </a:prstGeom>
          <a:solidFill>
            <a:schemeClr val="accent2">
              <a:lumMod val="60000"/>
              <a:lumOff val="40000"/>
            </a:schemeClr>
          </a:solidFill>
          <a:ln>
            <a:noFill/>
          </a:ln>
        </p:spPr>
        <p:txBody>
          <a:bodyPr wrap="square">
            <a:spAutoFit/>
          </a:bodyPr>
          <a:lstStyle/>
          <a:p>
            <a:pPr algn="ctr">
              <a:spcBef>
                <a:spcPts val="4500"/>
              </a:spcBef>
            </a:pP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モンゴルでは、太陽光発電や高効率熱供給ボイラー等で</a:t>
            </a:r>
            <a:r>
              <a:rPr lang="en-US" altLang="ja-JP" sz="2800" b="1" i="0" dirty="0">
                <a:solidFill>
                  <a:srgbClr val="FF0000"/>
                </a:solidFill>
                <a:effectLst/>
                <a:latin typeface="BIZ UDPゴシック" panose="020B0400000000000000" pitchFamily="50" charset="-128"/>
                <a:ea typeface="BIZ UDPゴシック" panose="020B0400000000000000" pitchFamily="50" charset="-128"/>
              </a:rPr>
              <a:t>10</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件</a:t>
            </a:r>
            <a:endParaRPr lang="en-US" altLang="ja-JP" sz="2000" b="0" i="0" dirty="0">
              <a:solidFill>
                <a:srgbClr val="FF0000"/>
              </a:solidFill>
              <a:effectLst/>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28E1031F-73CB-908D-F3CE-0EEA192A24D1}"/>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二国間クレジット制度（</a:t>
            </a:r>
            <a:r>
              <a:rPr lang="en-US" altLang="ja-JP"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Joint Crediting Mechanism</a:t>
            </a: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JCM</a:t>
            </a:r>
            <a:r>
              <a:rPr lang="ja-JP" altLang="en-US" sz="2000" b="1" kern="100" spc="-100" dirty="0">
                <a:solidFill>
                  <a:prstClr val="black"/>
                </a:solidFill>
                <a:latin typeface="Arial" panose="020B0604020202020204" pitchFamily="34" charset="0"/>
                <a:ea typeface="BIZ UDPゴシック" panose="020B0400000000000000" pitchFamily="50" charset="-128"/>
                <a:cs typeface="Arial" panose="020B0604020202020204" pitchFamily="34" charset="0"/>
              </a:rPr>
              <a:t>）</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4" name="フッター プレースホルダー 2">
            <a:extLst>
              <a:ext uri="{FF2B5EF4-FFF2-40B4-BE49-F238E27FC236}">
                <a16:creationId xmlns:a16="http://schemas.microsoft.com/office/drawing/2014/main" id="{79B52CA4-21C0-E29C-DD61-C58FE35F87D5}"/>
              </a:ext>
            </a:extLst>
          </p:cNvPr>
          <p:cNvSpPr>
            <a:spLocks noGrp="1"/>
          </p:cNvSpPr>
          <p:nvPr>
            <p:ph type="ftr" sz="quarter" idx="3"/>
          </p:nvPr>
        </p:nvSpPr>
        <p:spPr>
          <a:xfrm>
            <a:off x="-16511" y="6526218"/>
            <a:ext cx="7713980" cy="348634"/>
          </a:xfrm>
        </p:spPr>
        <p:txBody>
          <a:bodyPr/>
          <a:lstStyle/>
          <a:p>
            <a:r>
              <a:rPr lang="en-US" dirty="0"/>
              <a:t>Copyright 20</a:t>
            </a:r>
            <a:r>
              <a:rPr lang="en-US" altLang="ja-JP" dirty="0"/>
              <a:t>23</a:t>
            </a:r>
            <a:r>
              <a:rPr lang="en-US" dirty="0"/>
              <a:t> ORIENTAL CONSULTANTS </a:t>
            </a:r>
            <a:r>
              <a:rPr lang="en-US" dirty="0" err="1"/>
              <a:t>Co.,Ltd</a:t>
            </a:r>
            <a:r>
              <a:rPr lang="en-US" dirty="0"/>
              <a:t>. all rights reserved</a:t>
            </a:r>
          </a:p>
        </p:txBody>
      </p:sp>
      <p:pic>
        <p:nvPicPr>
          <p:cNvPr id="15" name="図 14" descr="ダイアグラム&#10;&#10;自動的に生成された説明">
            <a:extLst>
              <a:ext uri="{FF2B5EF4-FFF2-40B4-BE49-F238E27FC236}">
                <a16:creationId xmlns:a16="http://schemas.microsoft.com/office/drawing/2014/main" id="{831C05C0-4C0A-FA9E-EC39-3C237A96D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607" y="2246365"/>
            <a:ext cx="4757249" cy="3719168"/>
          </a:xfrm>
          <a:prstGeom prst="rect">
            <a:avLst/>
          </a:prstGeom>
        </p:spPr>
      </p:pic>
    </p:spTree>
    <p:extLst>
      <p:ext uri="{BB962C8B-B14F-4D97-AF65-F5344CB8AC3E}">
        <p14:creationId xmlns:p14="http://schemas.microsoft.com/office/powerpoint/2010/main" val="3207403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2A744E0-3829-5778-3C9F-472BB417DC72}"/>
              </a:ext>
            </a:extLst>
          </p:cNvPr>
          <p:cNvSpPr/>
          <p:nvPr/>
        </p:nvSpPr>
        <p:spPr>
          <a:xfrm>
            <a:off x="211901" y="905292"/>
            <a:ext cx="8056635" cy="1097539"/>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sp>
        <p:nvSpPr>
          <p:cNvPr id="35" name="四角形: 角を丸くする 34">
            <a:extLst>
              <a:ext uri="{FF2B5EF4-FFF2-40B4-BE49-F238E27FC236}">
                <a16:creationId xmlns:a16="http://schemas.microsoft.com/office/drawing/2014/main" id="{00100CD4-F2C8-563F-781A-95C82736921E}"/>
              </a:ext>
            </a:extLst>
          </p:cNvPr>
          <p:cNvSpPr/>
          <p:nvPr/>
        </p:nvSpPr>
        <p:spPr>
          <a:xfrm>
            <a:off x="178446" y="4169390"/>
            <a:ext cx="5474209" cy="400110"/>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B5E4C280-344A-5B2B-2FA1-7A2637A055A1}"/>
              </a:ext>
            </a:extLst>
          </p:cNvPr>
          <p:cNvSpPr/>
          <p:nvPr/>
        </p:nvSpPr>
        <p:spPr>
          <a:xfrm>
            <a:off x="156144" y="2420854"/>
            <a:ext cx="5496511" cy="457188"/>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6A034FA-FCEB-F195-5A3C-5BB95F197F5F}"/>
              </a:ext>
            </a:extLst>
          </p:cNvPr>
          <p:cNvSpPr>
            <a:spLocks noGrp="1"/>
          </p:cNvSpPr>
          <p:nvPr>
            <p:ph type="sldNum" sz="quarter" idx="4"/>
          </p:nvPr>
        </p:nvSpPr>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8</a:t>
            </a:fld>
            <a:endParaRPr lang="ja-JP" altLang="en-US" dirty="0">
              <a:latin typeface="BIZ UDPゴシック" panose="020B0400000000000000" pitchFamily="50" charset="-128"/>
              <a:ea typeface="BIZ UDPゴシック" panose="020B0400000000000000" pitchFamily="50" charset="-128"/>
            </a:endParaRPr>
          </a:p>
        </p:txBody>
      </p:sp>
      <p:pic>
        <p:nvPicPr>
          <p:cNvPr id="6" name="Picture 4" descr="ウランバートル宣言2">
            <a:extLst>
              <a:ext uri="{FF2B5EF4-FFF2-40B4-BE49-F238E27FC236}">
                <a16:creationId xmlns:a16="http://schemas.microsoft.com/office/drawing/2014/main" id="{22C6D9AB-4389-E447-0522-9CD2E8F6DE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167" y="2350708"/>
            <a:ext cx="2435835" cy="162853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7A8C06F-5A82-F8F6-3346-1C14820E77D3}"/>
              </a:ext>
            </a:extLst>
          </p:cNvPr>
          <p:cNvSpPr txBox="1"/>
          <p:nvPr/>
        </p:nvSpPr>
        <p:spPr>
          <a:xfrm>
            <a:off x="348523" y="962157"/>
            <a:ext cx="7624599" cy="1015663"/>
          </a:xfrm>
          <a:prstGeom prst="rect">
            <a:avLst/>
          </a:prstGeom>
          <a:noFill/>
        </p:spPr>
        <p:txBody>
          <a:bodyPr wrap="square">
            <a:spAutoFit/>
          </a:bodyPr>
          <a:lstStyle/>
          <a:p>
            <a:pPr algn="l"/>
            <a:r>
              <a:rPr lang="ja-JP" altLang="en-US" sz="2000" b="0" i="0" dirty="0">
                <a:solidFill>
                  <a:srgbClr val="FF0000"/>
                </a:solidFill>
                <a:effectLst/>
                <a:latin typeface="BIZ UDPゴシック" panose="020B0400000000000000" pitchFamily="50" charset="-128"/>
                <a:ea typeface="BIZ UDPゴシック" panose="020B0400000000000000" pitchFamily="50" charset="-128"/>
              </a:rPr>
              <a:t>「冬の都市市長会」</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にウランバートルが</a:t>
            </a:r>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1998</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年に加入</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en-US" altLang="ja-JP" sz="2000" dirty="0">
                <a:solidFill>
                  <a:srgbClr val="222222"/>
                </a:solidFill>
                <a:latin typeface="BIZ UDPゴシック" panose="020B0400000000000000" pitchFamily="50" charset="-128"/>
                <a:ea typeface="BIZ UDPゴシック" panose="020B0400000000000000" pitchFamily="50" charset="-128"/>
              </a:rPr>
              <a:t>2</a:t>
            </a:r>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012</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年の</a:t>
            </a:r>
            <a:r>
              <a:rPr lang="ja-JP" altLang="en-US" sz="2000" dirty="0">
                <a:solidFill>
                  <a:srgbClr val="222222"/>
                </a:solidFill>
                <a:latin typeface="BIZ UDPゴシック" panose="020B0400000000000000" pitchFamily="50" charset="-128"/>
                <a:ea typeface="BIZ UDPゴシック" panose="020B0400000000000000" pitchFamily="50" charset="-128"/>
              </a:rPr>
              <a:t>市長会議にて、エネルギーと熱の効率的な利用をうたう</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dirty="0">
                <a:solidFill>
                  <a:srgbClr val="FF0000"/>
                </a:solidFill>
                <a:latin typeface="BIZ UDPゴシック" panose="020B0400000000000000" pitchFamily="50" charset="-128"/>
                <a:ea typeface="BIZ UDPゴシック" panose="020B0400000000000000" pitchFamily="50" charset="-128"/>
              </a:rPr>
              <a:t>「ウランバートル宣言」</a:t>
            </a:r>
            <a:r>
              <a:rPr lang="ja-JP" altLang="en-US" sz="2000" dirty="0">
                <a:solidFill>
                  <a:srgbClr val="222222"/>
                </a:solidFill>
                <a:latin typeface="BIZ UDPゴシック" panose="020B0400000000000000" pitchFamily="50" charset="-128"/>
                <a:ea typeface="BIZ UDPゴシック" panose="020B0400000000000000" pitchFamily="50" charset="-128"/>
              </a:rPr>
              <a:t>を採択</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pic>
        <p:nvPicPr>
          <p:cNvPr id="9" name="Picture 6" descr="冬の見本市出展ブース">
            <a:extLst>
              <a:ext uri="{FF2B5EF4-FFF2-40B4-BE49-F238E27FC236}">
                <a16:creationId xmlns:a16="http://schemas.microsoft.com/office/drawing/2014/main" id="{93DCD1C5-6D5C-28FF-DF94-BDB34AD91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3334" y="4389070"/>
            <a:ext cx="2411570" cy="180867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8AC99C9-F03C-BB0F-22F5-5CC999532AC5}"/>
              </a:ext>
            </a:extLst>
          </p:cNvPr>
          <p:cNvSpPr txBox="1"/>
          <p:nvPr/>
        </p:nvSpPr>
        <p:spPr>
          <a:xfrm>
            <a:off x="6279102" y="4027195"/>
            <a:ext cx="2489784" cy="307777"/>
          </a:xfrm>
          <a:prstGeom prst="rect">
            <a:avLst/>
          </a:prstGeom>
          <a:noFill/>
        </p:spPr>
        <p:txBody>
          <a:bodyPr wrap="none" rtlCol="0">
            <a:spAutoFit/>
          </a:bodyPr>
          <a:lstStyle/>
          <a:p>
            <a:pPr algn="ctr"/>
            <a:r>
              <a:rPr lang="ja-JP" altLang="en-US" sz="1400" dirty="0">
                <a:latin typeface="BIZ UDPゴシック" panose="020B0400000000000000" pitchFamily="50" charset="-128"/>
                <a:ea typeface="BIZ UDPゴシック" panose="020B0400000000000000" pitchFamily="50" charset="-128"/>
              </a:rPr>
              <a:t>ウランバートル宣言 </a:t>
            </a:r>
            <a:r>
              <a:rPr lang="en-US" altLang="ja-JP" sz="1400" dirty="0">
                <a:latin typeface="BIZ UDPゴシック" panose="020B0400000000000000" pitchFamily="50" charset="-128"/>
                <a:ea typeface="BIZ UDPゴシック" panose="020B0400000000000000" pitchFamily="50" charset="-128"/>
              </a:rPr>
              <a:t>2012</a:t>
            </a:r>
            <a:r>
              <a:rPr lang="ja-JP" altLang="en-US" sz="1400" dirty="0">
                <a:latin typeface="BIZ UDPゴシック" panose="020B0400000000000000" pitchFamily="50" charset="-128"/>
                <a:ea typeface="BIZ UDPゴシック" panose="020B0400000000000000" pitchFamily="50" charset="-128"/>
              </a:rPr>
              <a:t>年</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47D17783-1136-C70E-0059-FAACE94EA723}"/>
              </a:ext>
            </a:extLst>
          </p:cNvPr>
          <p:cNvSpPr txBox="1"/>
          <p:nvPr/>
        </p:nvSpPr>
        <p:spPr>
          <a:xfrm>
            <a:off x="5968348" y="6203144"/>
            <a:ext cx="2800538" cy="523220"/>
          </a:xfrm>
          <a:prstGeom prst="rect">
            <a:avLst/>
          </a:prstGeom>
          <a:noFill/>
        </p:spPr>
        <p:txBody>
          <a:bodyPr wrap="square" rtlCol="0">
            <a:spAutoFit/>
          </a:bodyPr>
          <a:lstStyle/>
          <a:p>
            <a:pPr algn="ctr"/>
            <a:r>
              <a:rPr lang="ja-JP" altLang="en-US" sz="1400" dirty="0">
                <a:latin typeface="BIZ UDPゴシック" panose="020B0400000000000000" pitchFamily="50" charset="-128"/>
                <a:ea typeface="BIZ UDPゴシック" panose="020B0400000000000000" pitchFamily="50" charset="-128"/>
              </a:rPr>
              <a:t>ウランバートル市での</a:t>
            </a:r>
            <a:endParaRPr lang="en-US" altLang="ja-JP" sz="1400" dirty="0">
              <a:latin typeface="BIZ UDPゴシック" panose="020B0400000000000000" pitchFamily="50" charset="-128"/>
              <a:ea typeface="BIZ UDPゴシック" panose="020B0400000000000000" pitchFamily="50" charset="-128"/>
            </a:endParaRPr>
          </a:p>
          <a:p>
            <a:pPr algn="ctr"/>
            <a:r>
              <a:rPr lang="ja-JP" altLang="en-US" sz="1400" dirty="0">
                <a:latin typeface="BIZ UDPゴシック" panose="020B0400000000000000" pitchFamily="50" charset="-128"/>
                <a:ea typeface="BIZ UDPゴシック" panose="020B0400000000000000" pitchFamily="50" charset="-128"/>
              </a:rPr>
              <a:t>見本市出展ブース </a:t>
            </a:r>
            <a:r>
              <a:rPr lang="en-US" altLang="ja-JP" sz="1400" dirty="0">
                <a:latin typeface="BIZ UDPゴシック" panose="020B0400000000000000" pitchFamily="50" charset="-128"/>
                <a:ea typeface="BIZ UDPゴシック" panose="020B0400000000000000" pitchFamily="50" charset="-128"/>
              </a:rPr>
              <a:t>2012</a:t>
            </a:r>
            <a:r>
              <a:rPr lang="ja-JP" altLang="en-US" sz="1400" dirty="0">
                <a:latin typeface="BIZ UDPゴシック" panose="020B0400000000000000" pitchFamily="50" charset="-128"/>
                <a:ea typeface="BIZ UDPゴシック" panose="020B0400000000000000" pitchFamily="50" charset="-128"/>
              </a:rPr>
              <a:t>年</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8F07672-6B5F-C31B-986F-0315F9C14549}"/>
              </a:ext>
            </a:extLst>
          </p:cNvPr>
          <p:cNvSpPr txBox="1"/>
          <p:nvPr/>
        </p:nvSpPr>
        <p:spPr>
          <a:xfrm>
            <a:off x="250827" y="2439074"/>
            <a:ext cx="3466150" cy="400110"/>
          </a:xfrm>
          <a:prstGeom prst="rect">
            <a:avLst/>
          </a:prstGeom>
          <a:solidFill>
            <a:srgbClr val="DEEBF7"/>
          </a:solidFill>
        </p:spPr>
        <p:txBody>
          <a:bodyPr wrap="square">
            <a:spAutoFit/>
          </a:bodyPr>
          <a:lstStyle/>
          <a:p>
            <a:pPr algn="l"/>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同じ寒冷地としての技術交流</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8744FDA4-24AE-A25E-E136-515D9FDC3A22}"/>
              </a:ext>
            </a:extLst>
          </p:cNvPr>
          <p:cNvSpPr txBox="1"/>
          <p:nvPr/>
        </p:nvSpPr>
        <p:spPr>
          <a:xfrm>
            <a:off x="104538" y="2972804"/>
            <a:ext cx="5904646" cy="1015663"/>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・モンゴルが</a:t>
            </a:r>
            <a:r>
              <a:rPr lang="en-US" altLang="ja-JP" sz="2000" dirty="0">
                <a:solidFill>
                  <a:srgbClr val="222222"/>
                </a:solidFill>
                <a:latin typeface="BIZ UDPゴシック" panose="020B0400000000000000" pitchFamily="50" charset="-128"/>
                <a:ea typeface="BIZ UDPゴシック" panose="020B0400000000000000" pitchFamily="50" charset="-128"/>
              </a:rPr>
              <a:t>2013</a:t>
            </a:r>
            <a:r>
              <a:rPr lang="ja-JP" altLang="en-US" sz="2000" dirty="0">
                <a:solidFill>
                  <a:srgbClr val="222222"/>
                </a:solidFill>
                <a:latin typeface="BIZ UDPゴシック" panose="020B0400000000000000" pitchFamily="50" charset="-128"/>
                <a:ea typeface="BIZ UDPゴシック" panose="020B0400000000000000" pitchFamily="50" charset="-128"/>
              </a:rPr>
              <a:t>年</a:t>
            </a:r>
            <a:r>
              <a:rPr lang="en-US" altLang="ja-JP" sz="2000" dirty="0">
                <a:solidFill>
                  <a:srgbClr val="222222"/>
                </a:solidFill>
                <a:latin typeface="BIZ UDPゴシック" panose="020B0400000000000000" pitchFamily="50" charset="-128"/>
                <a:ea typeface="BIZ UDPゴシック" panose="020B0400000000000000" pitchFamily="50" charset="-128"/>
              </a:rPr>
              <a:t>1</a:t>
            </a:r>
            <a:r>
              <a:rPr lang="ja-JP" altLang="en-US" sz="2000" dirty="0">
                <a:solidFill>
                  <a:srgbClr val="222222"/>
                </a:solidFill>
                <a:latin typeface="BIZ UDPゴシック" panose="020B0400000000000000" pitchFamily="50" charset="-128"/>
                <a:ea typeface="BIZ UDPゴシック" panose="020B0400000000000000" pitchFamily="50" charset="-128"/>
              </a:rPr>
              <a:t>月</a:t>
            </a:r>
            <a:r>
              <a:rPr lang="en-US" altLang="ja-JP" sz="2000" dirty="0">
                <a:solidFill>
                  <a:srgbClr val="222222"/>
                </a:solidFill>
                <a:latin typeface="BIZ UDPゴシック" panose="020B0400000000000000" pitchFamily="50" charset="-128"/>
                <a:ea typeface="BIZ UDPゴシック" panose="020B0400000000000000" pitchFamily="50" charset="-128"/>
              </a:rPr>
              <a:t>8</a:t>
            </a:r>
            <a:r>
              <a:rPr lang="ja-JP" altLang="en-US" sz="2000" dirty="0">
                <a:solidFill>
                  <a:srgbClr val="222222"/>
                </a:solidFill>
                <a:latin typeface="BIZ UDPゴシック" panose="020B0400000000000000" pitchFamily="50" charset="-128"/>
                <a:ea typeface="BIZ UDPゴシック" panose="020B0400000000000000" pitchFamily="50" charset="-128"/>
              </a:rPr>
              <a:t>日に</a:t>
            </a:r>
            <a:r>
              <a:rPr lang="en-US" altLang="ja-JP" sz="2000" dirty="0">
                <a:solidFill>
                  <a:srgbClr val="222222"/>
                </a:solidFill>
                <a:latin typeface="BIZ UDPゴシック" panose="020B0400000000000000" pitchFamily="50" charset="-128"/>
                <a:ea typeface="BIZ UDPゴシック" panose="020B0400000000000000" pitchFamily="50" charset="-128"/>
              </a:rPr>
              <a:t>JCM</a:t>
            </a:r>
            <a:r>
              <a:rPr lang="ja-JP" altLang="en-US" sz="2000" dirty="0">
                <a:solidFill>
                  <a:srgbClr val="222222"/>
                </a:solidFill>
                <a:latin typeface="BIZ UDPゴシック" panose="020B0400000000000000" pitchFamily="50" charset="-128"/>
                <a:ea typeface="BIZ UDPゴシック" panose="020B0400000000000000" pitchFamily="50" charset="-128"/>
              </a:rPr>
              <a:t>パートナー国</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・日本・モンゴル中期行動計画にて</a:t>
            </a:r>
            <a:r>
              <a:rPr lang="en-US" altLang="ja-JP" sz="2000" b="0" i="0" dirty="0">
                <a:solidFill>
                  <a:srgbClr val="222222"/>
                </a:solidFill>
                <a:effectLst/>
                <a:latin typeface="BIZ UDPゴシック" panose="020B0400000000000000" pitchFamily="50" charset="-128"/>
                <a:ea typeface="BIZ UDPゴシック" panose="020B0400000000000000" pitchFamily="50" charset="-128"/>
              </a:rPr>
              <a:t>JCM</a:t>
            </a:r>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事業を</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a:p>
            <a:pPr algn="l"/>
            <a:r>
              <a:rPr lang="ja-JP" altLang="en-US" sz="2000" dirty="0">
                <a:solidFill>
                  <a:srgbClr val="222222"/>
                </a:solidFill>
                <a:latin typeface="BIZ UDPゴシック" panose="020B0400000000000000" pitchFamily="50" charset="-128"/>
                <a:ea typeface="BIZ UDPゴシック" panose="020B0400000000000000" pitchFamily="50" charset="-128"/>
              </a:rPr>
              <a:t>　官民が緊密に連携して実施する方針　</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FB30BD88-EDA6-0183-3B29-7A734355852F}"/>
              </a:ext>
            </a:extLst>
          </p:cNvPr>
          <p:cNvSpPr txBox="1"/>
          <p:nvPr/>
        </p:nvSpPr>
        <p:spPr>
          <a:xfrm>
            <a:off x="75675" y="4664262"/>
            <a:ext cx="5904646" cy="1631216"/>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・大気汚染の低減に資する鉱工業設備や熱供給設</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dirty="0">
                <a:solidFill>
                  <a:srgbClr val="222222"/>
                </a:solidFill>
                <a:latin typeface="BIZ UDPゴシック" panose="020B0400000000000000" pitchFamily="50" charset="-128"/>
                <a:ea typeface="BIZ UDPゴシック" panose="020B0400000000000000" pitchFamily="50" charset="-128"/>
              </a:rPr>
              <a:t>　備などへのエネルギー事業</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dirty="0">
                <a:solidFill>
                  <a:srgbClr val="222222"/>
                </a:solidFill>
                <a:latin typeface="BIZ UDPゴシック" panose="020B0400000000000000" pitchFamily="50" charset="-128"/>
                <a:ea typeface="BIZ UDPゴシック" panose="020B0400000000000000" pitchFamily="50" charset="-128"/>
              </a:rPr>
              <a:t>・低炭素化に寄与する再生可能エネルギー（太陽</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dirty="0">
                <a:solidFill>
                  <a:srgbClr val="222222"/>
                </a:solidFill>
                <a:latin typeface="BIZ UDPゴシック" panose="020B0400000000000000" pitchFamily="50" charset="-128"/>
                <a:ea typeface="BIZ UDPゴシック" panose="020B0400000000000000" pitchFamily="50" charset="-128"/>
              </a:rPr>
              <a:t>　光および風力）の有効活用の推進</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a:p>
            <a:pPr algn="l"/>
            <a:r>
              <a:rPr lang="ja-JP" altLang="en-US" sz="2000" dirty="0">
                <a:solidFill>
                  <a:srgbClr val="222222"/>
                </a:solidFill>
                <a:latin typeface="BIZ UDPゴシック" panose="020B0400000000000000" pitchFamily="50" charset="-128"/>
                <a:ea typeface="BIZ UDPゴシック" panose="020B0400000000000000" pitchFamily="50" charset="-128"/>
              </a:rPr>
              <a:t>・都市周辺の廃棄物を利用した廃棄物発電事業</a:t>
            </a:r>
            <a:endParaRPr lang="en-US" altLang="ja-JP" sz="2000" dirty="0">
              <a:solidFill>
                <a:srgbClr val="222222"/>
              </a:solidFill>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B6F5449A-0874-4D0D-C787-747F448602F6}"/>
              </a:ext>
            </a:extLst>
          </p:cNvPr>
          <p:cNvSpPr txBox="1"/>
          <p:nvPr/>
        </p:nvSpPr>
        <p:spPr>
          <a:xfrm>
            <a:off x="250827" y="4169390"/>
            <a:ext cx="3742855" cy="400110"/>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都市間連携事業（</a:t>
            </a:r>
            <a:r>
              <a:rPr lang="en-US" altLang="ja-JP" sz="2000" dirty="0">
                <a:solidFill>
                  <a:srgbClr val="222222"/>
                </a:solidFill>
                <a:latin typeface="BIZ UDPゴシック" panose="020B0400000000000000" pitchFamily="50" charset="-128"/>
                <a:ea typeface="BIZ UDPゴシック" panose="020B0400000000000000" pitchFamily="50" charset="-128"/>
              </a:rPr>
              <a:t>2016</a:t>
            </a:r>
            <a:r>
              <a:rPr lang="ja-JP" altLang="en-US" sz="2000" dirty="0">
                <a:solidFill>
                  <a:srgbClr val="222222"/>
                </a:solidFill>
                <a:latin typeface="BIZ UDPゴシック" panose="020B0400000000000000" pitchFamily="50" charset="-128"/>
                <a:ea typeface="BIZ UDPゴシック" panose="020B0400000000000000" pitchFamily="50" charset="-128"/>
              </a:rPr>
              <a:t>年）</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1FC994E6-A65A-C3F1-4B84-389B7B66E239}"/>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これまでの都市間連携の経緯</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4" name="フッター プレースホルダー 2">
            <a:extLst>
              <a:ext uri="{FF2B5EF4-FFF2-40B4-BE49-F238E27FC236}">
                <a16:creationId xmlns:a16="http://schemas.microsoft.com/office/drawing/2014/main" id="{C0020832-CFBA-8A43-0770-2A5C7A22CA78}"/>
              </a:ext>
            </a:extLst>
          </p:cNvPr>
          <p:cNvSpPr>
            <a:spLocks noGrp="1"/>
          </p:cNvSpPr>
          <p:nvPr>
            <p:ph type="ftr" sz="quarter" idx="3"/>
          </p:nvPr>
        </p:nvSpPr>
        <p:spPr>
          <a:xfrm>
            <a:off x="0" y="6512662"/>
            <a:ext cx="7713980" cy="348634"/>
          </a:xfrm>
        </p:spPr>
        <p:txBody>
          <a:bodyPr/>
          <a:lstStyle/>
          <a:p>
            <a:r>
              <a:rPr lang="en-US" dirty="0"/>
              <a:t>Copyright 20</a:t>
            </a:r>
            <a:r>
              <a:rPr lang="en-US" altLang="ja-JP" dirty="0"/>
              <a:t>23</a:t>
            </a:r>
            <a:r>
              <a:rPr lang="en-US" dirty="0"/>
              <a:t> ORIENTAL CONSULTANTS </a:t>
            </a:r>
            <a:r>
              <a:rPr lang="en-US" dirty="0" err="1"/>
              <a:t>Co.,Ltd</a:t>
            </a:r>
            <a:r>
              <a:rPr lang="en-US" dirty="0"/>
              <a:t>. all rights reserved</a:t>
            </a:r>
          </a:p>
        </p:txBody>
      </p:sp>
    </p:spTree>
    <p:extLst>
      <p:ext uri="{BB962C8B-B14F-4D97-AF65-F5344CB8AC3E}">
        <p14:creationId xmlns:p14="http://schemas.microsoft.com/office/powerpoint/2010/main" val="338918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B90F4-EC70-8C1B-F8B3-49A108D859EE}"/>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D5563D68-1E70-F1DB-46B3-E302EC33C7CD}"/>
              </a:ext>
            </a:extLst>
          </p:cNvPr>
          <p:cNvSpPr/>
          <p:nvPr/>
        </p:nvSpPr>
        <p:spPr>
          <a:xfrm>
            <a:off x="136516" y="4307024"/>
            <a:ext cx="5980632" cy="469007"/>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BE62C93C-2A60-C76E-9671-45D5D23DDC29}"/>
              </a:ext>
            </a:extLst>
          </p:cNvPr>
          <p:cNvSpPr/>
          <p:nvPr/>
        </p:nvSpPr>
        <p:spPr>
          <a:xfrm>
            <a:off x="178446" y="952002"/>
            <a:ext cx="5938702" cy="442674"/>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32B324FB-78C6-FC33-7FE8-8D0C78428D70}"/>
              </a:ext>
            </a:extLst>
          </p:cNvPr>
          <p:cNvSpPr>
            <a:spLocks noGrp="1"/>
          </p:cNvSpPr>
          <p:nvPr>
            <p:ph type="sldNum" sz="quarter" idx="4"/>
          </p:nvPr>
        </p:nvSpPr>
        <p:spPr/>
        <p:txBody>
          <a:bodyPr/>
          <a:lstStyle/>
          <a:p>
            <a:fld id="{1B2CED70-23E7-4B67-A9EB-E84E8BE72CCA}" type="slidenum">
              <a:rPr lang="ja-JP" altLang="en-US" smtClean="0"/>
              <a:pPr/>
              <a:t>9</a:t>
            </a:fld>
            <a:endParaRPr lang="ja-JP" altLang="en-US" dirty="0"/>
          </a:p>
        </p:txBody>
      </p:sp>
      <p:sp>
        <p:nvSpPr>
          <p:cNvPr id="21" name="テキスト ボックス 20">
            <a:extLst>
              <a:ext uri="{FF2B5EF4-FFF2-40B4-BE49-F238E27FC236}">
                <a16:creationId xmlns:a16="http://schemas.microsoft.com/office/drawing/2014/main" id="{3E6AADDF-4E35-D8B3-2012-502B2A24B9D6}"/>
              </a:ext>
            </a:extLst>
          </p:cNvPr>
          <p:cNvSpPr txBox="1"/>
          <p:nvPr/>
        </p:nvSpPr>
        <p:spPr>
          <a:xfrm>
            <a:off x="250827" y="970286"/>
            <a:ext cx="5576234" cy="398937"/>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その他の技術交流</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9EEF8F8D-EFA5-4527-F21E-DCEC5452803B}"/>
              </a:ext>
            </a:extLst>
          </p:cNvPr>
          <p:cNvSpPr txBox="1"/>
          <p:nvPr/>
        </p:nvSpPr>
        <p:spPr>
          <a:xfrm>
            <a:off x="178446" y="1852877"/>
            <a:ext cx="9292125" cy="1477328"/>
          </a:xfrm>
          <a:prstGeom prst="rect">
            <a:avLst/>
          </a:prstGeom>
          <a:noFill/>
        </p:spPr>
        <p:txBody>
          <a:bodyPr wrap="square">
            <a:spAutoFit/>
          </a:bodyPr>
          <a:lstStyle/>
          <a:p>
            <a:pPr algn="l"/>
            <a:r>
              <a:rPr lang="ja-JP" altLang="en-US" dirty="0">
                <a:solidFill>
                  <a:srgbClr val="222222"/>
                </a:solidFill>
                <a:latin typeface="BIZ UDPゴシック" panose="020B0400000000000000" pitchFamily="50" charset="-128"/>
                <a:ea typeface="BIZ UDPゴシック" panose="020B0400000000000000" pitchFamily="50" charset="-128"/>
              </a:rPr>
              <a:t>・札幌市消防局「ウランバートル市消防技術支援事業」（</a:t>
            </a:r>
            <a:r>
              <a:rPr lang="en-US" altLang="ja-JP" dirty="0">
                <a:solidFill>
                  <a:srgbClr val="222222"/>
                </a:solidFill>
                <a:latin typeface="BIZ UDPゴシック" panose="020B0400000000000000" pitchFamily="50" charset="-128"/>
                <a:ea typeface="BIZ UDPゴシック" panose="020B0400000000000000" pitchFamily="50" charset="-128"/>
              </a:rPr>
              <a:t>2013</a:t>
            </a:r>
            <a:r>
              <a:rPr lang="ja-JP" altLang="en-US" dirty="0">
                <a:solidFill>
                  <a:srgbClr val="222222"/>
                </a:solidFill>
                <a:latin typeface="BIZ UDPゴシック" panose="020B0400000000000000" pitchFamily="50" charset="-128"/>
                <a:ea typeface="BIZ UDPゴシック" panose="020B0400000000000000" pitchFamily="50" charset="-128"/>
              </a:rPr>
              <a:t>年</a:t>
            </a:r>
            <a:r>
              <a:rPr lang="en-US" altLang="ja-JP" dirty="0">
                <a:solidFill>
                  <a:srgbClr val="222222"/>
                </a:solidFill>
                <a:latin typeface="BIZ UDPゴシック" panose="020B0400000000000000" pitchFamily="50" charset="-128"/>
                <a:ea typeface="BIZ UDPゴシック" panose="020B0400000000000000" pitchFamily="50" charset="-128"/>
              </a:rPr>
              <a:t>-2015</a:t>
            </a:r>
            <a:r>
              <a:rPr lang="ja-JP" altLang="en-US" dirty="0">
                <a:solidFill>
                  <a:srgbClr val="222222"/>
                </a:solidFill>
                <a:latin typeface="BIZ UDPゴシック" panose="020B0400000000000000" pitchFamily="50" charset="-128"/>
                <a:ea typeface="BIZ UDPゴシック" panose="020B0400000000000000" pitchFamily="50" charset="-128"/>
              </a:rPr>
              <a:t>年度）</a:t>
            </a:r>
          </a:p>
          <a:p>
            <a:pPr algn="l"/>
            <a:r>
              <a:rPr lang="ja-JP" altLang="en-US" dirty="0">
                <a:solidFill>
                  <a:srgbClr val="222222"/>
                </a:solidFill>
                <a:latin typeface="BIZ UDPゴシック" panose="020B0400000000000000" pitchFamily="50" charset="-128"/>
                <a:ea typeface="BIZ UDPゴシック" panose="020B0400000000000000" pitchFamily="50" charset="-128"/>
              </a:rPr>
              <a:t>・札幌市立大学「先天性股関節脱臼ハイリスク児の育児指導」</a:t>
            </a:r>
            <a:endParaRPr lang="en-US" altLang="ja-JP" dirty="0">
              <a:solidFill>
                <a:srgbClr val="222222"/>
              </a:solidFill>
              <a:latin typeface="BIZ UDPゴシック" panose="020B0400000000000000" pitchFamily="50" charset="-128"/>
              <a:ea typeface="BIZ UDPゴシック" panose="020B0400000000000000" pitchFamily="50" charset="-128"/>
            </a:endParaRPr>
          </a:p>
          <a:p>
            <a:pPr algn="l"/>
            <a:r>
              <a:rPr lang="ja-JP" altLang="en-US" dirty="0">
                <a:solidFill>
                  <a:srgbClr val="222222"/>
                </a:solidFill>
                <a:latin typeface="BIZ UDPゴシック" panose="020B0400000000000000" pitchFamily="50" charset="-128"/>
                <a:ea typeface="BIZ UDPゴシック" panose="020B0400000000000000" pitchFamily="50" charset="-128"/>
              </a:rPr>
              <a:t>　（</a:t>
            </a:r>
            <a:r>
              <a:rPr lang="en-US" altLang="ja-JP" dirty="0">
                <a:solidFill>
                  <a:srgbClr val="222222"/>
                </a:solidFill>
                <a:latin typeface="BIZ UDPゴシック" panose="020B0400000000000000" pitchFamily="50" charset="-128"/>
                <a:ea typeface="BIZ UDPゴシック" panose="020B0400000000000000" pitchFamily="50" charset="-128"/>
              </a:rPr>
              <a:t>2014</a:t>
            </a:r>
            <a:r>
              <a:rPr lang="ja-JP" altLang="en-US" dirty="0">
                <a:solidFill>
                  <a:srgbClr val="222222"/>
                </a:solidFill>
                <a:latin typeface="BIZ UDPゴシック" panose="020B0400000000000000" pitchFamily="50" charset="-128"/>
                <a:ea typeface="BIZ UDPゴシック" panose="020B0400000000000000" pitchFamily="50" charset="-128"/>
              </a:rPr>
              <a:t>年１月～</a:t>
            </a:r>
            <a:r>
              <a:rPr lang="en-US" altLang="ja-JP" dirty="0">
                <a:solidFill>
                  <a:srgbClr val="222222"/>
                </a:solidFill>
                <a:latin typeface="BIZ UDPゴシック" panose="020B0400000000000000" pitchFamily="50" charset="-128"/>
                <a:ea typeface="BIZ UDPゴシック" panose="020B0400000000000000" pitchFamily="50" charset="-128"/>
              </a:rPr>
              <a:t>2016</a:t>
            </a:r>
            <a:r>
              <a:rPr lang="ja-JP" altLang="en-US" dirty="0">
                <a:solidFill>
                  <a:srgbClr val="222222"/>
                </a:solidFill>
                <a:latin typeface="BIZ UDPゴシック" panose="020B0400000000000000" pitchFamily="50" charset="-128"/>
                <a:ea typeface="BIZ UDPゴシック" panose="020B0400000000000000" pitchFamily="50" charset="-128"/>
              </a:rPr>
              <a:t>年３月）</a:t>
            </a:r>
          </a:p>
          <a:p>
            <a:pPr algn="l"/>
            <a:r>
              <a:rPr lang="ja-JP" altLang="en-US" dirty="0">
                <a:solidFill>
                  <a:srgbClr val="222222"/>
                </a:solidFill>
                <a:latin typeface="BIZ UDPゴシック" panose="020B0400000000000000" pitchFamily="50" charset="-128"/>
                <a:ea typeface="BIZ UDPゴシック" panose="020B0400000000000000" pitchFamily="50" charset="-128"/>
              </a:rPr>
              <a:t>・札幌市水道局　「ウランバートル市送配水機能改善協力事業」</a:t>
            </a:r>
            <a:endParaRPr lang="en-US" altLang="ja-JP" dirty="0">
              <a:solidFill>
                <a:srgbClr val="222222"/>
              </a:solidFill>
              <a:latin typeface="BIZ UDPゴシック" panose="020B0400000000000000" pitchFamily="50" charset="-128"/>
              <a:ea typeface="BIZ UDPゴシック" panose="020B0400000000000000" pitchFamily="50" charset="-128"/>
            </a:endParaRPr>
          </a:p>
          <a:p>
            <a:pPr algn="l"/>
            <a:r>
              <a:rPr lang="ja-JP" altLang="en-US" dirty="0">
                <a:solidFill>
                  <a:srgbClr val="222222"/>
                </a:solidFill>
                <a:latin typeface="BIZ UDPゴシック" panose="020B0400000000000000" pitchFamily="50" charset="-128"/>
                <a:ea typeface="BIZ UDPゴシック" panose="020B0400000000000000" pitchFamily="50" charset="-128"/>
              </a:rPr>
              <a:t>　（</a:t>
            </a:r>
            <a:r>
              <a:rPr lang="en-US" altLang="ja-JP" dirty="0">
                <a:solidFill>
                  <a:srgbClr val="222222"/>
                </a:solidFill>
                <a:latin typeface="BIZ UDPゴシック" panose="020B0400000000000000" pitchFamily="50" charset="-128"/>
                <a:ea typeface="BIZ UDPゴシック" panose="020B0400000000000000" pitchFamily="50" charset="-128"/>
              </a:rPr>
              <a:t>2016</a:t>
            </a:r>
            <a:r>
              <a:rPr lang="ja-JP" altLang="en-US" dirty="0">
                <a:solidFill>
                  <a:srgbClr val="222222"/>
                </a:solidFill>
                <a:latin typeface="BIZ UDPゴシック" panose="020B0400000000000000" pitchFamily="50" charset="-128"/>
                <a:ea typeface="BIZ UDPゴシック" panose="020B0400000000000000" pitchFamily="50" charset="-128"/>
              </a:rPr>
              <a:t>年</a:t>
            </a:r>
            <a:r>
              <a:rPr lang="en-US" altLang="ja-JP" dirty="0">
                <a:solidFill>
                  <a:srgbClr val="222222"/>
                </a:solidFill>
                <a:latin typeface="BIZ UDPゴシック" panose="020B0400000000000000" pitchFamily="50" charset="-128"/>
                <a:ea typeface="BIZ UDPゴシック" panose="020B0400000000000000" pitchFamily="50" charset="-128"/>
              </a:rPr>
              <a:t>1</a:t>
            </a:r>
            <a:r>
              <a:rPr lang="ja-JP" altLang="en-US" dirty="0">
                <a:solidFill>
                  <a:srgbClr val="222222"/>
                </a:solidFill>
                <a:latin typeface="BIZ UDPゴシック" panose="020B0400000000000000" pitchFamily="50" charset="-128"/>
                <a:ea typeface="BIZ UDPゴシック" panose="020B0400000000000000" pitchFamily="50" charset="-128"/>
              </a:rPr>
              <a:t>月～</a:t>
            </a:r>
            <a:r>
              <a:rPr lang="en-US" altLang="ja-JP" dirty="0">
                <a:solidFill>
                  <a:srgbClr val="222222"/>
                </a:solidFill>
                <a:latin typeface="BIZ UDPゴシック" panose="020B0400000000000000" pitchFamily="50" charset="-128"/>
                <a:ea typeface="BIZ UDPゴシック" panose="020B0400000000000000" pitchFamily="50" charset="-128"/>
              </a:rPr>
              <a:t>2018</a:t>
            </a:r>
            <a:r>
              <a:rPr lang="ja-JP" altLang="en-US" dirty="0">
                <a:solidFill>
                  <a:srgbClr val="222222"/>
                </a:solidFill>
                <a:latin typeface="BIZ UDPゴシック" panose="020B0400000000000000" pitchFamily="50" charset="-128"/>
                <a:ea typeface="BIZ UDPゴシック" panose="020B0400000000000000" pitchFamily="50" charset="-128"/>
              </a:rPr>
              <a:t>年</a:t>
            </a:r>
            <a:r>
              <a:rPr lang="en-US" altLang="ja-JP" dirty="0">
                <a:solidFill>
                  <a:srgbClr val="222222"/>
                </a:solidFill>
                <a:latin typeface="BIZ UDPゴシック" panose="020B0400000000000000" pitchFamily="50" charset="-128"/>
                <a:ea typeface="BIZ UDPゴシック" panose="020B0400000000000000" pitchFamily="50" charset="-128"/>
              </a:rPr>
              <a:t>12</a:t>
            </a:r>
            <a:r>
              <a:rPr lang="ja-JP" altLang="en-US" dirty="0">
                <a:solidFill>
                  <a:srgbClr val="222222"/>
                </a:solidFill>
                <a:latin typeface="BIZ UDPゴシック" panose="020B0400000000000000" pitchFamily="50" charset="-128"/>
                <a:ea typeface="BIZ UDPゴシック" panose="020B0400000000000000" pitchFamily="50" charset="-128"/>
              </a:rPr>
              <a:t>月）</a:t>
            </a:r>
          </a:p>
        </p:txBody>
      </p:sp>
      <p:sp>
        <p:nvSpPr>
          <p:cNvPr id="5" name="テキスト ボックス 4">
            <a:extLst>
              <a:ext uri="{FF2B5EF4-FFF2-40B4-BE49-F238E27FC236}">
                <a16:creationId xmlns:a16="http://schemas.microsoft.com/office/drawing/2014/main" id="{BDFB3733-0FB1-6A2F-27E8-DD52A4418EE2}"/>
              </a:ext>
            </a:extLst>
          </p:cNvPr>
          <p:cNvSpPr txBox="1"/>
          <p:nvPr/>
        </p:nvSpPr>
        <p:spPr>
          <a:xfrm>
            <a:off x="181120" y="1527494"/>
            <a:ext cx="2996977" cy="369332"/>
          </a:xfrm>
          <a:prstGeom prst="rect">
            <a:avLst/>
          </a:prstGeom>
          <a:solidFill>
            <a:schemeClr val="bg1">
              <a:lumMod val="85000"/>
            </a:schemeClr>
          </a:solidFill>
          <a:ln>
            <a:solidFill>
              <a:schemeClr val="tx1"/>
            </a:solidFill>
          </a:ln>
        </p:spPr>
        <p:txBody>
          <a:bodyPr wrap="square">
            <a:spAutoFit/>
          </a:bodyPr>
          <a:lstStyle/>
          <a:p>
            <a:r>
              <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JICA</a:t>
            </a:r>
            <a:r>
              <a:rPr lang="ja-JP"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草の根技術協力事業</a:t>
            </a:r>
            <a:endParaRPr lang="ja-JP" altLang="en-US" b="1"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0C805E40-3A6C-4D2A-73D7-2FA855DC1060}"/>
              </a:ext>
            </a:extLst>
          </p:cNvPr>
          <p:cNvSpPr txBox="1"/>
          <p:nvPr/>
        </p:nvSpPr>
        <p:spPr>
          <a:xfrm>
            <a:off x="178445" y="3332541"/>
            <a:ext cx="1873379" cy="369332"/>
          </a:xfrm>
          <a:prstGeom prst="rect">
            <a:avLst/>
          </a:prstGeom>
          <a:solidFill>
            <a:schemeClr val="bg1">
              <a:lumMod val="85000"/>
            </a:schemeClr>
          </a:solidFill>
          <a:ln>
            <a:solidFill>
              <a:schemeClr val="tx1"/>
            </a:solidFill>
          </a:ln>
        </p:spPr>
        <p:txBody>
          <a:bodyPr wrap="square">
            <a:spAutoFit/>
          </a:bodyPr>
          <a:lstStyle/>
          <a:p>
            <a:r>
              <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JICA</a:t>
            </a:r>
            <a:r>
              <a:rPr lang="ja-JP" altLang="en-US" b="1" dirty="0">
                <a:latin typeface="BIZ UDPゴシック" panose="020B0400000000000000" pitchFamily="50" charset="-128"/>
                <a:ea typeface="BIZ UDPゴシック" panose="020B0400000000000000" pitchFamily="50" charset="-128"/>
                <a:cs typeface="Times New Roman" panose="02020603050405020304" pitchFamily="18" charset="0"/>
              </a:rPr>
              <a:t>技術協力</a:t>
            </a:r>
            <a:endParaRPr lang="ja-JP" altLang="en-US" b="1"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D0BA271-B9FC-F663-47E2-28CD465971A4}"/>
              </a:ext>
            </a:extLst>
          </p:cNvPr>
          <p:cNvSpPr txBox="1"/>
          <p:nvPr/>
        </p:nvSpPr>
        <p:spPr>
          <a:xfrm>
            <a:off x="178445" y="3616661"/>
            <a:ext cx="9768443" cy="677108"/>
          </a:xfrm>
          <a:prstGeom prst="rect">
            <a:avLst/>
          </a:prstGeom>
          <a:noFill/>
        </p:spPr>
        <p:txBody>
          <a:bodyPr wrap="square">
            <a:spAutoFit/>
          </a:bodyPr>
          <a:lstStyle/>
          <a:p>
            <a:pPr algn="l"/>
            <a:r>
              <a:rPr lang="ja-JP" altLang="en-US" sz="2000" dirty="0">
                <a:solidFill>
                  <a:srgbClr val="222222"/>
                </a:solidFill>
                <a:latin typeface="BIZ UDPゴシック" panose="020B0400000000000000" pitchFamily="50" charset="-128"/>
                <a:ea typeface="BIZ UDPゴシック" panose="020B0400000000000000" pitchFamily="50" charset="-128"/>
              </a:rPr>
              <a:t>・</a:t>
            </a:r>
            <a:r>
              <a:rPr lang="ja-JP" altLang="en-US" dirty="0">
                <a:solidFill>
                  <a:srgbClr val="222222"/>
                </a:solidFill>
                <a:latin typeface="BIZ UDPゴシック" panose="020B0400000000000000" pitchFamily="50" charset="-128"/>
                <a:ea typeface="BIZ UDPゴシック" panose="020B0400000000000000" pitchFamily="50" charset="-128"/>
              </a:rPr>
              <a:t>札幌市都市局「ウランバートル市マスタープラン計画・実施能力改善プロジェクト」</a:t>
            </a:r>
            <a:endParaRPr lang="en-US" altLang="ja-JP" dirty="0">
              <a:solidFill>
                <a:srgbClr val="222222"/>
              </a:solidFill>
              <a:latin typeface="BIZ UDPゴシック" panose="020B0400000000000000" pitchFamily="50" charset="-128"/>
              <a:ea typeface="BIZ UDPゴシック" panose="020B0400000000000000" pitchFamily="50" charset="-128"/>
            </a:endParaRPr>
          </a:p>
          <a:p>
            <a:pPr algn="l"/>
            <a:r>
              <a:rPr lang="ja-JP" altLang="en-US" dirty="0">
                <a:solidFill>
                  <a:srgbClr val="222222"/>
                </a:solidFill>
                <a:latin typeface="BIZ UDPゴシック" panose="020B0400000000000000" pitchFamily="50" charset="-128"/>
                <a:ea typeface="BIZ UDPゴシック" panose="020B0400000000000000" pitchFamily="50" charset="-128"/>
              </a:rPr>
              <a:t>　（</a:t>
            </a:r>
            <a:r>
              <a:rPr lang="en-US" altLang="ja-JP" dirty="0">
                <a:solidFill>
                  <a:srgbClr val="222222"/>
                </a:solidFill>
                <a:latin typeface="BIZ UDPゴシック" panose="020B0400000000000000" pitchFamily="50" charset="-128"/>
                <a:ea typeface="BIZ UDPゴシック" panose="020B0400000000000000" pitchFamily="50" charset="-128"/>
              </a:rPr>
              <a:t>2016</a:t>
            </a:r>
            <a:r>
              <a:rPr lang="ja-JP" altLang="en-US" dirty="0">
                <a:solidFill>
                  <a:srgbClr val="222222"/>
                </a:solidFill>
                <a:latin typeface="BIZ UDPゴシック" panose="020B0400000000000000" pitchFamily="50" charset="-128"/>
                <a:ea typeface="BIZ UDPゴシック" panose="020B0400000000000000" pitchFamily="50" charset="-128"/>
              </a:rPr>
              <a:t>年、</a:t>
            </a:r>
            <a:r>
              <a:rPr lang="en-US" altLang="ja-JP" dirty="0">
                <a:solidFill>
                  <a:srgbClr val="222222"/>
                </a:solidFill>
                <a:latin typeface="BIZ UDPゴシック" panose="020B0400000000000000" pitchFamily="50" charset="-128"/>
                <a:ea typeface="BIZ UDPゴシック" panose="020B0400000000000000" pitchFamily="50" charset="-128"/>
              </a:rPr>
              <a:t>2017</a:t>
            </a:r>
            <a:r>
              <a:rPr lang="ja-JP" altLang="en-US" dirty="0">
                <a:solidFill>
                  <a:srgbClr val="222222"/>
                </a:solidFill>
                <a:latin typeface="BIZ UDPゴシック" panose="020B0400000000000000" pitchFamily="50" charset="-128"/>
                <a:ea typeface="BIZ UDPゴシック" panose="020B0400000000000000" pitchFamily="50" charset="-128"/>
              </a:rPr>
              <a:t>年）</a:t>
            </a:r>
            <a:endParaRPr lang="en-US" altLang="ja-JP" dirty="0">
              <a:solidFill>
                <a:srgbClr val="222222"/>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530AFA96-9A21-E5F1-2E7F-700CEF1E7CA2}"/>
              </a:ext>
            </a:extLst>
          </p:cNvPr>
          <p:cNvSpPr txBox="1"/>
          <p:nvPr/>
        </p:nvSpPr>
        <p:spPr>
          <a:xfrm>
            <a:off x="94584" y="4341472"/>
            <a:ext cx="4477416" cy="400110"/>
          </a:xfrm>
          <a:prstGeom prst="rect">
            <a:avLst/>
          </a:prstGeom>
          <a:noFill/>
        </p:spPr>
        <p:txBody>
          <a:bodyPr wrap="square">
            <a:spAutoFit/>
          </a:bodyPr>
          <a:lstStyle/>
          <a:p>
            <a:pPr algn="l"/>
            <a:r>
              <a:rPr lang="ja-JP" altLang="en-US" sz="2000" b="0" i="0" dirty="0">
                <a:solidFill>
                  <a:srgbClr val="222222"/>
                </a:solidFill>
                <a:effectLst/>
                <a:latin typeface="BIZ UDPゴシック" panose="020B0400000000000000" pitchFamily="50" charset="-128"/>
                <a:ea typeface="BIZ UDPゴシック" panose="020B0400000000000000" pitchFamily="50" charset="-128"/>
              </a:rPr>
              <a:t>　ウランバートル市の主な札幌来訪</a:t>
            </a:r>
            <a:endParaRPr lang="en-US" altLang="ja-JP" sz="2000" b="0" i="0" dirty="0">
              <a:solidFill>
                <a:srgbClr val="222222"/>
              </a:solidFill>
              <a:effectLst/>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E94D57A4-65D7-B807-F1B6-7D40640711C7}"/>
              </a:ext>
            </a:extLst>
          </p:cNvPr>
          <p:cNvSpPr txBox="1"/>
          <p:nvPr/>
        </p:nvSpPr>
        <p:spPr>
          <a:xfrm>
            <a:off x="305254" y="4875396"/>
            <a:ext cx="9292125" cy="1754326"/>
          </a:xfrm>
          <a:prstGeom prst="rect">
            <a:avLst/>
          </a:prstGeom>
          <a:noFill/>
        </p:spPr>
        <p:txBody>
          <a:bodyPr wrap="square">
            <a:spAutoFit/>
          </a:bodyPr>
          <a:lstStyle/>
          <a:p>
            <a:pPr algn="l"/>
            <a:r>
              <a:rPr lang="en-US" altLang="ja-JP" dirty="0">
                <a:solidFill>
                  <a:srgbClr val="222222"/>
                </a:solidFill>
                <a:latin typeface="BIZ UDPゴシック" panose="020B0400000000000000" pitchFamily="50" charset="-128"/>
                <a:ea typeface="BIZ UDPゴシック" panose="020B0400000000000000" pitchFamily="50" charset="-128"/>
              </a:rPr>
              <a:t>2012</a:t>
            </a:r>
            <a:r>
              <a:rPr lang="ja-JP" altLang="en-US" dirty="0">
                <a:solidFill>
                  <a:srgbClr val="222222"/>
                </a:solidFill>
                <a:latin typeface="BIZ UDPゴシック" panose="020B0400000000000000" pitchFamily="50" charset="-128"/>
                <a:ea typeface="BIZ UDPゴシック" panose="020B0400000000000000" pitchFamily="50" charset="-128"/>
              </a:rPr>
              <a:t>年：市長、投資局長、モンゴル観光関連視察訪問団</a:t>
            </a:r>
            <a:endParaRPr lang="en-US" altLang="ja-JP" dirty="0">
              <a:solidFill>
                <a:srgbClr val="222222"/>
              </a:solidFill>
              <a:latin typeface="BIZ UDPゴシック" panose="020B0400000000000000" pitchFamily="50" charset="-128"/>
              <a:ea typeface="BIZ UDPゴシック" panose="020B0400000000000000" pitchFamily="50" charset="-128"/>
            </a:endParaRPr>
          </a:p>
          <a:p>
            <a:pPr algn="l"/>
            <a:r>
              <a:rPr lang="en-US" altLang="ja-JP" dirty="0">
                <a:solidFill>
                  <a:srgbClr val="222222"/>
                </a:solidFill>
                <a:latin typeface="BIZ UDPゴシック" panose="020B0400000000000000" pitchFamily="50" charset="-128"/>
                <a:ea typeface="BIZ UDPゴシック" panose="020B0400000000000000" pitchFamily="50" charset="-128"/>
              </a:rPr>
              <a:t>2014</a:t>
            </a:r>
            <a:r>
              <a:rPr lang="ja-JP" altLang="en-US" dirty="0">
                <a:solidFill>
                  <a:srgbClr val="222222"/>
                </a:solidFill>
                <a:latin typeface="BIZ UDPゴシック" panose="020B0400000000000000" pitchFamily="50" charset="-128"/>
                <a:ea typeface="BIZ UDPゴシック" panose="020B0400000000000000" pitchFamily="50" charset="-128"/>
              </a:rPr>
              <a:t>年：</a:t>
            </a:r>
            <a:r>
              <a:rPr lang="zh-TW" altLang="en-US" dirty="0">
                <a:solidFill>
                  <a:srgbClr val="222222"/>
                </a:solidFill>
                <a:latin typeface="BIZ UDPゴシック" panose="020B0400000000000000" pitchFamily="50" charset="-128"/>
                <a:ea typeface="BIZ UDPゴシック" panose="020B0400000000000000" pitchFamily="50" charset="-128"/>
              </a:rPr>
              <a:t>市長室戦略政策企画部長</a:t>
            </a:r>
            <a:endParaRPr lang="en-US" altLang="zh-TW" dirty="0">
              <a:solidFill>
                <a:srgbClr val="222222"/>
              </a:solidFill>
              <a:latin typeface="BIZ UDPゴシック" panose="020B0400000000000000" pitchFamily="50" charset="-128"/>
              <a:ea typeface="BIZ UDPゴシック" panose="020B0400000000000000" pitchFamily="50" charset="-128"/>
            </a:endParaRPr>
          </a:p>
          <a:p>
            <a:pPr algn="l"/>
            <a:r>
              <a:rPr lang="en-US" altLang="ja-JP" dirty="0">
                <a:solidFill>
                  <a:srgbClr val="222222"/>
                </a:solidFill>
                <a:latin typeface="BIZ UDPゴシック" panose="020B0400000000000000" pitchFamily="50" charset="-128"/>
                <a:ea typeface="BIZ UDPゴシック" panose="020B0400000000000000" pitchFamily="50" charset="-128"/>
              </a:rPr>
              <a:t>2016</a:t>
            </a:r>
            <a:r>
              <a:rPr lang="ja-JP" altLang="en-US" dirty="0">
                <a:solidFill>
                  <a:srgbClr val="222222"/>
                </a:solidFill>
                <a:latin typeface="BIZ UDPゴシック" panose="020B0400000000000000" pitchFamily="50" charset="-128"/>
                <a:ea typeface="BIZ UDPゴシック" panose="020B0400000000000000" pitchFamily="50" charset="-128"/>
              </a:rPr>
              <a:t>年：市戦略政策企画部長</a:t>
            </a:r>
            <a:endParaRPr lang="en-US" altLang="ja-JP" dirty="0">
              <a:solidFill>
                <a:srgbClr val="222222"/>
              </a:solidFill>
              <a:latin typeface="BIZ UDPゴシック" panose="020B0400000000000000" pitchFamily="50" charset="-128"/>
              <a:ea typeface="BIZ UDPゴシック" panose="020B0400000000000000" pitchFamily="50" charset="-128"/>
            </a:endParaRPr>
          </a:p>
          <a:p>
            <a:pPr algn="l"/>
            <a:r>
              <a:rPr lang="en-US" altLang="ja-JP" dirty="0">
                <a:solidFill>
                  <a:srgbClr val="222222"/>
                </a:solidFill>
                <a:latin typeface="BIZ UDPゴシック" panose="020B0400000000000000" pitchFamily="50" charset="-128"/>
                <a:ea typeface="BIZ UDPゴシック" panose="020B0400000000000000" pitchFamily="50" charset="-128"/>
              </a:rPr>
              <a:t>2018</a:t>
            </a:r>
            <a:r>
              <a:rPr lang="ja-JP" altLang="en-US" dirty="0">
                <a:solidFill>
                  <a:srgbClr val="222222"/>
                </a:solidFill>
                <a:latin typeface="BIZ UDPゴシック" panose="020B0400000000000000" pitchFamily="50" charset="-128"/>
                <a:ea typeface="BIZ UDPゴシック" panose="020B0400000000000000" pitchFamily="50" charset="-128"/>
              </a:rPr>
              <a:t>年：</a:t>
            </a:r>
            <a:r>
              <a:rPr lang="zh-TW" altLang="en-US" dirty="0">
                <a:solidFill>
                  <a:srgbClr val="222222"/>
                </a:solidFill>
                <a:latin typeface="BIZ UDPゴシック" panose="020B0400000000000000" pitchFamily="50" charset="-128"/>
                <a:ea typeface="BIZ UDPゴシック" panose="020B0400000000000000" pitchFamily="50" charset="-128"/>
              </a:rPr>
              <a:t>市知事室管理部長</a:t>
            </a:r>
            <a:endParaRPr lang="en-US" altLang="ja-JP" dirty="0">
              <a:solidFill>
                <a:srgbClr val="222222"/>
              </a:solidFill>
              <a:latin typeface="BIZ UDPゴシック" panose="020B0400000000000000" pitchFamily="50" charset="-128"/>
              <a:ea typeface="BIZ UDPゴシック" panose="020B0400000000000000" pitchFamily="50" charset="-128"/>
            </a:endParaRPr>
          </a:p>
          <a:p>
            <a:pPr algn="l"/>
            <a:r>
              <a:rPr lang="en-US" altLang="ja-JP" dirty="0">
                <a:solidFill>
                  <a:srgbClr val="222222"/>
                </a:solidFill>
                <a:latin typeface="BIZ UDPゴシック" panose="020B0400000000000000" pitchFamily="50" charset="-128"/>
                <a:ea typeface="BIZ UDPゴシック" panose="020B0400000000000000" pitchFamily="50" charset="-128"/>
              </a:rPr>
              <a:t>2020</a:t>
            </a:r>
            <a:r>
              <a:rPr lang="ja-JP" altLang="en-US" dirty="0">
                <a:solidFill>
                  <a:srgbClr val="222222"/>
                </a:solidFill>
                <a:latin typeface="BIZ UDPゴシック" panose="020B0400000000000000" pitchFamily="50" charset="-128"/>
                <a:ea typeface="BIZ UDPゴシック" panose="020B0400000000000000" pitchFamily="50" charset="-128"/>
              </a:rPr>
              <a:t>年：ウランバートル市行政視察団</a:t>
            </a:r>
            <a:endParaRPr lang="en-US" altLang="ja-JP" dirty="0">
              <a:solidFill>
                <a:srgbClr val="222222"/>
              </a:solidFill>
              <a:latin typeface="BIZ UDPゴシック" panose="020B0400000000000000" pitchFamily="50" charset="-128"/>
              <a:ea typeface="BIZ UDPゴシック" panose="020B0400000000000000" pitchFamily="50" charset="-128"/>
            </a:endParaRPr>
          </a:p>
          <a:p>
            <a:pPr algn="l"/>
            <a:r>
              <a:rPr lang="en-US" altLang="ja-JP" dirty="0">
                <a:solidFill>
                  <a:srgbClr val="222222"/>
                </a:solidFill>
                <a:latin typeface="BIZ UDPゴシック" panose="020B0400000000000000" pitchFamily="50" charset="-128"/>
                <a:ea typeface="BIZ UDPゴシック" panose="020B0400000000000000" pitchFamily="50" charset="-128"/>
              </a:rPr>
              <a:t>2023</a:t>
            </a:r>
            <a:r>
              <a:rPr lang="ja-JP" altLang="en-US" dirty="0">
                <a:solidFill>
                  <a:srgbClr val="222222"/>
                </a:solidFill>
                <a:latin typeface="BIZ UDPゴシック" panose="020B0400000000000000" pitchFamily="50" charset="-128"/>
                <a:ea typeface="BIZ UDPゴシック" panose="020B0400000000000000" pitchFamily="50" charset="-128"/>
              </a:rPr>
              <a:t>年：ゼネラルマネージャー</a:t>
            </a:r>
            <a:endParaRPr lang="en-US" altLang="ja-JP" dirty="0">
              <a:solidFill>
                <a:srgbClr val="222222"/>
              </a:solidFill>
              <a:latin typeface="BIZ UDPゴシック" panose="020B0400000000000000" pitchFamily="50" charset="-128"/>
              <a:ea typeface="BIZ UDPゴシック" panose="020B0400000000000000" pitchFamily="50" charset="-128"/>
            </a:endParaRPr>
          </a:p>
        </p:txBody>
      </p:sp>
      <p:pic>
        <p:nvPicPr>
          <p:cNvPr id="19" name="図 18">
            <a:extLst>
              <a:ext uri="{FF2B5EF4-FFF2-40B4-BE49-F238E27FC236}">
                <a16:creationId xmlns:a16="http://schemas.microsoft.com/office/drawing/2014/main" id="{20F66500-6DF9-139F-F7B0-597759F95CE5}"/>
              </a:ext>
            </a:extLst>
          </p:cNvPr>
          <p:cNvPicPr>
            <a:picLocks noChangeAspect="1"/>
          </p:cNvPicPr>
          <p:nvPr/>
        </p:nvPicPr>
        <p:blipFill>
          <a:blip r:embed="rId3"/>
          <a:stretch>
            <a:fillRect/>
          </a:stretch>
        </p:blipFill>
        <p:spPr>
          <a:xfrm>
            <a:off x="6221699" y="4307024"/>
            <a:ext cx="2617047" cy="1736017"/>
          </a:xfrm>
          <a:prstGeom prst="rect">
            <a:avLst/>
          </a:prstGeom>
        </p:spPr>
      </p:pic>
      <p:sp>
        <p:nvSpPr>
          <p:cNvPr id="20" name="テキスト ボックス 19">
            <a:extLst>
              <a:ext uri="{FF2B5EF4-FFF2-40B4-BE49-F238E27FC236}">
                <a16:creationId xmlns:a16="http://schemas.microsoft.com/office/drawing/2014/main" id="{6AAB800F-09D1-F59C-B199-1E2790A78E2B}"/>
              </a:ext>
            </a:extLst>
          </p:cNvPr>
          <p:cNvSpPr txBox="1"/>
          <p:nvPr/>
        </p:nvSpPr>
        <p:spPr>
          <a:xfrm>
            <a:off x="6037012" y="6043041"/>
            <a:ext cx="3017173" cy="584775"/>
          </a:xfrm>
          <a:prstGeom prst="rect">
            <a:avLst/>
          </a:prstGeom>
          <a:noFill/>
        </p:spPr>
        <p:txBody>
          <a:bodyPr wrap="non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「環境広場ほっかいどう</a:t>
            </a:r>
            <a:r>
              <a:rPr kumimoji="1" lang="en-US" altLang="ja-JP" sz="1600" dirty="0">
                <a:latin typeface="BIZ UDPゴシック" panose="020B0400000000000000" pitchFamily="50" charset="-128"/>
                <a:ea typeface="BIZ UDPゴシック" panose="020B0400000000000000" pitchFamily="50" charset="-128"/>
              </a:rPr>
              <a:t>2023</a:t>
            </a:r>
            <a:r>
              <a:rPr kumimoji="1" lang="ja-JP" altLang="en-US" sz="1600" dirty="0">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pPr algn="ctr"/>
            <a:r>
              <a:rPr lang="ja-JP" altLang="en-US" sz="1600" dirty="0">
                <a:latin typeface="BIZ UDPゴシック" panose="020B0400000000000000" pitchFamily="50" charset="-128"/>
                <a:ea typeface="BIZ UDPゴシック" panose="020B0400000000000000" pitchFamily="50" charset="-128"/>
              </a:rPr>
              <a:t>モンゴルセミナー</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13FF52E3-22DB-F0FF-2CE0-81D201D23657}"/>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100" normalizeH="0" baseline="0" noProof="0" dirty="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札幌・ウランバートル　これまでの都市間連携の経緯</a:t>
            </a:r>
            <a:endParaRPr kumimoji="1" lang="en-US" altLang="ja-JP" sz="2000" b="1" i="0" u="none" strike="noStrike" kern="100" cap="none" spc="-100" normalizeH="0" baseline="0" noProof="0" dirty="0">
              <a:ln>
                <a:noFill/>
              </a:ln>
              <a:solidFill>
                <a:prstClr val="black"/>
              </a:solidFill>
              <a:effectLst/>
              <a:uLnTx/>
              <a:uFillTx/>
              <a:latin typeface="Arial" panose="020B0604020202020204" pitchFamily="34" charset="0"/>
              <a:ea typeface="HG創英角ｺﾞｼｯｸUB"/>
              <a:cs typeface="Arial" panose="020B0604020202020204" pitchFamily="34" charset="0"/>
            </a:endParaRPr>
          </a:p>
        </p:txBody>
      </p:sp>
      <p:sp>
        <p:nvSpPr>
          <p:cNvPr id="2" name="フッター プレースホルダー 2">
            <a:extLst>
              <a:ext uri="{FF2B5EF4-FFF2-40B4-BE49-F238E27FC236}">
                <a16:creationId xmlns:a16="http://schemas.microsoft.com/office/drawing/2014/main" id="{8C0FDE69-C066-A5FB-3F24-95594CE8DF79}"/>
              </a:ext>
            </a:extLst>
          </p:cNvPr>
          <p:cNvSpPr>
            <a:spLocks noGrp="1"/>
          </p:cNvSpPr>
          <p:nvPr>
            <p:ph type="ftr" sz="quarter" idx="3"/>
          </p:nvPr>
        </p:nvSpPr>
        <p:spPr>
          <a:xfrm>
            <a:off x="0" y="6545882"/>
            <a:ext cx="7713980" cy="348634"/>
          </a:xfrm>
        </p:spPr>
        <p:txBody>
          <a:bodyPr/>
          <a:lstStyle/>
          <a:p>
            <a:r>
              <a:rPr lang="en-US" dirty="0"/>
              <a:t>Copyright 2023 ORIENTAL CONSULTANTS </a:t>
            </a:r>
            <a:r>
              <a:rPr lang="en-US" dirty="0" err="1"/>
              <a:t>Co.,Ltd</a:t>
            </a:r>
            <a:r>
              <a:rPr lang="en-US" dirty="0"/>
              <a:t>. all rights reserved</a:t>
            </a:r>
          </a:p>
        </p:txBody>
      </p:sp>
    </p:spTree>
    <p:extLst>
      <p:ext uri="{BB962C8B-B14F-4D97-AF65-F5344CB8AC3E}">
        <p14:creationId xmlns:p14="http://schemas.microsoft.com/office/powerpoint/2010/main" val="636325164"/>
      </p:ext>
    </p:extLst>
  </p:cSld>
  <p:clrMapOvr>
    <a:masterClrMapping/>
  </p:clrMapOvr>
</p:sld>
</file>

<file path=ppt/theme/theme1.xml><?xml version="1.0" encoding="utf-8"?>
<a:theme xmlns:a="http://schemas.openxmlformats.org/drawingml/2006/main" name="title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itle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s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itle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ontents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defRPr sz="2000" dirty="0" smtClean="0">
            <a:solidFill>
              <a:prstClr val="black"/>
            </a:solidFill>
            <a:latin typeface="HGP創英角ｺﾞｼｯｸUB"/>
            <a:ea typeface="HGP創英角ｺﾞｼｯｸUB"/>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22529</TotalTime>
  <Words>2561</Words>
  <Application>Microsoft Office PowerPoint</Application>
  <PresentationFormat>画面に合わせる (4:3)</PresentationFormat>
  <Paragraphs>356</Paragraphs>
  <Slides>21</Slides>
  <Notes>10</Notes>
  <HiddenSlides>3</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21</vt:i4>
      </vt:variant>
    </vt:vector>
  </HeadingPairs>
  <TitlesOfParts>
    <vt:vector size="40" baseType="lpstr">
      <vt:lpstr>Arial Unicode MS</vt:lpstr>
      <vt:lpstr>BIZ UDPゴシック</vt:lpstr>
      <vt:lpstr>HGP創英角ｺﾞｼｯｸUB</vt:lpstr>
      <vt:lpstr>Meiryo UI</vt:lpstr>
      <vt:lpstr>ＭＳ 明朝</vt:lpstr>
      <vt:lpstr>メイリオ</vt:lpstr>
      <vt:lpstr>Yu Gothic Medium</vt:lpstr>
      <vt:lpstr>Arial</vt:lpstr>
      <vt:lpstr>Arial Black</vt:lpstr>
      <vt:lpstr>Calibri</vt:lpstr>
      <vt:lpstr>Wingdings</vt:lpstr>
      <vt:lpstr>title01</vt:lpstr>
      <vt:lpstr>title02</vt:lpstr>
      <vt:lpstr>Contents01</vt:lpstr>
      <vt:lpstr>Contents02</vt:lpstr>
      <vt:lpstr>1_title01</vt:lpstr>
      <vt:lpstr>1_Contents02</vt:lpstr>
      <vt:lpstr>2_title01</vt:lpstr>
      <vt:lpstr>2_Contents02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藤井 雅規</dc:creator>
  <cp:lastModifiedBy>藤井 雅規</cp:lastModifiedBy>
  <cp:revision>507</cp:revision>
  <cp:lastPrinted>2024-10-15T05:14:18Z</cp:lastPrinted>
  <dcterms:created xsi:type="dcterms:W3CDTF">2015-10-05T05:55:38Z</dcterms:created>
  <dcterms:modified xsi:type="dcterms:W3CDTF">2024-11-28T19:40:27Z</dcterms:modified>
</cp:coreProperties>
</file>