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256" r:id="rId2"/>
    <p:sldId id="1156" r:id="rId3"/>
    <p:sldId id="720" r:id="rId4"/>
    <p:sldId id="722" r:id="rId5"/>
    <p:sldId id="712" r:id="rId6"/>
    <p:sldId id="725" r:id="rId7"/>
    <p:sldId id="790" r:id="rId8"/>
    <p:sldId id="791" r:id="rId9"/>
    <p:sldId id="792" r:id="rId10"/>
    <p:sldId id="789" r:id="rId11"/>
    <p:sldId id="1138" r:id="rId12"/>
    <p:sldId id="1159" r:id="rId13"/>
    <p:sldId id="1153" r:id="rId14"/>
    <p:sldId id="307" r:id="rId15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CCE311-3C66-68A5-BBC8-9AEB0C85EE45}" name="林 恵子" initials="林" userId="S::sa42035@intra.city.sapporo.jp::d2201292-4f0d-4b63-a194-f4393051d9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B6C"/>
    <a:srgbClr val="3795B3"/>
    <a:srgbClr val="63B5CF"/>
    <a:srgbClr val="DBEEF4"/>
    <a:srgbClr val="FFE7CE"/>
    <a:srgbClr val="CEE7AD"/>
    <a:srgbClr val="429140"/>
    <a:srgbClr val="E6E6E6"/>
    <a:srgbClr val="F7F7CE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6" autoAdjust="0"/>
    <p:restoredTop sz="92588" autoAdjust="0"/>
  </p:normalViewPr>
  <p:slideViewPr>
    <p:cSldViewPr snapToGrid="0">
      <p:cViewPr varScale="1">
        <p:scale>
          <a:sx n="70" d="100"/>
          <a:sy n="70" d="100"/>
        </p:scale>
        <p:origin x="66" y="3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954" y="9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kankyo-s-01\&#29872;&#22659;&#24773;&#22577;&#65298;\&#25512;&#36914;&#35506;\R03&#24180;&#24230;\03_&#27671;&#20505;&#22793;&#21205;&#23550;&#31574;&#25285;&#24403;&#20418;\00_&#27671;&#20505;&#22793;&#21205;&#23550;&#31574;&#38306;&#20418;&#29031;&#20250;&#22238;&#31572;&#12539;&#12381;&#12398;&#20182;\01%20&#29031;&#20250;&#12539;&#22238;&#31572;\R030308_&#24330;&#31038;&#20027;&#20652;&#12475;&#12511;&#12490;&#12540;&#12372;&#35611;&#28436;&#12398;&#24481;&#20381;&#38972;&#65295;&#12513;&#12531;&#12496;&#12540;&#12474;&#27743;&#21475;\10%20&#12503;&#12524;&#12476;&#12531;&#36039;&#26009;\&#21442;&#32771;&#30011;&#20687;\&#21066;&#28187;&#30446;&#2716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14312097460556"/>
          <c:y val="7.138994722433889E-2"/>
          <c:w val="0.80917596212335485"/>
          <c:h val="0.6947740242147151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dust fall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Sheet1!$B$1:$AO$1</c:f>
              <c:numCache>
                <c:formatCode>General</c:formatCode>
                <c:ptCount val="40"/>
                <c:pt idx="0">
                  <c:v>1961</c:v>
                </c:pt>
                <c:pt idx="1">
                  <c:v>62</c:v>
                </c:pt>
                <c:pt idx="2">
                  <c:v>63</c:v>
                </c:pt>
                <c:pt idx="3">
                  <c:v>64</c:v>
                </c:pt>
                <c:pt idx="4">
                  <c:v>65</c:v>
                </c:pt>
                <c:pt idx="5">
                  <c:v>66</c:v>
                </c:pt>
                <c:pt idx="6">
                  <c:v>67</c:v>
                </c:pt>
                <c:pt idx="7">
                  <c:v>68</c:v>
                </c:pt>
                <c:pt idx="8">
                  <c:v>69</c:v>
                </c:pt>
                <c:pt idx="9">
                  <c:v>70</c:v>
                </c:pt>
                <c:pt idx="10">
                  <c:v>71</c:v>
                </c:pt>
                <c:pt idx="11">
                  <c:v>72</c:v>
                </c:pt>
                <c:pt idx="12">
                  <c:v>73</c:v>
                </c:pt>
                <c:pt idx="13">
                  <c:v>74</c:v>
                </c:pt>
                <c:pt idx="14">
                  <c:v>75</c:v>
                </c:pt>
                <c:pt idx="15">
                  <c:v>76</c:v>
                </c:pt>
                <c:pt idx="16">
                  <c:v>77</c:v>
                </c:pt>
                <c:pt idx="17">
                  <c:v>78</c:v>
                </c:pt>
                <c:pt idx="18">
                  <c:v>79</c:v>
                </c:pt>
                <c:pt idx="19">
                  <c:v>80</c:v>
                </c:pt>
                <c:pt idx="20">
                  <c:v>81</c:v>
                </c:pt>
                <c:pt idx="21">
                  <c:v>82</c:v>
                </c:pt>
                <c:pt idx="22">
                  <c:v>83</c:v>
                </c:pt>
                <c:pt idx="23">
                  <c:v>84</c:v>
                </c:pt>
                <c:pt idx="24">
                  <c:v>85</c:v>
                </c:pt>
                <c:pt idx="25">
                  <c:v>86</c:v>
                </c:pt>
                <c:pt idx="26">
                  <c:v>87</c:v>
                </c:pt>
                <c:pt idx="27">
                  <c:v>88</c:v>
                </c:pt>
                <c:pt idx="28">
                  <c:v>89</c:v>
                </c:pt>
                <c:pt idx="29">
                  <c:v>90</c:v>
                </c:pt>
                <c:pt idx="30">
                  <c:v>91</c:v>
                </c:pt>
                <c:pt idx="31">
                  <c:v>92</c:v>
                </c:pt>
                <c:pt idx="32">
                  <c:v>93</c:v>
                </c:pt>
                <c:pt idx="33">
                  <c:v>94</c:v>
                </c:pt>
                <c:pt idx="34">
                  <c:v>95</c:v>
                </c:pt>
                <c:pt idx="35">
                  <c:v>96</c:v>
                </c:pt>
                <c:pt idx="36">
                  <c:v>97</c:v>
                </c:pt>
                <c:pt idx="37">
                  <c:v>98</c:v>
                </c:pt>
                <c:pt idx="38">
                  <c:v>99</c:v>
                </c:pt>
                <c:pt idx="39">
                  <c:v>2000</c:v>
                </c:pt>
              </c:numCache>
            </c:numRef>
          </c:cat>
          <c:val>
            <c:numRef>
              <c:f>Sheet1!$B$2:$AO$2</c:f>
              <c:numCache>
                <c:formatCode>General</c:formatCode>
                <c:ptCount val="40"/>
                <c:pt idx="0">
                  <c:v>31.61</c:v>
                </c:pt>
                <c:pt idx="1">
                  <c:v>46.31</c:v>
                </c:pt>
                <c:pt idx="2">
                  <c:v>39.72</c:v>
                </c:pt>
                <c:pt idx="3">
                  <c:v>29.69</c:v>
                </c:pt>
                <c:pt idx="4">
                  <c:v>58.14</c:v>
                </c:pt>
                <c:pt idx="5">
                  <c:v>51.42</c:v>
                </c:pt>
                <c:pt idx="6">
                  <c:v>57.01</c:v>
                </c:pt>
                <c:pt idx="7">
                  <c:v>27.19</c:v>
                </c:pt>
                <c:pt idx="8">
                  <c:v>21.65</c:v>
                </c:pt>
                <c:pt idx="9">
                  <c:v>22.44</c:v>
                </c:pt>
                <c:pt idx="10">
                  <c:v>17.97</c:v>
                </c:pt>
                <c:pt idx="11">
                  <c:v>12.59</c:v>
                </c:pt>
                <c:pt idx="12">
                  <c:v>16.04</c:v>
                </c:pt>
                <c:pt idx="13">
                  <c:v>13.94</c:v>
                </c:pt>
                <c:pt idx="14">
                  <c:v>13.87</c:v>
                </c:pt>
                <c:pt idx="15">
                  <c:v>12.78</c:v>
                </c:pt>
                <c:pt idx="16">
                  <c:v>9.43</c:v>
                </c:pt>
                <c:pt idx="17">
                  <c:v>15.68</c:v>
                </c:pt>
                <c:pt idx="18">
                  <c:v>15.5</c:v>
                </c:pt>
                <c:pt idx="19">
                  <c:v>13.07</c:v>
                </c:pt>
                <c:pt idx="20">
                  <c:v>15.53</c:v>
                </c:pt>
                <c:pt idx="21">
                  <c:v>16.43</c:v>
                </c:pt>
                <c:pt idx="22">
                  <c:v>14.34</c:v>
                </c:pt>
                <c:pt idx="23">
                  <c:v>12.58</c:v>
                </c:pt>
                <c:pt idx="24">
                  <c:v>9.57</c:v>
                </c:pt>
                <c:pt idx="25">
                  <c:v>8.9600000000000009</c:v>
                </c:pt>
                <c:pt idx="26">
                  <c:v>9.4499999999999993</c:v>
                </c:pt>
                <c:pt idx="27">
                  <c:v>11.7</c:v>
                </c:pt>
                <c:pt idx="28">
                  <c:v>8.9499999999999993</c:v>
                </c:pt>
                <c:pt idx="29">
                  <c:v>9.65</c:v>
                </c:pt>
                <c:pt idx="30">
                  <c:v>7</c:v>
                </c:pt>
                <c:pt idx="31">
                  <c:v>3.82</c:v>
                </c:pt>
                <c:pt idx="32">
                  <c:v>4.7</c:v>
                </c:pt>
                <c:pt idx="33">
                  <c:v>3.91</c:v>
                </c:pt>
                <c:pt idx="34">
                  <c:v>4.71</c:v>
                </c:pt>
                <c:pt idx="35">
                  <c:v>3.58</c:v>
                </c:pt>
                <c:pt idx="36">
                  <c:v>3.62</c:v>
                </c:pt>
                <c:pt idx="37">
                  <c:v>4.4800000000000004</c:v>
                </c:pt>
                <c:pt idx="38">
                  <c:v>3.32</c:v>
                </c:pt>
                <c:pt idx="39">
                  <c:v>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8E-4B73-BF0D-B3632103A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196336"/>
        <c:axId val="1"/>
      </c:lineChart>
      <c:catAx>
        <c:axId val="219196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39779275684066839"/>
              <c:y val="0.89297050771879316"/>
            </c:manualLayout>
          </c:layout>
          <c:overlay val="0"/>
          <c:spPr>
            <a:noFill/>
            <a:ln w="25312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6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400"/>
            </a:pPr>
            <a:endParaRPr lang="ja-JP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ja-JP" sz="2000" b="1" dirty="0"/>
                  <a:t>Dust fall (ton/km</a:t>
                </a:r>
                <a:r>
                  <a:rPr lang="ja-JP" sz="2000" b="1" baseline="30000" dirty="0"/>
                  <a:t>2</a:t>
                </a:r>
                <a:r>
                  <a:rPr lang="ja-JP" sz="2000" b="1" dirty="0"/>
                  <a:t> month)</a:t>
                </a:r>
              </a:p>
            </c:rich>
          </c:tx>
          <c:layout>
            <c:manualLayout>
              <c:xMode val="edge"/>
              <c:yMode val="edge"/>
              <c:x val="3.4364777096304675E-3"/>
              <c:y val="5.4211610645443511E-2"/>
            </c:manualLayout>
          </c:layout>
          <c:overlay val="0"/>
          <c:spPr>
            <a:noFill/>
            <a:ln w="25312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6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ja-JP"/>
          </a:p>
        </c:txPr>
        <c:crossAx val="21919633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1265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32969375468641"/>
          <c:y val="8.7794485903297748E-2"/>
          <c:w val="0.78344044606036112"/>
          <c:h val="0.71204281751551979"/>
        </c:manualLayout>
      </c:layout>
      <c:lineChart>
        <c:grouping val="standar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Center (2%excluded)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Sheet1!$B$1:$AC$1</c:f>
              <c:numCache>
                <c:formatCode>General</c:formatCode>
                <c:ptCount val="28"/>
                <c:pt idx="0">
                  <c:v>1974</c:v>
                </c:pt>
                <c:pt idx="1">
                  <c:v>75</c:v>
                </c:pt>
                <c:pt idx="2">
                  <c:v>76</c:v>
                </c:pt>
                <c:pt idx="3">
                  <c:v>77</c:v>
                </c:pt>
                <c:pt idx="4">
                  <c:v>78</c:v>
                </c:pt>
                <c:pt idx="5">
                  <c:v>79</c:v>
                </c:pt>
                <c:pt idx="6">
                  <c:v>80</c:v>
                </c:pt>
                <c:pt idx="7">
                  <c:v>81</c:v>
                </c:pt>
                <c:pt idx="8">
                  <c:v>82</c:v>
                </c:pt>
                <c:pt idx="9">
                  <c:v>83</c:v>
                </c:pt>
                <c:pt idx="10">
                  <c:v>84</c:v>
                </c:pt>
                <c:pt idx="11">
                  <c:v>85</c:v>
                </c:pt>
                <c:pt idx="12">
                  <c:v>86</c:v>
                </c:pt>
                <c:pt idx="13">
                  <c:v>87</c:v>
                </c:pt>
                <c:pt idx="14">
                  <c:v>88</c:v>
                </c:pt>
                <c:pt idx="15">
                  <c:v>89</c:v>
                </c:pt>
                <c:pt idx="16">
                  <c:v>90</c:v>
                </c:pt>
                <c:pt idx="17">
                  <c:v>91</c:v>
                </c:pt>
                <c:pt idx="18">
                  <c:v>92</c:v>
                </c:pt>
                <c:pt idx="19">
                  <c:v>93</c:v>
                </c:pt>
                <c:pt idx="20">
                  <c:v>94</c:v>
                </c:pt>
                <c:pt idx="21">
                  <c:v>95</c:v>
                </c:pt>
                <c:pt idx="22">
                  <c:v>96</c:v>
                </c:pt>
                <c:pt idx="23">
                  <c:v>97</c:v>
                </c:pt>
                <c:pt idx="24">
                  <c:v>98</c:v>
                </c:pt>
                <c:pt idx="25">
                  <c:v>99</c:v>
                </c:pt>
                <c:pt idx="26">
                  <c:v>2000</c:v>
                </c:pt>
                <c:pt idx="27">
                  <c:v>2001</c:v>
                </c:pt>
              </c:numCache>
            </c:numRef>
          </c:cat>
          <c:val>
            <c:numRef>
              <c:f>Sheet1!$B$2:$AC$2</c:f>
              <c:numCache>
                <c:formatCode>General</c:formatCode>
                <c:ptCount val="28"/>
                <c:pt idx="0">
                  <c:v>5.7000000000000002E-2</c:v>
                </c:pt>
                <c:pt idx="1">
                  <c:v>5.7000000000000002E-2</c:v>
                </c:pt>
                <c:pt idx="2">
                  <c:v>5.3999999999999999E-2</c:v>
                </c:pt>
                <c:pt idx="3">
                  <c:v>0.04</c:v>
                </c:pt>
                <c:pt idx="4">
                  <c:v>3.5999999999999997E-2</c:v>
                </c:pt>
                <c:pt idx="5">
                  <c:v>2.9000000000000001E-2</c:v>
                </c:pt>
                <c:pt idx="6">
                  <c:v>0.04</c:v>
                </c:pt>
                <c:pt idx="7">
                  <c:v>3.3000000000000002E-2</c:v>
                </c:pt>
                <c:pt idx="8">
                  <c:v>3.4000000000000002E-2</c:v>
                </c:pt>
                <c:pt idx="9">
                  <c:v>3.1E-2</c:v>
                </c:pt>
                <c:pt idx="10">
                  <c:v>3.3000000000000002E-2</c:v>
                </c:pt>
                <c:pt idx="11">
                  <c:v>3.1E-2</c:v>
                </c:pt>
                <c:pt idx="12">
                  <c:v>2.3E-2</c:v>
                </c:pt>
                <c:pt idx="13">
                  <c:v>2.3E-2</c:v>
                </c:pt>
                <c:pt idx="14">
                  <c:v>2.3E-2</c:v>
                </c:pt>
                <c:pt idx="15">
                  <c:v>2.3E-2</c:v>
                </c:pt>
                <c:pt idx="16">
                  <c:v>1.9E-2</c:v>
                </c:pt>
                <c:pt idx="17">
                  <c:v>2.1000000000000001E-2</c:v>
                </c:pt>
                <c:pt idx="18">
                  <c:v>1.7000000000000001E-2</c:v>
                </c:pt>
                <c:pt idx="19">
                  <c:v>1.9E-2</c:v>
                </c:pt>
                <c:pt idx="20">
                  <c:v>2.1000000000000001E-2</c:v>
                </c:pt>
                <c:pt idx="21">
                  <c:v>1.9E-2</c:v>
                </c:pt>
                <c:pt idx="22">
                  <c:v>1.7999999999999999E-2</c:v>
                </c:pt>
                <c:pt idx="23">
                  <c:v>1.4999999999999999E-2</c:v>
                </c:pt>
                <c:pt idx="24">
                  <c:v>1.4999999999999999E-2</c:v>
                </c:pt>
                <c:pt idx="25">
                  <c:v>1.4999999999999999E-2</c:v>
                </c:pt>
                <c:pt idx="26">
                  <c:v>1.2E-2</c:v>
                </c:pt>
                <c:pt idx="27">
                  <c:v>1.2E-2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8D-41C7-82AE-0C9044F353D8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969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Sheet1!$B$1:$AC$1</c:f>
              <c:numCache>
                <c:formatCode>General</c:formatCode>
                <c:ptCount val="28"/>
                <c:pt idx="0">
                  <c:v>1974</c:v>
                </c:pt>
                <c:pt idx="1">
                  <c:v>75</c:v>
                </c:pt>
                <c:pt idx="2">
                  <c:v>76</c:v>
                </c:pt>
                <c:pt idx="3">
                  <c:v>77</c:v>
                </c:pt>
                <c:pt idx="4">
                  <c:v>78</c:v>
                </c:pt>
                <c:pt idx="5">
                  <c:v>79</c:v>
                </c:pt>
                <c:pt idx="6">
                  <c:v>80</c:v>
                </c:pt>
                <c:pt idx="7">
                  <c:v>81</c:v>
                </c:pt>
                <c:pt idx="8">
                  <c:v>82</c:v>
                </c:pt>
                <c:pt idx="9">
                  <c:v>83</c:v>
                </c:pt>
                <c:pt idx="10">
                  <c:v>84</c:v>
                </c:pt>
                <c:pt idx="11">
                  <c:v>85</c:v>
                </c:pt>
                <c:pt idx="12">
                  <c:v>86</c:v>
                </c:pt>
                <c:pt idx="13">
                  <c:v>87</c:v>
                </c:pt>
                <c:pt idx="14">
                  <c:v>88</c:v>
                </c:pt>
                <c:pt idx="15">
                  <c:v>89</c:v>
                </c:pt>
                <c:pt idx="16">
                  <c:v>90</c:v>
                </c:pt>
                <c:pt idx="17">
                  <c:v>91</c:v>
                </c:pt>
                <c:pt idx="18">
                  <c:v>92</c:v>
                </c:pt>
                <c:pt idx="19">
                  <c:v>93</c:v>
                </c:pt>
                <c:pt idx="20">
                  <c:v>94</c:v>
                </c:pt>
                <c:pt idx="21">
                  <c:v>95</c:v>
                </c:pt>
                <c:pt idx="22">
                  <c:v>96</c:v>
                </c:pt>
                <c:pt idx="23">
                  <c:v>97</c:v>
                </c:pt>
                <c:pt idx="24">
                  <c:v>98</c:v>
                </c:pt>
                <c:pt idx="25">
                  <c:v>99</c:v>
                </c:pt>
                <c:pt idx="26">
                  <c:v>2000</c:v>
                </c:pt>
                <c:pt idx="27">
                  <c:v>2001</c:v>
                </c:pt>
              </c:numCache>
            </c:numRef>
          </c:cat>
          <c:val>
            <c:numRef>
              <c:f>Sheet1!$B$3:$AC$3</c:f>
              <c:numCache>
                <c:formatCode>General</c:formatCode>
                <c:ptCount val="28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0.04</c:v>
                </c:pt>
                <c:pt idx="23">
                  <c:v>0.04</c:v>
                </c:pt>
                <c:pt idx="24">
                  <c:v>0.04</c:v>
                </c:pt>
                <c:pt idx="25">
                  <c:v>0.04</c:v>
                </c:pt>
                <c:pt idx="26">
                  <c:v>0.04</c:v>
                </c:pt>
                <c:pt idx="27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8D-41C7-82AE-0C9044F35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305136"/>
        <c:axId val="1"/>
      </c:lineChart>
      <c:catAx>
        <c:axId val="220305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altLang="ja-JP" sz="2000" dirty="0"/>
                  <a:t>Fiscal year</a:t>
                </a:r>
                <a:endParaRPr lang="ja-JP" altLang="en-US" sz="2000" dirty="0"/>
              </a:p>
            </c:rich>
          </c:tx>
          <c:layout>
            <c:manualLayout>
              <c:xMode val="edge"/>
              <c:yMode val="edge"/>
              <c:x val="0.44818323179763464"/>
              <c:y val="0.9240004750545713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19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ja-JP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chemeClr val="tx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defRPr>
                </a:pPr>
                <a:r>
                  <a:rPr lang="ja-JP" altLang="en-US" sz="2000" b="1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SO</a:t>
                </a:r>
                <a:r>
                  <a:rPr lang="ja-JP" altLang="en-US" sz="2000" b="1" i="0" u="none" strike="noStrike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  <a:r>
                  <a:rPr lang="ja-JP" altLang="en-US" sz="2000" b="1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(ppm)</a:t>
                </a:r>
              </a:p>
            </c:rich>
          </c:tx>
          <c:layout>
            <c:manualLayout>
              <c:xMode val="edge"/>
              <c:yMode val="edge"/>
              <c:x val="2.2403371338538297E-3"/>
              <c:y val="0.27266314119708229"/>
            </c:manualLayout>
          </c:layout>
          <c:overlay val="0"/>
          <c:spPr>
            <a:noFill/>
            <a:ln w="15313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19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ja-JP"/>
          </a:p>
        </c:txPr>
        <c:crossAx val="220305136"/>
        <c:crosses val="autoZero"/>
        <c:crossBetween val="between"/>
        <c:majorUnit val="0.02"/>
      </c:valAx>
      <c:spPr>
        <a:solidFill>
          <a:schemeClr val="accent2">
            <a:lumMod val="20000"/>
            <a:lumOff val="80000"/>
          </a:schemeClr>
        </a:solidFill>
        <a:ln w="765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85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42133965838139"/>
          <c:y val="9.7953456465964608E-2"/>
          <c:w val="0.81632916787623822"/>
          <c:h val="0.6933131307178493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</c:spPr>
            <c:extLst>
              <c:ext xmlns:c16="http://schemas.microsoft.com/office/drawing/2014/chart" uri="{C3380CC4-5D6E-409C-BE32-E72D297353CC}">
                <c16:uniqueId val="{00000001-C316-45C0-AA5D-E59E5D96F778}"/>
              </c:ext>
            </c:extLst>
          </c:dPt>
          <c:dPt>
            <c:idx val="6"/>
            <c:invertIfNegative val="0"/>
            <c:bubble3D val="0"/>
            <c:spPr>
              <a:solidFill>
                <a:srgbClr val="009900"/>
              </a:solidFill>
            </c:spPr>
            <c:extLst>
              <c:ext xmlns:c16="http://schemas.microsoft.com/office/drawing/2014/chart" uri="{C3380CC4-5D6E-409C-BE32-E72D297353CC}">
                <c16:uniqueId val="{00000003-C316-45C0-AA5D-E59E5D96F77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316-45C0-AA5D-E59E5D96F778}"/>
              </c:ext>
            </c:extLst>
          </c:dPt>
          <c:dPt>
            <c:idx val="20"/>
            <c:invertIfNegative val="0"/>
            <c:bubble3D val="0"/>
            <c:spPr>
              <a:solidFill>
                <a:srgbClr val="009900"/>
              </a:solidFill>
            </c:spPr>
            <c:extLst>
              <c:ext xmlns:c16="http://schemas.microsoft.com/office/drawing/2014/chart" uri="{C3380CC4-5D6E-409C-BE32-E72D297353CC}">
                <c16:uniqueId val="{00000006-C316-45C0-AA5D-E59E5D96F778}"/>
              </c:ext>
            </c:extLst>
          </c:dPt>
          <c:dLbls>
            <c:dLbl>
              <c:idx val="0"/>
              <c:layout>
                <c:manualLayout>
                  <c:x val="-2.4008950278040127E-3"/>
                  <c:y val="-0.3036639728122836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977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262835838011636E-2"/>
                      <c:h val="0.105089591927563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316-45C0-AA5D-E59E5D96F778}"/>
                </c:ext>
              </c:extLst>
            </c:dLbl>
            <c:dLbl>
              <c:idx val="6"/>
              <c:layout>
                <c:manualLayout>
                  <c:x val="1.7780367538939302E-4"/>
                  <c:y val="-0.35529980050692644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/>
                      <a:t>1,193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316-45C0-AA5D-E59E5D96F77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829244212406074"/>
                      <c:h val="0.107226880851611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316-45C0-AA5D-E59E5D96F778}"/>
                </c:ext>
              </c:extLst>
            </c:dLbl>
            <c:dLbl>
              <c:idx val="12"/>
              <c:layout>
                <c:manualLayout>
                  <c:x val="1.2330348482833145E-3"/>
                  <c:y val="-0.294967465133170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D9-49E7-A27E-71C66E769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メイリオ" panose="020B0604030504040204" pitchFamily="50" charset="-128"/>
                    <a:ea typeface="メイリオ" panose="020B0604030504040204" pitchFamily="50" charset="-128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削減目標!$A$23:$A$63</c:f>
              <c:numCache>
                <c:formatCode>General</c:formatCode>
                <c:ptCount val="41"/>
                <c:pt idx="0">
                  <c:v>2010</c:v>
                </c:pt>
                <c:pt idx="6">
                  <c:v>2016</c:v>
                </c:pt>
                <c:pt idx="20">
                  <c:v>2030</c:v>
                </c:pt>
                <c:pt idx="40">
                  <c:v>2050</c:v>
                </c:pt>
              </c:numCache>
            </c:numRef>
          </c:cat>
          <c:val>
            <c:numRef>
              <c:f>削減目標!$B$23:$B$63</c:f>
              <c:numCache>
                <c:formatCode>#,##0_);[Red]\(#,##0\)</c:formatCode>
                <c:ptCount val="41"/>
                <c:pt idx="0">
                  <c:v>977</c:v>
                </c:pt>
                <c:pt idx="1">
                  <c:v>1136</c:v>
                </c:pt>
                <c:pt idx="2">
                  <c:v>1322</c:v>
                </c:pt>
                <c:pt idx="3">
                  <c:v>1304</c:v>
                </c:pt>
                <c:pt idx="4">
                  <c:v>1276</c:v>
                </c:pt>
                <c:pt idx="5">
                  <c:v>1221</c:v>
                </c:pt>
                <c:pt idx="6">
                  <c:v>1193</c:v>
                </c:pt>
                <c:pt idx="7">
                  <c:v>1195</c:v>
                </c:pt>
                <c:pt idx="8">
                  <c:v>1150</c:v>
                </c:pt>
                <c:pt idx="9">
                  <c:v>1114</c:v>
                </c:pt>
                <c:pt idx="10" formatCode="#,##0_ ">
                  <c:v>1047</c:v>
                </c:pt>
                <c:pt idx="11" formatCode="#,##0_ ">
                  <c:v>1025</c:v>
                </c:pt>
                <c:pt idx="12" formatCode="#,##0_ ">
                  <c:v>1022</c:v>
                </c:pt>
                <c:pt idx="20" formatCode="General">
                  <c:v>537</c:v>
                </c:pt>
                <c:pt idx="40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16-45C0-AA5D-E59E5D96F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52097696"/>
        <c:axId val="452098088"/>
      </c:barChart>
      <c:catAx>
        <c:axId val="4520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vert="horz"/>
          <a:lstStyle/>
          <a:p>
            <a:pPr>
              <a:defRPr sz="2400" b="1">
                <a:latin typeface="メイリオ" panose="020B0604030504040204" pitchFamily="50" charset="-128"/>
                <a:ea typeface="メイリオ" panose="020B0604030504040204" pitchFamily="50" charset="-128"/>
              </a:defRPr>
            </a:pPr>
            <a:endParaRPr lang="ja-JP"/>
          </a:p>
        </c:txPr>
        <c:crossAx val="452098088"/>
        <c:crosses val="autoZero"/>
        <c:auto val="1"/>
        <c:lblAlgn val="ctr"/>
        <c:lblOffset val="100"/>
        <c:tickMarkSkip val="1"/>
        <c:noMultiLvlLbl val="0"/>
      </c:catAx>
      <c:valAx>
        <c:axId val="452098088"/>
        <c:scaling>
          <c:orientation val="minMax"/>
          <c:max val="14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>
                <a:latin typeface="メイリオ" panose="020B0604030504040204" pitchFamily="50" charset="-128"/>
                <a:ea typeface="メイリオ" panose="020B0604030504040204" pitchFamily="50" charset="-128"/>
              </a:defRPr>
            </a:pPr>
            <a:endParaRPr lang="ja-JP"/>
          </a:p>
        </c:txPr>
        <c:crossAx val="452097696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</a:defRPr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0.04961</cdr:y>
    </cdr:from>
    <cdr:to>
      <cdr:x>0.08293</cdr:x>
      <cdr:y>0.98482</cdr:y>
    </cdr:to>
    <cdr:sp macro="" textlink="">
      <cdr:nvSpPr>
        <cdr:cNvPr id="18" name="テキスト ボックス 17"/>
        <cdr:cNvSpPr txBox="1"/>
      </cdr:nvSpPr>
      <cdr:spPr>
        <a:xfrm xmlns:a="http://schemas.openxmlformats.org/drawingml/2006/main">
          <a:off x="-1099417" y="211482"/>
          <a:ext cx="854210" cy="3986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pPr algn="r"/>
          <a:r>
            <a:rPr lang="en-US" altLang="ja-JP" sz="1800" b="1" spc="-8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Total greenhouse gas emissions</a:t>
          </a:r>
        </a:p>
        <a:p xmlns:a="http://schemas.openxmlformats.org/drawingml/2006/main">
          <a:pPr algn="r"/>
          <a:r>
            <a:rPr lang="ja-JP" altLang="en-US" sz="1800" b="1" spc="-8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［</a:t>
          </a:r>
          <a:r>
            <a:rPr lang="en-US" altLang="ja-JP" sz="1800" b="1" spc="-8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10,0000 Tons of CO</a:t>
          </a:r>
          <a:r>
            <a:rPr lang="en-US" altLang="ja-JP" sz="1800" b="1" spc="-80" baseline="-2500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2</a:t>
          </a:r>
          <a:r>
            <a:rPr lang="ja-JP" altLang="en-US" sz="1800" b="1" spc="-80" dirty="0">
              <a:latin typeface="BIZ UDPゴシック" panose="020B0400000000000000" pitchFamily="50" charset="-128"/>
              <a:ea typeface="BIZ UDPゴシック" panose="020B0400000000000000" pitchFamily="50" charset="-128"/>
            </a:rPr>
            <a:t>］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39" name="グループ化 38">
          <a:extLst xmlns:a="http://schemas.openxmlformats.org/drawingml/2006/main">
            <a:ext uri="{FF2B5EF4-FFF2-40B4-BE49-F238E27FC236}">
              <a16:creationId xmlns:a16="http://schemas.microsoft.com/office/drawing/2014/main" id="{2F6C218D-514A-C545-A778-F8C6E8F41A8C}"/>
            </a:ext>
          </a:extLst>
        </cdr:cNvPr>
        <cdr:cNvGrpSpPr/>
      </cdr:nvGrpSpPr>
      <cdr:grpSpPr>
        <a:xfrm xmlns:a="http://schemas.openxmlformats.org/drawingml/2006/main">
          <a:off x="0" y="0"/>
          <a:ext cx="0" cy="0"/>
          <a:chOff x="0" y="0"/>
          <a:chExt cx="0" cy="0"/>
        </a:xfrm>
      </cdr:grpSpPr>
    </cdr:grpSp>
  </cdr:relSizeAnchor>
  <cdr:relSizeAnchor xmlns:cdr="http://schemas.openxmlformats.org/drawingml/2006/chartDrawing">
    <cdr:from>
      <cdr:x>0.92023</cdr:x>
      <cdr:y>0.79492</cdr:y>
    </cdr:from>
    <cdr:to>
      <cdr:x>0.92023</cdr:x>
      <cdr:y>0.79492</cdr:y>
    </cdr:to>
    <cdr:grpSp>
      <cdr:nvGrpSpPr>
        <cdr:cNvPr id="40" name="グループ化 39">
          <a:extLst xmlns:a="http://schemas.openxmlformats.org/drawingml/2006/main">
            <a:ext uri="{FF2B5EF4-FFF2-40B4-BE49-F238E27FC236}">
              <a16:creationId xmlns:a16="http://schemas.microsoft.com/office/drawing/2014/main" id="{AEACFDD4-44B0-DB49-8F7A-4D417F5EC50C}"/>
            </a:ext>
          </a:extLst>
        </cdr:cNvPr>
        <cdr:cNvGrpSpPr/>
      </cdr:nvGrpSpPr>
      <cdr:grpSpPr>
        <a:xfrm xmlns:a="http://schemas.openxmlformats.org/drawingml/2006/main">
          <a:off x="9478176" y="3388350"/>
          <a:ext cx="0" cy="0"/>
          <a:chOff x="9478176" y="3388350"/>
          <a:chExt cx="0" cy="0"/>
        </a:xfrm>
      </cdr:grpSpPr>
    </cdr:grp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17" name="グループ化 16">
          <a:extLst xmlns:a="http://schemas.openxmlformats.org/drawingml/2006/main">
            <a:ext uri="{FF2B5EF4-FFF2-40B4-BE49-F238E27FC236}">
              <a16:creationId xmlns:a16="http://schemas.microsoft.com/office/drawing/2014/main" id="{16F92396-36F7-216F-ED09-3DE1D2FF43D1}"/>
            </a:ext>
          </a:extLst>
        </cdr:cNvPr>
        <cdr:cNvGrpSpPr/>
      </cdr:nvGrpSpPr>
      <cdr:grpSpPr>
        <a:xfrm xmlns:a="http://schemas.openxmlformats.org/drawingml/2006/main">
          <a:off x="0" y="0"/>
          <a:ext cx="0" cy="0"/>
          <a:chOff x="0" y="0"/>
          <a:chExt cx="0" cy="0"/>
        </a:xfrm>
        <a:solidFill xmlns:a="http://schemas.openxmlformats.org/drawingml/2006/main">
          <a:schemeClr val="accent4">
            <a:lumMod val="60000"/>
            <a:lumOff val="40000"/>
          </a:schemeClr>
        </a:solidFill>
      </cdr:grpSpPr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9520" cy="498845"/>
          </a:xfrm>
          <a:prstGeom prst="rect">
            <a:avLst/>
          </a:prstGeom>
        </p:spPr>
        <p:txBody>
          <a:bodyPr vert="horz" lIns="91386" tIns="45695" rIns="91386" bIns="4569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86" y="3"/>
            <a:ext cx="2949520" cy="498845"/>
          </a:xfrm>
          <a:prstGeom prst="rect">
            <a:avLst/>
          </a:prstGeom>
        </p:spPr>
        <p:txBody>
          <a:bodyPr vert="horz" lIns="91386" tIns="45695" rIns="91386" bIns="45695" rtlCol="0"/>
          <a:lstStyle>
            <a:lvl1pPr algn="r">
              <a:defRPr sz="1200"/>
            </a:lvl1pPr>
          </a:lstStyle>
          <a:p>
            <a:fld id="{09FDB539-EEB6-41EC-9DC3-6184F4BB62AF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40498"/>
            <a:ext cx="2949520" cy="498843"/>
          </a:xfrm>
          <a:prstGeom prst="rect">
            <a:avLst/>
          </a:prstGeom>
        </p:spPr>
        <p:txBody>
          <a:bodyPr vert="horz" lIns="91386" tIns="45695" rIns="91386" bIns="4569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86" y="9440498"/>
            <a:ext cx="2949520" cy="498843"/>
          </a:xfrm>
          <a:prstGeom prst="rect">
            <a:avLst/>
          </a:prstGeom>
        </p:spPr>
        <p:txBody>
          <a:bodyPr vert="horz" lIns="91386" tIns="45695" rIns="91386" bIns="45695" rtlCol="0" anchor="b"/>
          <a:lstStyle>
            <a:lvl1pPr algn="r">
              <a:defRPr sz="1200"/>
            </a:lvl1pPr>
          </a:lstStyle>
          <a:p>
            <a:fld id="{811CF671-8E67-409E-9458-CCBCC9F754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788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8112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6" tIns="45695" rIns="91386" bIns="4569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22275" y="4333178"/>
            <a:ext cx="5962650" cy="5226601"/>
          </a:xfrm>
          <a:prstGeom prst="rect">
            <a:avLst/>
          </a:prstGeom>
        </p:spPr>
        <p:txBody>
          <a:bodyPr vert="horz" lIns="91386" tIns="45695" rIns="91386" bIns="45695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496225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ja-JP" altLang="ja-JP" sz="14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44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pPr marL="174576" indent="-174576" defTabSz="914142">
              <a:defRPr/>
            </a:pPr>
            <a:endParaRPr lang="en-US" altLang="ja-JP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035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pPr marL="174576" indent="-174576" defTabSz="914142">
              <a:defRPr/>
            </a:pPr>
            <a:endParaRPr lang="en-US" altLang="ja-JP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509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pPr marL="174576" indent="-174576" defTabSz="914142">
              <a:defRPr/>
            </a:pPr>
            <a:endParaRPr lang="en-US" altLang="ja-JP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631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811213"/>
            <a:ext cx="5962650" cy="3354387"/>
          </a:xfrm>
        </p:spPr>
      </p:sp>
      <p:sp>
        <p:nvSpPr>
          <p:cNvPr id="4" name="ノート プレースホルダー 2">
            <a:extLst>
              <a:ext uri="{FF2B5EF4-FFF2-40B4-BE49-F238E27FC236}">
                <a16:creationId xmlns:a16="http://schemas.microsoft.com/office/drawing/2014/main" id="{C07A7AD5-7CE8-4DC4-A906-547A33E2E3BA}"/>
              </a:ext>
            </a:extLst>
          </p:cNvPr>
          <p:cNvSpPr txBox="1">
            <a:spLocks/>
          </p:cNvSpPr>
          <p:nvPr/>
        </p:nvSpPr>
        <p:spPr>
          <a:xfrm>
            <a:off x="439737" y="4367459"/>
            <a:ext cx="5948363" cy="3888400"/>
          </a:xfrm>
          <a:prstGeom prst="rect">
            <a:avLst/>
          </a:prstGeom>
        </p:spPr>
        <p:txBody>
          <a:bodyPr vert="horz" lIns="91386" tIns="45695" rIns="91386" bIns="45695" rtlCol="0"/>
          <a:lstStyle>
            <a:lvl1pPr marL="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ＭＳ 明朝" panose="02020609040205080304" pitchFamily="17" charset="-128"/>
              <a:buNone/>
            </a:pPr>
            <a:endParaRPr lang="ja-JP" altLang="en-US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0E849957-5409-44E6-BABD-AACA90D57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0447" marR="156801" indent="-190447" algn="just"/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68995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614363"/>
            <a:ext cx="6140450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6394">
              <a:defRPr/>
            </a:pPr>
            <a:r>
              <a:rPr lang="ja-JP" altLang="en-US" dirty="0"/>
              <a:t>○ご清聴ありがとうございました。</a:t>
            </a:r>
            <a:endParaRPr lang="en-US" altLang="ja-JP" dirty="0"/>
          </a:p>
          <a:p>
            <a:endParaRPr kumimoji="1" lang="ja-JP" altLang="en-US" sz="1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03F3-C456-42F6-ACCB-DFBC42E2086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5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6" indent="-174576">
              <a:spcAft>
                <a:spcPts val="600"/>
              </a:spcAft>
            </a:pPr>
            <a:endParaRPr lang="en-US" altLang="ja-JP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41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6" indent="-174576">
              <a:spcAft>
                <a:spcPts val="600"/>
              </a:spcAft>
            </a:pPr>
            <a:endParaRPr lang="en-US" altLang="ja-JP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70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6" indent="-174576" defTabSz="914142">
              <a:spcAft>
                <a:spcPts val="600"/>
              </a:spcAft>
              <a:defRPr/>
            </a:pPr>
            <a:endParaRPr lang="en-US" altLang="ja-JP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48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endParaRPr lang="ja-JP" altLang="en-US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60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pPr marL="174576" indent="-174576"/>
            <a:endParaRPr lang="ja-JP" altLang="en-US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00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pPr marL="174576" indent="-174576"/>
            <a:endParaRPr lang="ja-JP" altLang="en-US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8254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59"/>
            <a:ext cx="5948363" cy="3888400"/>
          </a:xfrm>
        </p:spPr>
        <p:txBody>
          <a:bodyPr/>
          <a:lstStyle/>
          <a:p>
            <a:pPr marL="174576" indent="-174576"/>
            <a:endParaRPr lang="ja-JP" altLang="en-US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491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41325" y="815975"/>
            <a:ext cx="5948363" cy="3346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7" y="4367461"/>
            <a:ext cx="5948363" cy="5233741"/>
          </a:xfrm>
        </p:spPr>
        <p:txBody>
          <a:bodyPr/>
          <a:lstStyle/>
          <a:p>
            <a:endParaRPr lang="ja-JP" altLang="en-US" sz="1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14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4B0F125D-0BE5-42D2-855D-9FF23617D45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2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F42DE40A-BE3A-407E-8DCA-3C3BABF197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024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3921319" y="400050"/>
            <a:ext cx="4320116" cy="850900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60968" y="400050"/>
            <a:ext cx="12757150" cy="850900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7661CCED-6CA4-4983-A49C-190D472CF03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078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7BC937A6-9778-4C48-97BF-BFC44E47CBB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484912" y="-3270"/>
            <a:ext cx="26510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094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195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63">
                <a:solidFill>
                  <a:schemeClr val="tx1">
                    <a:tint val="75000"/>
                  </a:schemeClr>
                </a:solidFill>
              </a:defRPr>
            </a:lvl1pPr>
            <a:lvl2pPr marL="478919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2pPr>
            <a:lvl3pPr marL="95783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36757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4pPr>
            <a:lvl5pPr marL="1915676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5pPr>
            <a:lvl6pPr marL="2394595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6pPr>
            <a:lvl7pPr marL="2873515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7pPr>
            <a:lvl8pPr marL="3352434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8pPr>
            <a:lvl9pPr marL="3831353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A8F4BA65-FEF6-42C7-98FC-A3E485EAD44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7281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60967" y="2327275"/>
            <a:ext cx="8538634" cy="6581775"/>
          </a:xfrm>
        </p:spPr>
        <p:txBody>
          <a:bodyPr/>
          <a:lstStyle>
            <a:lvl1pPr>
              <a:defRPr sz="2957"/>
            </a:lvl1pPr>
            <a:lvl2pPr>
              <a:defRPr sz="2544"/>
            </a:lvl2pPr>
            <a:lvl3pPr>
              <a:defRPr sz="2063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9702801" y="2327275"/>
            <a:ext cx="8538634" cy="6581775"/>
          </a:xfrm>
        </p:spPr>
        <p:txBody>
          <a:bodyPr/>
          <a:lstStyle>
            <a:lvl1pPr>
              <a:defRPr sz="2957"/>
            </a:lvl1pPr>
            <a:lvl2pPr>
              <a:defRPr sz="2544"/>
            </a:lvl2pPr>
            <a:lvl3pPr>
              <a:defRPr sz="2063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36155DEA-493A-4CC6-8EEE-63ED4C69E87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392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544" b="1"/>
            </a:lvl1pPr>
            <a:lvl2pPr marL="478919" indent="0">
              <a:buNone/>
              <a:defRPr sz="2063" b="1"/>
            </a:lvl2pPr>
            <a:lvl3pPr marL="957838" indent="0">
              <a:buNone/>
              <a:defRPr sz="1857" b="1"/>
            </a:lvl3pPr>
            <a:lvl4pPr marL="1436757" indent="0">
              <a:buNone/>
              <a:defRPr sz="1650" b="1"/>
            </a:lvl4pPr>
            <a:lvl5pPr marL="1915676" indent="0">
              <a:buNone/>
              <a:defRPr sz="1650" b="1"/>
            </a:lvl5pPr>
            <a:lvl6pPr marL="2394595" indent="0">
              <a:buNone/>
              <a:defRPr sz="1650" b="1"/>
            </a:lvl6pPr>
            <a:lvl7pPr marL="2873515" indent="0">
              <a:buNone/>
              <a:defRPr sz="1650" b="1"/>
            </a:lvl7pPr>
            <a:lvl8pPr marL="3352434" indent="0">
              <a:buNone/>
              <a:defRPr sz="1650" b="1"/>
            </a:lvl8pPr>
            <a:lvl9pPr marL="3831353" indent="0">
              <a:buNone/>
              <a:defRPr sz="165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44"/>
            </a:lvl1pPr>
            <a:lvl2pPr>
              <a:defRPr sz="2063"/>
            </a:lvl2pPr>
            <a:lvl3pPr>
              <a:defRPr sz="1857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544" b="1"/>
            </a:lvl1pPr>
            <a:lvl2pPr marL="478919" indent="0">
              <a:buNone/>
              <a:defRPr sz="2063" b="1"/>
            </a:lvl2pPr>
            <a:lvl3pPr marL="957838" indent="0">
              <a:buNone/>
              <a:defRPr sz="1857" b="1"/>
            </a:lvl3pPr>
            <a:lvl4pPr marL="1436757" indent="0">
              <a:buNone/>
              <a:defRPr sz="1650" b="1"/>
            </a:lvl4pPr>
            <a:lvl5pPr marL="1915676" indent="0">
              <a:buNone/>
              <a:defRPr sz="1650" b="1"/>
            </a:lvl5pPr>
            <a:lvl6pPr marL="2394595" indent="0">
              <a:buNone/>
              <a:defRPr sz="1650" b="1"/>
            </a:lvl6pPr>
            <a:lvl7pPr marL="2873515" indent="0">
              <a:buNone/>
              <a:defRPr sz="1650" b="1"/>
            </a:lvl7pPr>
            <a:lvl8pPr marL="3352434" indent="0">
              <a:buNone/>
              <a:defRPr sz="1650" b="1"/>
            </a:lvl8pPr>
            <a:lvl9pPr marL="3831353" indent="0">
              <a:buNone/>
              <a:defRPr sz="165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544"/>
            </a:lvl1pPr>
            <a:lvl2pPr>
              <a:defRPr sz="2063"/>
            </a:lvl2pPr>
            <a:lvl3pPr>
              <a:defRPr sz="1857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AAAF6AA8-FDD6-41DA-B36C-110863675D8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847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195F2D5A-EE4F-4E08-B501-A5DFC0AA3A8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825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D8BF0AC4-9E89-4AC3-9ACC-3FB42E2A200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354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63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370"/>
            </a:lvl1pPr>
            <a:lvl2pPr>
              <a:defRPr sz="2957"/>
            </a:lvl2pPr>
            <a:lvl3pPr>
              <a:defRPr sz="2544"/>
            </a:lvl3pPr>
            <a:lvl4pPr>
              <a:defRPr sz="2063"/>
            </a:lvl4pPr>
            <a:lvl5pPr>
              <a:defRPr sz="2063"/>
            </a:lvl5pPr>
            <a:lvl6pPr>
              <a:defRPr sz="2063"/>
            </a:lvl6pPr>
            <a:lvl7pPr>
              <a:defRPr sz="2063"/>
            </a:lvl7pPr>
            <a:lvl8pPr>
              <a:defRPr sz="2063"/>
            </a:lvl8pPr>
            <a:lvl9pPr>
              <a:defRPr sz="20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44"/>
            </a:lvl1pPr>
            <a:lvl2pPr marL="478919" indent="0">
              <a:buNone/>
              <a:defRPr sz="1238"/>
            </a:lvl2pPr>
            <a:lvl3pPr marL="957838" indent="0">
              <a:buNone/>
              <a:defRPr sz="1032"/>
            </a:lvl3pPr>
            <a:lvl4pPr marL="1436757" indent="0">
              <a:buNone/>
              <a:defRPr sz="963"/>
            </a:lvl4pPr>
            <a:lvl5pPr marL="1915676" indent="0">
              <a:buNone/>
              <a:defRPr sz="963"/>
            </a:lvl5pPr>
            <a:lvl6pPr marL="2394595" indent="0">
              <a:buNone/>
              <a:defRPr sz="963"/>
            </a:lvl6pPr>
            <a:lvl7pPr marL="2873515" indent="0">
              <a:buNone/>
              <a:defRPr sz="963"/>
            </a:lvl7pPr>
            <a:lvl8pPr marL="3352434" indent="0">
              <a:buNone/>
              <a:defRPr sz="963"/>
            </a:lvl8pPr>
            <a:lvl9pPr marL="3831353" indent="0">
              <a:buNone/>
              <a:defRPr sz="9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A2A19153-66DF-4212-BCB0-1E0773B6F5A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004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63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370"/>
            </a:lvl1pPr>
            <a:lvl2pPr marL="478919" indent="0">
              <a:buNone/>
              <a:defRPr sz="2957"/>
            </a:lvl2pPr>
            <a:lvl3pPr marL="957838" indent="0">
              <a:buNone/>
              <a:defRPr sz="2544"/>
            </a:lvl3pPr>
            <a:lvl4pPr marL="1436757" indent="0">
              <a:buNone/>
              <a:defRPr sz="2063"/>
            </a:lvl4pPr>
            <a:lvl5pPr marL="1915676" indent="0">
              <a:buNone/>
              <a:defRPr sz="2063"/>
            </a:lvl5pPr>
            <a:lvl6pPr marL="2394595" indent="0">
              <a:buNone/>
              <a:defRPr sz="2063"/>
            </a:lvl6pPr>
            <a:lvl7pPr marL="2873515" indent="0">
              <a:buNone/>
              <a:defRPr sz="2063"/>
            </a:lvl7pPr>
            <a:lvl8pPr marL="3352434" indent="0">
              <a:buNone/>
              <a:defRPr sz="2063"/>
            </a:lvl8pPr>
            <a:lvl9pPr marL="3831353" indent="0">
              <a:buNone/>
              <a:defRPr sz="2063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44"/>
            </a:lvl1pPr>
            <a:lvl2pPr marL="478919" indent="0">
              <a:buNone/>
              <a:defRPr sz="1238"/>
            </a:lvl2pPr>
            <a:lvl3pPr marL="957838" indent="0">
              <a:buNone/>
              <a:defRPr sz="1032"/>
            </a:lvl3pPr>
            <a:lvl4pPr marL="1436757" indent="0">
              <a:buNone/>
              <a:defRPr sz="963"/>
            </a:lvl4pPr>
            <a:lvl5pPr marL="1915676" indent="0">
              <a:buNone/>
              <a:defRPr sz="963"/>
            </a:lvl5pPr>
            <a:lvl6pPr marL="2394595" indent="0">
              <a:buNone/>
              <a:defRPr sz="963"/>
            </a:lvl6pPr>
            <a:lvl7pPr marL="2873515" indent="0">
              <a:buNone/>
              <a:defRPr sz="963"/>
            </a:lvl7pPr>
            <a:lvl8pPr marL="3352434" indent="0">
              <a:buNone/>
              <a:defRPr sz="963"/>
            </a:lvl8pPr>
            <a:lvl9pPr marL="3831353" indent="0">
              <a:buNone/>
              <a:defRPr sz="9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7838"/>
            <a:fld id="{7D3CDC68-B4C5-46E2-8901-F3A634EF28C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977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9281" tIns="69641" rIns="139281" bIns="69641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39281" tIns="69641" rIns="139281" bIns="69641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39281" tIns="69641" rIns="139281" bIns="69641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38"/>
            <a:fld id="{7618C8A1-3C2C-4D57-8FAA-70F4D11D6B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39281" tIns="69641" rIns="139281" bIns="69641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38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77345" y="794"/>
            <a:ext cx="2651095" cy="365125"/>
          </a:xfrm>
          <a:prstGeom prst="rect">
            <a:avLst/>
          </a:prstGeom>
        </p:spPr>
        <p:txBody>
          <a:bodyPr vert="horz" lIns="139281" tIns="69641" rIns="139281" bIns="69641" rtlCol="0" anchor="ctr"/>
          <a:lstStyle>
            <a:lvl1pPr algn="r">
              <a:defRPr sz="1600" b="1" u="none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defRPr>
            </a:lvl1pPr>
          </a:lstStyle>
          <a:p>
            <a:pPr defTabSz="957838"/>
            <a:fld id="{55B7D54F-A924-4F72-86AE-3B4226BBDA7A}" type="slidenum">
              <a:rPr lang="ja-JP" altLang="en-US" smtClean="0"/>
              <a:pPr defTabSz="95783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267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57838" rtl="0" eaLnBrk="1" latinLnBrk="0" hangingPunct="1">
        <a:spcBef>
          <a:spcPct val="0"/>
        </a:spcBef>
        <a:buNone/>
        <a:defRPr kumimoji="1" sz="46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9" indent="-359189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370" kern="1200">
          <a:solidFill>
            <a:schemeClr val="tx1"/>
          </a:solidFill>
          <a:latin typeface="+mn-lt"/>
          <a:ea typeface="+mn-ea"/>
          <a:cs typeface="+mn-cs"/>
        </a:defRPr>
      </a:lvl1pPr>
      <a:lvl2pPr marL="778243" indent="-299324" algn="l" defTabSz="957838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957" kern="1200">
          <a:solidFill>
            <a:schemeClr val="tx1"/>
          </a:solidFill>
          <a:latin typeface="+mn-lt"/>
          <a:ea typeface="+mn-ea"/>
          <a:cs typeface="+mn-cs"/>
        </a:defRPr>
      </a:lvl2pPr>
      <a:lvl3pPr marL="1197298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44" kern="1200">
          <a:solidFill>
            <a:schemeClr val="tx1"/>
          </a:solidFill>
          <a:latin typeface="+mn-lt"/>
          <a:ea typeface="+mn-ea"/>
          <a:cs typeface="+mn-cs"/>
        </a:defRPr>
      </a:lvl3pPr>
      <a:lvl4pPr marL="1676217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63" kern="1200">
          <a:solidFill>
            <a:schemeClr val="tx1"/>
          </a:solidFill>
          <a:latin typeface="+mn-lt"/>
          <a:ea typeface="+mn-ea"/>
          <a:cs typeface="+mn-cs"/>
        </a:defRPr>
      </a:lvl4pPr>
      <a:lvl5pPr marL="2155136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63" kern="1200">
          <a:solidFill>
            <a:schemeClr val="tx1"/>
          </a:solidFill>
          <a:latin typeface="+mn-lt"/>
          <a:ea typeface="+mn-ea"/>
          <a:cs typeface="+mn-cs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63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4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63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63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6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5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kumimoji="1" sz="18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.jpe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440821" y="5260731"/>
            <a:ext cx="599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Dec. 17</a:t>
            </a:r>
            <a:r>
              <a:rPr lang="en-US" altLang="ja-JP" sz="24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 2024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Mayor of Sapporo, AKIMOTO Katsuhiro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16113" y="1613822"/>
            <a:ext cx="8216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20th World Winter Cities Conference for Mayors</a:t>
            </a: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Group session: Environmental Policies for Winter Cities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3F97DD-D53F-4E15-A826-B55631419B74}"/>
              </a:ext>
            </a:extLst>
          </p:cNvPr>
          <p:cNvSpPr txBox="1"/>
          <p:nvPr/>
        </p:nvSpPr>
        <p:spPr>
          <a:xfrm>
            <a:off x="207995" y="3215320"/>
            <a:ext cx="7698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Decarbonization initiatives for </a:t>
            </a:r>
          </a:p>
          <a:p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Sapporo’s future</a:t>
            </a: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C8C56D6-8E8F-DE57-09F4-103B90160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" y="46654"/>
            <a:ext cx="2827493" cy="14761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5E2CF86-5945-AEE1-B264-D1F4A7A8A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9594"/>
          <a:stretch/>
        </p:blipFill>
        <p:spPr>
          <a:xfrm>
            <a:off x="8444817" y="1"/>
            <a:ext cx="37430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9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/>
          <p:cNvSpPr txBox="1"/>
          <p:nvPr/>
        </p:nvSpPr>
        <p:spPr>
          <a:xfrm>
            <a:off x="130059" y="973427"/>
            <a:ext cx="9939388" cy="445913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none" tIns="90000" bIns="46800" rtlCol="0" anchor="ctr" anchorCtr="0">
            <a:spAutoFit/>
          </a:bodyPr>
          <a:lstStyle/>
          <a:p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Expansion of Renewabl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 Energy Use Through Collaboration in Hokkaido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30059" y="1431544"/>
            <a:ext cx="12005948" cy="2379198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b="1" u="heavy" spc="-6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While it is difficult for Sapporo, a large city with dense urban infrastructure, to meet all of its electricity needs from renewable energy produced internally, Hokkaido has the greatest potential for renewable energy in the entire country.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In order to promote the utilization of renewable energy in cooperation with those regions of Hokkaido with high renewable energy potential, we are working on a system to supply surplus electricity from those regions to customers in Sapporo.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ja-JP" sz="1400" dirty="0"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2C6E6AB-10E4-4F0C-A4EB-CA8883CB9D73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42923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507922" y="264844"/>
            <a:ext cx="11684078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characteristics (</a:t>
            </a:r>
            <a:r>
              <a:rPr lang="en-US" altLang="ja-JP" sz="20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population, infrastructure)</a:t>
            </a:r>
            <a:endParaRPr lang="ja-JP" altLang="en-US" sz="20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B4008B-1C37-B524-0C37-2A23D7FA6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26" y="3817864"/>
            <a:ext cx="5609323" cy="30212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2996543-E315-8DD3-E48D-D19B526E2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774" y="3855572"/>
            <a:ext cx="4220164" cy="29531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37BBF-D542-48D6-2BDE-B30DD1F06D4A}"/>
              </a:ext>
            </a:extLst>
          </p:cNvPr>
          <p:cNvSpPr txBox="1"/>
          <p:nvPr/>
        </p:nvSpPr>
        <p:spPr>
          <a:xfrm>
            <a:off x="6885793" y="6566696"/>
            <a:ext cx="3861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Partnership Agreement Signing Ceremony</a:t>
            </a:r>
            <a:endParaRPr kumimoji="1"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32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/>
          <p:cNvSpPr txBox="1"/>
          <p:nvPr/>
        </p:nvSpPr>
        <p:spPr>
          <a:xfrm>
            <a:off x="96790" y="969674"/>
            <a:ext cx="11998419" cy="753689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square" tIns="90000" bIns="46800" rtlCol="0" anchor="ctr" anchorCtr="0">
            <a:spAutoFit/>
          </a:bodyPr>
          <a:lstStyle/>
          <a:p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Using excess electrical power from waste incineration plants to supply the city-managed subways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6790" y="1423787"/>
            <a:ext cx="12005948" cy="2488458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Since April 2024, surplus electricity produced from </a:t>
            </a: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the heat emitted when burning of refuge</a:t>
            </a:r>
            <a:r>
              <a:rPr lang="en-US" altLang="ja-JP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 at three waste incineration plants has</a:t>
            </a:r>
            <a:r>
              <a:rPr lang="ja-JP" altLang="en-US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been</a:t>
            </a:r>
            <a:r>
              <a:rPr lang="ja-JP" altLang="en-US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supplied</a:t>
            </a:r>
            <a:r>
              <a:rPr lang="ja-JP" altLang="en-US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to the three city-managed subway lines, </a:t>
            </a:r>
            <a:r>
              <a:rPr lang="en-US" altLang="ja-JP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according them a non-fossil fuel certificate known as ‘environmental value’.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Approximately 70% of the electricity consumed is carbon zero, and ‘local production for local consumption’ also results in a significant reduction in CO2 emissions (CO</a:t>
            </a:r>
            <a:r>
              <a:rPr lang="en-US" altLang="ja-JP" sz="1600" baseline="-25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reduction: around 45,000 tons/year).</a:t>
            </a: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⇒</a:t>
            </a: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en-US" altLang="ja-JP" sz="1600" b="1" u="heavy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is planned to </a:t>
            </a: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reach 100% zero carbon in April 2025.</a:t>
            </a:r>
          </a:p>
          <a:p>
            <a:pPr>
              <a:lnSpc>
                <a:spcPct val="120000"/>
              </a:lnSpc>
            </a:pPr>
            <a:r>
              <a:rPr lang="en-US" altLang="ja-JP" sz="1600" b="1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                                         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(With new waste incineration plants, power generation capacity will be tripled.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First ‘local energy production for local consumption’ subway initiative in Japan.</a:t>
            </a: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2C6E6AB-10E4-4F0C-A4EB-CA8883CB9D73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42923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470735" y="245557"/>
            <a:ext cx="11684078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characteristics (</a:t>
            </a:r>
            <a:r>
              <a:rPr lang="en-US" altLang="ja-JP" sz="24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population, infrastructure)</a:t>
            </a:r>
            <a:endParaRPr lang="ja-JP" altLang="en-US" sz="24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32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1EFF4E-24A5-D621-1119-8FA440B9D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13" b="17122"/>
          <a:stretch/>
        </p:blipFill>
        <p:spPr>
          <a:xfrm>
            <a:off x="8509000" y="3854095"/>
            <a:ext cx="2492901" cy="248955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996470-11BD-0EED-3362-679966B0B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068" b="17122"/>
          <a:stretch/>
        </p:blipFill>
        <p:spPr>
          <a:xfrm>
            <a:off x="1599289" y="3834252"/>
            <a:ext cx="2519687" cy="23345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08F5F7-83FE-4029-724D-0D619F98C6A2}"/>
              </a:ext>
            </a:extLst>
          </p:cNvPr>
          <p:cNvSpPr txBox="1"/>
          <p:nvPr/>
        </p:nvSpPr>
        <p:spPr>
          <a:xfrm>
            <a:off x="1757774" y="6213177"/>
            <a:ext cx="312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78B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 waste incineration plants</a:t>
            </a:r>
            <a:endParaRPr kumimoji="1" lang="ja-JP" altLang="en-US" sz="1600" b="1" dirty="0">
              <a:solidFill>
                <a:srgbClr val="078B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5F6787-B479-507D-62EC-5084469BB599}"/>
              </a:ext>
            </a:extLst>
          </p:cNvPr>
          <p:cNvSpPr txBox="1"/>
          <p:nvPr/>
        </p:nvSpPr>
        <p:spPr>
          <a:xfrm>
            <a:off x="8342680" y="6295712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78B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 subway lines</a:t>
            </a:r>
            <a:endParaRPr kumimoji="1" lang="ja-JP" altLang="en-US" sz="1600" b="1" dirty="0">
              <a:solidFill>
                <a:srgbClr val="078B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5BE9C3F6-89EB-481F-E322-F085F0DE6446}"/>
              </a:ext>
            </a:extLst>
          </p:cNvPr>
          <p:cNvSpPr/>
          <p:nvPr/>
        </p:nvSpPr>
        <p:spPr>
          <a:xfrm>
            <a:off x="4227403" y="4133370"/>
            <a:ext cx="4186826" cy="2092602"/>
          </a:xfrm>
          <a:prstGeom prst="rightArrow">
            <a:avLst/>
          </a:prstGeom>
          <a:solidFill>
            <a:srgbClr val="078B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Waste </a:t>
            </a:r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incineration plants give surplus electrical energy and ‘environmental value’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0FF0387E-D201-084B-02ED-7ACEA29AD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99" y="5737210"/>
            <a:ext cx="1810003" cy="78115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22A289-E118-A7E9-504F-E7C61AD92C1E}"/>
              </a:ext>
            </a:extLst>
          </p:cNvPr>
          <p:cNvSpPr txBox="1"/>
          <p:nvPr/>
        </p:nvSpPr>
        <p:spPr>
          <a:xfrm>
            <a:off x="5184742" y="6461894"/>
            <a:ext cx="15365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78B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Business coordinator</a:t>
            </a:r>
            <a:endParaRPr kumimoji="1" lang="ja-JP" altLang="en-US" sz="900" b="1" dirty="0">
              <a:solidFill>
                <a:srgbClr val="078B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113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1A9F219A-0A3A-75F1-E164-46747B8A84B6}"/>
              </a:ext>
            </a:extLst>
          </p:cNvPr>
          <p:cNvSpPr/>
          <p:nvPr/>
        </p:nvSpPr>
        <p:spPr>
          <a:xfrm>
            <a:off x="4822637" y="4491362"/>
            <a:ext cx="3115701" cy="1520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C54AA62F-A78F-1C61-1F1C-414DB7FD7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056" y="4917523"/>
            <a:ext cx="693555" cy="502506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71F5469D-5D40-FEAD-53D8-151DAF3AA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786" y="4977297"/>
            <a:ext cx="811306" cy="679897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115386" y="1328890"/>
            <a:ext cx="4963218" cy="445913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none" tIns="90000" bIns="46800" rtlCol="0" anchor="ctr" anchorCtr="0">
            <a:sp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Model area for hydrogen utilization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30059" y="1745839"/>
            <a:ext cx="8163549" cy="2192993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In anticipation of a hydrogen-based society, a stationary hydrogen station capable of supporting large vehicles is being prepared.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 addition, we plan to develop hospitality facilities which integrate initiatives such as pure hydrogen fuel cells and ZEB. 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Research is being undertaken on the development of a supply system for hydrogen produced using renewable energy in order to meet growing hydrogen demands in Sapporo city.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2C6E6AB-10E4-4F0C-A4EB-CA8883CB9D73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42923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520622" y="301923"/>
            <a:ext cx="11684078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characteristics (</a:t>
            </a:r>
            <a:r>
              <a:rPr lang="en-US" altLang="ja-JP" sz="24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population, infrastructure)</a:t>
            </a:r>
            <a:endParaRPr lang="ja-JP" altLang="en-US" sz="24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32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28B1B0F-6541-02D9-AC67-3935FBAF00D6}"/>
              </a:ext>
            </a:extLst>
          </p:cNvPr>
          <p:cNvGrpSpPr/>
          <p:nvPr/>
        </p:nvGrpSpPr>
        <p:grpSpPr>
          <a:xfrm>
            <a:off x="8407363" y="4291927"/>
            <a:ext cx="3692308" cy="2559463"/>
            <a:chOff x="12431732" y="4305349"/>
            <a:chExt cx="3499605" cy="239908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AAA3A1F-D5CC-F863-A668-17F44181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271"/>
            <a:stretch/>
          </p:blipFill>
          <p:spPr>
            <a:xfrm>
              <a:off x="12435920" y="5105400"/>
              <a:ext cx="3495417" cy="1599037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F823E80-AB2D-220F-173B-D017AC1F1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2" b="98440" l="213" r="97018">
                          <a14:foregroundMark x1="239" y1="8215" x2="532" y2="89236"/>
                          <a14:foregroundMark x1="219" y1="2705" x2="222" y2="3685"/>
                          <a14:foregroundMark x1="532" y1="89236" x2="11289" y2="99844"/>
                          <a14:foregroundMark x1="11289" y1="99844" x2="26092" y2="99064"/>
                          <a14:foregroundMark x1="26092" y1="99064" x2="91587" y2="99844"/>
                          <a14:foregroundMark x1="91587" y1="99844" x2="99468" y2="91264"/>
                          <a14:foregroundMark x1="99468" y1="91264" x2="96060" y2="11544"/>
                          <a14:foregroundMark x1="96060" y1="11544" x2="59741" y2="8409"/>
                          <a14:foregroundMark x1="2339" y1="7512" x2="319" y2="11856"/>
                          <a14:foregroundMark x1="19808" y1="37129" x2="32907" y2="45554"/>
                          <a14:foregroundMark x1="32907" y1="45554" x2="47497" y2="44306"/>
                          <a14:foregroundMark x1="47497" y1="44306" x2="38126" y2="36037"/>
                          <a14:foregroundMark x1="38126" y1="36037" x2="27689" y2="34633"/>
                          <a14:foregroundMark x1="27689" y1="34633" x2="17678" y2="43526"/>
                          <a14:foregroundMark x1="17678" y1="43526" x2="28115" y2="49298"/>
                          <a14:foregroundMark x1="28115" y1="49298" x2="40256" y2="45086"/>
                          <a14:foregroundMark x1="40256" y1="45086" x2="40895" y2="44618"/>
                          <a14:foregroundMark x1="28435" y1="44306" x2="36315" y2="36349"/>
                          <a14:foregroundMark x1="36315" y1="36349" x2="28115" y2="44618"/>
                          <a14:foregroundMark x1="28115" y1="44618" x2="27476" y2="44618"/>
                          <a14:foregroundMark x1="51970" y1="49298" x2="51970" y2="49298"/>
                          <a14:foregroundMark x1="47284" y1="56162" x2="55378" y2="44150"/>
                          <a14:foregroundMark x1="55378" y1="44150" x2="50586" y2="55694"/>
                          <a14:foregroundMark x1="50586" y1="55694" x2="45900" y2="55850"/>
                          <a14:foregroundMark x1="45474" y1="55694" x2="44409" y2="54290"/>
                          <a14:foregroundMark x1="46432" y1="53510" x2="45900" y2="52418"/>
                          <a14:foregroundMark x1="46113" y1="50702" x2="46113" y2="50702"/>
                          <a14:foregroundMark x1="45687" y1="49298" x2="45687" y2="49298"/>
                          <a14:foregroundMark x1="44089" y1="50078" x2="44089" y2="50078"/>
                          <a14:foregroundMark x1="35996" y1="40874" x2="35996" y2="40874"/>
                          <a14:foregroundMark x1="58466" y1="49610" x2="58466" y2="49610"/>
                          <a14:foregroundMark x1="56656" y1="49298" x2="56656" y2="49298"/>
                          <a14:foregroundMark x1="68158" y1="46958" x2="68158" y2="46958"/>
                          <a14:foregroundMark x1="67519" y1="48206" x2="67519" y2="48206"/>
                          <a14:foregroundMark x1="66347" y1="48206" x2="66347" y2="48206"/>
                          <a14:foregroundMark x1="71246" y1="48518" x2="71246" y2="48518"/>
                          <a14:foregroundMark x1="74441" y1="48830" x2="74441" y2="48830"/>
                          <a14:foregroundMark x1="75080" y1="47426" x2="75080" y2="47426"/>
                          <a14:foregroundMark x1="63472" y1="54290" x2="63472" y2="54290"/>
                          <a14:foregroundMark x1="64750" y1="54290" x2="64750" y2="54290"/>
                          <a14:foregroundMark x1="62939" y1="53198" x2="62939" y2="53198"/>
                          <a14:foregroundMark x1="43344" y1="88612" x2="43344" y2="88612"/>
                          <a14:foregroundMark x1="28222" y1="99064" x2="34824" y2="86895"/>
                          <a14:foregroundMark x1="34824" y1="86895" x2="47710" y2="84399"/>
                          <a14:foregroundMark x1="47710" y1="84399" x2="59105" y2="84399"/>
                          <a14:foregroundMark x1="59105" y1="84399" x2="69755" y2="89704"/>
                          <a14:foregroundMark x1="69755" y1="89704" x2="61555" y2="98440"/>
                          <a14:foregroundMark x1="61555" y1="98440" x2="26305" y2="98284"/>
                          <a14:foregroundMark x1="40469" y1="88768" x2="40469" y2="88768"/>
                          <a14:foregroundMark x1="35996" y1="90952" x2="35996" y2="90952"/>
                          <a14:foregroundMark x1="34718" y1="94696" x2="34718" y2="94696"/>
                          <a14:foregroundMark x1="33866" y1="94696" x2="33866" y2="94696"/>
                          <a14:foregroundMark x1="33440" y1="93292" x2="33440" y2="93292"/>
                          <a14:foregroundMark x1="52183" y1="93136" x2="52183" y2="93136"/>
                          <a14:foregroundMark x1="49521" y1="90172" x2="49521" y2="90172"/>
                          <a14:foregroundMark x1="45474" y1="87988" x2="45474" y2="87988"/>
                          <a14:foregroundMark x1="44835" y1="85959" x2="44835" y2="85959"/>
                          <a14:foregroundMark x1="49627" y1="87051" x2="49627" y2="87051"/>
                          <a14:foregroundMark x1="54313" y1="87832" x2="54313" y2="87832"/>
                          <a14:foregroundMark x1="55591" y1="86739" x2="55591" y2="86739"/>
                          <a14:foregroundMark x1="52503" y1="85959" x2="52503" y2="85959"/>
                          <a14:foregroundMark x1="53568" y1="85959" x2="53568" y2="85959"/>
                          <a14:foregroundMark x1="53781" y1="88768" x2="53781" y2="88768"/>
                          <a14:foregroundMark x1="53568" y1="89392" x2="53568" y2="89392"/>
                          <a14:foregroundMark x1="58466" y1="87207" x2="58466" y2="87207"/>
                          <a14:foregroundMark x1="43024" y1="93292" x2="43024" y2="93292"/>
                          <a14:foregroundMark x1="80085" y1="85959" x2="80085" y2="85959"/>
                          <a14:foregroundMark x1="94675" y1="70203" x2="94675" y2="70203"/>
                          <a14:foregroundMark x1="93610" y1="66147" x2="93610" y2="66147"/>
                          <a14:foregroundMark x1="94995" y1="74883" x2="94995" y2="74883"/>
                          <a14:foregroundMark x1="95208" y1="75663" x2="86368" y2="64587"/>
                          <a14:foregroundMark x1="86368" y1="64587" x2="70181" y2="74259"/>
                          <a14:foregroundMark x1="70181" y1="74259" x2="69862" y2="82839"/>
                          <a14:foregroundMark x1="71246" y1="75663" x2="74973" y2="96256"/>
                          <a14:foregroundMark x1="74973" y1="96256" x2="89457" y2="98752"/>
                          <a14:foregroundMark x1="89457" y1="98752" x2="79340" y2="98908"/>
                          <a14:foregroundMark x1="79340" y1="98908" x2="95314" y2="93292"/>
                          <a14:foregroundMark x1="95314" y1="93292" x2="97338" y2="75195"/>
                          <a14:foregroundMark x1="97338" y1="75195" x2="97018" y2="92824"/>
                          <a14:foregroundMark x1="97018" y1="92824" x2="96592" y2="93604"/>
                          <a14:foregroundMark x1="38339" y1="95164" x2="38339" y2="95164"/>
                          <a14:foregroundMark x1="3088" y1="8736" x2="9945" y2="3404"/>
                          <a14:foregroundMark x1="11715" y1="2028" x2="20283" y2="2881"/>
                          <a14:foregroundMark x1="21603" y1="3791" x2="13632" y2="8736"/>
                          <a14:foregroundMark x1="13632" y1="8736" x2="3621" y2="7956"/>
                          <a14:foregroundMark x1="3621" y1="7956" x2="3621" y2="7956"/>
                          <a14:backgroundMark x1="69968" y1="2652" x2="69968" y2="2652"/>
                          <a14:backgroundMark x1="83174" y1="3432" x2="83174" y2="3432"/>
                          <a14:backgroundMark x1="91374" y1="3900" x2="91374" y2="3900"/>
                          <a14:backgroundMark x1="62939" y1="3900" x2="62939" y2="3900"/>
                          <a14:backgroundMark x1="54313" y1="3432" x2="54313" y2="3432"/>
                          <a14:backgroundMark x1="47178" y1="3432" x2="47178" y2="3432"/>
                          <a14:backgroundMark x1="39084" y1="3120" x2="39084" y2="3120"/>
                          <a14:backgroundMark x1="39084" y1="3120" x2="39084" y2="3120"/>
                          <a14:backgroundMark x1="44941" y1="3120" x2="44941" y2="3120"/>
                          <a14:backgroundMark x1="50905" y1="3120" x2="50905" y2="3120"/>
                          <a14:backgroundMark x1="49095" y1="4992" x2="49095" y2="4992"/>
                          <a14:backgroundMark x1="46432" y1="5772" x2="46432" y2="5772"/>
                          <a14:backgroundMark x1="42599" y1="5772" x2="42599" y2="5772"/>
                          <a14:backgroundMark x1="852" y1="2184" x2="852" y2="2184"/>
                          <a14:backgroundMark x1="1065" y1="4212" x2="1065" y2="4212"/>
                          <a14:backgroundMark x1="745" y1="6084" x2="745" y2="6084"/>
                          <a14:backgroundMark x1="2130" y1="3120" x2="2130" y2="3120"/>
                          <a14:backgroundMark x1="2130" y1="1872" x2="2130" y2="1872"/>
                          <a14:backgroundMark x1="1810" y1="1560" x2="1810" y2="1560"/>
                          <a14:backgroundMark x1="1065" y1="1560" x2="1065" y2="1560"/>
                          <a14:backgroundMark x1="745" y1="4212" x2="745" y2="4212"/>
                          <a14:backgroundMark x1="745" y1="4212" x2="745" y2="4212"/>
                          <a14:backgroundMark x1="0" y1="7176" x2="1065" y2="624"/>
                          <a14:backgroundMark x1="44835" y1="6552" x2="23552" y2="1208"/>
                          <a14:backgroundMark x1="22284" y1="771" x2="21406" y2="0"/>
                          <a14:backgroundMark x1="45474" y1="7644" x2="57827" y2="7800"/>
                          <a14:backgroundMark x1="57827" y1="7800" x2="60064" y2="7644"/>
                          <a14:backgroundMark x1="45154" y1="6084" x2="45367" y2="7956"/>
                          <a14:backgroundMark x1="35676" y1="7332" x2="22707" y2="3069"/>
                          <a14:backgroundMark x1="10094" y1="1517" x2="2236" y2="4368"/>
                          <a14:backgroundMark x1="2236" y1="4368" x2="0" y2="7956"/>
                          <a14:backgroundMark x1="3627" y1="5772" x2="5538" y2="3120"/>
                          <a14:backgroundMark x1="2053" y1="7956" x2="3043" y2="6582"/>
                          <a14:backgroundMark x1="1491" y1="8736" x2="2053" y2="7956"/>
                          <a14:backgroundMark x1="213" y1="2184" x2="213" y2="2184"/>
                          <a14:backgroundMark x1="213" y1="780" x2="0" y2="2652"/>
                          <a14:backgroundMark x1="319" y1="5304" x2="213" y2="780"/>
                          <a14:backgroundMark x1="2556" y1="6396" x2="2130" y2="7332"/>
                          <a14:backgroundMark x1="2662" y1="5772" x2="2662" y2="5772"/>
                          <a14:backgroundMark x1="2556" y1="5772" x2="2556" y2="5772"/>
                          <a14:backgroundMark x1="37274" y1="2184" x2="37274" y2="3744"/>
                          <a14:backgroundMark x1="35037" y1="6396" x2="35037" y2="6396"/>
                          <a14:backgroundMark x1="35463" y1="6396" x2="35463" y2="6396"/>
                          <a14:backgroundMark x1="35783" y1="6084" x2="35783" y2="6084"/>
                          <a14:backgroundMark x1="35783" y1="6552" x2="35783" y2="6552"/>
                          <a14:backgroundMark x1="22364" y1="2496" x2="18743" y2="0"/>
                          <a14:backgroundMark x1="9798" y1="1248" x2="19169" y2="312"/>
                          <a14:backgroundMark x1="19169" y1="312" x2="20234" y2="312"/>
                          <a14:backgroundMark x1="35676" y1="6084" x2="35783" y2="5772"/>
                          <a14:backgroundMark x1="35357" y1="6084" x2="35250" y2="6708"/>
                        </a14:backgroundRemoval>
                      </a14:imgEffect>
                    </a14:imgLayer>
                  </a14:imgProps>
                </a:ext>
              </a:extLst>
            </a:blip>
            <a:srcRect b="65302"/>
            <a:stretch/>
          </p:blipFill>
          <p:spPr>
            <a:xfrm>
              <a:off x="12431732" y="4305349"/>
              <a:ext cx="3495662" cy="828000"/>
            </a:xfrm>
            <a:prstGeom prst="rect">
              <a:avLst/>
            </a:prstGeom>
          </p:spPr>
        </p:pic>
      </p:grpSp>
      <p:sp>
        <p:nvSpPr>
          <p:cNvPr id="20" name="楕円 19">
            <a:extLst>
              <a:ext uri="{FF2B5EF4-FFF2-40B4-BE49-F238E27FC236}">
                <a16:creationId xmlns:a16="http://schemas.microsoft.com/office/drawing/2014/main" id="{55D11384-EF8E-056C-A06F-F5D93FC8E140}"/>
              </a:ext>
            </a:extLst>
          </p:cNvPr>
          <p:cNvSpPr/>
          <p:nvPr/>
        </p:nvSpPr>
        <p:spPr>
          <a:xfrm rot="20477569">
            <a:off x="734305" y="5053857"/>
            <a:ext cx="720000" cy="720000"/>
          </a:xfrm>
          <a:prstGeom prst="ellipse">
            <a:avLst/>
          </a:prstGeom>
          <a:solidFill>
            <a:srgbClr val="00CE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14249BB1-3C8D-2E5E-C057-76AA18A557C2}"/>
              </a:ext>
            </a:extLst>
          </p:cNvPr>
          <p:cNvSpPr/>
          <p:nvPr/>
        </p:nvSpPr>
        <p:spPr>
          <a:xfrm rot="1106591">
            <a:off x="1081505" y="5937576"/>
            <a:ext cx="720000" cy="720000"/>
          </a:xfrm>
          <a:prstGeom prst="ellipse">
            <a:avLst/>
          </a:prstGeom>
          <a:solidFill>
            <a:srgbClr val="00CE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2032308-F048-8F53-5D54-81A77815A5BA}"/>
              </a:ext>
            </a:extLst>
          </p:cNvPr>
          <p:cNvSpPr/>
          <p:nvPr/>
        </p:nvSpPr>
        <p:spPr>
          <a:xfrm rot="20849420">
            <a:off x="1369165" y="5126936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C451C3AA-A05E-BE0E-ABC3-EB7378E42CDA}"/>
              </a:ext>
            </a:extLst>
          </p:cNvPr>
          <p:cNvSpPr/>
          <p:nvPr/>
        </p:nvSpPr>
        <p:spPr>
          <a:xfrm rot="785229">
            <a:off x="1641651" y="6238298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3A501DC-9656-BF8F-1863-711238F13B76}"/>
              </a:ext>
            </a:extLst>
          </p:cNvPr>
          <p:cNvSpPr/>
          <p:nvPr/>
        </p:nvSpPr>
        <p:spPr>
          <a:xfrm rot="20849420">
            <a:off x="396944" y="5427536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4CB729EE-5057-6221-E6C3-2E80059BC71C}"/>
              </a:ext>
            </a:extLst>
          </p:cNvPr>
          <p:cNvSpPr/>
          <p:nvPr/>
        </p:nvSpPr>
        <p:spPr>
          <a:xfrm rot="785229">
            <a:off x="631671" y="6061931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985F3CE-FEC7-FB4E-109F-384FB9B290EE}"/>
              </a:ext>
            </a:extLst>
          </p:cNvPr>
          <p:cNvSpPr/>
          <p:nvPr/>
        </p:nvSpPr>
        <p:spPr>
          <a:xfrm>
            <a:off x="2709092" y="5960367"/>
            <a:ext cx="601204" cy="149673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3536CADB-A860-349E-8E84-17AA560F2DCB}"/>
              </a:ext>
            </a:extLst>
          </p:cNvPr>
          <p:cNvSpPr/>
          <p:nvPr/>
        </p:nvSpPr>
        <p:spPr>
          <a:xfrm rot="19476255">
            <a:off x="3783390" y="5435601"/>
            <a:ext cx="824895" cy="309082"/>
          </a:xfrm>
          <a:prstGeom prst="rightArrow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0ACC1B61-4171-B39A-616C-BCA26155CC28}"/>
              </a:ext>
            </a:extLst>
          </p:cNvPr>
          <p:cNvSpPr/>
          <p:nvPr/>
        </p:nvSpPr>
        <p:spPr>
          <a:xfrm rot="2230422">
            <a:off x="3774786" y="6306164"/>
            <a:ext cx="824895" cy="309082"/>
          </a:xfrm>
          <a:prstGeom prst="rightArrow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爆発: 8 pt 32">
            <a:extLst>
              <a:ext uri="{FF2B5EF4-FFF2-40B4-BE49-F238E27FC236}">
                <a16:creationId xmlns:a16="http://schemas.microsoft.com/office/drawing/2014/main" id="{2064526E-BDA5-FE2D-7B2F-7A2E6DBF9F1F}"/>
              </a:ext>
            </a:extLst>
          </p:cNvPr>
          <p:cNvSpPr/>
          <p:nvPr/>
        </p:nvSpPr>
        <p:spPr>
          <a:xfrm>
            <a:off x="3009694" y="5345034"/>
            <a:ext cx="1197736" cy="1454659"/>
          </a:xfrm>
          <a:prstGeom prst="irregularSeal1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F5AE1FE-C746-3A1A-AC38-506C2C67F5B3}"/>
              </a:ext>
            </a:extLst>
          </p:cNvPr>
          <p:cNvSpPr txBox="1"/>
          <p:nvPr/>
        </p:nvSpPr>
        <p:spPr>
          <a:xfrm>
            <a:off x="2366196" y="4491880"/>
            <a:ext cx="2255370" cy="414540"/>
          </a:xfrm>
          <a:prstGeom prst="roundRect">
            <a:avLst>
              <a:gd name="adj" fmla="val 39977"/>
            </a:avLst>
          </a:prstGeom>
          <a:noFill/>
          <a:ln>
            <a:solidFill>
              <a:schemeClr val="tx1"/>
            </a:solidFill>
          </a:ln>
        </p:spPr>
        <p:txBody>
          <a:bodyPr wrap="square" tIns="36000" bIns="36000" rtlCol="0">
            <a:spAutoFit/>
          </a:bodyPr>
          <a:lstStyle/>
          <a:p>
            <a:pPr algn="ctr"/>
            <a:r>
              <a:rPr kumimoji="1" lang="en-US" altLang="ja-JP" sz="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Electric power from renewable energy</a:t>
            </a:r>
            <a:endParaRPr kumimoji="1" lang="ja-JP" altLang="en-US" sz="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F7F0BF3C-4AB3-B2A0-2CE1-AFEED67375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4879" y="5955018"/>
            <a:ext cx="492323" cy="51930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2E157C38-C678-376E-A8B3-150306DA9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378" y="5602349"/>
            <a:ext cx="420661" cy="432854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C4A6E9E-29D3-6145-E5F0-28447C0B1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3247" y="5804074"/>
            <a:ext cx="438154" cy="45076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16B7FEA-EC55-4FD3-5872-6192FC953019}"/>
              </a:ext>
            </a:extLst>
          </p:cNvPr>
          <p:cNvSpPr txBox="1"/>
          <p:nvPr/>
        </p:nvSpPr>
        <p:spPr>
          <a:xfrm>
            <a:off x="581463" y="4491362"/>
            <a:ext cx="1249963" cy="326229"/>
          </a:xfrm>
          <a:prstGeom prst="roundRect">
            <a:avLst>
              <a:gd name="adj" fmla="val 44639"/>
            </a:avLst>
          </a:prstGeom>
          <a:noFill/>
          <a:ln>
            <a:solidFill>
              <a:schemeClr val="tx1"/>
            </a:solidFill>
          </a:ln>
        </p:spPr>
        <p:txBody>
          <a:bodyPr wrap="square" tIns="36000" bIns="36000" rtlCol="0">
            <a:spAutoFit/>
          </a:bodyPr>
          <a:lstStyle/>
          <a:p>
            <a:pPr algn="ctr"/>
            <a:r>
              <a:rPr kumimoji="1"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Water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054CAFFD-E7FE-754C-6691-D259058CD34C}"/>
              </a:ext>
            </a:extLst>
          </p:cNvPr>
          <p:cNvSpPr/>
          <p:nvPr/>
        </p:nvSpPr>
        <p:spPr>
          <a:xfrm rot="20849420">
            <a:off x="5398320" y="4584756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D4BAE93D-9A2F-19BE-F767-3F6D81DB5796}"/>
              </a:ext>
            </a:extLst>
          </p:cNvPr>
          <p:cNvSpPr/>
          <p:nvPr/>
        </p:nvSpPr>
        <p:spPr>
          <a:xfrm rot="20849420">
            <a:off x="4929295" y="4692140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45F91E34-28C7-A03C-512D-C56557EBB1E6}"/>
              </a:ext>
            </a:extLst>
          </p:cNvPr>
          <p:cNvSpPr/>
          <p:nvPr/>
        </p:nvSpPr>
        <p:spPr>
          <a:xfrm rot="785229">
            <a:off x="6382431" y="5392416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DD125BA9-CEA0-DE72-B252-F46652FE7F8F}"/>
              </a:ext>
            </a:extLst>
          </p:cNvPr>
          <p:cNvSpPr/>
          <p:nvPr/>
        </p:nvSpPr>
        <p:spPr>
          <a:xfrm rot="785229">
            <a:off x="5891878" y="5292147"/>
            <a:ext cx="504000" cy="504000"/>
          </a:xfrm>
          <a:prstGeom prst="ellipse">
            <a:avLst/>
          </a:prstGeom>
          <a:solidFill>
            <a:srgbClr val="009B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7371C7F-8BDC-3DCD-9DFF-E99E272C32C8}"/>
              </a:ext>
            </a:extLst>
          </p:cNvPr>
          <p:cNvSpPr txBox="1"/>
          <p:nvPr/>
        </p:nvSpPr>
        <p:spPr>
          <a:xfrm>
            <a:off x="6392369" y="4548140"/>
            <a:ext cx="1467266" cy="339508"/>
          </a:xfrm>
          <a:prstGeom prst="roundRect">
            <a:avLst>
              <a:gd name="adj" fmla="val 42203"/>
            </a:avLst>
          </a:prstGeom>
          <a:solidFill>
            <a:srgbClr val="3795B3"/>
          </a:solidFill>
          <a:ln>
            <a:noFill/>
          </a:ln>
        </p:spPr>
        <p:txBody>
          <a:bodyPr wrap="square" tIns="36000" bIns="36000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Hydrogen</a:t>
            </a:r>
            <a:endParaRPr kumimoji="1" lang="ja-JP" altLang="en-US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5738A336-B827-CB45-E91E-BE538E4FC70A}"/>
              </a:ext>
            </a:extLst>
          </p:cNvPr>
          <p:cNvSpPr/>
          <p:nvPr/>
        </p:nvSpPr>
        <p:spPr>
          <a:xfrm>
            <a:off x="4972326" y="6075304"/>
            <a:ext cx="720000" cy="720000"/>
          </a:xfrm>
          <a:prstGeom prst="ellipse">
            <a:avLst/>
          </a:prstGeom>
          <a:solidFill>
            <a:srgbClr val="00CE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3C2F34FC-6C1B-23CA-0E31-960FA8D334E9}"/>
              </a:ext>
            </a:extLst>
          </p:cNvPr>
          <p:cNvSpPr/>
          <p:nvPr/>
        </p:nvSpPr>
        <p:spPr>
          <a:xfrm>
            <a:off x="5628826" y="6075304"/>
            <a:ext cx="720000" cy="720000"/>
          </a:xfrm>
          <a:prstGeom prst="ellipse">
            <a:avLst/>
          </a:prstGeom>
          <a:solidFill>
            <a:srgbClr val="00CE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7DE65E4-4989-9B49-2805-80EF09B6C62A}"/>
              </a:ext>
            </a:extLst>
          </p:cNvPr>
          <p:cNvSpPr txBox="1"/>
          <p:nvPr/>
        </p:nvSpPr>
        <p:spPr>
          <a:xfrm>
            <a:off x="6555049" y="6176731"/>
            <a:ext cx="1249963" cy="388469"/>
          </a:xfrm>
          <a:prstGeom prst="roundRect">
            <a:avLst>
              <a:gd name="adj" fmla="val 44639"/>
            </a:avLst>
          </a:prstGeom>
          <a:noFill/>
          <a:ln>
            <a:solidFill>
              <a:schemeClr val="tx1"/>
            </a:solidFill>
          </a:ln>
        </p:spPr>
        <p:txBody>
          <a:bodyPr wrap="square" tIns="36000" bIns="36000" rtlCol="0">
            <a:spAutoFit/>
          </a:bodyPr>
          <a:lstStyle/>
          <a:p>
            <a:pPr algn="ctr"/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Oxygen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屋内, テーブル, 荷物, 部屋 が含まれている画像&#10;&#10;自動的に生成された説明">
            <a:extLst>
              <a:ext uri="{FF2B5EF4-FFF2-40B4-BE49-F238E27FC236}">
                <a16:creationId xmlns:a16="http://schemas.microsoft.com/office/drawing/2014/main" id="{441A44C8-CA3F-ABD1-CEF9-17158289C2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/>
          <a:stretch/>
        </p:blipFill>
        <p:spPr>
          <a:xfrm>
            <a:off x="8367342" y="1590524"/>
            <a:ext cx="3694599" cy="21950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F31E95-C61C-C50D-6DE2-E6A27B9E122F}"/>
              </a:ext>
            </a:extLst>
          </p:cNvPr>
          <p:cNvSpPr txBox="1"/>
          <p:nvPr/>
        </p:nvSpPr>
        <p:spPr>
          <a:xfrm>
            <a:off x="8367342" y="3721520"/>
            <a:ext cx="38200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1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en-US" altLang="ja-JP" sz="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Image shown is for illustration purposes only and may not be an exact representation) </a:t>
            </a:r>
            <a:endParaRPr kumimoji="1" lang="en-US" altLang="ja-JP" sz="1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383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楕円 43">
            <a:extLst>
              <a:ext uri="{FF2B5EF4-FFF2-40B4-BE49-F238E27FC236}">
                <a16:creationId xmlns:a16="http://schemas.microsoft.com/office/drawing/2014/main" id="{B60936AE-E682-459A-B351-69900C55E904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1EF9920A-B28F-40F1-969B-2C5B04233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6" name="スライド番号プレースホルダー 11">
            <a:extLst>
              <a:ext uri="{FF2B5EF4-FFF2-40B4-BE49-F238E27FC236}">
                <a16:creationId xmlns:a16="http://schemas.microsoft.com/office/drawing/2014/main" id="{D37CD822-5E50-4E30-842E-78E35FA1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5679D4-B998-4361-BEF8-A9FC665F041C}"/>
              </a:ext>
            </a:extLst>
          </p:cNvPr>
          <p:cNvSpPr>
            <a:spLocks/>
          </p:cNvSpPr>
          <p:nvPr/>
        </p:nvSpPr>
        <p:spPr>
          <a:xfrm>
            <a:off x="594502" y="300970"/>
            <a:ext cx="11737198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tabLst>
                <a:tab pos="3492500" algn="l"/>
                <a:tab pos="4394200" algn="l"/>
              </a:tabLst>
            </a:pPr>
            <a:r>
              <a:rPr lang="en-US" altLang="ja-JP" sz="2400" b="1" spc="-12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Decarbonization initiatives for the future of Sapporo</a:t>
            </a:r>
            <a:endParaRPr lang="ja-JP" altLang="en-US" sz="2400" b="1" spc="-12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80F2E41-5D9F-4822-A2AC-322F8436D505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42923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5DC4E9ED-1EC9-ACF0-6AE8-4A7CDADDB411}"/>
              </a:ext>
            </a:extLst>
          </p:cNvPr>
          <p:cNvSpPr>
            <a:spLocks/>
          </p:cNvSpPr>
          <p:nvPr/>
        </p:nvSpPr>
        <p:spPr>
          <a:xfrm>
            <a:off x="4247316" y="1386795"/>
            <a:ext cx="3697367" cy="4271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tabLst>
                <a:tab pos="3492500" algn="l"/>
                <a:tab pos="4394200" algn="l"/>
              </a:tabLst>
            </a:pPr>
            <a:r>
              <a:rPr lang="en-US" altLang="ja-JP" sz="2400" b="1" spc="-120" dirty="0">
                <a:solidFill>
                  <a:srgbClr val="4291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‘Green</a:t>
            </a:r>
            <a:r>
              <a:rPr lang="ja-JP" altLang="en-US" sz="2400" b="1" spc="-120" dirty="0">
                <a:solidFill>
                  <a:srgbClr val="4291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spc="-120" dirty="0">
                <a:solidFill>
                  <a:srgbClr val="4291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Capital Sapporo’</a:t>
            </a:r>
            <a:endParaRPr lang="en-US" altLang="ja-JP" sz="4000" b="1" spc="-120" dirty="0">
              <a:solidFill>
                <a:srgbClr val="42914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B1FFFEFA-5D49-C2AB-9D82-3FC89330C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5" t="23323" r="18252" b="55333"/>
          <a:stretch/>
        </p:blipFill>
        <p:spPr>
          <a:xfrm>
            <a:off x="2724150" y="2365388"/>
            <a:ext cx="6947199" cy="1794653"/>
          </a:xfrm>
          <a:prstGeom prst="rect">
            <a:avLst/>
          </a:prstGeom>
        </p:spPr>
      </p:pic>
      <p:sp>
        <p:nvSpPr>
          <p:cNvPr id="61" name="楕円 60">
            <a:extLst>
              <a:ext uri="{FF2B5EF4-FFF2-40B4-BE49-F238E27FC236}">
                <a16:creationId xmlns:a16="http://schemas.microsoft.com/office/drawing/2014/main" id="{04B0AD27-66AD-1E22-D069-83F91D604AA3}"/>
              </a:ext>
            </a:extLst>
          </p:cNvPr>
          <p:cNvSpPr/>
          <p:nvPr/>
        </p:nvSpPr>
        <p:spPr>
          <a:xfrm>
            <a:off x="5185962" y="4075399"/>
            <a:ext cx="1980000" cy="1980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65100" dist="38100" dir="5400000" sx="105000" sy="105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61903D8A-2FE4-6FFE-E611-F84C723920DD}"/>
              </a:ext>
            </a:extLst>
          </p:cNvPr>
          <p:cNvSpPr/>
          <p:nvPr/>
        </p:nvSpPr>
        <p:spPr>
          <a:xfrm>
            <a:off x="7712427" y="3444570"/>
            <a:ext cx="1656000" cy="1656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3">
                  <a:lumMod val="60000"/>
                  <a:lumOff val="40000"/>
                </a:schemeClr>
              </a:gs>
              <a:gs pos="83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65100" dist="38100" dir="5400000" sx="105000" sy="105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1ED58E7A-A59C-E3D7-25D8-1001698FA9CA}"/>
              </a:ext>
            </a:extLst>
          </p:cNvPr>
          <p:cNvSpPr/>
          <p:nvPr/>
        </p:nvSpPr>
        <p:spPr>
          <a:xfrm>
            <a:off x="2918454" y="3444970"/>
            <a:ext cx="1656000" cy="1656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65100" dist="38100" dir="5400000" sx="105000" sy="105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FD03D15F-6CC4-7695-31C8-F12829ED54FA}"/>
              </a:ext>
            </a:extLst>
          </p:cNvPr>
          <p:cNvSpPr/>
          <p:nvPr/>
        </p:nvSpPr>
        <p:spPr>
          <a:xfrm>
            <a:off x="1256774" y="3515036"/>
            <a:ext cx="4878870" cy="792000"/>
          </a:xfrm>
          <a:prstGeom prst="roundRect">
            <a:avLst>
              <a:gd name="adj" fmla="val 43641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u="heavy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Pride in being the ‘green capital’ thanks to a culture of affluent living</a:t>
            </a:r>
            <a:endParaRPr kumimoji="1" lang="ja-JP" altLang="en-US" sz="1200" b="1" u="heavy" dirty="0">
              <a:solidFill>
                <a:schemeClr val="tx1"/>
              </a:solidFill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四角形: 角を丸くする 64">
            <a:extLst>
              <a:ext uri="{FF2B5EF4-FFF2-40B4-BE49-F238E27FC236}">
                <a16:creationId xmlns:a16="http://schemas.microsoft.com/office/drawing/2014/main" id="{25563335-981C-F8F0-FC7B-2336D83AAAD7}"/>
              </a:ext>
            </a:extLst>
          </p:cNvPr>
          <p:cNvSpPr/>
          <p:nvPr/>
        </p:nvSpPr>
        <p:spPr>
          <a:xfrm>
            <a:off x="4476617" y="4645351"/>
            <a:ext cx="3468066" cy="792000"/>
          </a:xfrm>
          <a:prstGeom prst="roundRect">
            <a:avLst>
              <a:gd name="adj" fmla="val 43641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u="heavy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Promoting economic circulation and industrial development in Hokkaido by using local resources and energy</a:t>
            </a:r>
            <a:endParaRPr kumimoji="1" lang="ja-JP" altLang="en-US" sz="1200" b="1" u="heavy" dirty="0">
              <a:solidFill>
                <a:schemeClr val="tx1"/>
              </a:solidFill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四角形: 角を丸くする 65">
            <a:extLst>
              <a:ext uri="{FF2B5EF4-FFF2-40B4-BE49-F238E27FC236}">
                <a16:creationId xmlns:a16="http://schemas.microsoft.com/office/drawing/2014/main" id="{364D8D4C-11C0-E713-70EA-4495298D97AF}"/>
              </a:ext>
            </a:extLst>
          </p:cNvPr>
          <p:cNvSpPr/>
          <p:nvPr/>
        </p:nvSpPr>
        <p:spPr>
          <a:xfrm>
            <a:off x="6045364" y="3612316"/>
            <a:ext cx="4878870" cy="792000"/>
          </a:xfrm>
          <a:prstGeom prst="roundRect">
            <a:avLst>
              <a:gd name="adj" fmla="val 43641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u="heavy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Strengthening the Sapporo brand by spreading the word about the attractiveness of Sapporo domestically and internationally</a:t>
            </a:r>
            <a:endParaRPr kumimoji="1" lang="ja-JP" altLang="en-US" sz="1100" b="1" u="heavy" dirty="0">
              <a:solidFill>
                <a:schemeClr val="tx1"/>
              </a:solidFill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5B1C1E54-3049-3AD1-CAA6-CE25CC6887E4}"/>
              </a:ext>
            </a:extLst>
          </p:cNvPr>
          <p:cNvSpPr txBox="1"/>
          <p:nvPr/>
        </p:nvSpPr>
        <p:spPr>
          <a:xfrm>
            <a:off x="5507280" y="5425231"/>
            <a:ext cx="141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Economy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26D079D-86B9-EDAE-7E6E-905E494F67B1}"/>
              </a:ext>
            </a:extLst>
          </p:cNvPr>
          <p:cNvSpPr txBox="1"/>
          <p:nvPr/>
        </p:nvSpPr>
        <p:spPr>
          <a:xfrm>
            <a:off x="7984174" y="4312832"/>
            <a:ext cx="1167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Society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1D04115-B49B-43B7-A409-312551A053BF}"/>
              </a:ext>
            </a:extLst>
          </p:cNvPr>
          <p:cNvSpPr txBox="1"/>
          <p:nvPr/>
        </p:nvSpPr>
        <p:spPr>
          <a:xfrm>
            <a:off x="3039942" y="4319117"/>
            <a:ext cx="1436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Daily Life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94406844-B5A0-28C2-DF7D-786E8A93EF3C}"/>
              </a:ext>
            </a:extLst>
          </p:cNvPr>
          <p:cNvSpPr/>
          <p:nvPr/>
        </p:nvSpPr>
        <p:spPr>
          <a:xfrm>
            <a:off x="2521252" y="1823619"/>
            <a:ext cx="7200000" cy="792000"/>
          </a:xfrm>
          <a:prstGeom prst="roundRect">
            <a:avLst>
              <a:gd name="adj" fmla="val 43641"/>
            </a:avLst>
          </a:prstGeom>
          <a:solidFill>
            <a:srgbClr val="CEE7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Passing on the rich environment to the next generation and communicating the attractiveness of Sapporo</a:t>
            </a:r>
            <a:endParaRPr kumimoji="1" lang="ja-JP" altLang="en-US" sz="16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CAD2229D-7C32-8DA1-7177-1D141B9EF802}"/>
              </a:ext>
            </a:extLst>
          </p:cNvPr>
          <p:cNvSpPr>
            <a:spLocks/>
          </p:cNvSpPr>
          <p:nvPr/>
        </p:nvSpPr>
        <p:spPr>
          <a:xfrm>
            <a:off x="702275" y="6397080"/>
            <a:ext cx="11029950" cy="54339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tabLst>
                <a:tab pos="3492500" algn="l"/>
                <a:tab pos="4394200" algn="l"/>
              </a:tabLst>
            </a:pPr>
            <a:r>
              <a:rPr lang="en-US" altLang="ja-JP" sz="2000" b="1" spc="-120" dirty="0">
                <a:solidFill>
                  <a:srgbClr val="4291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ripple effects of our initiatives can be felt on the economy, in society, and on daily life.</a:t>
            </a:r>
          </a:p>
          <a:p>
            <a:pPr>
              <a:tabLst>
                <a:tab pos="3492500" algn="l"/>
                <a:tab pos="4394200" algn="l"/>
              </a:tabLst>
            </a:pPr>
            <a:endParaRPr lang="ja-JP" altLang="en-US" sz="3200" b="1" spc="-120" dirty="0">
              <a:solidFill>
                <a:srgbClr val="42914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547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2000" y="5087258"/>
            <a:ext cx="51443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solidFill>
                  <a:schemeClr val="bg1"/>
                </a:solidFill>
              </a:rPr>
              <a:t>THANK YOU </a:t>
            </a:r>
            <a:endParaRPr kumimoji="1" lang="ja-JP" altLang="en-US" sz="6600" b="1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" t="2554" r="27" b="14779"/>
          <a:stretch/>
        </p:blipFill>
        <p:spPr>
          <a:xfrm>
            <a:off x="0" y="-4503"/>
            <a:ext cx="12192000" cy="688006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C101-FB58-4233-D150-BFBBFDCC4174}"/>
              </a:ext>
            </a:extLst>
          </p:cNvPr>
          <p:cNvSpPr txBox="1"/>
          <p:nvPr/>
        </p:nvSpPr>
        <p:spPr bwMode="gray">
          <a:xfrm>
            <a:off x="6209971" y="1294882"/>
            <a:ext cx="598202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ja-JP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1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楕円 25"/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Picture 6" descr="\\B03010-s-002\12シティプロモート担当\シティプロモート\01_庁内取組（具体的なもの）\00_プロ担からの依頼\201506_庁内通知\09_写真素材\文字ロゴ（白地赤文字）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421AED1-D4E7-4D0B-9982-BC08849F8259}"/>
              </a:ext>
            </a:extLst>
          </p:cNvPr>
          <p:cNvSpPr/>
          <p:nvPr/>
        </p:nvSpPr>
        <p:spPr>
          <a:xfrm rot="5400000">
            <a:off x="-2267739" y="3998531"/>
            <a:ext cx="5544000" cy="144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CCC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399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2A4B3F0-8A9C-42C9-B0B2-2D45368B55C4}"/>
              </a:ext>
            </a:extLst>
          </p:cNvPr>
          <p:cNvSpPr/>
          <p:nvPr/>
        </p:nvSpPr>
        <p:spPr>
          <a:xfrm>
            <a:off x="73568" y="1070621"/>
            <a:ext cx="900000" cy="90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ja-JP" sz="1905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1922</a:t>
            </a:r>
            <a:endParaRPr lang="ja-JP" altLang="en-US" sz="1905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590209D6-59D5-4793-882F-3ABD0CCE99BB}"/>
              </a:ext>
            </a:extLst>
          </p:cNvPr>
          <p:cNvSpPr/>
          <p:nvPr/>
        </p:nvSpPr>
        <p:spPr>
          <a:xfrm>
            <a:off x="48939" y="4761322"/>
            <a:ext cx="900000" cy="90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D6A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ja-JP" sz="1905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1970s</a:t>
            </a:r>
            <a:endParaRPr lang="ja-JP" altLang="en-US" sz="1905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6B8A681-A2E8-48DB-BE98-EE2F259F4476}"/>
              </a:ext>
            </a:extLst>
          </p:cNvPr>
          <p:cNvSpPr/>
          <p:nvPr/>
        </p:nvSpPr>
        <p:spPr>
          <a:xfrm>
            <a:off x="896893" y="1311975"/>
            <a:ext cx="3362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Sapporo established as a city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6B0CA3E-5A58-4A92-BCB0-7A751CCE2547}"/>
              </a:ext>
            </a:extLst>
          </p:cNvPr>
          <p:cNvSpPr/>
          <p:nvPr/>
        </p:nvSpPr>
        <p:spPr>
          <a:xfrm>
            <a:off x="869949" y="4802314"/>
            <a:ext cx="37480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 surpasses a million</a:t>
            </a:r>
          </a:p>
          <a:p>
            <a:endParaRPr lang="en-US" altLang="ja-JP" sz="8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Sapporo Olympics are held</a:t>
            </a:r>
          </a:p>
          <a:p>
            <a:endParaRPr lang="ja-JP" altLang="en-US" sz="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Sapporo becomes an </a:t>
            </a:r>
          </a:p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en-US" altLang="ja-JP" sz="1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ordinance-designated city</a:t>
            </a:r>
            <a:endParaRPr lang="en-US" altLang="ja-JP" sz="28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3C7B66A-EFA0-4097-862E-F0816401CA97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A5D7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>
            <a:spLocks/>
          </p:cNvSpPr>
          <p:nvPr/>
        </p:nvSpPr>
        <p:spPr>
          <a:xfrm>
            <a:off x="534653" y="264748"/>
            <a:ext cx="8051563" cy="3797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History of Sapporo City and the Progression of Environmental Issues </a:t>
            </a:r>
          </a:p>
          <a:p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E790C705-7D81-B661-90CA-43F1CC6884AD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906525" y="2452638"/>
            <a:ext cx="651497" cy="57971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A0238C5-3652-D437-1C3A-CE3685F42BDF}"/>
              </a:ext>
            </a:extLst>
          </p:cNvPr>
          <p:cNvSpPr/>
          <p:nvPr/>
        </p:nvSpPr>
        <p:spPr>
          <a:xfrm>
            <a:off x="4512960" y="2894203"/>
            <a:ext cx="7493112" cy="3256276"/>
          </a:xfrm>
          <a:prstGeom prst="rect">
            <a:avLst/>
          </a:prstGeom>
          <a:solidFill>
            <a:srgbClr val="F2DCDB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1960s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1980s</a:t>
            </a:r>
            <a:endParaRPr lang="en-US" altLang="ja-JP" sz="32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Due to regulations by law/ordinance 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 the development of new 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infrastructure such as district heating 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 subways </a:t>
            </a:r>
          </a:p>
          <a:p>
            <a:pPr>
              <a:lnSpc>
                <a:spcPct val="120000"/>
              </a:lnSpc>
            </a:pP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there is a dramatic </a:t>
            </a:r>
          </a:p>
          <a:p>
            <a:pPr>
              <a:lnSpc>
                <a:spcPct val="120000"/>
              </a:lnSpc>
            </a:pP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improvement in air quality.</a:t>
            </a:r>
          </a:p>
          <a:p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582C1FA-47B2-1C2D-60E1-E2E9ABCB6AE9}"/>
              </a:ext>
            </a:extLst>
          </p:cNvPr>
          <p:cNvSpPr/>
          <p:nvPr/>
        </p:nvSpPr>
        <p:spPr>
          <a:xfrm>
            <a:off x="57743" y="3042524"/>
            <a:ext cx="900000" cy="90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1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ja-JP" sz="1905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1950s</a:t>
            </a:r>
            <a:endParaRPr lang="ja-JP" altLang="en-US" sz="1905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1E42B4A-242F-6390-0063-55B46124522B}"/>
              </a:ext>
            </a:extLst>
          </p:cNvPr>
          <p:cNvSpPr/>
          <p:nvPr/>
        </p:nvSpPr>
        <p:spPr>
          <a:xfrm>
            <a:off x="908538" y="3300007"/>
            <a:ext cx="3723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 surpasses 500,000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6545259-777E-7B11-F43B-8A003D56D953}"/>
              </a:ext>
            </a:extLst>
          </p:cNvPr>
          <p:cNvSpPr/>
          <p:nvPr/>
        </p:nvSpPr>
        <p:spPr>
          <a:xfrm>
            <a:off x="660702" y="2990178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フローチャート: 組合せ 2">
            <a:extLst>
              <a:ext uri="{FF2B5EF4-FFF2-40B4-BE49-F238E27FC236}">
                <a16:creationId xmlns:a16="http://schemas.microsoft.com/office/drawing/2014/main" id="{C2F9CC28-9A99-8A35-28FD-9249FB33CBA4}"/>
              </a:ext>
            </a:extLst>
          </p:cNvPr>
          <p:cNvSpPr/>
          <p:nvPr/>
        </p:nvSpPr>
        <p:spPr>
          <a:xfrm>
            <a:off x="2083163" y="3941091"/>
            <a:ext cx="508000" cy="153317"/>
          </a:xfrm>
          <a:prstGeom prst="flowChartMerg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ローチャート: 組合せ 3">
            <a:extLst>
              <a:ext uri="{FF2B5EF4-FFF2-40B4-BE49-F238E27FC236}">
                <a16:creationId xmlns:a16="http://schemas.microsoft.com/office/drawing/2014/main" id="{D19DC7B5-9A2D-DAA0-F65A-9B8D45A27E4A}"/>
              </a:ext>
            </a:extLst>
          </p:cNvPr>
          <p:cNvSpPr/>
          <p:nvPr/>
        </p:nvSpPr>
        <p:spPr>
          <a:xfrm>
            <a:off x="2075907" y="4200608"/>
            <a:ext cx="508000" cy="153317"/>
          </a:xfrm>
          <a:prstGeom prst="flowChartMerg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フローチャート: 組合せ 5">
            <a:extLst>
              <a:ext uri="{FF2B5EF4-FFF2-40B4-BE49-F238E27FC236}">
                <a16:creationId xmlns:a16="http://schemas.microsoft.com/office/drawing/2014/main" id="{BD8BF0C2-E86B-9D85-D5F8-835E21A4598E}"/>
              </a:ext>
            </a:extLst>
          </p:cNvPr>
          <p:cNvSpPr/>
          <p:nvPr/>
        </p:nvSpPr>
        <p:spPr>
          <a:xfrm>
            <a:off x="2088263" y="4594625"/>
            <a:ext cx="508000" cy="153317"/>
          </a:xfrm>
          <a:prstGeom prst="flowChartMerg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0986247-8E79-5B91-818F-B33BE7B112F0}"/>
              </a:ext>
            </a:extLst>
          </p:cNvPr>
          <p:cNvSpPr>
            <a:spLocks/>
          </p:cNvSpPr>
          <p:nvPr/>
        </p:nvSpPr>
        <p:spPr>
          <a:xfrm>
            <a:off x="613011" y="4227503"/>
            <a:ext cx="3560448" cy="45363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ja-JP" sz="1200" b="1" u="sng" dirty="0">
                <a:solidFill>
                  <a:srgbClr val="006600"/>
                </a:solidFill>
                <a:uFill>
                  <a:solidFill>
                    <a:srgbClr val="42923F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Development of city infrastructure accelerates </a:t>
            </a:r>
          </a:p>
          <a:p>
            <a:pPr algn="ctr"/>
            <a:endParaRPr lang="en-US" altLang="ja-JP" sz="2400" b="1" u="sng" dirty="0">
              <a:solidFill>
                <a:srgbClr val="006600"/>
              </a:solidFill>
              <a:uFill>
                <a:solidFill>
                  <a:srgbClr val="42923F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0EBF6FB-5B46-4968-4D20-E84339A512F7}"/>
              </a:ext>
            </a:extLst>
          </p:cNvPr>
          <p:cNvSpPr/>
          <p:nvPr/>
        </p:nvSpPr>
        <p:spPr>
          <a:xfrm>
            <a:off x="4515989" y="851693"/>
            <a:ext cx="3754696" cy="1689693"/>
          </a:xfrm>
          <a:prstGeom prst="rect">
            <a:avLst/>
          </a:prstGeom>
          <a:solidFill>
            <a:schemeClr val="bg1">
              <a:lumMod val="85000"/>
              <a:alpha val="69804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1950s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1970s</a:t>
            </a:r>
          </a:p>
          <a:p>
            <a:pPr>
              <a:lnSpc>
                <a:spcPct val="120000"/>
              </a:lnSpc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Due to the use of coal and oil, and the rapid increase in number of automobiles</a:t>
            </a:r>
          </a:p>
          <a:p>
            <a:pPr>
              <a:lnSpc>
                <a:spcPct val="120000"/>
              </a:lnSpc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pollution becomes more severe.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CF85D2E-D0D2-44BE-9D62-47C372E737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2"/>
          <a:stretch/>
        </p:blipFill>
        <p:spPr>
          <a:xfrm>
            <a:off x="4697873" y="5132867"/>
            <a:ext cx="3376573" cy="1635691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3F1CCC6-7177-396D-E19D-45E6F2CA803B}"/>
              </a:ext>
            </a:extLst>
          </p:cNvPr>
          <p:cNvCxnSpPr>
            <a:cxnSpLocks/>
          </p:cNvCxnSpPr>
          <p:nvPr/>
        </p:nvCxnSpPr>
        <p:spPr>
          <a:xfrm>
            <a:off x="1531247" y="2458170"/>
            <a:ext cx="2988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図 38">
            <a:extLst>
              <a:ext uri="{FF2B5EF4-FFF2-40B4-BE49-F238E27FC236}">
                <a16:creationId xmlns:a16="http://schemas.microsoft.com/office/drawing/2014/main" id="{75D1E8DC-1424-4202-9D1D-50C269B79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9" b="6455"/>
          <a:stretch/>
        </p:blipFill>
        <p:spPr>
          <a:xfrm>
            <a:off x="8148182" y="5132867"/>
            <a:ext cx="3702074" cy="16356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3CF5E0F-CA40-C73A-F61F-BFF77F2D0E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24" t="14381" r="32747" b="41030"/>
          <a:stretch/>
        </p:blipFill>
        <p:spPr>
          <a:xfrm>
            <a:off x="8141263" y="2945744"/>
            <a:ext cx="2657520" cy="2138520"/>
          </a:xfrm>
          <a:prstGeom prst="rect">
            <a:avLst/>
          </a:prstGeom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CBB697EF-FCC5-6A61-05F3-92FA03782ECE}"/>
              </a:ext>
            </a:extLst>
          </p:cNvPr>
          <p:cNvCxnSpPr>
            <a:cxnSpLocks/>
          </p:cNvCxnSpPr>
          <p:nvPr/>
        </p:nvCxnSpPr>
        <p:spPr>
          <a:xfrm flipH="1">
            <a:off x="10408156" y="3000840"/>
            <a:ext cx="689007" cy="84047"/>
          </a:xfrm>
          <a:prstGeom prst="straightConnector1">
            <a:avLst/>
          </a:prstGeom>
          <a:ln w="28575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D1F57E5A-F05D-5451-D582-6975F5ECC60B}"/>
              </a:ext>
            </a:extLst>
          </p:cNvPr>
          <p:cNvCxnSpPr>
            <a:cxnSpLocks/>
          </p:cNvCxnSpPr>
          <p:nvPr/>
        </p:nvCxnSpPr>
        <p:spPr>
          <a:xfrm flipH="1" flipV="1">
            <a:off x="9958927" y="3872909"/>
            <a:ext cx="931154" cy="96847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A0514AEA-27D4-FC4D-FB3B-072266DD1B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688" t="52578" r="1582" b="7434"/>
          <a:stretch/>
        </p:blipFill>
        <p:spPr>
          <a:xfrm>
            <a:off x="10747205" y="4277725"/>
            <a:ext cx="1112725" cy="80304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1673B70-5C24-A13A-F990-B541E64458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9" t="2108" r="1417" b="53479"/>
          <a:stretch/>
        </p:blipFill>
        <p:spPr>
          <a:xfrm>
            <a:off x="10999555" y="2943918"/>
            <a:ext cx="850701" cy="1307209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B7B61D4-F6B9-61F3-3651-D7D0B6EDC291}"/>
              </a:ext>
            </a:extLst>
          </p:cNvPr>
          <p:cNvSpPr txBox="1"/>
          <p:nvPr/>
        </p:nvSpPr>
        <p:spPr>
          <a:xfrm>
            <a:off x="8141261" y="2980956"/>
            <a:ext cx="1945419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1971: district heating begins in the city center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827382A-1EF1-FCF4-8E86-A0DB258DAA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512" t="26116" r="66986" b="39193"/>
          <a:stretch/>
        </p:blipFill>
        <p:spPr>
          <a:xfrm>
            <a:off x="8421950" y="642782"/>
            <a:ext cx="3442820" cy="1993632"/>
          </a:xfrm>
          <a:prstGeom prst="rect">
            <a:avLst/>
          </a:prstGeom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7D9B61-175F-4EFE-FB1E-503BA9E65EC4}"/>
              </a:ext>
            </a:extLst>
          </p:cNvPr>
          <p:cNvSpPr txBox="1"/>
          <p:nvPr/>
        </p:nvSpPr>
        <p:spPr>
          <a:xfrm>
            <a:off x="8389941" y="640427"/>
            <a:ext cx="25262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City center in the late 1950s</a:t>
            </a: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(Sapporo City Archives)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545D83A-60DE-5D83-6F8F-9896A7C9DCA1}"/>
              </a:ext>
            </a:extLst>
          </p:cNvPr>
          <p:cNvSpPr txBox="1"/>
          <p:nvPr/>
        </p:nvSpPr>
        <p:spPr>
          <a:xfrm>
            <a:off x="8148182" y="5160057"/>
            <a:ext cx="2599023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1971: </a:t>
            </a:r>
            <a:r>
              <a:rPr lang="en-US" altLang="ja-JP" sz="1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Nanboku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Subway Line opens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36D3E81-A882-4FE9-C681-88E61D06A61C}"/>
              </a:ext>
            </a:extLst>
          </p:cNvPr>
          <p:cNvSpPr txBox="1"/>
          <p:nvPr/>
        </p:nvSpPr>
        <p:spPr>
          <a:xfrm>
            <a:off x="4727437" y="5191120"/>
            <a:ext cx="2936106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1972: Sapporo Olympics are held</a:t>
            </a:r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0BD92090-9580-D6DD-D2B1-9A00858FDE3E}"/>
              </a:ext>
            </a:extLst>
          </p:cNvPr>
          <p:cNvSpPr/>
          <p:nvPr/>
        </p:nvSpPr>
        <p:spPr>
          <a:xfrm rot="10800000">
            <a:off x="4512960" y="2470088"/>
            <a:ext cx="3838170" cy="365564"/>
          </a:xfrm>
          <a:prstGeom prst="triangle">
            <a:avLst/>
          </a:prstGeom>
          <a:gradFill>
            <a:gsLst>
              <a:gs pos="0">
                <a:srgbClr val="E4E4E4"/>
              </a:gs>
              <a:gs pos="100000">
                <a:schemeClr val="bg1">
                  <a:lumMod val="6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666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楕円 25"/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Picture 6" descr="\\B03010-s-002\12シティプロモート担当\シティプロモート\01_庁内取組（具体的なもの）\00_プロ担からの依頼\201506_庁内通知\09_写真素材\文字ロゴ（白地赤文字）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3C7B66A-EFA0-4097-862E-F0816401CA97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A5D7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>
            <a:spLocks/>
          </p:cNvSpPr>
          <p:nvPr/>
        </p:nvSpPr>
        <p:spPr>
          <a:xfrm>
            <a:off x="534653" y="264748"/>
            <a:ext cx="9962659" cy="3797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History of Sapporo City and the Progression of Environmental Issues </a:t>
            </a:r>
          </a:p>
          <a:p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63" name="Object 3">
            <a:extLst>
              <a:ext uri="{FF2B5EF4-FFF2-40B4-BE49-F238E27FC236}">
                <a16:creationId xmlns:a16="http://schemas.microsoft.com/office/drawing/2014/main" id="{28063BB0-0653-722B-4031-5BE8799F736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447690"/>
              </p:ext>
            </p:extLst>
          </p:nvPr>
        </p:nvGraphicFramePr>
        <p:xfrm>
          <a:off x="25401" y="1607592"/>
          <a:ext cx="6194424" cy="442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Text Box 4">
            <a:extLst>
              <a:ext uri="{FF2B5EF4-FFF2-40B4-BE49-F238E27FC236}">
                <a16:creationId xmlns:a16="http://schemas.microsoft.com/office/drawing/2014/main" id="{D6AC003D-1A57-94A4-1314-74063EEBC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100" y="5905231"/>
            <a:ext cx="43022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2400" dirty="0">
                <a:cs typeface="Arial" panose="020B0604020202020204" pitchFamily="34" charset="0"/>
              </a:rPr>
              <a:t>Winter (October – March) value, </a:t>
            </a:r>
          </a:p>
          <a:p>
            <a:pPr algn="l">
              <a:spcBef>
                <a:spcPct val="0"/>
              </a:spcBef>
            </a:pPr>
            <a:r>
              <a:rPr lang="en-US" altLang="ja-JP" sz="2400" dirty="0">
                <a:cs typeface="Arial" panose="020B0604020202020204" pitchFamily="34" charset="0"/>
              </a:rPr>
              <a:t>central part of Sapporo City</a:t>
            </a: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4F1741E2-4B0C-CC8A-28DA-47560B815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577" y="856668"/>
            <a:ext cx="6188077" cy="113982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Amount of dust fall by fiscal year</a:t>
            </a:r>
          </a:p>
        </p:txBody>
      </p:sp>
      <p:sp>
        <p:nvSpPr>
          <p:cNvPr id="66" name="Oval 6">
            <a:extLst>
              <a:ext uri="{FF2B5EF4-FFF2-40B4-BE49-F238E27FC236}">
                <a16:creationId xmlns:a16="http://schemas.microsoft.com/office/drawing/2014/main" id="{BE44DDC8-EEA8-26E5-049B-AB71C27FF63D}"/>
              </a:ext>
            </a:extLst>
          </p:cNvPr>
          <p:cNvSpPr>
            <a:spLocks noChangeArrowheads="1"/>
          </p:cNvSpPr>
          <p:nvPr/>
        </p:nvSpPr>
        <p:spPr bwMode="auto">
          <a:xfrm rot="19830978">
            <a:off x="1674225" y="2107024"/>
            <a:ext cx="925937" cy="2902626"/>
          </a:xfrm>
          <a:prstGeom prst="ellipse">
            <a:avLst/>
          </a:prstGeom>
          <a:noFill/>
          <a:ln w="25400" algn="ctr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68" name="Object 8">
            <a:extLst>
              <a:ext uri="{FF2B5EF4-FFF2-40B4-BE49-F238E27FC236}">
                <a16:creationId xmlns:a16="http://schemas.microsoft.com/office/drawing/2014/main" id="{A3BE27D7-993E-C9CC-59F1-74D12A6C83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007934"/>
              </p:ext>
            </p:extLst>
          </p:nvPr>
        </p:nvGraphicFramePr>
        <p:xfrm>
          <a:off x="6300263" y="1560467"/>
          <a:ext cx="6018737" cy="434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9" name="Oval 6">
            <a:extLst>
              <a:ext uri="{FF2B5EF4-FFF2-40B4-BE49-F238E27FC236}">
                <a16:creationId xmlns:a16="http://schemas.microsoft.com/office/drawing/2014/main" id="{5B0F59B0-DF0B-C6B5-9837-B1421ABAE62D}"/>
              </a:ext>
            </a:extLst>
          </p:cNvPr>
          <p:cNvSpPr>
            <a:spLocks noChangeArrowheads="1"/>
          </p:cNvSpPr>
          <p:nvPr/>
        </p:nvSpPr>
        <p:spPr bwMode="auto">
          <a:xfrm rot="18732742">
            <a:off x="8118754" y="1429963"/>
            <a:ext cx="1081262" cy="3672714"/>
          </a:xfrm>
          <a:prstGeom prst="ellipse">
            <a:avLst/>
          </a:prstGeom>
          <a:noFill/>
          <a:ln w="25400" algn="ctr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id="{CDA739A4-B325-07AF-AD0A-AF5A7CEE400F}"/>
              </a:ext>
            </a:extLst>
          </p:cNvPr>
          <p:cNvSpPr txBox="1">
            <a:spLocks noChangeArrowheads="1"/>
          </p:cNvSpPr>
          <p:nvPr/>
        </p:nvSpPr>
        <p:spPr>
          <a:xfrm>
            <a:off x="7172859" y="856669"/>
            <a:ext cx="5019141" cy="1139825"/>
          </a:xfrm>
          <a:prstGeom prst="rect">
            <a:avLst/>
          </a:prstGeom>
        </p:spPr>
        <p:txBody>
          <a:bodyPr vert="horz" lIns="139281" tIns="69641" rIns="139281" bIns="69641" rtlCol="0" anchor="ctr">
            <a:normAutofit fontScale="92500" lnSpcReduction="20000"/>
          </a:bodyPr>
          <a:lstStyle>
            <a:lvl1pPr algn="ctr" defTabSz="957838" rtl="0" eaLnBrk="1" latinLnBrk="0" hangingPunct="1">
              <a:spcBef>
                <a:spcPct val="0"/>
              </a:spcBef>
              <a:buNone/>
              <a:defRPr kumimoji="1" sz="460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Sulphur dioxide concentration by fiscal year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F2C741B1-5EEC-1AEB-C653-DB328B353809}"/>
              </a:ext>
            </a:extLst>
          </p:cNvPr>
          <p:cNvSpPr txBox="1">
            <a:spLocks noChangeArrowheads="1"/>
          </p:cNvSpPr>
          <p:nvPr/>
        </p:nvSpPr>
        <p:spPr>
          <a:xfrm>
            <a:off x="10012680" y="2232894"/>
            <a:ext cx="2141219" cy="1139825"/>
          </a:xfrm>
          <a:prstGeom prst="rect">
            <a:avLst/>
          </a:prstGeom>
        </p:spPr>
        <p:txBody>
          <a:bodyPr vert="horz" lIns="139281" tIns="69641" rIns="139281" bIns="69641" rtlCol="0" anchor="ctr">
            <a:normAutofit/>
          </a:bodyPr>
          <a:lstStyle>
            <a:lvl1pPr algn="ctr" defTabSz="957838" rtl="0" eaLnBrk="1" latinLnBrk="0" hangingPunct="1">
              <a:spcBef>
                <a:spcPct val="0"/>
              </a:spcBef>
              <a:buNone/>
              <a:defRPr kumimoji="1" sz="460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（環境基準）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Environmental standard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722535CE-8E32-222E-8E06-A3B85750B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043" y="5880546"/>
            <a:ext cx="3615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2400" dirty="0">
                <a:cs typeface="Arial" panose="020B0604020202020204" pitchFamily="34" charset="0"/>
              </a:rPr>
              <a:t>Annual</a:t>
            </a:r>
            <a:r>
              <a:rPr lang="ja-JP" altLang="en-US" sz="2400" dirty="0">
                <a:cs typeface="Arial" panose="020B0604020202020204" pitchFamily="34" charset="0"/>
              </a:rPr>
              <a:t> </a:t>
            </a:r>
            <a:r>
              <a:rPr lang="en-US" altLang="ja-JP" sz="2400" dirty="0">
                <a:cs typeface="Arial" panose="020B0604020202020204" pitchFamily="34" charset="0"/>
              </a:rPr>
              <a:t>average value, </a:t>
            </a:r>
          </a:p>
          <a:p>
            <a:pPr algn="l">
              <a:spcBef>
                <a:spcPct val="0"/>
              </a:spcBef>
            </a:pPr>
            <a:r>
              <a:rPr lang="en-US" altLang="ja-JP" sz="2400" dirty="0">
                <a:cs typeface="Arial" panose="020B0604020202020204" pitchFamily="34" charset="0"/>
              </a:rPr>
              <a:t>central part of Sapporo City</a:t>
            </a:r>
          </a:p>
        </p:txBody>
      </p:sp>
    </p:spTree>
    <p:extLst>
      <p:ext uri="{BB962C8B-B14F-4D97-AF65-F5344CB8AC3E}">
        <p14:creationId xmlns:p14="http://schemas.microsoft.com/office/powerpoint/2010/main" val="113726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B58674-924F-44CD-A5F0-0CC03DB009B9}"/>
              </a:ext>
            </a:extLst>
          </p:cNvPr>
          <p:cNvSpPr/>
          <p:nvPr/>
        </p:nvSpPr>
        <p:spPr>
          <a:xfrm rot="5400000">
            <a:off x="-2420343" y="3816962"/>
            <a:ext cx="5904000" cy="18976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59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6A86E42C-2884-409F-BFF7-CA5D0A20E400}"/>
              </a:ext>
            </a:extLst>
          </p:cNvPr>
          <p:cNvSpPr/>
          <p:nvPr/>
        </p:nvSpPr>
        <p:spPr>
          <a:xfrm>
            <a:off x="76579" y="1074804"/>
            <a:ext cx="900000" cy="90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D99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ja-JP" sz="191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1990s</a:t>
            </a:r>
            <a:endParaRPr lang="ja-JP" altLang="en-US" sz="191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D63AB7C-C75D-464D-B09F-DD8C1B30C0AD}"/>
              </a:ext>
            </a:extLst>
          </p:cNvPr>
          <p:cNvSpPr/>
          <p:nvPr/>
        </p:nvSpPr>
        <p:spPr>
          <a:xfrm>
            <a:off x="892667" y="4394114"/>
            <a:ext cx="3719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 </a:t>
            </a:r>
            <a:r>
              <a:rPr lang="en-US" altLang="ja-JP" sz="12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100-year anniversary of city   </a:t>
            </a:r>
          </a:p>
          <a:p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en-US" altLang="ja-JP" sz="12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establishment</a:t>
            </a:r>
          </a:p>
          <a:p>
            <a:endParaRPr lang="en-US" altLang="ja-JP" sz="12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 </a:t>
            </a:r>
            <a:r>
              <a:rPr lang="en-US" altLang="ja-JP" sz="12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G7 Ministers’ Meeting on Climate, Energy </a:t>
            </a:r>
          </a:p>
          <a:p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en-US" altLang="ja-JP" sz="12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 Environment is held in Sapporo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99D7265-52DD-428D-A136-CF195A3847FF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A5D7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383D721-103C-BB95-C5C3-45CC1E62CEF3}"/>
              </a:ext>
            </a:extLst>
          </p:cNvPr>
          <p:cNvSpPr>
            <a:spLocks/>
          </p:cNvSpPr>
          <p:nvPr/>
        </p:nvSpPr>
        <p:spPr>
          <a:xfrm>
            <a:off x="534653" y="264748"/>
            <a:ext cx="8441989" cy="3797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History of Sapporo City and the Progression of Environmental Issues </a:t>
            </a:r>
          </a:p>
          <a:p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B24693-2521-00A4-16CC-F2B62DA05D1B}"/>
              </a:ext>
            </a:extLst>
          </p:cNvPr>
          <p:cNvSpPr/>
          <p:nvPr/>
        </p:nvSpPr>
        <p:spPr>
          <a:xfrm>
            <a:off x="872455" y="1341078"/>
            <a:ext cx="3455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 surpasses 1.8 million</a:t>
            </a: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C2F412C-AFDF-60C8-14A9-149C08D77EE5}"/>
              </a:ext>
            </a:extLst>
          </p:cNvPr>
          <p:cNvSpPr/>
          <p:nvPr/>
        </p:nvSpPr>
        <p:spPr>
          <a:xfrm>
            <a:off x="757308" y="1643569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4E362D4-E38E-0BEF-F6B7-8B4CFA346751}"/>
              </a:ext>
            </a:extLst>
          </p:cNvPr>
          <p:cNvCxnSpPr>
            <a:cxnSpLocks/>
          </p:cNvCxnSpPr>
          <p:nvPr/>
        </p:nvCxnSpPr>
        <p:spPr>
          <a:xfrm>
            <a:off x="892667" y="1763983"/>
            <a:ext cx="876402" cy="3257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楕円 60">
            <a:extLst>
              <a:ext uri="{FF2B5EF4-FFF2-40B4-BE49-F238E27FC236}">
                <a16:creationId xmlns:a16="http://schemas.microsoft.com/office/drawing/2014/main" id="{8824E273-2763-CFB8-178E-E9FE3230A5A6}"/>
              </a:ext>
            </a:extLst>
          </p:cNvPr>
          <p:cNvSpPr/>
          <p:nvPr/>
        </p:nvSpPr>
        <p:spPr>
          <a:xfrm>
            <a:off x="77369" y="4351734"/>
            <a:ext cx="900000" cy="90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8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ja-JP" sz="1905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2020s</a:t>
            </a:r>
            <a:endParaRPr lang="ja-JP" altLang="en-US" sz="1905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B23D33-0A63-7A0B-2F0C-9390FD9C2979}"/>
              </a:ext>
            </a:extLst>
          </p:cNvPr>
          <p:cNvSpPr>
            <a:spLocks/>
          </p:cNvSpPr>
          <p:nvPr/>
        </p:nvSpPr>
        <p:spPr>
          <a:xfrm>
            <a:off x="337460" y="5649604"/>
            <a:ext cx="4463649" cy="8757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ja-JP" sz="2000" b="1" u="sng" dirty="0">
                <a:solidFill>
                  <a:srgbClr val="006600"/>
                </a:solidFill>
                <a:uFill>
                  <a:solidFill>
                    <a:srgbClr val="42923F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City renewal acceleration</a:t>
            </a:r>
          </a:p>
        </p:txBody>
      </p:sp>
      <p:sp>
        <p:nvSpPr>
          <p:cNvPr id="10" name="フローチャート: 組合せ 9">
            <a:extLst>
              <a:ext uri="{FF2B5EF4-FFF2-40B4-BE49-F238E27FC236}">
                <a16:creationId xmlns:a16="http://schemas.microsoft.com/office/drawing/2014/main" id="{D8A5964A-AD4E-D8A5-66C5-7C2C0004C624}"/>
              </a:ext>
            </a:extLst>
          </p:cNvPr>
          <p:cNvSpPr/>
          <p:nvPr/>
        </p:nvSpPr>
        <p:spPr>
          <a:xfrm>
            <a:off x="2246290" y="5556343"/>
            <a:ext cx="508000" cy="153317"/>
          </a:xfrm>
          <a:prstGeom prst="flowChartMerg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フローチャート: 組合せ 10">
            <a:extLst>
              <a:ext uri="{FF2B5EF4-FFF2-40B4-BE49-F238E27FC236}">
                <a16:creationId xmlns:a16="http://schemas.microsoft.com/office/drawing/2014/main" id="{F323A07B-64FC-1D80-A50A-A2AEC3347669}"/>
              </a:ext>
            </a:extLst>
          </p:cNvPr>
          <p:cNvSpPr/>
          <p:nvPr/>
        </p:nvSpPr>
        <p:spPr>
          <a:xfrm>
            <a:off x="2239034" y="5930848"/>
            <a:ext cx="508000" cy="153317"/>
          </a:xfrm>
          <a:prstGeom prst="flowChartMerg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フローチャート: 組合せ 14">
            <a:extLst>
              <a:ext uri="{FF2B5EF4-FFF2-40B4-BE49-F238E27FC236}">
                <a16:creationId xmlns:a16="http://schemas.microsoft.com/office/drawing/2014/main" id="{DB9D040D-EDEA-691B-32AE-8DBD73EF0634}"/>
              </a:ext>
            </a:extLst>
          </p:cNvPr>
          <p:cNvSpPr/>
          <p:nvPr/>
        </p:nvSpPr>
        <p:spPr>
          <a:xfrm>
            <a:off x="2248813" y="6203505"/>
            <a:ext cx="508000" cy="153317"/>
          </a:xfrm>
          <a:prstGeom prst="flowChartMerg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1B4D03E-8D57-A2FC-38C2-52D882899F02}"/>
              </a:ext>
            </a:extLst>
          </p:cNvPr>
          <p:cNvSpPr/>
          <p:nvPr/>
        </p:nvSpPr>
        <p:spPr>
          <a:xfrm>
            <a:off x="4568151" y="2589993"/>
            <a:ext cx="4392969" cy="3707254"/>
          </a:xfrm>
          <a:prstGeom prst="rect">
            <a:avLst/>
          </a:prstGeom>
          <a:solidFill>
            <a:srgbClr val="F2DCDB">
              <a:alpha val="69804"/>
            </a:srgbClr>
          </a:solidFill>
        </p:spPr>
        <p:txBody>
          <a:bodyPr wrap="square" tIns="9000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2008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With the aim of becoming a world-class </a:t>
            </a: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environmental city, ‘Green Capital, Sapporo’ is declared.</a:t>
            </a:r>
          </a:p>
          <a:p>
            <a:r>
              <a:rPr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ambition to be a ‘Zero carbon city’ is declared.</a:t>
            </a:r>
          </a:p>
          <a:p>
            <a:r>
              <a:rPr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2023</a:t>
            </a: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On the occasion of the G7 summit, the Hokkaido/Sapporo Declaration is announced to pave the way for a decarbonized future through local energy production for local consumption, and contributions to economic revitalization. 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D1D3708-F68F-CA22-8C98-BA1A552F86D3}"/>
              </a:ext>
            </a:extLst>
          </p:cNvPr>
          <p:cNvSpPr/>
          <p:nvPr/>
        </p:nvSpPr>
        <p:spPr>
          <a:xfrm>
            <a:off x="4502553" y="931604"/>
            <a:ext cx="4518014" cy="1175706"/>
          </a:xfrm>
          <a:prstGeom prst="rect">
            <a:avLst/>
          </a:prstGeom>
          <a:solidFill>
            <a:schemeClr val="bg1">
              <a:lumMod val="85000"/>
              <a:alpha val="69804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1990s</a:t>
            </a:r>
          </a:p>
          <a:p>
            <a:pPr>
              <a:lnSpc>
                <a:spcPct val="110000"/>
              </a:lnSpc>
            </a:pPr>
            <a:r>
              <a:rPr lang="en-US" altLang="ja-JP" sz="1600" spc="-8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Through global warming and the loss of biodiversity </a:t>
            </a:r>
          </a:p>
          <a:p>
            <a:pPr>
              <a:lnSpc>
                <a:spcPct val="110000"/>
              </a:lnSpc>
            </a:pPr>
            <a:r>
              <a:rPr lang="en-US" altLang="ja-JP" sz="1600" b="1" spc="-8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environmental problems become apparent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FB7B19B-371F-A23D-3F07-FDC03B3380DB}"/>
              </a:ext>
            </a:extLst>
          </p:cNvPr>
          <p:cNvCxnSpPr>
            <a:cxnSpLocks/>
          </p:cNvCxnSpPr>
          <p:nvPr/>
        </p:nvCxnSpPr>
        <p:spPr>
          <a:xfrm>
            <a:off x="1770391" y="2093796"/>
            <a:ext cx="277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楕円 27">
            <a:extLst>
              <a:ext uri="{FF2B5EF4-FFF2-40B4-BE49-F238E27FC236}">
                <a16:creationId xmlns:a16="http://schemas.microsoft.com/office/drawing/2014/main" id="{006F718D-9341-EFD0-CA82-9E4E9647375B}"/>
              </a:ext>
            </a:extLst>
          </p:cNvPr>
          <p:cNvSpPr/>
          <p:nvPr/>
        </p:nvSpPr>
        <p:spPr>
          <a:xfrm>
            <a:off x="72927" y="2363755"/>
            <a:ext cx="900000" cy="90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D476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ja-JP" sz="191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2000s</a:t>
            </a:r>
            <a:endParaRPr lang="ja-JP" altLang="en-US" sz="191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C8DA7D1-AA12-7B11-DBAA-0F7D0E33EEF2}"/>
              </a:ext>
            </a:extLst>
          </p:cNvPr>
          <p:cNvSpPr/>
          <p:nvPr/>
        </p:nvSpPr>
        <p:spPr>
          <a:xfrm>
            <a:off x="883186" y="2614496"/>
            <a:ext cx="32850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Population surpasses   </a:t>
            </a:r>
          </a:p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lang="en-US" altLang="ja-JP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1.9 million</a:t>
            </a:r>
          </a:p>
        </p:txBody>
      </p:sp>
      <p:pic>
        <p:nvPicPr>
          <p:cNvPr id="53" name="図 5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3B86D04-E3A1-19B5-FBB7-E54B0E988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80" y="2668807"/>
            <a:ext cx="2725820" cy="1423115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36D6137-8930-7217-056B-7DFB34E9D165}"/>
              </a:ext>
            </a:extLst>
          </p:cNvPr>
          <p:cNvGrpSpPr>
            <a:grpSpLocks noChangeAspect="1"/>
          </p:cNvGrpSpPr>
          <p:nvPr/>
        </p:nvGrpSpPr>
        <p:grpSpPr>
          <a:xfrm>
            <a:off x="9058129" y="5003344"/>
            <a:ext cx="2983524" cy="1672756"/>
            <a:chOff x="9132843" y="5166640"/>
            <a:chExt cx="3108362" cy="1742747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6BFECFB6-4A90-8E16-8B3A-03FF8A37F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846" t="40778" r="57473" b="31099"/>
            <a:stretch/>
          </p:blipFill>
          <p:spPr>
            <a:xfrm>
              <a:off x="9149313" y="5166640"/>
              <a:ext cx="3091892" cy="173219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BC31747-C1C7-F49A-1A73-2D3F8854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2843" y="6396697"/>
              <a:ext cx="495770" cy="512690"/>
            </a:xfrm>
            <a:prstGeom prst="rect">
              <a:avLst/>
            </a:prstGeom>
          </p:spPr>
        </p:pic>
      </p:grpSp>
      <p:sp>
        <p:nvSpPr>
          <p:cNvPr id="18" name="二等辺三角形 17">
            <a:extLst>
              <a:ext uri="{FF2B5EF4-FFF2-40B4-BE49-F238E27FC236}">
                <a16:creationId xmlns:a16="http://schemas.microsoft.com/office/drawing/2014/main" id="{B2346CF5-3600-1639-8F37-34DC3BB02DED}"/>
              </a:ext>
            </a:extLst>
          </p:cNvPr>
          <p:cNvSpPr/>
          <p:nvPr/>
        </p:nvSpPr>
        <p:spPr>
          <a:xfrm rot="10800000">
            <a:off x="4494315" y="2107311"/>
            <a:ext cx="4569095" cy="432000"/>
          </a:xfrm>
          <a:prstGeom prst="triangle">
            <a:avLst/>
          </a:prstGeom>
          <a:gradFill flip="none" rotWithShape="1">
            <a:gsLst>
              <a:gs pos="0">
                <a:srgbClr val="E4E4E4"/>
              </a:gs>
              <a:gs pos="100000">
                <a:schemeClr val="bg1">
                  <a:lumMod val="6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楕円 25"/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Picture 6" descr="\\B03010-s-002\12シティプロモート担当\シティプロモート\01_庁内取組（具体的なもの）\00_プロ担からの依頼\201506_庁内通知\09_写真素材\文字ロゴ（白地赤文字）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762DE8E1-D331-B188-CDDD-AEEB03209024}"/>
              </a:ext>
            </a:extLst>
          </p:cNvPr>
          <p:cNvGrpSpPr/>
          <p:nvPr/>
        </p:nvGrpSpPr>
        <p:grpSpPr>
          <a:xfrm>
            <a:off x="9038553" y="446513"/>
            <a:ext cx="3190855" cy="2055914"/>
            <a:chOff x="12218378" y="635599"/>
            <a:chExt cx="3190855" cy="205591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14E8B379-0EC2-573A-DA6B-3353BC46A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43" t="17205" r="597" b="712"/>
            <a:stretch/>
          </p:blipFill>
          <p:spPr>
            <a:xfrm>
              <a:off x="12385463" y="933450"/>
              <a:ext cx="2838699" cy="1758063"/>
            </a:xfrm>
            <a:prstGeom prst="rect">
              <a:avLst/>
            </a:prstGeom>
          </p:spPr>
        </p:pic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C92AB870-1327-D549-9399-B9DF8DDD3316}"/>
                </a:ext>
              </a:extLst>
            </p:cNvPr>
            <p:cNvSpPr txBox="1"/>
            <p:nvPr/>
          </p:nvSpPr>
          <p:spPr>
            <a:xfrm>
              <a:off x="12218378" y="635599"/>
              <a:ext cx="3190855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sz="9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Sapporo’s annual average temperature has been increasing at a rate of about 2.5</a:t>
              </a:r>
              <a:r>
                <a:rPr kumimoji="1" lang="ja-JP" altLang="en-US" sz="9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℃ </a:t>
              </a:r>
              <a:r>
                <a:rPr kumimoji="1" lang="en-US" altLang="ja-JP" sz="9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per 100 years. </a:t>
              </a:r>
              <a:endParaRPr kumimoji="1" lang="ja-JP" altLang="en-US" sz="9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37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772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FA2C71F3-AFF3-4230-BFEE-7657A9931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279" y="-3052"/>
            <a:ext cx="8036067" cy="62097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5DFE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2881" tIns="31441" rIns="62881" bIns="31441" numCol="1" anchor="t" anchorCtr="0" compatLnSpc="1">
            <a:prstTxWarp prst="textNoShape">
              <a:avLst/>
            </a:prstTxWarp>
          </a:bodyPr>
          <a:lstStyle/>
          <a:p>
            <a:pPr algn="just" defTabSz="628833" fontAlgn="base">
              <a:lnSpc>
                <a:spcPct val="152000"/>
              </a:lnSpc>
              <a:spcBef>
                <a:spcPct val="0"/>
              </a:spcBef>
              <a:spcAft>
                <a:spcPct val="0"/>
              </a:spcAft>
            </a:pPr>
            <a:endParaRPr lang="ja-JP" altLang="ja-JP" sz="2751" b="1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itchFamily="50" charset="-128"/>
            </a:endParaRPr>
          </a:p>
        </p:txBody>
      </p:sp>
      <p:graphicFrame>
        <p:nvGraphicFramePr>
          <p:cNvPr id="12" name="グラフ 11">
            <a:extLst>
              <a:ext uri="{FF2B5EF4-FFF2-40B4-BE49-F238E27FC236}">
                <a16:creationId xmlns:a16="http://schemas.microsoft.com/office/drawing/2014/main" id="{AC25A97C-B201-4412-B759-B18E1B490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331928"/>
              </p:ext>
            </p:extLst>
          </p:nvPr>
        </p:nvGraphicFramePr>
        <p:xfrm>
          <a:off x="680317" y="2695699"/>
          <a:ext cx="10299790" cy="426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80DFAB14-EECE-4619-9B72-FE6708559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547">
            <a:off x="3580160" y="3793687"/>
            <a:ext cx="6330854" cy="1877083"/>
          </a:xfrm>
          <a:prstGeom prst="rect">
            <a:avLst/>
          </a:prstGeom>
        </p:spPr>
      </p:pic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F26D16A5-A32C-459B-9B92-707298925653}"/>
              </a:ext>
            </a:extLst>
          </p:cNvPr>
          <p:cNvSpPr/>
          <p:nvPr/>
        </p:nvSpPr>
        <p:spPr>
          <a:xfrm rot="6575874">
            <a:off x="9351037" y="5339706"/>
            <a:ext cx="1080000" cy="720000"/>
          </a:xfrm>
          <a:prstGeom prst="triangle">
            <a:avLst/>
          </a:prstGeom>
          <a:solidFill>
            <a:srgbClr val="9AC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>
              <a:solidFill>
                <a:schemeClr val="accent3">
                  <a:lumMod val="20000"/>
                  <a:lumOff val="8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018500A-61E7-4AD7-9D2B-4925D8257812}"/>
              </a:ext>
            </a:extLst>
          </p:cNvPr>
          <p:cNvCxnSpPr/>
          <p:nvPr/>
        </p:nvCxnSpPr>
        <p:spPr>
          <a:xfrm flipV="1">
            <a:off x="3450133" y="3567797"/>
            <a:ext cx="7200000" cy="159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矢印 36">
            <a:extLst>
              <a:ext uri="{FF2B5EF4-FFF2-40B4-BE49-F238E27FC236}">
                <a16:creationId xmlns:a16="http://schemas.microsoft.com/office/drawing/2014/main" id="{4CE3D694-EF1D-45C3-98AA-A42849C02DB4}"/>
              </a:ext>
            </a:extLst>
          </p:cNvPr>
          <p:cNvSpPr/>
          <p:nvPr/>
        </p:nvSpPr>
        <p:spPr>
          <a:xfrm>
            <a:off x="6162499" y="3574931"/>
            <a:ext cx="474137" cy="1368000"/>
          </a:xfrm>
          <a:prstGeom prst="downArrow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6946A50-8E07-5273-1096-7F0273D8A3DA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A5D7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127814A-83C9-4E9B-A85A-6F9D0A713C1C}"/>
              </a:ext>
            </a:extLst>
          </p:cNvPr>
          <p:cNvSpPr>
            <a:spLocks/>
          </p:cNvSpPr>
          <p:nvPr/>
        </p:nvSpPr>
        <p:spPr>
          <a:xfrm>
            <a:off x="544293" y="263894"/>
            <a:ext cx="10172914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Sapporo City’s objective to reduce Greenhouse Gas emissions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9E6174-9BE8-9508-1B14-FDFE5D8C6372}"/>
              </a:ext>
            </a:extLst>
          </p:cNvPr>
          <p:cNvSpPr txBox="1"/>
          <p:nvPr/>
        </p:nvSpPr>
        <p:spPr>
          <a:xfrm>
            <a:off x="138081" y="831066"/>
            <a:ext cx="10579126" cy="2051416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With the intention of becoming a zero-carbon city by 2050, Sapporo aims to have reduced emissions by 55% by 2030 (in comparison to 2016 levels).</a:t>
            </a:r>
            <a:endParaRPr kumimoji="1" lang="en-US" altLang="ja-JP" sz="1600" b="1" u="heavy" dirty="0"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600" spc="-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Sapporo city’s Climate Action Plan (March 2021) was created based on the scientific findings of the IPCC in keeping with the ‘</a:t>
            </a:r>
            <a:r>
              <a:rPr lang="en-US" altLang="ja-JP" sz="1600" b="1" u="heavy" spc="-100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</a:t>
            </a:r>
            <a:r>
              <a:rPr lang="ja-JP" altLang="en-US" sz="1600" b="1" u="heavy" spc="-100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℃ </a:t>
            </a:r>
            <a:r>
              <a:rPr lang="en-US" altLang="ja-JP" sz="1600" b="1" u="heavy" spc="-100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target’ of the Paris agreement.</a:t>
            </a:r>
            <a:endParaRPr lang="en-US" altLang="ja-JP" sz="1600" spc="-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Aims to meet this target through initiatives capitalizing on the special characteristics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of the region.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EE9D33-A542-AACC-50AE-69183CB46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191" y="983255"/>
            <a:ext cx="1273207" cy="17959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7ECC15-41A2-847E-86D3-B5AA9973E5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377" y="1893584"/>
            <a:ext cx="1547929" cy="930299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AD6C9DC-5D2C-F471-A146-22BA19ED820C}"/>
              </a:ext>
            </a:extLst>
          </p:cNvPr>
          <p:cNvCxnSpPr/>
          <p:nvPr/>
        </p:nvCxnSpPr>
        <p:spPr>
          <a:xfrm flipV="1">
            <a:off x="4948212" y="4924715"/>
            <a:ext cx="1764000" cy="159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7B27CC4B-D62D-5135-FD0A-3D0CAFED4DBA}"/>
              </a:ext>
            </a:extLst>
          </p:cNvPr>
          <p:cNvSpPr/>
          <p:nvPr/>
        </p:nvSpPr>
        <p:spPr>
          <a:xfrm rot="2637418">
            <a:off x="6033862" y="4851699"/>
            <a:ext cx="216121" cy="566057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147F9F93-7EB4-95DA-65FE-D4CC5A72BD87}"/>
              </a:ext>
            </a:extLst>
          </p:cNvPr>
          <p:cNvSpPr/>
          <p:nvPr/>
        </p:nvSpPr>
        <p:spPr>
          <a:xfrm>
            <a:off x="5143264" y="4986473"/>
            <a:ext cx="1044000" cy="10440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537</a:t>
            </a:r>
          </a:p>
          <a:p>
            <a:pPr algn="ctr"/>
            <a:r>
              <a:rPr lang="en-US" altLang="ja-JP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Target</a:t>
            </a:r>
            <a:endParaRPr kumimoji="1" lang="ja-JP" altLang="en-US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AB3B48-285D-7CD1-7483-D0F4AB0550BC}"/>
              </a:ext>
            </a:extLst>
          </p:cNvPr>
          <p:cNvSpPr txBox="1"/>
          <p:nvPr/>
        </p:nvSpPr>
        <p:spPr>
          <a:xfrm>
            <a:off x="6636636" y="3786774"/>
            <a:ext cx="3331361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55</a:t>
            </a:r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 </a:t>
            </a:r>
            <a:r>
              <a:rPr kumimoji="1" lang="en-US" altLang="ja-JP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reduction from 2016</a:t>
            </a:r>
            <a:endParaRPr kumimoji="1" lang="ja-JP" altLang="en-US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下矢印 36">
            <a:extLst>
              <a:ext uri="{FF2B5EF4-FFF2-40B4-BE49-F238E27FC236}">
                <a16:creationId xmlns:a16="http://schemas.microsoft.com/office/drawing/2014/main" id="{AA17D389-1D43-46C8-6911-CDEEA3EB27DC}"/>
              </a:ext>
            </a:extLst>
          </p:cNvPr>
          <p:cNvSpPr/>
          <p:nvPr/>
        </p:nvSpPr>
        <p:spPr>
          <a:xfrm>
            <a:off x="10253350" y="3565437"/>
            <a:ext cx="474137" cy="2520000"/>
          </a:xfrm>
          <a:prstGeom prst="downArrow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AF0989C-73EF-E6CF-EC08-70D98D2D839E}"/>
              </a:ext>
            </a:extLst>
          </p:cNvPr>
          <p:cNvSpPr txBox="1"/>
          <p:nvPr/>
        </p:nvSpPr>
        <p:spPr>
          <a:xfrm>
            <a:off x="10810659" y="5387524"/>
            <a:ext cx="124078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Net Zero</a:t>
            </a:r>
            <a:endParaRPr kumimoji="1" lang="ja-JP" altLang="en-US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864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/>
          <p:cNvSpPr txBox="1"/>
          <p:nvPr/>
        </p:nvSpPr>
        <p:spPr>
          <a:xfrm>
            <a:off x="130058" y="1045122"/>
            <a:ext cx="8906366" cy="692134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square" tIns="90000" bIns="46800" rtlCol="0" anchor="ctr" anchorCtr="0">
            <a:spAutoFit/>
          </a:bodyPr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Promotion of ZEHs and ZEBs in order to substantially reduce heating energy consumption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30058" y="1756612"/>
            <a:ext cx="12005948" cy="1452790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Establishment of ‘Sapporo’s Next Generation Housing Standards’, with certification and subsidy programs for well-insulated and airtight houses.</a:t>
            </a:r>
            <a:endParaRPr kumimoji="1" lang="en-US" altLang="ja-JP" dirty="0"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Providing support for the additional design costs required for the construction of ZEB and ZE</a:t>
            </a:r>
            <a:r>
              <a:rPr lang="en-US" altLang="ja-JP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H-M (apartment) high energy-saving buildings and condominiums.</a:t>
            </a:r>
            <a:endParaRPr kumimoji="1" lang="en-US" altLang="ja-JP" sz="2400" dirty="0"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534653" y="302848"/>
            <a:ext cx="10641347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regional characteristics (snowy, cold winter climate)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4067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6ADD9929-4D0B-F1DE-B5E6-6D1E7DFC1CD0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A5D7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091EF04-B761-7775-CFA3-BF80B2A9A0F0}"/>
              </a:ext>
            </a:extLst>
          </p:cNvPr>
          <p:cNvGrpSpPr/>
          <p:nvPr/>
        </p:nvGrpSpPr>
        <p:grpSpPr>
          <a:xfrm>
            <a:off x="-2589" y="3685103"/>
            <a:ext cx="12185162" cy="3033235"/>
            <a:chOff x="0" y="6974403"/>
            <a:chExt cx="12185162" cy="3033235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CD96AF5-3CBE-74DB-CA05-CFEB5E563999}"/>
                </a:ext>
              </a:extLst>
            </p:cNvPr>
            <p:cNvSpPr/>
            <p:nvPr/>
          </p:nvSpPr>
          <p:spPr>
            <a:xfrm>
              <a:off x="0" y="6974403"/>
              <a:ext cx="12185162" cy="3033235"/>
            </a:xfrm>
            <a:prstGeom prst="rect">
              <a:avLst/>
            </a:prstGeom>
            <a:solidFill>
              <a:srgbClr val="FFDE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D82E5C3-5E3F-6859-B519-56D1C3D2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2" y="7594338"/>
              <a:ext cx="6299200" cy="2135141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433D386-7699-DEAC-E6E0-A6BBE468F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9472" y="7594480"/>
              <a:ext cx="5526534" cy="2134999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EFA01C5-8B84-115E-EAC6-23F177BC0E9F}"/>
                </a:ext>
              </a:extLst>
            </p:cNvPr>
            <p:cNvSpPr txBox="1"/>
            <p:nvPr/>
          </p:nvSpPr>
          <p:spPr>
            <a:xfrm>
              <a:off x="1320230" y="7054569"/>
              <a:ext cx="354937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Net </a:t>
              </a:r>
              <a:r>
                <a:rPr kumimoji="1" lang="en-US" altLang="ja-JP" sz="2800" b="1" dirty="0">
                  <a:solidFill>
                    <a:srgbClr val="E06B0A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Z</a:t>
              </a:r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ero </a:t>
              </a:r>
              <a:r>
                <a:rPr kumimoji="1" lang="en-US" altLang="ja-JP" sz="2800" b="1" dirty="0">
                  <a:solidFill>
                    <a:srgbClr val="E06B0A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</a:t>
              </a:r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nergy </a:t>
              </a:r>
              <a:r>
                <a:rPr kumimoji="1" lang="en-US" altLang="ja-JP" sz="2800" b="1" dirty="0">
                  <a:solidFill>
                    <a:srgbClr val="E06B0A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</a:t>
              </a:r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ouse</a:t>
              </a:r>
              <a:endPara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25CFAEC-B5ED-4083-8180-1708734BE750}"/>
                </a:ext>
              </a:extLst>
            </p:cNvPr>
            <p:cNvSpPr txBox="1"/>
            <p:nvPr/>
          </p:nvSpPr>
          <p:spPr>
            <a:xfrm>
              <a:off x="7887945" y="7071118"/>
              <a:ext cx="380585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Net </a:t>
              </a:r>
              <a:r>
                <a:rPr kumimoji="1" lang="en-US" altLang="ja-JP" sz="2800" b="1" dirty="0">
                  <a:solidFill>
                    <a:srgbClr val="E06B0A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Z</a:t>
              </a:r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ero </a:t>
              </a:r>
              <a:r>
                <a:rPr kumimoji="1" lang="en-US" altLang="ja-JP" sz="2800" b="1" dirty="0">
                  <a:solidFill>
                    <a:srgbClr val="E06B0A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</a:t>
              </a:r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nergy </a:t>
              </a:r>
              <a:r>
                <a:rPr kumimoji="1" lang="en-US" altLang="ja-JP" sz="2800" b="1" dirty="0">
                  <a:solidFill>
                    <a:srgbClr val="E06B0A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uilding</a:t>
              </a:r>
              <a:endPara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66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534653" y="302848"/>
            <a:ext cx="10412747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regional characteristics (snowy, cold winter climate)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850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4067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3576D5-0AC0-41F1-ACBE-F786C8FF2AC3}"/>
              </a:ext>
            </a:extLst>
          </p:cNvPr>
          <p:cNvSpPr txBox="1"/>
          <p:nvPr/>
        </p:nvSpPr>
        <p:spPr>
          <a:xfrm>
            <a:off x="130058" y="1086269"/>
            <a:ext cx="7477750" cy="692134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square" tIns="90000" bIns="46800" rtlCol="0" anchor="ctr" anchorCtr="0">
            <a:spAutoFit/>
          </a:bodyPr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Promoting energy source transitions from kerosene-based heaters and boilers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BBE7E2-C1CC-4F86-81AB-D9BFC925553A}"/>
              </a:ext>
            </a:extLst>
          </p:cNvPr>
          <p:cNvSpPr txBox="1"/>
          <p:nvPr/>
        </p:nvSpPr>
        <p:spPr>
          <a:xfrm>
            <a:off x="130058" y="1778403"/>
            <a:ext cx="12005948" cy="1011131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In order to encourage people within the city to transition from widely-used kerosene-based heaters and boilers to electric or gas-based ones, which produce fewer CO2 emissions, we provide subsidies and collaborate with businesses to raise awareness.</a:t>
            </a:r>
            <a:endParaRPr kumimoji="1" lang="en-US" altLang="ja-JP" sz="1600" dirty="0"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DBC1E1-460C-43A4-8392-987C84164284}"/>
              </a:ext>
            </a:extLst>
          </p:cNvPr>
          <p:cNvSpPr txBox="1"/>
          <p:nvPr/>
        </p:nvSpPr>
        <p:spPr>
          <a:xfrm>
            <a:off x="933812" y="6258774"/>
            <a:ext cx="3376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 Booth at the 74</a:t>
            </a:r>
            <a:r>
              <a:rPr lang="en-US" altLang="ja-JP" sz="11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Sapporo Snow Festival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EA260FD-CCF3-CB0F-DF2A-1F0EA4CD6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517"/>
          <a:stretch/>
        </p:blipFill>
        <p:spPr>
          <a:xfrm>
            <a:off x="130058" y="2975201"/>
            <a:ext cx="4590812" cy="3258928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91DD521B-D726-89DA-FB15-87426B8CB330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A5D7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6CE95B7-43E7-CA17-7787-199BA939C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213" y="2936512"/>
            <a:ext cx="7191729" cy="38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534653" y="302848"/>
            <a:ext cx="11688609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characteristics (city renewal)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2167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46DA9EE-BD9F-4D97-83AE-7DE88C6AF95A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42923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E8369B-45DD-4562-8419-94E434B1B017}"/>
              </a:ext>
            </a:extLst>
          </p:cNvPr>
          <p:cNvSpPr txBox="1"/>
          <p:nvPr/>
        </p:nvSpPr>
        <p:spPr>
          <a:xfrm>
            <a:off x="107931" y="1187992"/>
            <a:ext cx="10646761" cy="445913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none" tIns="90000" bIns="46800" rtlCol="0" anchor="ctr" anchorCtr="0">
            <a:sp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Using the opportunity of city renewal to make progress with decarbonization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90C1C07-1780-4B0A-802B-15490CC4DB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6" y="4157821"/>
            <a:ext cx="4480615" cy="26120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798BA5-E4CF-470D-93E0-807E82DFA09B}"/>
              </a:ext>
            </a:extLst>
          </p:cNvPr>
          <p:cNvSpPr txBox="1"/>
          <p:nvPr/>
        </p:nvSpPr>
        <p:spPr>
          <a:xfrm>
            <a:off x="107931" y="1611990"/>
            <a:ext cx="11976137" cy="2117588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In 2022, a discussion system between the government and businesses in Sapporo was set up to make efforts to prioritize ‘decarbonization’, ‘resilience’ and ‘comfort’ in the early planning stages of any new-builds and renovations in the city center.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If a company relocates its head office from outside of Hokkaido to a ‘Zero Carbon Building’ which meets the criteria and has been certified as such, they are eligible for preferential treatment, including for example having two years’ rent 100% subsidized.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2A12C3-B49F-A6BF-0F25-3CC974344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252" y="4853951"/>
            <a:ext cx="2404885" cy="19310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BD51565-3F30-29B0-918E-9A0A86646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355" y="4844425"/>
            <a:ext cx="1656560" cy="19405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BD1197-3E4A-B5A1-7515-7F4C81821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882" y="4858979"/>
            <a:ext cx="1800261" cy="19405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1334CAB-766D-629C-ED4A-D1942F2EE6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43" y="4844425"/>
            <a:ext cx="1605971" cy="195509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0BD419-4425-8A20-7E14-578FD70C790A}"/>
              </a:ext>
            </a:extLst>
          </p:cNvPr>
          <p:cNvSpPr txBox="1"/>
          <p:nvPr/>
        </p:nvSpPr>
        <p:spPr>
          <a:xfrm>
            <a:off x="4773807" y="4415247"/>
            <a:ext cx="73102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ゼロカーボン推進ビル</a:t>
            </a:r>
            <a:r>
              <a:rPr kumimoji="1" lang="ja-JP" altLang="en-US" sz="12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en-US" altLang="ja-JP" sz="12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12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12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2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１月時点 ４件認定）</a:t>
            </a:r>
            <a:endParaRPr kumimoji="1" lang="en-US" altLang="ja-JP" sz="12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2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Zero Carbon Building (four buildings certified as of November 2024)</a:t>
            </a:r>
            <a:endParaRPr kumimoji="1" lang="ja-JP" altLang="en-US" sz="14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829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C4EBE8B-E92D-4242-BD93-F20A7B3AC3E8}"/>
              </a:ext>
            </a:extLst>
          </p:cNvPr>
          <p:cNvSpPr>
            <a:spLocks/>
          </p:cNvSpPr>
          <p:nvPr/>
        </p:nvSpPr>
        <p:spPr>
          <a:xfrm>
            <a:off x="534653" y="193012"/>
            <a:ext cx="11607562" cy="43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Decarbonizing initiatives utilizing Sapporo’s special characteristics (city renewal)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752F894-C9F9-4438-BF5F-01A61675529E}"/>
              </a:ext>
            </a:extLst>
          </p:cNvPr>
          <p:cNvSpPr>
            <a:spLocks noChangeAspect="1"/>
          </p:cNvSpPr>
          <p:nvPr/>
        </p:nvSpPr>
        <p:spPr>
          <a:xfrm>
            <a:off x="11772367" y="30579"/>
            <a:ext cx="369848" cy="369848"/>
          </a:xfrm>
          <a:prstGeom prst="ellipse">
            <a:avLst/>
          </a:prstGeom>
          <a:solidFill>
            <a:srgbClr val="A5D7A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Picture 6" descr="\\B03010-s-002\12シティプロモート担当\シティプロモート\01_庁内取組（具体的なもの）\00_プロ担からの依頼\201506_庁内通知\09_写真素材\文字ロゴ（白地赤文字）.jpg">
            <a:extLst>
              <a:ext uri="{FF2B5EF4-FFF2-40B4-BE49-F238E27FC236}">
                <a16:creationId xmlns:a16="http://schemas.microsoft.com/office/drawing/2014/main" id="{B1B6A1C2-72F9-471C-80AE-4F2F6417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7552" r="19966" b="21093"/>
          <a:stretch/>
        </p:blipFill>
        <p:spPr bwMode="auto">
          <a:xfrm>
            <a:off x="10630306" y="81388"/>
            <a:ext cx="1080150" cy="280538"/>
          </a:xfrm>
          <a:prstGeom prst="rect">
            <a:avLst/>
          </a:prstGeom>
          <a:noFill/>
        </p:spPr>
      </p:pic>
      <p:sp>
        <p:nvSpPr>
          <p:cNvPr id="43" name="スライド番号プレースホルダー 11">
            <a:extLst>
              <a:ext uri="{FF2B5EF4-FFF2-40B4-BE49-F238E27FC236}">
                <a16:creationId xmlns:a16="http://schemas.microsoft.com/office/drawing/2014/main" id="{F0CF398F-48FA-4FF7-904D-95D6C1C7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2167" y="42450"/>
            <a:ext cx="2651095" cy="365125"/>
          </a:xfrm>
        </p:spPr>
        <p:txBody>
          <a:bodyPr/>
          <a:lstStyle/>
          <a:p>
            <a:fld id="{D3A5AA8F-5940-4794-A8BB-D0834433E071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fld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46DA9EE-BD9F-4D97-83AE-7DE88C6AF95A}"/>
              </a:ext>
            </a:extLst>
          </p:cNvPr>
          <p:cNvSpPr>
            <a:spLocks/>
          </p:cNvSpPr>
          <p:nvPr/>
        </p:nvSpPr>
        <p:spPr>
          <a:xfrm>
            <a:off x="318702" y="139662"/>
            <a:ext cx="684000" cy="684000"/>
          </a:xfrm>
          <a:prstGeom prst="ellipse">
            <a:avLst/>
          </a:prstGeom>
          <a:solidFill>
            <a:srgbClr val="42923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E8369B-45DD-4562-8419-94E434B1B017}"/>
              </a:ext>
            </a:extLst>
          </p:cNvPr>
          <p:cNvSpPr txBox="1"/>
          <p:nvPr/>
        </p:nvSpPr>
        <p:spPr>
          <a:xfrm>
            <a:off x="130058" y="954765"/>
            <a:ext cx="11731555" cy="384357"/>
          </a:xfrm>
          <a:prstGeom prst="rect">
            <a:avLst/>
          </a:prstGeom>
          <a:solidFill>
            <a:srgbClr val="42923F">
              <a:alpha val="25000"/>
            </a:srgbClr>
          </a:solidFill>
        </p:spPr>
        <p:txBody>
          <a:bodyPr wrap="square" tIns="90000" bIns="46800" rtlCol="0" anchor="ctr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Using the opportunity of city renewal to maintain and expand district heating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図 13" descr="地下通路・ピットパース.JPG">
            <a:extLst>
              <a:ext uri="{FF2B5EF4-FFF2-40B4-BE49-F238E27FC236}">
                <a16:creationId xmlns:a16="http://schemas.microsoft.com/office/drawing/2014/main" id="{79AA78E6-61C3-4355-8585-EDB0B9F1C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818" t="20100" r="13580"/>
          <a:stretch/>
        </p:blipFill>
        <p:spPr>
          <a:xfrm>
            <a:off x="3492152" y="3586872"/>
            <a:ext cx="2133089" cy="14548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CAF3D26-D247-44C6-9E12-1FA978B2F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/>
          <a:stretch/>
        </p:blipFill>
        <p:spPr>
          <a:xfrm>
            <a:off x="902953" y="3547390"/>
            <a:ext cx="2329459" cy="145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BBD1543A-263F-4292-96E7-1E6EAB74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63901" y="5168584"/>
            <a:ext cx="2196101" cy="152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FD5857D-0CFA-4E66-BBC3-660F1FCA2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47" y="5164750"/>
            <a:ext cx="2285714" cy="152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4ED4EEA-C5CF-484C-AA3F-0400624383AD}"/>
              </a:ext>
            </a:extLst>
          </p:cNvPr>
          <p:cNvSpPr/>
          <p:nvPr/>
        </p:nvSpPr>
        <p:spPr>
          <a:xfrm>
            <a:off x="8330482" y="6622155"/>
            <a:ext cx="4133590" cy="23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Status of district heating in Sapporo city center </a:t>
            </a:r>
            <a:endParaRPr kumimoji="1"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8E842C5-531C-4BC6-93A3-4DDA6518395A}"/>
              </a:ext>
            </a:extLst>
          </p:cNvPr>
          <p:cNvSpPr/>
          <p:nvPr/>
        </p:nvSpPr>
        <p:spPr>
          <a:xfrm>
            <a:off x="1302392" y="4925113"/>
            <a:ext cx="4294011" cy="28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2794" tIns="66397" rIns="132794" bIns="66397">
            <a:spAutoFit/>
          </a:bodyPr>
          <a:lstStyle/>
          <a:p>
            <a:pPr algn="ctr" defTabSz="1327987"/>
            <a:r>
              <a:rPr lang="en-US" altLang="ja-JP" sz="1000" kern="0" dirty="0">
                <a:solidFill>
                  <a:sysClr val="windowText" lastClr="000000"/>
                </a:solidFill>
                <a:effectLst>
                  <a:glow rad="101600">
                    <a:srgbClr val="FFFFFF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Development of heat conduits in underground walkway spaces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271CC69-0D93-4FE2-9454-18AB00E33281}"/>
              </a:ext>
            </a:extLst>
          </p:cNvPr>
          <p:cNvSpPr/>
          <p:nvPr/>
        </p:nvSpPr>
        <p:spPr>
          <a:xfrm>
            <a:off x="6290" y="6569361"/>
            <a:ext cx="4133590" cy="34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2794" tIns="66397" rIns="132794" bIns="66397">
            <a:spAutoFit/>
          </a:bodyPr>
          <a:lstStyle/>
          <a:p>
            <a:pPr algn="ctr" defTabSz="1327987"/>
            <a:r>
              <a:rPr lang="en-US" altLang="ja-JP" sz="1400" kern="0" dirty="0">
                <a:solidFill>
                  <a:sysClr val="windowText" lastClr="000000"/>
                </a:solidFill>
                <a:effectLst>
                  <a:glow rad="101600">
                    <a:srgbClr val="FFFFFF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Cogeneration system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F8E9483-382A-4F3B-934A-9647891D09D8}"/>
              </a:ext>
            </a:extLst>
          </p:cNvPr>
          <p:cNvSpPr/>
          <p:nvPr/>
        </p:nvSpPr>
        <p:spPr>
          <a:xfrm>
            <a:off x="2518631" y="6569361"/>
            <a:ext cx="4133590" cy="34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2794" tIns="66397" rIns="132794" bIns="66397">
            <a:spAutoFit/>
          </a:bodyPr>
          <a:lstStyle/>
          <a:p>
            <a:pPr algn="ctr" defTabSz="1327987"/>
            <a:r>
              <a:rPr lang="en-US" altLang="ja-JP" sz="1400" kern="0" dirty="0">
                <a:solidFill>
                  <a:sysClr val="windowText" lastClr="000000"/>
                </a:solidFill>
                <a:effectLst>
                  <a:glow rad="101600">
                    <a:srgbClr val="FFFFFF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Wood biomass utilization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A23D3F-F8B1-4DB6-D417-EFADA539E0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84" t="3715" r="11940" b="12227"/>
          <a:stretch/>
        </p:blipFill>
        <p:spPr>
          <a:xfrm>
            <a:off x="6505282" y="1443340"/>
            <a:ext cx="5665214" cy="5111812"/>
          </a:xfrm>
          <a:prstGeom prst="rect">
            <a:avLst/>
          </a:prstGeom>
        </p:spPr>
      </p:pic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433C2FFE-556B-8418-94BA-672EE2F59847}"/>
              </a:ext>
            </a:extLst>
          </p:cNvPr>
          <p:cNvSpPr/>
          <p:nvPr/>
        </p:nvSpPr>
        <p:spPr>
          <a:xfrm>
            <a:off x="9040572" y="2837136"/>
            <a:ext cx="686876" cy="393277"/>
          </a:xfrm>
          <a:custGeom>
            <a:avLst/>
            <a:gdLst>
              <a:gd name="connsiteX0" fmla="*/ 0 w 902493"/>
              <a:gd name="connsiteY0" fmla="*/ 242887 h 516731"/>
              <a:gd name="connsiteX1" fmla="*/ 481012 w 902493"/>
              <a:gd name="connsiteY1" fmla="*/ 242887 h 516731"/>
              <a:gd name="connsiteX2" fmla="*/ 481012 w 902493"/>
              <a:gd name="connsiteY2" fmla="*/ 0 h 516731"/>
              <a:gd name="connsiteX3" fmla="*/ 900112 w 902493"/>
              <a:gd name="connsiteY3" fmla="*/ 40481 h 516731"/>
              <a:gd name="connsiteX4" fmla="*/ 902493 w 902493"/>
              <a:gd name="connsiteY4" fmla="*/ 516731 h 516731"/>
              <a:gd name="connsiteX5" fmla="*/ 0 w 902493"/>
              <a:gd name="connsiteY5" fmla="*/ 509587 h 516731"/>
              <a:gd name="connsiteX6" fmla="*/ 0 w 902493"/>
              <a:gd name="connsiteY6" fmla="*/ 242887 h 51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2493" h="516731">
                <a:moveTo>
                  <a:pt x="0" y="242887"/>
                </a:moveTo>
                <a:lnTo>
                  <a:pt x="481012" y="242887"/>
                </a:lnTo>
                <a:lnTo>
                  <a:pt x="481012" y="0"/>
                </a:lnTo>
                <a:lnTo>
                  <a:pt x="900112" y="40481"/>
                </a:lnTo>
                <a:cubicBezTo>
                  <a:pt x="900906" y="199231"/>
                  <a:pt x="901699" y="357981"/>
                  <a:pt x="902493" y="516731"/>
                </a:cubicBezTo>
                <a:lnTo>
                  <a:pt x="0" y="509587"/>
                </a:lnTo>
                <a:lnTo>
                  <a:pt x="0" y="242887"/>
                </a:ln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楕円 594">
            <a:extLst>
              <a:ext uri="{FF2B5EF4-FFF2-40B4-BE49-F238E27FC236}">
                <a16:creationId xmlns:a16="http://schemas.microsoft.com/office/drawing/2014/main" id="{AB5DAA03-8308-57DE-8F6B-79DA1910C4BD}"/>
              </a:ext>
            </a:extLst>
          </p:cNvPr>
          <p:cNvSpPr>
            <a:spLocks noChangeAspect="1"/>
          </p:cNvSpPr>
          <p:nvPr/>
        </p:nvSpPr>
        <p:spPr>
          <a:xfrm>
            <a:off x="9449217" y="2969969"/>
            <a:ext cx="205494" cy="205494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prstClr val="white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203000A-1791-8405-ED21-2A1821554F29}"/>
              </a:ext>
            </a:extLst>
          </p:cNvPr>
          <p:cNvSpPr/>
          <p:nvPr/>
        </p:nvSpPr>
        <p:spPr>
          <a:xfrm>
            <a:off x="8330482" y="5209623"/>
            <a:ext cx="334954" cy="2050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楕円 594">
            <a:extLst>
              <a:ext uri="{FF2B5EF4-FFF2-40B4-BE49-F238E27FC236}">
                <a16:creationId xmlns:a16="http://schemas.microsoft.com/office/drawing/2014/main" id="{4A472470-E689-928C-F181-9E340C21A3D1}"/>
              </a:ext>
            </a:extLst>
          </p:cNvPr>
          <p:cNvSpPr>
            <a:spLocks noChangeAspect="1"/>
          </p:cNvSpPr>
          <p:nvPr/>
        </p:nvSpPr>
        <p:spPr>
          <a:xfrm>
            <a:off x="8383675" y="5209623"/>
            <a:ext cx="205494" cy="205494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prstClr val="white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CE43DDC-3DF5-D64D-DC44-F07B2E934620}"/>
              </a:ext>
            </a:extLst>
          </p:cNvPr>
          <p:cNvCxnSpPr>
            <a:cxnSpLocks/>
          </p:cNvCxnSpPr>
          <p:nvPr/>
        </p:nvCxnSpPr>
        <p:spPr>
          <a:xfrm flipH="1">
            <a:off x="9322647" y="3230413"/>
            <a:ext cx="2381" cy="353553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797692D-9042-D284-5554-1915B1F03F52}"/>
              </a:ext>
            </a:extLst>
          </p:cNvPr>
          <p:cNvCxnSpPr>
            <a:cxnSpLocks/>
          </p:cNvCxnSpPr>
          <p:nvPr/>
        </p:nvCxnSpPr>
        <p:spPr>
          <a:xfrm flipH="1">
            <a:off x="8665436" y="3563184"/>
            <a:ext cx="637857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404DEBB-8E49-1D96-14A2-4FB831EE394A}"/>
              </a:ext>
            </a:extLst>
          </p:cNvPr>
          <p:cNvCxnSpPr>
            <a:cxnSpLocks/>
          </p:cNvCxnSpPr>
          <p:nvPr/>
        </p:nvCxnSpPr>
        <p:spPr>
          <a:xfrm>
            <a:off x="9303293" y="3230413"/>
            <a:ext cx="0" cy="332771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5CBBE7B-2512-DC8E-1F47-FB976F169721}"/>
              </a:ext>
            </a:extLst>
          </p:cNvPr>
          <p:cNvCxnSpPr>
            <a:cxnSpLocks/>
          </p:cNvCxnSpPr>
          <p:nvPr/>
        </p:nvCxnSpPr>
        <p:spPr>
          <a:xfrm flipH="1">
            <a:off x="8665436" y="3520458"/>
            <a:ext cx="618734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69AAABE4-B9C7-3984-A8A7-6E022356DE0A}"/>
              </a:ext>
            </a:extLst>
          </p:cNvPr>
          <p:cNvGrpSpPr/>
          <p:nvPr/>
        </p:nvGrpSpPr>
        <p:grpSpPr>
          <a:xfrm>
            <a:off x="9965309" y="4257669"/>
            <a:ext cx="2308632" cy="2099143"/>
            <a:chOff x="9499429" y="6555152"/>
            <a:chExt cx="1933386" cy="1965393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7AE330DF-BD59-DF61-D565-49A1DB2505FB}"/>
                </a:ext>
              </a:extLst>
            </p:cNvPr>
            <p:cNvSpPr/>
            <p:nvPr/>
          </p:nvSpPr>
          <p:spPr>
            <a:xfrm>
              <a:off x="9499429" y="6555152"/>
              <a:ext cx="1733466" cy="196539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00">
                <a:solidFill>
                  <a:prstClr val="white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3" name="楕円 358">
              <a:extLst>
                <a:ext uri="{FF2B5EF4-FFF2-40B4-BE49-F238E27FC236}">
                  <a16:creationId xmlns:a16="http://schemas.microsoft.com/office/drawing/2014/main" id="{A4651436-56A4-0C42-BCEF-E346C66BA9F6}"/>
                </a:ext>
              </a:extLst>
            </p:cNvPr>
            <p:cNvSpPr/>
            <p:nvPr/>
          </p:nvSpPr>
          <p:spPr>
            <a:xfrm>
              <a:off x="9605758" y="7112006"/>
              <a:ext cx="143049" cy="150671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solidFill>
                  <a:prstClr val="white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06052EC-EFC9-93B6-4F8E-8494751263DD}"/>
                </a:ext>
              </a:extLst>
            </p:cNvPr>
            <p:cNvSpPr txBox="1"/>
            <p:nvPr/>
          </p:nvSpPr>
          <p:spPr>
            <a:xfrm>
              <a:off x="9842587" y="6629843"/>
              <a:ext cx="901865" cy="152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500"/>
                </a:lnSpc>
              </a:pPr>
              <a:r>
                <a:rPr lang="en-US" altLang="ja-JP" sz="1200" b="1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Usage guide</a:t>
              </a:r>
              <a:endParaRPr lang="ja-JP" altLang="en-US" sz="1200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sp>
          <p:nvSpPr>
            <p:cNvPr id="35" name="楕円 598">
              <a:extLst>
                <a:ext uri="{FF2B5EF4-FFF2-40B4-BE49-F238E27FC236}">
                  <a16:creationId xmlns:a16="http://schemas.microsoft.com/office/drawing/2014/main" id="{7DC3FB97-8807-9041-0645-BC8EB2D47E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1346" y="6809629"/>
              <a:ext cx="150676" cy="150676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 w="317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>
                <a:solidFill>
                  <a:prstClr val="white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C937BC5-AD25-7C32-397A-F07FB0D67BE0}"/>
                </a:ext>
              </a:extLst>
            </p:cNvPr>
            <p:cNvSpPr txBox="1"/>
            <p:nvPr/>
          </p:nvSpPr>
          <p:spPr>
            <a:xfrm>
              <a:off x="9761346" y="6737702"/>
              <a:ext cx="1299023" cy="316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Energy centers in operation</a:t>
              </a:r>
              <a:endParaRPr lang="ja-JP" altLang="en-US" sz="8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2DE5BB3E-F6D7-8F70-0A27-C268E02AEF21}"/>
                </a:ext>
              </a:extLst>
            </p:cNvPr>
            <p:cNvSpPr txBox="1"/>
            <p:nvPr/>
          </p:nvSpPr>
          <p:spPr>
            <a:xfrm>
              <a:off x="9748807" y="7078700"/>
              <a:ext cx="1175014" cy="20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Planned energy centers </a:t>
              </a:r>
              <a:endParaRPr lang="ja-JP" altLang="en-US" sz="8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FF3A1BB-B616-2A68-D952-8308D3915E5B}"/>
                </a:ext>
              </a:extLst>
            </p:cNvPr>
            <p:cNvSpPr/>
            <p:nvPr/>
          </p:nvSpPr>
          <p:spPr>
            <a:xfrm>
              <a:off x="9593016" y="7391931"/>
              <a:ext cx="179521" cy="19863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E38ACCD-062B-91DC-5F16-F0B8362E1DBE}"/>
                </a:ext>
              </a:extLst>
            </p:cNvPr>
            <p:cNvSpPr txBox="1"/>
            <p:nvPr/>
          </p:nvSpPr>
          <p:spPr>
            <a:xfrm>
              <a:off x="9756368" y="7334477"/>
              <a:ext cx="1437442" cy="316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Zones with local redevelopment ventures underway</a:t>
              </a:r>
              <a:endParaRPr lang="ja-JP" altLang="en-US" sz="8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3E8E74D5-0B8D-0B88-CBB5-3B3B1769A9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9279" y="8169162"/>
              <a:ext cx="183253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46CEBBBA-D3F8-C559-6C1E-9171FDF88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9279" y="7780494"/>
              <a:ext cx="183253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6A10085A-EB35-4ACA-2EF9-11F17015187F}"/>
                </a:ext>
              </a:extLst>
            </p:cNvPr>
            <p:cNvSpPr txBox="1"/>
            <p:nvPr/>
          </p:nvSpPr>
          <p:spPr>
            <a:xfrm>
              <a:off x="9752317" y="7688144"/>
              <a:ext cx="1576094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Existing mainline hot water conduits</a:t>
              </a:r>
              <a:endParaRPr lang="ja-JP" altLang="en-US" sz="7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8E5F6061-A84D-C8BF-F3BE-859D6F7FF4F3}"/>
                </a:ext>
              </a:extLst>
            </p:cNvPr>
            <p:cNvSpPr txBox="1"/>
            <p:nvPr/>
          </p:nvSpPr>
          <p:spPr>
            <a:xfrm>
              <a:off x="9741081" y="8062878"/>
              <a:ext cx="1538505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Existing mainline cold water conduits</a:t>
              </a:r>
              <a:endParaRPr lang="ja-JP" altLang="en-US" sz="7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2146456C-84F8-B39C-680D-8EFD019ED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1306" y="7979306"/>
              <a:ext cx="183253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7397DF56-1D93-728E-D59A-A7CCBEC215D4}"/>
                </a:ext>
              </a:extLst>
            </p:cNvPr>
            <p:cNvSpPr txBox="1"/>
            <p:nvPr/>
          </p:nvSpPr>
          <p:spPr>
            <a:xfrm>
              <a:off x="9761346" y="7889619"/>
              <a:ext cx="1671469" cy="17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6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Planned mainline hot water network expansion</a:t>
              </a:r>
              <a:endParaRPr lang="ja-JP" altLang="en-US" sz="6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D93E1AC1-349E-673A-E1FB-1B96DB593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8093" y="8363826"/>
              <a:ext cx="183253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D529D4AE-D6C7-9608-3F48-7FE7391E5623}"/>
                </a:ext>
              </a:extLst>
            </p:cNvPr>
            <p:cNvSpPr txBox="1"/>
            <p:nvPr/>
          </p:nvSpPr>
          <p:spPr>
            <a:xfrm>
              <a:off x="9752022" y="8234035"/>
              <a:ext cx="1527565" cy="25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600" dirty="0">
                  <a:solidFill>
                    <a:prstClr val="black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メイリオ" pitchFamily="50" charset="-128"/>
                </a:rPr>
                <a:t>Planned mainline cold water network expansion</a:t>
              </a:r>
              <a:endParaRPr lang="ja-JP" altLang="en-US" sz="6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メイリオ" pitchFamily="50" charset="-128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AADDAC8-54D0-A45B-817D-7884E99EDE1D}"/>
              </a:ext>
            </a:extLst>
          </p:cNvPr>
          <p:cNvSpPr txBox="1"/>
          <p:nvPr/>
        </p:nvSpPr>
        <p:spPr>
          <a:xfrm>
            <a:off x="6688977" y="1543536"/>
            <a:ext cx="1779171" cy="960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Alongside large-scale redevelopments, plans are in place to develop new energy centers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BBF75F09-1012-8852-9547-A07A86CD612E}"/>
              </a:ext>
            </a:extLst>
          </p:cNvPr>
          <p:cNvCxnSpPr>
            <a:endCxn id="9" idx="1"/>
          </p:cNvCxnSpPr>
          <p:nvPr/>
        </p:nvCxnSpPr>
        <p:spPr>
          <a:xfrm>
            <a:off x="7719863" y="2517993"/>
            <a:ext cx="693906" cy="272172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1869830-25E5-A91A-F461-18E8C154D7D8}"/>
              </a:ext>
            </a:extLst>
          </p:cNvPr>
          <p:cNvCxnSpPr>
            <a:cxnSpLocks/>
            <a:stCxn id="54" idx="3"/>
            <a:endCxn id="6" idx="2"/>
          </p:cNvCxnSpPr>
          <p:nvPr/>
        </p:nvCxnSpPr>
        <p:spPr>
          <a:xfrm>
            <a:off x="8468148" y="2023830"/>
            <a:ext cx="981069" cy="104888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755C82-D6D8-42DE-14A7-15A868B7A36A}"/>
              </a:ext>
            </a:extLst>
          </p:cNvPr>
          <p:cNvSpPr/>
          <p:nvPr/>
        </p:nvSpPr>
        <p:spPr>
          <a:xfrm>
            <a:off x="8562459" y="2582714"/>
            <a:ext cx="1972303" cy="56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2794" tIns="66397" rIns="132794" bIns="66397">
            <a:spAutoFit/>
          </a:bodyPr>
          <a:lstStyle/>
          <a:p>
            <a:pPr algn="ctr" defTabSz="1327987"/>
            <a:r>
              <a:rPr lang="en-US" altLang="ja-JP" sz="1400" b="1" kern="0" dirty="0">
                <a:solidFill>
                  <a:sysClr val="windowText" lastClr="000000"/>
                </a:solidFill>
                <a:effectLst>
                  <a:glow rad="101600">
                    <a:srgbClr val="FFFFFF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Kita 5 Nishi 1-2 zone 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A2E2AAF-AEB9-7DCD-8903-D0FE3CFF973E}"/>
              </a:ext>
            </a:extLst>
          </p:cNvPr>
          <p:cNvSpPr/>
          <p:nvPr/>
        </p:nvSpPr>
        <p:spPr>
          <a:xfrm>
            <a:off x="7694559" y="5428583"/>
            <a:ext cx="1655159" cy="56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2794" tIns="66397" rIns="132794" bIns="66397">
            <a:spAutoFit/>
          </a:bodyPr>
          <a:lstStyle/>
          <a:p>
            <a:pPr algn="ctr" defTabSz="1327987"/>
            <a:r>
              <a:rPr lang="en-US" altLang="ja-JP" sz="1400" b="1" kern="0" dirty="0">
                <a:solidFill>
                  <a:sysClr val="windowText" lastClr="000000"/>
                </a:solidFill>
                <a:effectLst>
                  <a:glow rad="101600">
                    <a:srgbClr val="FFFFFF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Odori Nishi 4 Minami zone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E983F6-327E-4D0E-B12A-F77D0085BA3C}"/>
              </a:ext>
            </a:extLst>
          </p:cNvPr>
          <p:cNvSpPr txBox="1"/>
          <p:nvPr/>
        </p:nvSpPr>
        <p:spPr>
          <a:xfrm>
            <a:off x="130060" y="1493839"/>
            <a:ext cx="6382174" cy="1999094"/>
          </a:xfrm>
          <a:prstGeom prst="rect">
            <a:avLst/>
          </a:prstGeom>
          <a:solidFill>
            <a:schemeClr val="bg1"/>
          </a:solidFill>
          <a:ln>
            <a:solidFill>
              <a:srgbClr val="42923F"/>
            </a:solidFill>
          </a:ln>
        </p:spPr>
        <p:txBody>
          <a:bodyPr wrap="square" tIns="90000" rtlCol="0" anchor="ctr" anchorCtr="0">
            <a:spAutoFit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4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Using the opportunity of large-scale city redevelopments to carry out the simultaneous development of district heating plants.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400" b="1" u="heavy" dirty="0">
                <a:uFill>
                  <a:solidFill>
                    <a:schemeClr val="accent6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Taking the opportunity of city renewal projects to expand the network of heating conduits.</a:t>
            </a:r>
            <a:endParaRPr lang="en-US" altLang="ja-JP" sz="1400" b="1" u="heavy" spc="-220" dirty="0">
              <a:uFill>
                <a:solidFill>
                  <a:schemeClr val="accent6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Through district heating in the city center, we can actively utilize untapped and renewable energy sources. </a:t>
            </a:r>
          </a:p>
          <a:p>
            <a:pPr>
              <a:lnSpc>
                <a:spcPct val="110000"/>
              </a:lnSpc>
            </a:pP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928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10899</TotalTime>
  <Words>1455</Words>
  <Application>Microsoft Office PowerPoint</Application>
  <PresentationFormat>ワイド画面</PresentationFormat>
  <Paragraphs>185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4" baseType="lpstr">
      <vt:lpstr>BIZ UDPゴシック</vt:lpstr>
      <vt:lpstr>BIZ UDゴシック</vt:lpstr>
      <vt:lpstr>Meiryo UI</vt:lpstr>
      <vt:lpstr>ＭＳ Ｐゴシック</vt:lpstr>
      <vt:lpstr>ＭＳ 明朝</vt:lpstr>
      <vt:lpstr>メイリオ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Amount of dust fall by fiscal year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菅原　歩積</dc:creator>
  <cp:lastModifiedBy>寺本 晃子</cp:lastModifiedBy>
  <cp:revision>383</cp:revision>
  <cp:lastPrinted>2024-11-20T07:26:35Z</cp:lastPrinted>
  <dcterms:created xsi:type="dcterms:W3CDTF">2022-05-16T01:20:21Z</dcterms:created>
  <dcterms:modified xsi:type="dcterms:W3CDTF">2024-12-09T04:14:13Z</dcterms:modified>
</cp:coreProperties>
</file>