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1" r:id="rId1"/>
  </p:sldMasterIdLst>
  <p:notesMasterIdLst>
    <p:notesMasterId r:id="rId16"/>
  </p:notesMasterIdLst>
  <p:handoutMasterIdLst>
    <p:handoutMasterId r:id="rId17"/>
  </p:handoutMasterIdLst>
  <p:sldIdLst>
    <p:sldId id="256" r:id="rId2"/>
    <p:sldId id="1156" r:id="rId3"/>
    <p:sldId id="720" r:id="rId4"/>
    <p:sldId id="722" r:id="rId5"/>
    <p:sldId id="712" r:id="rId6"/>
    <p:sldId id="725" r:id="rId7"/>
    <p:sldId id="790" r:id="rId8"/>
    <p:sldId id="791" r:id="rId9"/>
    <p:sldId id="792" r:id="rId10"/>
    <p:sldId id="789" r:id="rId11"/>
    <p:sldId id="1138" r:id="rId12"/>
    <p:sldId id="1159" r:id="rId13"/>
    <p:sldId id="1153" r:id="rId14"/>
    <p:sldId id="307" r:id="rId15"/>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30" userDrawn="1">
          <p15:clr>
            <a:srgbClr val="A4A3A4"/>
          </p15:clr>
        </p15:guide>
        <p15:guide id="2" pos="214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CCE311-3C66-68A5-BBC8-9AEB0C85EE45}" name="林 恵子" initials="林" userId="S::sa42035@intra.city.sapporo.jp::d2201292-4f0d-4b63-a194-f4393051d97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78B6C"/>
    <a:srgbClr val="3795B3"/>
    <a:srgbClr val="63B5CF"/>
    <a:srgbClr val="DBEEF4"/>
    <a:srgbClr val="FFE7CE"/>
    <a:srgbClr val="CEE7AD"/>
    <a:srgbClr val="429140"/>
    <a:srgbClr val="E6E6E6"/>
    <a:srgbClr val="F7F7CE"/>
    <a:srgbClr val="FFC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586" autoAdjust="0"/>
    <p:restoredTop sz="92588" autoAdjust="0"/>
  </p:normalViewPr>
  <p:slideViewPr>
    <p:cSldViewPr snapToGrid="0">
      <p:cViewPr>
        <p:scale>
          <a:sx n="75" d="100"/>
          <a:sy n="75" d="100"/>
        </p:scale>
        <p:origin x="2412" y="660"/>
      </p:cViewPr>
      <p:guideLst/>
    </p:cSldViewPr>
  </p:slideViewPr>
  <p:notesTextViewPr>
    <p:cViewPr>
      <p:scale>
        <a:sx n="75" d="100"/>
        <a:sy n="75" d="100"/>
      </p:scale>
      <p:origin x="0" y="0"/>
    </p:cViewPr>
  </p:notesTextViewPr>
  <p:notesViewPr>
    <p:cSldViewPr snapToGrid="0">
      <p:cViewPr varScale="1">
        <p:scale>
          <a:sx n="75" d="100"/>
          <a:sy n="75" d="100"/>
        </p:scale>
        <p:origin x="3954" y="90"/>
      </p:cViewPr>
      <p:guideLst>
        <p:guide orient="horz" pos="3130"/>
        <p:guide pos="214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8/10/relationships/authors" Targe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kankyo-s-01\&#29872;&#22659;&#24773;&#22577;&#65298;\&#25512;&#36914;&#35506;\R03&#24180;&#24230;\03_&#27671;&#20505;&#22793;&#21205;&#23550;&#31574;&#25285;&#24403;&#20418;\00_&#27671;&#20505;&#22793;&#21205;&#23550;&#31574;&#38306;&#20418;&#29031;&#20250;&#22238;&#31572;&#12539;&#12381;&#12398;&#20182;\01%20&#29031;&#20250;&#12539;&#22238;&#31572;\R030308_&#24330;&#31038;&#20027;&#20652;&#12475;&#12511;&#12490;&#12540;&#12372;&#35611;&#28436;&#12398;&#24481;&#20381;&#38972;&#65295;&#12513;&#12531;&#12496;&#12540;&#12474;&#27743;&#21475;\10%20&#12503;&#12524;&#12476;&#12531;&#36039;&#26009;\&#21442;&#32771;&#30011;&#20687;\&#21066;&#28187;&#30446;&#2716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14312097460556"/>
          <c:y val="7.138994722433889E-2"/>
          <c:w val="0.80917596212335485"/>
          <c:h val="0.69477402421471512"/>
        </c:manualLayout>
      </c:layout>
      <c:lineChart>
        <c:grouping val="standard"/>
        <c:varyColors val="0"/>
        <c:ser>
          <c:idx val="0"/>
          <c:order val="0"/>
          <c:tx>
            <c:strRef>
              <c:f>Sheet1!$A$2</c:f>
              <c:strCache>
                <c:ptCount val="1"/>
                <c:pt idx="0">
                  <c:v>dust fall</c:v>
                </c:pt>
              </c:strCache>
            </c:strRef>
          </c:tx>
          <c:spPr>
            <a:ln w="19050">
              <a:solidFill>
                <a:srgbClr val="FF0000"/>
              </a:solidFill>
              <a:prstDash val="solid"/>
            </a:ln>
          </c:spPr>
          <c:marker>
            <c:symbol val="diamond"/>
            <c:size val="9"/>
            <c:spPr>
              <a:solidFill>
                <a:srgbClr val="FF0000"/>
              </a:solidFill>
              <a:ln>
                <a:solidFill>
                  <a:srgbClr val="FF0000"/>
                </a:solidFill>
                <a:prstDash val="solid"/>
              </a:ln>
            </c:spPr>
          </c:marker>
          <c:cat>
            <c:numRef>
              <c:f>Sheet1!$B$1:$AO$1</c:f>
              <c:numCache>
                <c:formatCode>General</c:formatCode>
                <c:ptCount val="40"/>
                <c:pt idx="0">
                  <c:v>1961</c:v>
                </c:pt>
                <c:pt idx="1">
                  <c:v>62</c:v>
                </c:pt>
                <c:pt idx="2">
                  <c:v>63</c:v>
                </c:pt>
                <c:pt idx="3">
                  <c:v>64</c:v>
                </c:pt>
                <c:pt idx="4">
                  <c:v>65</c:v>
                </c:pt>
                <c:pt idx="5">
                  <c:v>66</c:v>
                </c:pt>
                <c:pt idx="6">
                  <c:v>67</c:v>
                </c:pt>
                <c:pt idx="7">
                  <c:v>68</c:v>
                </c:pt>
                <c:pt idx="8">
                  <c:v>69</c:v>
                </c:pt>
                <c:pt idx="9">
                  <c:v>70</c:v>
                </c:pt>
                <c:pt idx="10">
                  <c:v>71</c:v>
                </c:pt>
                <c:pt idx="11">
                  <c:v>72</c:v>
                </c:pt>
                <c:pt idx="12">
                  <c:v>73</c:v>
                </c:pt>
                <c:pt idx="13">
                  <c:v>74</c:v>
                </c:pt>
                <c:pt idx="14">
                  <c:v>75</c:v>
                </c:pt>
                <c:pt idx="15">
                  <c:v>76</c:v>
                </c:pt>
                <c:pt idx="16">
                  <c:v>77</c:v>
                </c:pt>
                <c:pt idx="17">
                  <c:v>78</c:v>
                </c:pt>
                <c:pt idx="18">
                  <c:v>79</c:v>
                </c:pt>
                <c:pt idx="19">
                  <c:v>80</c:v>
                </c:pt>
                <c:pt idx="20">
                  <c:v>81</c:v>
                </c:pt>
                <c:pt idx="21">
                  <c:v>82</c:v>
                </c:pt>
                <c:pt idx="22">
                  <c:v>83</c:v>
                </c:pt>
                <c:pt idx="23">
                  <c:v>84</c:v>
                </c:pt>
                <c:pt idx="24">
                  <c:v>85</c:v>
                </c:pt>
                <c:pt idx="25">
                  <c:v>86</c:v>
                </c:pt>
                <c:pt idx="26">
                  <c:v>87</c:v>
                </c:pt>
                <c:pt idx="27">
                  <c:v>88</c:v>
                </c:pt>
                <c:pt idx="28">
                  <c:v>89</c:v>
                </c:pt>
                <c:pt idx="29">
                  <c:v>90</c:v>
                </c:pt>
                <c:pt idx="30">
                  <c:v>91</c:v>
                </c:pt>
                <c:pt idx="31">
                  <c:v>92</c:v>
                </c:pt>
                <c:pt idx="32">
                  <c:v>93</c:v>
                </c:pt>
                <c:pt idx="33">
                  <c:v>94</c:v>
                </c:pt>
                <c:pt idx="34">
                  <c:v>95</c:v>
                </c:pt>
                <c:pt idx="35">
                  <c:v>96</c:v>
                </c:pt>
                <c:pt idx="36">
                  <c:v>97</c:v>
                </c:pt>
                <c:pt idx="37">
                  <c:v>98</c:v>
                </c:pt>
                <c:pt idx="38">
                  <c:v>99</c:v>
                </c:pt>
                <c:pt idx="39">
                  <c:v>2000</c:v>
                </c:pt>
              </c:numCache>
            </c:numRef>
          </c:cat>
          <c:val>
            <c:numRef>
              <c:f>Sheet1!$B$2:$AO$2</c:f>
              <c:numCache>
                <c:formatCode>General</c:formatCode>
                <c:ptCount val="40"/>
                <c:pt idx="0">
                  <c:v>31.61</c:v>
                </c:pt>
                <c:pt idx="1">
                  <c:v>46.31</c:v>
                </c:pt>
                <c:pt idx="2">
                  <c:v>39.72</c:v>
                </c:pt>
                <c:pt idx="3">
                  <c:v>29.69</c:v>
                </c:pt>
                <c:pt idx="4">
                  <c:v>58.14</c:v>
                </c:pt>
                <c:pt idx="5">
                  <c:v>51.42</c:v>
                </c:pt>
                <c:pt idx="6">
                  <c:v>57.01</c:v>
                </c:pt>
                <c:pt idx="7">
                  <c:v>27.19</c:v>
                </c:pt>
                <c:pt idx="8">
                  <c:v>21.65</c:v>
                </c:pt>
                <c:pt idx="9">
                  <c:v>22.44</c:v>
                </c:pt>
                <c:pt idx="10">
                  <c:v>17.97</c:v>
                </c:pt>
                <c:pt idx="11">
                  <c:v>12.59</c:v>
                </c:pt>
                <c:pt idx="12">
                  <c:v>16.04</c:v>
                </c:pt>
                <c:pt idx="13">
                  <c:v>13.94</c:v>
                </c:pt>
                <c:pt idx="14">
                  <c:v>13.87</c:v>
                </c:pt>
                <c:pt idx="15">
                  <c:v>12.78</c:v>
                </c:pt>
                <c:pt idx="16">
                  <c:v>9.43</c:v>
                </c:pt>
                <c:pt idx="17">
                  <c:v>15.68</c:v>
                </c:pt>
                <c:pt idx="18">
                  <c:v>15.5</c:v>
                </c:pt>
                <c:pt idx="19">
                  <c:v>13.07</c:v>
                </c:pt>
                <c:pt idx="20">
                  <c:v>15.53</c:v>
                </c:pt>
                <c:pt idx="21">
                  <c:v>16.43</c:v>
                </c:pt>
                <c:pt idx="22">
                  <c:v>14.34</c:v>
                </c:pt>
                <c:pt idx="23">
                  <c:v>12.58</c:v>
                </c:pt>
                <c:pt idx="24">
                  <c:v>9.57</c:v>
                </c:pt>
                <c:pt idx="25">
                  <c:v>8.9600000000000009</c:v>
                </c:pt>
                <c:pt idx="26">
                  <c:v>9.4499999999999993</c:v>
                </c:pt>
                <c:pt idx="27">
                  <c:v>11.7</c:v>
                </c:pt>
                <c:pt idx="28">
                  <c:v>8.9499999999999993</c:v>
                </c:pt>
                <c:pt idx="29">
                  <c:v>9.65</c:v>
                </c:pt>
                <c:pt idx="30">
                  <c:v>7</c:v>
                </c:pt>
                <c:pt idx="31">
                  <c:v>3.82</c:v>
                </c:pt>
                <c:pt idx="32">
                  <c:v>4.7</c:v>
                </c:pt>
                <c:pt idx="33">
                  <c:v>3.91</c:v>
                </c:pt>
                <c:pt idx="34">
                  <c:v>4.71</c:v>
                </c:pt>
                <c:pt idx="35">
                  <c:v>3.58</c:v>
                </c:pt>
                <c:pt idx="36">
                  <c:v>3.62</c:v>
                </c:pt>
                <c:pt idx="37">
                  <c:v>4.4800000000000004</c:v>
                </c:pt>
                <c:pt idx="38">
                  <c:v>3.32</c:v>
                </c:pt>
                <c:pt idx="39">
                  <c:v>4.05</c:v>
                </c:pt>
              </c:numCache>
            </c:numRef>
          </c:val>
          <c:smooth val="0"/>
          <c:extLst>
            <c:ext xmlns:c16="http://schemas.microsoft.com/office/drawing/2014/chart" uri="{C3380CC4-5D6E-409C-BE32-E72D297353CC}">
              <c16:uniqueId val="{00000000-F48E-4B73-BF0D-B3632103A1AE}"/>
            </c:ext>
          </c:extLst>
        </c:ser>
        <c:dLbls>
          <c:showLegendKey val="0"/>
          <c:showVal val="0"/>
          <c:showCatName val="0"/>
          <c:showSerName val="0"/>
          <c:showPercent val="0"/>
          <c:showBubbleSize val="0"/>
        </c:dLbls>
        <c:marker val="1"/>
        <c:smooth val="0"/>
        <c:axId val="219196336"/>
        <c:axId val="1"/>
      </c:lineChart>
      <c:catAx>
        <c:axId val="219196336"/>
        <c:scaling>
          <c:orientation val="minMax"/>
        </c:scaling>
        <c:delete val="0"/>
        <c:axPos val="b"/>
        <c:title>
          <c:tx>
            <c:rich>
              <a:bodyPr/>
              <a:lstStyle/>
              <a:p>
                <a:pPr>
                  <a:defRPr sz="2000"/>
                </a:pPr>
                <a:r>
                  <a:rPr lang="en-US" sz="2000" dirty="0"/>
                  <a:t>Fiscal year</a:t>
                </a:r>
              </a:p>
            </c:rich>
          </c:tx>
          <c:layout>
            <c:manualLayout>
              <c:xMode val="edge"/>
              <c:yMode val="edge"/>
              <c:x val="0.39779275684066839"/>
              <c:y val="0.89297050771879316"/>
            </c:manualLayout>
          </c:layout>
          <c:overlay val="0"/>
          <c:spPr>
            <a:noFill/>
            <a:ln w="25312">
              <a:noFill/>
            </a:ln>
          </c:spPr>
        </c:title>
        <c:numFmt formatCode="General" sourceLinked="1"/>
        <c:majorTickMark val="in"/>
        <c:minorTickMark val="none"/>
        <c:tickLblPos val="nextTo"/>
        <c:spPr>
          <a:ln w="3164">
            <a:solidFill>
              <a:schemeClr val="tx1"/>
            </a:solidFill>
            <a:prstDash val="solid"/>
          </a:ln>
        </c:spPr>
        <c:txPr>
          <a:bodyPr rot="0" vert="horz"/>
          <a:lstStyle/>
          <a:p>
            <a:pPr>
              <a:defRPr sz="2400"/>
            </a:pPr>
            <a:endParaRPr lang="ja-JP"/>
          </a:p>
        </c:txPr>
        <c:crossAx val="1"/>
        <c:crosses val="autoZero"/>
        <c:auto val="1"/>
        <c:lblAlgn val="ctr"/>
        <c:lblOffset val="100"/>
        <c:tickLblSkip val="5"/>
        <c:tickMarkSkip val="1"/>
        <c:noMultiLvlLbl val="0"/>
      </c:catAx>
      <c:valAx>
        <c:axId val="1"/>
        <c:scaling>
          <c:orientation val="minMax"/>
        </c:scaling>
        <c:delete val="0"/>
        <c:axPos val="l"/>
        <c:title>
          <c:tx>
            <c:rich>
              <a:bodyPr/>
              <a:lstStyle/>
              <a:p>
                <a:pPr>
                  <a:defRPr sz="2000" b="1"/>
                </a:pPr>
                <a:r>
                  <a:rPr lang="ja-JP" sz="2000" b="1" dirty="0"/>
                  <a:t>Dust fall (ton/km</a:t>
                </a:r>
                <a:r>
                  <a:rPr lang="ja-JP" sz="2000" b="1" baseline="30000" dirty="0"/>
                  <a:t>2</a:t>
                </a:r>
                <a:r>
                  <a:rPr lang="ja-JP" sz="2000" b="1" dirty="0"/>
                  <a:t> month)</a:t>
                </a:r>
              </a:p>
            </c:rich>
          </c:tx>
          <c:layout>
            <c:manualLayout>
              <c:xMode val="edge"/>
              <c:yMode val="edge"/>
              <c:x val="3.4364777096304675E-3"/>
              <c:y val="5.4211610645443511E-2"/>
            </c:manualLayout>
          </c:layout>
          <c:overlay val="0"/>
          <c:spPr>
            <a:noFill/>
            <a:ln w="25312">
              <a:noFill/>
            </a:ln>
          </c:spPr>
        </c:title>
        <c:numFmt formatCode="General" sourceLinked="1"/>
        <c:majorTickMark val="in"/>
        <c:minorTickMark val="none"/>
        <c:tickLblPos val="nextTo"/>
        <c:spPr>
          <a:ln w="3164">
            <a:solidFill>
              <a:schemeClr val="tx1"/>
            </a:solidFill>
            <a:prstDash val="solid"/>
          </a:ln>
        </c:spPr>
        <c:txPr>
          <a:bodyPr rot="0" vert="horz"/>
          <a:lstStyle/>
          <a:p>
            <a:pPr>
              <a:defRPr/>
            </a:pPr>
            <a:endParaRPr lang="ja-JP"/>
          </a:p>
        </c:txPr>
        <c:crossAx val="219196336"/>
        <c:crosses val="autoZero"/>
        <c:crossBetween val="between"/>
      </c:valAx>
      <c:spPr>
        <a:solidFill>
          <a:schemeClr val="accent2">
            <a:lumMod val="20000"/>
            <a:lumOff val="80000"/>
          </a:schemeClr>
        </a:solidFill>
        <a:ln w="12656">
          <a:solidFill>
            <a:schemeClr val="tx1"/>
          </a:solidFill>
          <a:prstDash val="solid"/>
        </a:ln>
      </c:spPr>
    </c:plotArea>
    <c:plotVisOnly val="1"/>
    <c:dispBlanksAs val="gap"/>
    <c:showDLblsOverMax val="0"/>
  </c:chart>
  <c:spPr>
    <a:noFill/>
    <a:ln>
      <a:noFill/>
    </a:ln>
  </c:spPr>
  <c:txPr>
    <a:bodyPr/>
    <a:lstStyle/>
    <a:p>
      <a:pPr>
        <a:defRPr sz="1800" b="0" i="0" u="none" strike="noStrike" baseline="0">
          <a:solidFill>
            <a:schemeClr val="tx1"/>
          </a:solidFill>
          <a:latin typeface="Arial"/>
          <a:ea typeface="Arial"/>
          <a:cs typeface="Arial"/>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32969375468641"/>
          <c:y val="8.7794485903297748E-2"/>
          <c:w val="0.78344044606036112"/>
          <c:h val="0.71204281751551979"/>
        </c:manualLayout>
      </c:layout>
      <c:lineChart>
        <c:grouping val="standard"/>
        <c:varyColors val="0"/>
        <c:ser>
          <c:idx val="4"/>
          <c:order val="0"/>
          <c:tx>
            <c:strRef>
              <c:f>Sheet1!$A$2</c:f>
              <c:strCache>
                <c:ptCount val="1"/>
                <c:pt idx="0">
                  <c:v>Center (2%excluded)</c:v>
                </c:pt>
              </c:strCache>
            </c:strRef>
          </c:tx>
          <c:spPr>
            <a:ln w="19050">
              <a:solidFill>
                <a:srgbClr val="FF0000"/>
              </a:solidFill>
              <a:prstDash val="solid"/>
            </a:ln>
          </c:spPr>
          <c:marker>
            <c:symbol val="diamond"/>
            <c:size val="8"/>
            <c:spPr>
              <a:solidFill>
                <a:srgbClr val="FF0000"/>
              </a:solidFill>
              <a:ln>
                <a:solidFill>
                  <a:srgbClr val="FF0000"/>
                </a:solidFill>
                <a:prstDash val="solid"/>
              </a:ln>
            </c:spPr>
          </c:marker>
          <c:cat>
            <c:numRef>
              <c:f>Sheet1!$B$1:$AC$1</c:f>
              <c:numCache>
                <c:formatCode>General</c:formatCode>
                <c:ptCount val="28"/>
                <c:pt idx="0">
                  <c:v>1974</c:v>
                </c:pt>
                <c:pt idx="1">
                  <c:v>75</c:v>
                </c:pt>
                <c:pt idx="2">
                  <c:v>76</c:v>
                </c:pt>
                <c:pt idx="3">
                  <c:v>77</c:v>
                </c:pt>
                <c:pt idx="4">
                  <c:v>78</c:v>
                </c:pt>
                <c:pt idx="5">
                  <c:v>79</c:v>
                </c:pt>
                <c:pt idx="6">
                  <c:v>80</c:v>
                </c:pt>
                <c:pt idx="7">
                  <c:v>81</c:v>
                </c:pt>
                <c:pt idx="8">
                  <c:v>82</c:v>
                </c:pt>
                <c:pt idx="9">
                  <c:v>83</c:v>
                </c:pt>
                <c:pt idx="10">
                  <c:v>84</c:v>
                </c:pt>
                <c:pt idx="11">
                  <c:v>85</c:v>
                </c:pt>
                <c:pt idx="12">
                  <c:v>86</c:v>
                </c:pt>
                <c:pt idx="13">
                  <c:v>87</c:v>
                </c:pt>
                <c:pt idx="14">
                  <c:v>88</c:v>
                </c:pt>
                <c:pt idx="15">
                  <c:v>89</c:v>
                </c:pt>
                <c:pt idx="16">
                  <c:v>90</c:v>
                </c:pt>
                <c:pt idx="17">
                  <c:v>91</c:v>
                </c:pt>
                <c:pt idx="18">
                  <c:v>92</c:v>
                </c:pt>
                <c:pt idx="19">
                  <c:v>93</c:v>
                </c:pt>
                <c:pt idx="20">
                  <c:v>94</c:v>
                </c:pt>
                <c:pt idx="21">
                  <c:v>95</c:v>
                </c:pt>
                <c:pt idx="22">
                  <c:v>96</c:v>
                </c:pt>
                <c:pt idx="23">
                  <c:v>97</c:v>
                </c:pt>
                <c:pt idx="24">
                  <c:v>98</c:v>
                </c:pt>
                <c:pt idx="25">
                  <c:v>99</c:v>
                </c:pt>
                <c:pt idx="26">
                  <c:v>2000</c:v>
                </c:pt>
                <c:pt idx="27">
                  <c:v>2001</c:v>
                </c:pt>
              </c:numCache>
            </c:numRef>
          </c:cat>
          <c:val>
            <c:numRef>
              <c:f>Sheet1!$B$2:$AC$2</c:f>
              <c:numCache>
                <c:formatCode>General</c:formatCode>
                <c:ptCount val="28"/>
                <c:pt idx="0">
                  <c:v>5.7000000000000002E-2</c:v>
                </c:pt>
                <c:pt idx="1">
                  <c:v>5.7000000000000002E-2</c:v>
                </c:pt>
                <c:pt idx="2">
                  <c:v>5.3999999999999999E-2</c:v>
                </c:pt>
                <c:pt idx="3">
                  <c:v>0.04</c:v>
                </c:pt>
                <c:pt idx="4">
                  <c:v>3.5999999999999997E-2</c:v>
                </c:pt>
                <c:pt idx="5">
                  <c:v>2.9000000000000001E-2</c:v>
                </c:pt>
                <c:pt idx="6">
                  <c:v>0.04</c:v>
                </c:pt>
                <c:pt idx="7">
                  <c:v>3.3000000000000002E-2</c:v>
                </c:pt>
                <c:pt idx="8">
                  <c:v>3.4000000000000002E-2</c:v>
                </c:pt>
                <c:pt idx="9">
                  <c:v>3.1E-2</c:v>
                </c:pt>
                <c:pt idx="10">
                  <c:v>3.3000000000000002E-2</c:v>
                </c:pt>
                <c:pt idx="11">
                  <c:v>3.1E-2</c:v>
                </c:pt>
                <c:pt idx="12">
                  <c:v>2.3E-2</c:v>
                </c:pt>
                <c:pt idx="13">
                  <c:v>2.3E-2</c:v>
                </c:pt>
                <c:pt idx="14">
                  <c:v>2.3E-2</c:v>
                </c:pt>
                <c:pt idx="15">
                  <c:v>2.3E-2</c:v>
                </c:pt>
                <c:pt idx="16">
                  <c:v>1.9E-2</c:v>
                </c:pt>
                <c:pt idx="17">
                  <c:v>2.1000000000000001E-2</c:v>
                </c:pt>
                <c:pt idx="18">
                  <c:v>1.7000000000000001E-2</c:v>
                </c:pt>
                <c:pt idx="19">
                  <c:v>1.9E-2</c:v>
                </c:pt>
                <c:pt idx="20">
                  <c:v>2.1000000000000001E-2</c:v>
                </c:pt>
                <c:pt idx="21">
                  <c:v>1.9E-2</c:v>
                </c:pt>
                <c:pt idx="22">
                  <c:v>1.7999999999999999E-2</c:v>
                </c:pt>
                <c:pt idx="23">
                  <c:v>1.4999999999999999E-2</c:v>
                </c:pt>
                <c:pt idx="24">
                  <c:v>1.4999999999999999E-2</c:v>
                </c:pt>
                <c:pt idx="25">
                  <c:v>1.4999999999999999E-2</c:v>
                </c:pt>
                <c:pt idx="26">
                  <c:v>1.2E-2</c:v>
                </c:pt>
                <c:pt idx="27">
                  <c:v>1.2E-2</c:v>
                </c:pt>
              </c:numCache>
            </c:numRef>
          </c:val>
          <c:smooth val="0"/>
          <c:extLst>
            <c:ext xmlns:c16="http://schemas.microsoft.com/office/drawing/2014/chart" uri="{C3380CC4-5D6E-409C-BE32-E72D297353CC}">
              <c16:uniqueId val="{00000000-738D-41C7-82AE-0C9044F353D8}"/>
            </c:ext>
          </c:extLst>
        </c:ser>
        <c:ser>
          <c:idx val="3"/>
          <c:order val="1"/>
          <c:tx>
            <c:strRef>
              <c:f>Sheet1!$A$3</c:f>
              <c:strCache>
                <c:ptCount val="1"/>
              </c:strCache>
            </c:strRef>
          </c:tx>
          <c:spPr>
            <a:ln w="22969">
              <a:solidFill>
                <a:srgbClr val="008000"/>
              </a:solidFill>
              <a:prstDash val="solid"/>
            </a:ln>
          </c:spPr>
          <c:marker>
            <c:symbol val="none"/>
          </c:marker>
          <c:cat>
            <c:numRef>
              <c:f>Sheet1!$B$1:$AC$1</c:f>
              <c:numCache>
                <c:formatCode>General</c:formatCode>
                <c:ptCount val="28"/>
                <c:pt idx="0">
                  <c:v>1974</c:v>
                </c:pt>
                <c:pt idx="1">
                  <c:v>75</c:v>
                </c:pt>
                <c:pt idx="2">
                  <c:v>76</c:v>
                </c:pt>
                <c:pt idx="3">
                  <c:v>77</c:v>
                </c:pt>
                <c:pt idx="4">
                  <c:v>78</c:v>
                </c:pt>
                <c:pt idx="5">
                  <c:v>79</c:v>
                </c:pt>
                <c:pt idx="6">
                  <c:v>80</c:v>
                </c:pt>
                <c:pt idx="7">
                  <c:v>81</c:v>
                </c:pt>
                <c:pt idx="8">
                  <c:v>82</c:v>
                </c:pt>
                <c:pt idx="9">
                  <c:v>83</c:v>
                </c:pt>
                <c:pt idx="10">
                  <c:v>84</c:v>
                </c:pt>
                <c:pt idx="11">
                  <c:v>85</c:v>
                </c:pt>
                <c:pt idx="12">
                  <c:v>86</c:v>
                </c:pt>
                <c:pt idx="13">
                  <c:v>87</c:v>
                </c:pt>
                <c:pt idx="14">
                  <c:v>88</c:v>
                </c:pt>
                <c:pt idx="15">
                  <c:v>89</c:v>
                </c:pt>
                <c:pt idx="16">
                  <c:v>90</c:v>
                </c:pt>
                <c:pt idx="17">
                  <c:v>91</c:v>
                </c:pt>
                <c:pt idx="18">
                  <c:v>92</c:v>
                </c:pt>
                <c:pt idx="19">
                  <c:v>93</c:v>
                </c:pt>
                <c:pt idx="20">
                  <c:v>94</c:v>
                </c:pt>
                <c:pt idx="21">
                  <c:v>95</c:v>
                </c:pt>
                <c:pt idx="22">
                  <c:v>96</c:v>
                </c:pt>
                <c:pt idx="23">
                  <c:v>97</c:v>
                </c:pt>
                <c:pt idx="24">
                  <c:v>98</c:v>
                </c:pt>
                <c:pt idx="25">
                  <c:v>99</c:v>
                </c:pt>
                <c:pt idx="26">
                  <c:v>2000</c:v>
                </c:pt>
                <c:pt idx="27">
                  <c:v>2001</c:v>
                </c:pt>
              </c:numCache>
            </c:numRef>
          </c:cat>
          <c:val>
            <c:numRef>
              <c:f>Sheet1!$B$3:$AC$3</c:f>
              <c:numCache>
                <c:formatCode>General</c:formatCode>
                <c:ptCount val="28"/>
                <c:pt idx="0">
                  <c:v>0.04</c:v>
                </c:pt>
                <c:pt idx="1">
                  <c:v>0.04</c:v>
                </c:pt>
                <c:pt idx="2">
                  <c:v>0.04</c:v>
                </c:pt>
                <c:pt idx="3">
                  <c:v>0.04</c:v>
                </c:pt>
                <c:pt idx="4">
                  <c:v>0.04</c:v>
                </c:pt>
                <c:pt idx="5">
                  <c:v>0.04</c:v>
                </c:pt>
                <c:pt idx="6">
                  <c:v>0.04</c:v>
                </c:pt>
                <c:pt idx="7">
                  <c:v>0.04</c:v>
                </c:pt>
                <c:pt idx="8">
                  <c:v>0.04</c:v>
                </c:pt>
                <c:pt idx="9">
                  <c:v>0.04</c:v>
                </c:pt>
                <c:pt idx="10">
                  <c:v>0.04</c:v>
                </c:pt>
                <c:pt idx="11">
                  <c:v>0.04</c:v>
                </c:pt>
                <c:pt idx="12">
                  <c:v>0.04</c:v>
                </c:pt>
                <c:pt idx="13">
                  <c:v>0.04</c:v>
                </c:pt>
                <c:pt idx="14">
                  <c:v>0.04</c:v>
                </c:pt>
                <c:pt idx="15">
                  <c:v>0.04</c:v>
                </c:pt>
                <c:pt idx="16">
                  <c:v>0.04</c:v>
                </c:pt>
                <c:pt idx="17">
                  <c:v>0.04</c:v>
                </c:pt>
                <c:pt idx="18">
                  <c:v>0.04</c:v>
                </c:pt>
                <c:pt idx="19">
                  <c:v>0.04</c:v>
                </c:pt>
                <c:pt idx="20">
                  <c:v>0.04</c:v>
                </c:pt>
                <c:pt idx="21">
                  <c:v>0.04</c:v>
                </c:pt>
                <c:pt idx="22">
                  <c:v>0.04</c:v>
                </c:pt>
                <c:pt idx="23">
                  <c:v>0.04</c:v>
                </c:pt>
                <c:pt idx="24">
                  <c:v>0.04</c:v>
                </c:pt>
                <c:pt idx="25">
                  <c:v>0.04</c:v>
                </c:pt>
                <c:pt idx="26">
                  <c:v>0.04</c:v>
                </c:pt>
                <c:pt idx="27">
                  <c:v>0.04</c:v>
                </c:pt>
              </c:numCache>
            </c:numRef>
          </c:val>
          <c:smooth val="0"/>
          <c:extLst>
            <c:ext xmlns:c16="http://schemas.microsoft.com/office/drawing/2014/chart" uri="{C3380CC4-5D6E-409C-BE32-E72D297353CC}">
              <c16:uniqueId val="{00000001-738D-41C7-82AE-0C9044F353D8}"/>
            </c:ext>
          </c:extLst>
        </c:ser>
        <c:dLbls>
          <c:showLegendKey val="0"/>
          <c:showVal val="0"/>
          <c:showCatName val="0"/>
          <c:showSerName val="0"/>
          <c:showPercent val="0"/>
          <c:showBubbleSize val="0"/>
        </c:dLbls>
        <c:marker val="1"/>
        <c:smooth val="0"/>
        <c:axId val="220305136"/>
        <c:axId val="1"/>
      </c:lineChart>
      <c:catAx>
        <c:axId val="220305136"/>
        <c:scaling>
          <c:orientation val="minMax"/>
        </c:scaling>
        <c:delete val="0"/>
        <c:axPos val="b"/>
        <c:title>
          <c:tx>
            <c:rich>
              <a:bodyPr/>
              <a:lstStyle/>
              <a:p>
                <a:pPr>
                  <a:defRPr sz="2000"/>
                </a:pPr>
                <a:r>
                  <a:rPr lang="en-US" altLang="ja-JP" sz="2000" dirty="0"/>
                  <a:t>Fiscal year</a:t>
                </a:r>
                <a:endParaRPr lang="ja-JP" altLang="en-US" sz="2000" dirty="0"/>
              </a:p>
            </c:rich>
          </c:tx>
          <c:layout>
            <c:manualLayout>
              <c:xMode val="edge"/>
              <c:yMode val="edge"/>
              <c:x val="0.44818323179763464"/>
              <c:y val="0.92400047505457139"/>
            </c:manualLayout>
          </c:layout>
          <c:overlay val="0"/>
        </c:title>
        <c:numFmt formatCode="General" sourceLinked="1"/>
        <c:majorTickMark val="in"/>
        <c:minorTickMark val="none"/>
        <c:tickLblPos val="nextTo"/>
        <c:spPr>
          <a:ln w="1914">
            <a:solidFill>
              <a:schemeClr val="tx1"/>
            </a:solidFill>
            <a:prstDash val="solid"/>
          </a:ln>
        </c:spPr>
        <c:txPr>
          <a:bodyPr rot="0" vert="horz"/>
          <a:lstStyle/>
          <a:p>
            <a:pPr>
              <a:defRPr sz="2400" b="0" i="0" u="none" strike="noStrike" baseline="0">
                <a:solidFill>
                  <a:schemeClr val="tx1"/>
                </a:solidFill>
                <a:latin typeface="Arial"/>
                <a:ea typeface="Arial"/>
                <a:cs typeface="Arial"/>
              </a:defRPr>
            </a:pPr>
            <a:endParaRPr lang="ja-JP"/>
          </a:p>
        </c:txPr>
        <c:crossAx val="1"/>
        <c:crosses val="autoZero"/>
        <c:auto val="1"/>
        <c:lblAlgn val="ctr"/>
        <c:lblOffset val="100"/>
        <c:tickLblSkip val="5"/>
        <c:tickMarkSkip val="1"/>
        <c:noMultiLvlLbl val="0"/>
      </c:catAx>
      <c:valAx>
        <c:axId val="1"/>
        <c:scaling>
          <c:orientation val="minMax"/>
        </c:scaling>
        <c:delete val="0"/>
        <c:axPos val="l"/>
        <c:title>
          <c:tx>
            <c:rich>
              <a:bodyPr/>
              <a:lstStyle/>
              <a:p>
                <a:pPr>
                  <a:defRPr sz="2000" b="1" i="0" u="none" strike="noStrike" baseline="0">
                    <a:solidFill>
                      <a:schemeClr val="tx1"/>
                    </a:solidFill>
                    <a:latin typeface="Arial" panose="020B0604020202020204" pitchFamily="34" charset="0"/>
                    <a:ea typeface="Arial"/>
                    <a:cs typeface="Arial" panose="020B0604020202020204" pitchFamily="34" charset="0"/>
                  </a:defRPr>
                </a:pPr>
                <a:r>
                  <a:rPr lang="ja-JP" altLang="en-US" sz="2000" b="1" i="0" u="none" strike="noStrike" baseline="0" dirty="0">
                    <a:solidFill>
                      <a:srgbClr val="000000"/>
                    </a:solidFill>
                    <a:latin typeface="Arial" panose="020B0604020202020204" pitchFamily="34" charset="0"/>
                    <a:ea typeface="ＭＳ Ｐゴシック"/>
                    <a:cs typeface="Arial" panose="020B0604020202020204" pitchFamily="34" charset="0"/>
                  </a:rPr>
                  <a:t>SO</a:t>
                </a:r>
                <a:r>
                  <a:rPr lang="ja-JP" altLang="en-US" sz="2000" b="1" i="0" u="none" strike="noStrike" baseline="-25000" dirty="0">
                    <a:solidFill>
                      <a:srgbClr val="000000"/>
                    </a:solidFill>
                    <a:latin typeface="Arial" panose="020B0604020202020204" pitchFamily="34" charset="0"/>
                    <a:ea typeface="ＭＳ Ｐゴシック"/>
                    <a:cs typeface="Arial" panose="020B0604020202020204" pitchFamily="34" charset="0"/>
                  </a:rPr>
                  <a:t>2</a:t>
                </a:r>
                <a:r>
                  <a:rPr lang="ja-JP" altLang="en-US" sz="2000" b="1" i="0" u="none" strike="noStrike" baseline="0" dirty="0">
                    <a:solidFill>
                      <a:srgbClr val="000000"/>
                    </a:solidFill>
                    <a:latin typeface="Arial" panose="020B0604020202020204" pitchFamily="34" charset="0"/>
                    <a:ea typeface="ＭＳ Ｐゴシック"/>
                    <a:cs typeface="Arial" panose="020B0604020202020204" pitchFamily="34" charset="0"/>
                  </a:rPr>
                  <a:t> (ppm)</a:t>
                </a:r>
              </a:p>
            </c:rich>
          </c:tx>
          <c:layout>
            <c:manualLayout>
              <c:xMode val="edge"/>
              <c:yMode val="edge"/>
              <c:x val="2.2403371338538297E-3"/>
              <c:y val="0.27266314119708229"/>
            </c:manualLayout>
          </c:layout>
          <c:overlay val="0"/>
          <c:spPr>
            <a:noFill/>
            <a:ln w="15313">
              <a:noFill/>
            </a:ln>
          </c:spPr>
        </c:title>
        <c:numFmt formatCode="General" sourceLinked="1"/>
        <c:majorTickMark val="in"/>
        <c:minorTickMark val="none"/>
        <c:tickLblPos val="nextTo"/>
        <c:spPr>
          <a:ln w="1914">
            <a:solidFill>
              <a:schemeClr val="tx1"/>
            </a:solidFill>
            <a:prstDash val="solid"/>
          </a:ln>
        </c:spPr>
        <c:txPr>
          <a:bodyPr rot="0" vert="horz"/>
          <a:lstStyle/>
          <a:p>
            <a:pPr>
              <a:defRPr sz="1800" b="0" i="0" u="none" strike="noStrike" baseline="0">
                <a:solidFill>
                  <a:schemeClr val="tx1"/>
                </a:solidFill>
                <a:latin typeface="Arial"/>
                <a:ea typeface="Arial"/>
                <a:cs typeface="Arial"/>
              </a:defRPr>
            </a:pPr>
            <a:endParaRPr lang="ja-JP"/>
          </a:p>
        </c:txPr>
        <c:crossAx val="220305136"/>
        <c:crosses val="autoZero"/>
        <c:crossBetween val="between"/>
        <c:majorUnit val="0.02"/>
      </c:valAx>
      <c:spPr>
        <a:solidFill>
          <a:schemeClr val="accent2">
            <a:lumMod val="20000"/>
            <a:lumOff val="80000"/>
          </a:schemeClr>
        </a:solidFill>
        <a:ln w="7656">
          <a:solidFill>
            <a:schemeClr val="tx1"/>
          </a:solidFill>
          <a:prstDash val="solid"/>
        </a:ln>
      </c:spPr>
    </c:plotArea>
    <c:plotVisOnly val="1"/>
    <c:dispBlanksAs val="gap"/>
    <c:showDLblsOverMax val="0"/>
  </c:chart>
  <c:spPr>
    <a:noFill/>
    <a:ln>
      <a:noFill/>
    </a:ln>
  </c:spPr>
  <c:txPr>
    <a:bodyPr/>
    <a:lstStyle/>
    <a:p>
      <a:pPr>
        <a:defRPr sz="1085" b="0" i="0" u="none" strike="noStrike" baseline="0">
          <a:solidFill>
            <a:schemeClr val="tx1"/>
          </a:solidFill>
          <a:latin typeface="Arial"/>
          <a:ea typeface="Arial"/>
          <a:cs typeface="Arial"/>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42133965838139"/>
          <c:y val="9.7953456465964608E-2"/>
          <c:w val="0.81632916787623822"/>
          <c:h val="0.69331313071784939"/>
        </c:manualLayout>
      </c:layout>
      <c:barChart>
        <c:barDir val="col"/>
        <c:grouping val="stacked"/>
        <c:varyColors val="0"/>
        <c:ser>
          <c:idx val="0"/>
          <c:order val="0"/>
          <c:spPr>
            <a:solidFill>
              <a:schemeClr val="bg1">
                <a:lumMod val="75000"/>
              </a:schemeClr>
            </a:solidFill>
          </c:spPr>
          <c:invertIfNegative val="0"/>
          <c:dPt>
            <c:idx val="0"/>
            <c:invertIfNegative val="0"/>
            <c:bubble3D val="0"/>
            <c:spPr>
              <a:solidFill>
                <a:srgbClr val="009900"/>
              </a:solidFill>
            </c:spPr>
            <c:extLst>
              <c:ext xmlns:c16="http://schemas.microsoft.com/office/drawing/2014/chart" uri="{C3380CC4-5D6E-409C-BE32-E72D297353CC}">
                <c16:uniqueId val="{00000001-C316-45C0-AA5D-E59E5D96F778}"/>
              </c:ext>
            </c:extLst>
          </c:dPt>
          <c:dPt>
            <c:idx val="6"/>
            <c:invertIfNegative val="0"/>
            <c:bubble3D val="0"/>
            <c:spPr>
              <a:solidFill>
                <a:srgbClr val="009900"/>
              </a:solidFill>
            </c:spPr>
            <c:extLst>
              <c:ext xmlns:c16="http://schemas.microsoft.com/office/drawing/2014/chart" uri="{C3380CC4-5D6E-409C-BE32-E72D297353CC}">
                <c16:uniqueId val="{00000003-C316-45C0-AA5D-E59E5D96F778}"/>
              </c:ext>
            </c:extLst>
          </c:dPt>
          <c:dPt>
            <c:idx val="9"/>
            <c:invertIfNegative val="0"/>
            <c:bubble3D val="0"/>
            <c:extLst>
              <c:ext xmlns:c16="http://schemas.microsoft.com/office/drawing/2014/chart" uri="{C3380CC4-5D6E-409C-BE32-E72D297353CC}">
                <c16:uniqueId val="{00000004-C316-45C0-AA5D-E59E5D96F778}"/>
              </c:ext>
            </c:extLst>
          </c:dPt>
          <c:dPt>
            <c:idx val="20"/>
            <c:invertIfNegative val="0"/>
            <c:bubble3D val="0"/>
            <c:spPr>
              <a:solidFill>
                <a:srgbClr val="009900"/>
              </a:solidFill>
            </c:spPr>
            <c:extLst>
              <c:ext xmlns:c16="http://schemas.microsoft.com/office/drawing/2014/chart" uri="{C3380CC4-5D6E-409C-BE32-E72D297353CC}">
                <c16:uniqueId val="{00000006-C316-45C0-AA5D-E59E5D96F778}"/>
              </c:ext>
            </c:extLst>
          </c:dPt>
          <c:dLbls>
            <c:dLbl>
              <c:idx val="0"/>
              <c:layout>
                <c:manualLayout>
                  <c:x val="-2.4008950278040127E-3"/>
                  <c:y val="-0.30366397281228369"/>
                </c:manualLayout>
              </c:layout>
              <c:tx>
                <c:rich>
                  <a:bodyPr/>
                  <a:lstStyle/>
                  <a:p>
                    <a:r>
                      <a:rPr lang="en-US" sz="1800" dirty="0"/>
                      <a:t>977</a:t>
                    </a:r>
                  </a:p>
                </c:rich>
              </c:tx>
              <c:showLegendKey val="0"/>
              <c:showVal val="1"/>
              <c:showCatName val="0"/>
              <c:showSerName val="0"/>
              <c:showPercent val="0"/>
              <c:showBubbleSize val="0"/>
              <c:extLst>
                <c:ext xmlns:c15="http://schemas.microsoft.com/office/drawing/2012/chart" uri="{CE6537A1-D6FC-4f65-9D91-7224C49458BB}">
                  <c15:layout>
                    <c:manualLayout>
                      <c:w val="9.5262835838011636E-2"/>
                      <c:h val="0.10508959192756349"/>
                    </c:manualLayout>
                  </c15:layout>
                  <c15:showDataLabelsRange val="0"/>
                </c:ext>
                <c:ext xmlns:c16="http://schemas.microsoft.com/office/drawing/2014/chart" uri="{C3380CC4-5D6E-409C-BE32-E72D297353CC}">
                  <c16:uniqueId val="{00000001-C316-45C0-AA5D-E59E5D96F778}"/>
                </c:ext>
              </c:extLst>
            </c:dLbl>
            <c:dLbl>
              <c:idx val="6"/>
              <c:layout>
                <c:manualLayout>
                  <c:x val="1.7780367538939302E-4"/>
                  <c:y val="-0.35529980050692644"/>
                </c:manualLayout>
              </c:layout>
              <c:tx>
                <c:rich>
                  <a:bodyPr/>
                  <a:lstStyle/>
                  <a:p>
                    <a:r>
                      <a:rPr lang="en-US" altLang="ja-JP" dirty="0"/>
                      <a:t>1,193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316-45C0-AA5D-E59E5D96F778}"/>
                </c:ext>
              </c:extLst>
            </c:dLbl>
            <c:dLbl>
              <c:idx val="10"/>
              <c:delete val="1"/>
              <c:extLst>
                <c:ext xmlns:c15="http://schemas.microsoft.com/office/drawing/2012/chart" uri="{CE6537A1-D6FC-4f65-9D91-7224C49458BB}">
                  <c15:layout>
                    <c:manualLayout>
                      <c:w val="0.12829244212406074"/>
                      <c:h val="0.10722688085161157"/>
                    </c:manualLayout>
                  </c15:layout>
                </c:ext>
                <c:ext xmlns:c16="http://schemas.microsoft.com/office/drawing/2014/chart" uri="{C3380CC4-5D6E-409C-BE32-E72D297353CC}">
                  <c16:uniqueId val="{00000007-C316-45C0-AA5D-E59E5D96F778}"/>
                </c:ext>
              </c:extLst>
            </c:dLbl>
            <c:dLbl>
              <c:idx val="12"/>
              <c:layout>
                <c:manualLayout>
                  <c:x val="1.2330348482833145E-3"/>
                  <c:y val="-0.2949674651331705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8D9-49E7-A27E-71C66E7699DC}"/>
                </c:ext>
              </c:extLst>
            </c:dLbl>
            <c:spPr>
              <a:noFill/>
              <a:ln>
                <a:noFill/>
              </a:ln>
              <a:effectLst/>
            </c:spPr>
            <c:txPr>
              <a:bodyPr/>
              <a:lstStyle/>
              <a:p>
                <a:pPr>
                  <a:defRPr sz="1800" b="1">
                    <a:latin typeface="メイリオ" panose="020B0604030504040204" pitchFamily="50" charset="-128"/>
                    <a:ea typeface="メイリオ" panose="020B0604030504040204" pitchFamily="50" charset="-128"/>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numRef>
              <c:f>削減目標!$A$23:$A$63</c:f>
              <c:numCache>
                <c:formatCode>General</c:formatCode>
                <c:ptCount val="41"/>
                <c:pt idx="0">
                  <c:v>2010</c:v>
                </c:pt>
                <c:pt idx="6">
                  <c:v>2016</c:v>
                </c:pt>
                <c:pt idx="20">
                  <c:v>2030</c:v>
                </c:pt>
                <c:pt idx="40">
                  <c:v>2050</c:v>
                </c:pt>
              </c:numCache>
            </c:numRef>
          </c:cat>
          <c:val>
            <c:numRef>
              <c:f>削減目標!$B$23:$B$63</c:f>
              <c:numCache>
                <c:formatCode>#,##0_);[Red]\(#,##0\)</c:formatCode>
                <c:ptCount val="41"/>
                <c:pt idx="0">
                  <c:v>977</c:v>
                </c:pt>
                <c:pt idx="1">
                  <c:v>1136</c:v>
                </c:pt>
                <c:pt idx="2">
                  <c:v>1322</c:v>
                </c:pt>
                <c:pt idx="3">
                  <c:v>1304</c:v>
                </c:pt>
                <c:pt idx="4">
                  <c:v>1276</c:v>
                </c:pt>
                <c:pt idx="5">
                  <c:v>1221</c:v>
                </c:pt>
                <c:pt idx="6">
                  <c:v>1193</c:v>
                </c:pt>
                <c:pt idx="7">
                  <c:v>1195</c:v>
                </c:pt>
                <c:pt idx="8">
                  <c:v>1150</c:v>
                </c:pt>
                <c:pt idx="9">
                  <c:v>1114</c:v>
                </c:pt>
                <c:pt idx="10" formatCode="#,##0_ ">
                  <c:v>1047</c:v>
                </c:pt>
                <c:pt idx="11" formatCode="#,##0_ ">
                  <c:v>1025</c:v>
                </c:pt>
                <c:pt idx="12" formatCode="#,##0_ ">
                  <c:v>1022</c:v>
                </c:pt>
                <c:pt idx="20" formatCode="General">
                  <c:v>537</c:v>
                </c:pt>
                <c:pt idx="40" formatCode="General">
                  <c:v>0</c:v>
                </c:pt>
              </c:numCache>
            </c:numRef>
          </c:val>
          <c:extLst>
            <c:ext xmlns:c16="http://schemas.microsoft.com/office/drawing/2014/chart" uri="{C3380CC4-5D6E-409C-BE32-E72D297353CC}">
              <c16:uniqueId val="{00000008-C316-45C0-AA5D-E59E5D96F778}"/>
            </c:ext>
          </c:extLst>
        </c:ser>
        <c:dLbls>
          <c:showLegendKey val="0"/>
          <c:showVal val="0"/>
          <c:showCatName val="0"/>
          <c:showSerName val="0"/>
          <c:showPercent val="0"/>
          <c:showBubbleSize val="0"/>
        </c:dLbls>
        <c:gapWidth val="80"/>
        <c:overlap val="100"/>
        <c:axId val="452097696"/>
        <c:axId val="452098088"/>
      </c:barChart>
      <c:catAx>
        <c:axId val="452097696"/>
        <c:scaling>
          <c:orientation val="minMax"/>
        </c:scaling>
        <c:delete val="0"/>
        <c:axPos val="b"/>
        <c:numFmt formatCode="General" sourceLinked="1"/>
        <c:majorTickMark val="none"/>
        <c:minorTickMark val="none"/>
        <c:tickLblPos val="nextTo"/>
        <c:spPr>
          <a:noFill/>
          <a:ln w="9525" cap="flat" cmpd="sng" algn="ctr">
            <a:noFill/>
            <a:round/>
          </a:ln>
          <a:effectLst/>
        </c:spPr>
        <c:txPr>
          <a:bodyPr rot="0" vert="horz"/>
          <a:lstStyle/>
          <a:p>
            <a:pPr>
              <a:defRPr sz="2400" b="1">
                <a:latin typeface="メイリオ" panose="020B0604030504040204" pitchFamily="50" charset="-128"/>
                <a:ea typeface="メイリオ" panose="020B0604030504040204" pitchFamily="50" charset="-128"/>
              </a:defRPr>
            </a:pPr>
            <a:endParaRPr lang="ja-JP"/>
          </a:p>
        </c:txPr>
        <c:crossAx val="452098088"/>
        <c:crosses val="autoZero"/>
        <c:auto val="1"/>
        <c:lblAlgn val="ctr"/>
        <c:lblOffset val="100"/>
        <c:tickMarkSkip val="1"/>
        <c:noMultiLvlLbl val="0"/>
      </c:catAx>
      <c:valAx>
        <c:axId val="452098088"/>
        <c:scaling>
          <c:orientation val="minMax"/>
          <c:max val="1400"/>
          <c:min val="0"/>
        </c:scaling>
        <c:delete val="0"/>
        <c:axPos val="l"/>
        <c:majorGridlines>
          <c:spPr>
            <a:ln w="9525" cap="flat" cmpd="sng" algn="ctr">
              <a:solidFill>
                <a:schemeClr val="bg1">
                  <a:lumMod val="65000"/>
                </a:schemeClr>
              </a:solidFill>
              <a:round/>
            </a:ln>
            <a:effectLst/>
          </c:spPr>
        </c:majorGridlines>
        <c:numFmt formatCode="#,##0_);[Red]\(#,##0\)" sourceLinked="0"/>
        <c:majorTickMark val="none"/>
        <c:minorTickMark val="none"/>
        <c:tickLblPos val="nextTo"/>
        <c:spPr>
          <a:noFill/>
          <a:ln>
            <a:noFill/>
          </a:ln>
          <a:effectLst/>
        </c:spPr>
        <c:txPr>
          <a:bodyPr rot="-60000000" vert="horz"/>
          <a:lstStyle/>
          <a:p>
            <a:pPr>
              <a:defRPr sz="1400">
                <a:latin typeface="メイリオ" panose="020B0604030504040204" pitchFamily="50" charset="-128"/>
                <a:ea typeface="メイリオ" panose="020B0604030504040204" pitchFamily="50" charset="-128"/>
              </a:defRPr>
            </a:pPr>
            <a:endParaRPr lang="ja-JP"/>
          </a:p>
        </c:txPr>
        <c:crossAx val="452097696"/>
        <c:crosses val="autoZero"/>
        <c:crossBetween val="between"/>
      </c:valAx>
      <c:spPr>
        <a:noFill/>
        <a:ln>
          <a:solidFill>
            <a:schemeClr val="bg1">
              <a:lumMod val="65000"/>
            </a:schemeClr>
          </a:solidFill>
        </a:ln>
        <a:effectLst/>
      </c:spPr>
    </c:plotArea>
    <c:plotVisOnly val="1"/>
    <c:dispBlanksAs val="gap"/>
    <c:showDLblsOverMax val="0"/>
  </c:chart>
  <c:spPr>
    <a:noFill/>
    <a:ln w="9525" cap="flat" cmpd="sng" algn="ctr">
      <a:noFill/>
      <a:round/>
    </a:ln>
    <a:effectLst/>
  </c:spPr>
  <c:txPr>
    <a:bodyPr/>
    <a:lstStyle/>
    <a:p>
      <a:pPr>
        <a:defRPr sz="1200">
          <a:solidFill>
            <a:schemeClr val="tx1"/>
          </a:solidFill>
          <a:latin typeface="BIZ UDPゴシック" panose="020B0400000000000000" pitchFamily="50" charset="-128"/>
          <a:ea typeface="BIZ UDPゴシック" panose="020B0400000000000000" pitchFamily="50" charset="-128"/>
        </a:defRPr>
      </a:pPr>
      <a:endParaRPr lang="ja-JP"/>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cdr:x>
      <cdr:y>0.04961</cdr:y>
    </cdr:from>
    <cdr:to>
      <cdr:x>0.08293</cdr:x>
      <cdr:y>0.98482</cdr:y>
    </cdr:to>
    <cdr:sp macro="" textlink="">
      <cdr:nvSpPr>
        <cdr:cNvPr id="18" name="テキスト ボックス 17"/>
        <cdr:cNvSpPr txBox="1"/>
      </cdr:nvSpPr>
      <cdr:spPr>
        <a:xfrm xmlns:a="http://schemas.openxmlformats.org/drawingml/2006/main">
          <a:off x="-1099417" y="211482"/>
          <a:ext cx="854210" cy="3986317"/>
        </a:xfrm>
        <a:prstGeom xmlns:a="http://schemas.openxmlformats.org/drawingml/2006/main" prst="rect">
          <a:avLst/>
        </a:prstGeom>
      </cdr:spPr>
      <cdr:txBody>
        <a:bodyPr xmlns:a="http://schemas.openxmlformats.org/drawingml/2006/main" vertOverflow="clip" vert="vert270" wrap="none" rtlCol="0"/>
        <a:lstStyle xmlns:a="http://schemas.openxmlformats.org/drawingml/2006/main"/>
        <a:p xmlns:a="http://schemas.openxmlformats.org/drawingml/2006/main">
          <a:pPr algn="r"/>
          <a:r>
            <a:rPr lang="en-US" altLang="ja-JP" sz="1800" b="1" spc="-80" dirty="0">
              <a:latin typeface="BIZ UDPゴシック" panose="020B0400000000000000" pitchFamily="50" charset="-128"/>
              <a:ea typeface="BIZ UDPゴシック" panose="020B0400000000000000" pitchFamily="50" charset="-128"/>
            </a:rPr>
            <a:t>Total greenhouse gas emissions</a:t>
          </a:r>
        </a:p>
        <a:p xmlns:a="http://schemas.openxmlformats.org/drawingml/2006/main">
          <a:pPr algn="r"/>
          <a:r>
            <a:rPr lang="ja-JP" altLang="en-US" sz="1800" b="1" spc="-80" dirty="0">
              <a:latin typeface="BIZ UDPゴシック" panose="020B0400000000000000" pitchFamily="50" charset="-128"/>
              <a:ea typeface="BIZ UDPゴシック" panose="020B0400000000000000" pitchFamily="50" charset="-128"/>
            </a:rPr>
            <a:t>［</a:t>
          </a:r>
          <a:r>
            <a:rPr lang="en-US" altLang="ja-JP" sz="1800" b="1" spc="-80" dirty="0">
              <a:latin typeface="BIZ UDPゴシック" panose="020B0400000000000000" pitchFamily="50" charset="-128"/>
              <a:ea typeface="BIZ UDPゴシック" panose="020B0400000000000000" pitchFamily="50" charset="-128"/>
            </a:rPr>
            <a:t>10,0000 Tons of CO</a:t>
          </a:r>
          <a:r>
            <a:rPr lang="en-US" altLang="ja-JP" sz="1800" b="1" spc="-80" baseline="-25000" dirty="0">
              <a:latin typeface="BIZ UDPゴシック" panose="020B0400000000000000" pitchFamily="50" charset="-128"/>
              <a:ea typeface="BIZ UDPゴシック" panose="020B0400000000000000" pitchFamily="50" charset="-128"/>
            </a:rPr>
            <a:t>2</a:t>
          </a:r>
          <a:r>
            <a:rPr lang="ja-JP" altLang="en-US" sz="1800" b="1" spc="-80" dirty="0">
              <a:latin typeface="BIZ UDPゴシック" panose="020B0400000000000000" pitchFamily="50" charset="-128"/>
              <a:ea typeface="BIZ UDPゴシック" panose="020B0400000000000000" pitchFamily="50" charset="-128"/>
            </a:rPr>
            <a:t>］</a:t>
          </a:r>
        </a:p>
      </cdr:txBody>
    </cdr:sp>
  </cdr:relSizeAnchor>
  <cdr:relSizeAnchor xmlns:cdr="http://schemas.openxmlformats.org/drawingml/2006/chartDrawing">
    <cdr:from>
      <cdr:x>0</cdr:x>
      <cdr:y>0</cdr:y>
    </cdr:from>
    <cdr:to>
      <cdr:x>0</cdr:x>
      <cdr:y>0</cdr:y>
    </cdr:to>
    <cdr:grpSp>
      <cdr:nvGrpSpPr>
        <cdr:cNvPr id="39" name="グループ化 38">
          <a:extLst xmlns:a="http://schemas.openxmlformats.org/drawingml/2006/main">
            <a:ext uri="{FF2B5EF4-FFF2-40B4-BE49-F238E27FC236}">
              <a16:creationId xmlns:a16="http://schemas.microsoft.com/office/drawing/2014/main" id="{2F6C218D-514A-C545-A778-F8C6E8F41A8C}"/>
            </a:ext>
          </a:extLst>
        </cdr:cNvPr>
        <cdr:cNvGrpSpPr/>
      </cdr:nvGrpSpPr>
      <cdr:grpSpPr>
        <a:xfrm xmlns:a="http://schemas.openxmlformats.org/drawingml/2006/main">
          <a:off x="0" y="0"/>
          <a:ext cx="0" cy="0"/>
          <a:chOff x="0" y="0"/>
          <a:chExt cx="0" cy="0"/>
        </a:xfrm>
      </cdr:grpSpPr>
    </cdr:grpSp>
  </cdr:relSizeAnchor>
  <cdr:relSizeAnchor xmlns:cdr="http://schemas.openxmlformats.org/drawingml/2006/chartDrawing">
    <cdr:from>
      <cdr:x>0.92023</cdr:x>
      <cdr:y>0.79492</cdr:y>
    </cdr:from>
    <cdr:to>
      <cdr:x>0.92023</cdr:x>
      <cdr:y>0.79492</cdr:y>
    </cdr:to>
    <cdr:grpSp>
      <cdr:nvGrpSpPr>
        <cdr:cNvPr id="40" name="グループ化 39">
          <a:extLst xmlns:a="http://schemas.openxmlformats.org/drawingml/2006/main">
            <a:ext uri="{FF2B5EF4-FFF2-40B4-BE49-F238E27FC236}">
              <a16:creationId xmlns:a16="http://schemas.microsoft.com/office/drawing/2014/main" id="{AEACFDD4-44B0-DB49-8F7A-4D417F5EC50C}"/>
            </a:ext>
          </a:extLst>
        </cdr:cNvPr>
        <cdr:cNvGrpSpPr/>
      </cdr:nvGrpSpPr>
      <cdr:grpSpPr>
        <a:xfrm xmlns:a="http://schemas.openxmlformats.org/drawingml/2006/main">
          <a:off x="9478176" y="3388350"/>
          <a:ext cx="0" cy="0"/>
          <a:chOff x="9478176" y="3388350"/>
          <a:chExt cx="0" cy="0"/>
        </a:xfrm>
      </cdr:grpSpPr>
    </cdr:grpSp>
  </cdr:relSizeAnchor>
  <cdr:relSizeAnchor xmlns:cdr="http://schemas.openxmlformats.org/drawingml/2006/chartDrawing">
    <cdr:from>
      <cdr:x>0</cdr:x>
      <cdr:y>0</cdr:y>
    </cdr:from>
    <cdr:to>
      <cdr:x>0</cdr:x>
      <cdr:y>0</cdr:y>
    </cdr:to>
    <cdr:grpSp>
      <cdr:nvGrpSpPr>
        <cdr:cNvPr id="17" name="グループ化 16">
          <a:extLst xmlns:a="http://schemas.openxmlformats.org/drawingml/2006/main">
            <a:ext uri="{FF2B5EF4-FFF2-40B4-BE49-F238E27FC236}">
              <a16:creationId xmlns:a16="http://schemas.microsoft.com/office/drawing/2014/main" id="{16F92396-36F7-216F-ED09-3DE1D2FF43D1}"/>
            </a:ext>
          </a:extLst>
        </cdr:cNvPr>
        <cdr:cNvGrpSpPr/>
      </cdr:nvGrpSpPr>
      <cdr:grpSpPr>
        <a:xfrm xmlns:a="http://schemas.openxmlformats.org/drawingml/2006/main">
          <a:off x="0" y="0"/>
          <a:ext cx="0" cy="0"/>
          <a:chOff x="0" y="0"/>
          <a:chExt cx="0" cy="0"/>
        </a:xfrm>
        <a:solidFill xmlns:a="http://schemas.openxmlformats.org/drawingml/2006/main">
          <a:schemeClr val="accent4">
            <a:lumMod val="60000"/>
            <a:lumOff val="40000"/>
          </a:schemeClr>
        </a:solidFill>
      </cdr:grpSpPr>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3"/>
            <a:ext cx="2949520" cy="498845"/>
          </a:xfrm>
          <a:prstGeom prst="rect">
            <a:avLst/>
          </a:prstGeom>
        </p:spPr>
        <p:txBody>
          <a:bodyPr vert="horz" lIns="91386" tIns="45695" rIns="91386" bIns="45695"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86" y="3"/>
            <a:ext cx="2949520" cy="498845"/>
          </a:xfrm>
          <a:prstGeom prst="rect">
            <a:avLst/>
          </a:prstGeom>
        </p:spPr>
        <p:txBody>
          <a:bodyPr vert="horz" lIns="91386" tIns="45695" rIns="91386" bIns="45695" rtlCol="0"/>
          <a:lstStyle>
            <a:lvl1pPr algn="r">
              <a:defRPr sz="1200"/>
            </a:lvl1pPr>
          </a:lstStyle>
          <a:p>
            <a:fld id="{09FDB539-EEB6-41EC-9DC3-6184F4BB62AF}" type="datetimeFigureOut">
              <a:rPr kumimoji="1" lang="ja-JP" altLang="en-US" smtClean="0"/>
              <a:t>2024/12/6</a:t>
            </a:fld>
            <a:endParaRPr kumimoji="1" lang="ja-JP" altLang="en-US"/>
          </a:p>
        </p:txBody>
      </p:sp>
      <p:sp>
        <p:nvSpPr>
          <p:cNvPr id="4" name="フッター プレースホルダー 3"/>
          <p:cNvSpPr>
            <a:spLocks noGrp="1"/>
          </p:cNvSpPr>
          <p:nvPr>
            <p:ph type="ftr" sz="quarter" idx="2"/>
          </p:nvPr>
        </p:nvSpPr>
        <p:spPr>
          <a:xfrm>
            <a:off x="1" y="9440498"/>
            <a:ext cx="2949520" cy="498843"/>
          </a:xfrm>
          <a:prstGeom prst="rect">
            <a:avLst/>
          </a:prstGeom>
        </p:spPr>
        <p:txBody>
          <a:bodyPr vert="horz" lIns="91386" tIns="45695" rIns="91386" bIns="45695"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86" y="9440498"/>
            <a:ext cx="2949520" cy="498843"/>
          </a:xfrm>
          <a:prstGeom prst="rect">
            <a:avLst/>
          </a:prstGeom>
        </p:spPr>
        <p:txBody>
          <a:bodyPr vert="horz" lIns="91386" tIns="45695" rIns="91386" bIns="45695" rtlCol="0" anchor="b"/>
          <a:lstStyle>
            <a:lvl1pPr algn="r">
              <a:defRPr sz="1200"/>
            </a:lvl1pPr>
          </a:lstStyle>
          <a:p>
            <a:fld id="{811CF671-8E67-409E-9458-CCBCC9F75417}" type="slidenum">
              <a:rPr kumimoji="1" lang="ja-JP" altLang="en-US" smtClean="0"/>
              <a:t>‹#›</a:t>
            </a:fld>
            <a:endParaRPr kumimoji="1" lang="ja-JP" altLang="en-US"/>
          </a:p>
        </p:txBody>
      </p:sp>
    </p:spTree>
    <p:extLst>
      <p:ext uri="{BB962C8B-B14F-4D97-AF65-F5344CB8AC3E}">
        <p14:creationId xmlns:p14="http://schemas.microsoft.com/office/powerpoint/2010/main" val="1442788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スライド イメージ プレースホルダー 3"/>
          <p:cNvSpPr>
            <a:spLocks noGrp="1" noRot="1" noChangeAspect="1"/>
          </p:cNvSpPr>
          <p:nvPr>
            <p:ph type="sldImg" idx="2"/>
          </p:nvPr>
        </p:nvSpPr>
        <p:spPr>
          <a:xfrm>
            <a:off x="422275" y="811213"/>
            <a:ext cx="5962650" cy="3354387"/>
          </a:xfrm>
          <a:prstGeom prst="rect">
            <a:avLst/>
          </a:prstGeom>
          <a:noFill/>
          <a:ln w="12700">
            <a:solidFill>
              <a:prstClr val="black"/>
            </a:solidFill>
          </a:ln>
        </p:spPr>
        <p:txBody>
          <a:bodyPr vert="horz" lIns="91386" tIns="45695" rIns="91386" bIns="45695" rtlCol="0" anchor="ctr"/>
          <a:lstStyle/>
          <a:p>
            <a:endParaRPr lang="ja-JP" altLang="en-US"/>
          </a:p>
        </p:txBody>
      </p:sp>
      <p:sp>
        <p:nvSpPr>
          <p:cNvPr id="5" name="ノート プレースホルダー 4"/>
          <p:cNvSpPr>
            <a:spLocks noGrp="1"/>
          </p:cNvSpPr>
          <p:nvPr>
            <p:ph type="body" sz="quarter" idx="3"/>
          </p:nvPr>
        </p:nvSpPr>
        <p:spPr>
          <a:xfrm>
            <a:off x="422275" y="4333178"/>
            <a:ext cx="5962650" cy="5226601"/>
          </a:xfrm>
          <a:prstGeom prst="rect">
            <a:avLst/>
          </a:prstGeom>
        </p:spPr>
        <p:txBody>
          <a:bodyPr vert="horz" lIns="91386" tIns="45695" rIns="91386" bIns="45695"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184962253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Aft>
                <a:spcPts val="600"/>
              </a:spcAft>
            </a:pPr>
            <a:endParaRPr lang="ja-JP" altLang="ja-JP" sz="1400" kern="100" dirty="0">
              <a:latin typeface="ＭＳ 明朝" panose="02020609040205080304" pitchFamily="17" charset="-128"/>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3963844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41325" y="815975"/>
            <a:ext cx="5948363" cy="3346450"/>
          </a:xfrm>
        </p:spPr>
      </p:sp>
      <p:sp>
        <p:nvSpPr>
          <p:cNvPr id="3" name="ノート プレースホルダー 2"/>
          <p:cNvSpPr>
            <a:spLocks noGrp="1"/>
          </p:cNvSpPr>
          <p:nvPr>
            <p:ph type="body" idx="1"/>
          </p:nvPr>
        </p:nvSpPr>
        <p:spPr>
          <a:xfrm>
            <a:off x="439737" y="4367459"/>
            <a:ext cx="5948363" cy="3888400"/>
          </a:xfrm>
        </p:spPr>
        <p:txBody>
          <a:bodyPr/>
          <a:lstStyle/>
          <a:p>
            <a:pPr marL="174576" indent="-174576" defTabSz="914142">
              <a:defRPr/>
            </a:pPr>
            <a:endParaRPr lang="en-US" altLang="ja-JP" sz="14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750359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41325" y="815975"/>
            <a:ext cx="5948363" cy="3346450"/>
          </a:xfrm>
        </p:spPr>
      </p:sp>
      <p:sp>
        <p:nvSpPr>
          <p:cNvPr id="3" name="ノート プレースホルダー 2"/>
          <p:cNvSpPr>
            <a:spLocks noGrp="1"/>
          </p:cNvSpPr>
          <p:nvPr>
            <p:ph type="body" idx="1"/>
          </p:nvPr>
        </p:nvSpPr>
        <p:spPr>
          <a:xfrm>
            <a:off x="439737" y="4367459"/>
            <a:ext cx="5948363" cy="3888400"/>
          </a:xfrm>
        </p:spPr>
        <p:txBody>
          <a:bodyPr/>
          <a:lstStyle/>
          <a:p>
            <a:pPr marL="174576" indent="-174576" defTabSz="914142">
              <a:defRPr/>
            </a:pPr>
            <a:endParaRPr lang="en-US" altLang="ja-JP" sz="14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125096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41325" y="815975"/>
            <a:ext cx="5948363" cy="3346450"/>
          </a:xfrm>
        </p:spPr>
      </p:sp>
      <p:sp>
        <p:nvSpPr>
          <p:cNvPr id="3" name="ノート プレースホルダー 2"/>
          <p:cNvSpPr>
            <a:spLocks noGrp="1"/>
          </p:cNvSpPr>
          <p:nvPr>
            <p:ph type="body" idx="1"/>
          </p:nvPr>
        </p:nvSpPr>
        <p:spPr>
          <a:xfrm>
            <a:off x="439737" y="4367459"/>
            <a:ext cx="5948363" cy="3888400"/>
          </a:xfrm>
        </p:spPr>
        <p:txBody>
          <a:bodyPr/>
          <a:lstStyle/>
          <a:p>
            <a:pPr marL="174576" indent="-174576" defTabSz="914142">
              <a:defRPr/>
            </a:pPr>
            <a:endParaRPr lang="en-US" altLang="ja-JP" sz="14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460631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811213"/>
            <a:ext cx="5962650" cy="3354387"/>
          </a:xfrm>
        </p:spPr>
      </p:sp>
      <p:sp>
        <p:nvSpPr>
          <p:cNvPr id="4" name="ノート プレースホルダー 2">
            <a:extLst>
              <a:ext uri="{FF2B5EF4-FFF2-40B4-BE49-F238E27FC236}">
                <a16:creationId xmlns:a16="http://schemas.microsoft.com/office/drawing/2014/main" id="{C07A7AD5-7CE8-4DC4-A906-547A33E2E3BA}"/>
              </a:ext>
            </a:extLst>
          </p:cNvPr>
          <p:cNvSpPr txBox="1">
            <a:spLocks/>
          </p:cNvSpPr>
          <p:nvPr/>
        </p:nvSpPr>
        <p:spPr>
          <a:xfrm>
            <a:off x="439737" y="4367459"/>
            <a:ext cx="5948363" cy="3888400"/>
          </a:xfrm>
          <a:prstGeom prst="rect">
            <a:avLst/>
          </a:prstGeom>
        </p:spPr>
        <p:txBody>
          <a:bodyPr vert="horz" lIns="91386" tIns="45695" rIns="91386" bIns="45695"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a:buFont typeface="ＭＳ 明朝" panose="02020609040205080304" pitchFamily="17" charset="-128"/>
              <a:buNone/>
            </a:pPr>
            <a:endParaRPr lang="ja-JP" altLang="en-US" sz="1400" dirty="0">
              <a:latin typeface="ＭＳ 明朝" panose="02020609040205080304" pitchFamily="17" charset="-128"/>
              <a:ea typeface="ＭＳ 明朝" panose="02020609040205080304" pitchFamily="17" charset="-128"/>
            </a:endParaRPr>
          </a:p>
        </p:txBody>
      </p:sp>
      <p:sp>
        <p:nvSpPr>
          <p:cNvPr id="5" name="ノート プレースホルダー 4">
            <a:extLst>
              <a:ext uri="{FF2B5EF4-FFF2-40B4-BE49-F238E27FC236}">
                <a16:creationId xmlns:a16="http://schemas.microsoft.com/office/drawing/2014/main" id="{0E849957-5409-44E6-BABD-AACA90D570AA}"/>
              </a:ext>
            </a:extLst>
          </p:cNvPr>
          <p:cNvSpPr>
            <a:spLocks noGrp="1"/>
          </p:cNvSpPr>
          <p:nvPr>
            <p:ph type="body" idx="1"/>
          </p:nvPr>
        </p:nvSpPr>
        <p:spPr/>
        <p:txBody>
          <a:bodyPr/>
          <a:lstStyle/>
          <a:p>
            <a:pPr marL="190447" marR="156801" indent="-190447" algn="just"/>
            <a:endParaRPr lang="ja-JP" altLang="en-US" sz="1400" dirty="0"/>
          </a:p>
        </p:txBody>
      </p:sp>
    </p:spTree>
    <p:extLst>
      <p:ext uri="{BB962C8B-B14F-4D97-AF65-F5344CB8AC3E}">
        <p14:creationId xmlns:p14="http://schemas.microsoft.com/office/powerpoint/2010/main" val="4168995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1013" y="614363"/>
            <a:ext cx="6140450" cy="3454400"/>
          </a:xfrm>
        </p:spPr>
      </p:sp>
      <p:sp>
        <p:nvSpPr>
          <p:cNvPr id="3" name="ノート プレースホルダー 2"/>
          <p:cNvSpPr>
            <a:spLocks noGrp="1"/>
          </p:cNvSpPr>
          <p:nvPr>
            <p:ph type="body" idx="1"/>
          </p:nvPr>
        </p:nvSpPr>
        <p:spPr/>
        <p:txBody>
          <a:bodyPr/>
          <a:lstStyle/>
          <a:p>
            <a:pPr defTabSz="946394">
              <a:defRPr/>
            </a:pPr>
            <a:r>
              <a:rPr lang="ja-JP" altLang="en-US" dirty="0"/>
              <a:t>○ご清聴ありがとうございました。</a:t>
            </a:r>
            <a:endParaRPr lang="en-US" altLang="ja-JP" dirty="0"/>
          </a:p>
          <a:p>
            <a:endParaRPr kumimoji="1" lang="ja-JP" altLang="en-US" sz="1100" dirty="0"/>
          </a:p>
        </p:txBody>
      </p:sp>
      <p:sp>
        <p:nvSpPr>
          <p:cNvPr id="4" name="スライド番号プレースホルダー 3"/>
          <p:cNvSpPr>
            <a:spLocks noGrp="1"/>
          </p:cNvSpPr>
          <p:nvPr>
            <p:ph type="sldNum" sz="quarter" idx="10"/>
          </p:nvPr>
        </p:nvSpPr>
        <p:spPr/>
        <p:txBody>
          <a:bodyPr/>
          <a:lstStyle/>
          <a:p>
            <a:fld id="{84F003F3-C456-42F6-ACCB-DFBC42E20867}" type="slidenum">
              <a:rPr lang="en-US" smtClean="0"/>
              <a:t>13</a:t>
            </a:fld>
            <a:endParaRPr lang="en-US" dirty="0"/>
          </a:p>
        </p:txBody>
      </p:sp>
    </p:spTree>
    <p:extLst>
      <p:ext uri="{BB962C8B-B14F-4D97-AF65-F5344CB8AC3E}">
        <p14:creationId xmlns:p14="http://schemas.microsoft.com/office/powerpoint/2010/main" val="3843551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4576" indent="-174576">
              <a:spcAft>
                <a:spcPts val="600"/>
              </a:spcAft>
            </a:pPr>
            <a:endParaRPr lang="en-US" altLang="ja-JP" sz="14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922413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4576" indent="-174576">
              <a:spcAft>
                <a:spcPts val="600"/>
              </a:spcAft>
            </a:pPr>
            <a:endParaRPr lang="en-US" altLang="ja-JP" sz="14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112701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4576" indent="-174576" defTabSz="914142">
              <a:spcAft>
                <a:spcPts val="600"/>
              </a:spcAft>
              <a:defRPr/>
            </a:pPr>
            <a:endParaRPr lang="en-US" altLang="ja-JP" sz="14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575482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41325" y="815975"/>
            <a:ext cx="5948363" cy="3346450"/>
          </a:xfrm>
        </p:spPr>
      </p:sp>
      <p:sp>
        <p:nvSpPr>
          <p:cNvPr id="3" name="ノート プレースホルダー 2"/>
          <p:cNvSpPr>
            <a:spLocks noGrp="1"/>
          </p:cNvSpPr>
          <p:nvPr>
            <p:ph type="body" idx="1"/>
          </p:nvPr>
        </p:nvSpPr>
        <p:spPr>
          <a:xfrm>
            <a:off x="439737" y="4367459"/>
            <a:ext cx="5948363" cy="3888400"/>
          </a:xfrm>
        </p:spPr>
        <p:txBody>
          <a:bodyPr/>
          <a:lstStyle/>
          <a:p>
            <a:endParaRPr lang="ja-JP" altLang="en-US" sz="14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345600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41325" y="815975"/>
            <a:ext cx="5948363" cy="3346450"/>
          </a:xfrm>
        </p:spPr>
      </p:sp>
      <p:sp>
        <p:nvSpPr>
          <p:cNvPr id="3" name="ノート プレースホルダー 2"/>
          <p:cNvSpPr>
            <a:spLocks noGrp="1"/>
          </p:cNvSpPr>
          <p:nvPr>
            <p:ph type="body" idx="1"/>
          </p:nvPr>
        </p:nvSpPr>
        <p:spPr>
          <a:xfrm>
            <a:off x="439737" y="4367459"/>
            <a:ext cx="5948363" cy="3888400"/>
          </a:xfrm>
        </p:spPr>
        <p:txBody>
          <a:bodyPr/>
          <a:lstStyle/>
          <a:p>
            <a:pPr marL="174576" indent="-174576"/>
            <a:endParaRPr lang="ja-JP" altLang="en-US" sz="14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430007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41325" y="815975"/>
            <a:ext cx="5948363" cy="3346450"/>
          </a:xfrm>
        </p:spPr>
      </p:sp>
      <p:sp>
        <p:nvSpPr>
          <p:cNvPr id="3" name="ノート プレースホルダー 2"/>
          <p:cNvSpPr>
            <a:spLocks noGrp="1"/>
          </p:cNvSpPr>
          <p:nvPr>
            <p:ph type="body" idx="1"/>
          </p:nvPr>
        </p:nvSpPr>
        <p:spPr>
          <a:xfrm>
            <a:off x="439737" y="4367459"/>
            <a:ext cx="5948363" cy="3888400"/>
          </a:xfrm>
        </p:spPr>
        <p:txBody>
          <a:bodyPr/>
          <a:lstStyle/>
          <a:p>
            <a:pPr marL="174576" indent="-174576"/>
            <a:endParaRPr lang="ja-JP" altLang="en-US" sz="14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608254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41325" y="815975"/>
            <a:ext cx="5948363" cy="3346450"/>
          </a:xfrm>
        </p:spPr>
      </p:sp>
      <p:sp>
        <p:nvSpPr>
          <p:cNvPr id="3" name="ノート プレースホルダー 2"/>
          <p:cNvSpPr>
            <a:spLocks noGrp="1"/>
          </p:cNvSpPr>
          <p:nvPr>
            <p:ph type="body" idx="1"/>
          </p:nvPr>
        </p:nvSpPr>
        <p:spPr>
          <a:xfrm>
            <a:off x="439737" y="4367459"/>
            <a:ext cx="5948363" cy="3888400"/>
          </a:xfrm>
        </p:spPr>
        <p:txBody>
          <a:bodyPr/>
          <a:lstStyle/>
          <a:p>
            <a:pPr marL="174576" indent="-174576"/>
            <a:endParaRPr lang="ja-JP" altLang="en-US" sz="14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493491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41325" y="815975"/>
            <a:ext cx="5948363" cy="3346450"/>
          </a:xfrm>
        </p:spPr>
      </p:sp>
      <p:sp>
        <p:nvSpPr>
          <p:cNvPr id="3" name="ノート プレースホルダー 2"/>
          <p:cNvSpPr>
            <a:spLocks noGrp="1"/>
          </p:cNvSpPr>
          <p:nvPr>
            <p:ph type="body" idx="1"/>
          </p:nvPr>
        </p:nvSpPr>
        <p:spPr>
          <a:xfrm>
            <a:off x="439737" y="4367461"/>
            <a:ext cx="5948363" cy="5233741"/>
          </a:xfrm>
        </p:spPr>
        <p:txBody>
          <a:bodyPr/>
          <a:lstStyle/>
          <a:p>
            <a:endParaRPr lang="ja-JP" altLang="en-US" sz="1400"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802140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78919" indent="0" algn="ctr">
              <a:buNone/>
              <a:defRPr>
                <a:solidFill>
                  <a:schemeClr val="tx1">
                    <a:tint val="75000"/>
                  </a:schemeClr>
                </a:solidFill>
              </a:defRPr>
            </a:lvl2pPr>
            <a:lvl3pPr marL="957838" indent="0" algn="ctr">
              <a:buNone/>
              <a:defRPr>
                <a:solidFill>
                  <a:schemeClr val="tx1">
                    <a:tint val="75000"/>
                  </a:schemeClr>
                </a:solidFill>
              </a:defRPr>
            </a:lvl3pPr>
            <a:lvl4pPr marL="1436757" indent="0" algn="ctr">
              <a:buNone/>
              <a:defRPr>
                <a:solidFill>
                  <a:schemeClr val="tx1">
                    <a:tint val="75000"/>
                  </a:schemeClr>
                </a:solidFill>
              </a:defRPr>
            </a:lvl4pPr>
            <a:lvl5pPr marL="1915676" indent="0" algn="ctr">
              <a:buNone/>
              <a:defRPr>
                <a:solidFill>
                  <a:schemeClr val="tx1">
                    <a:tint val="75000"/>
                  </a:schemeClr>
                </a:solidFill>
              </a:defRPr>
            </a:lvl5pPr>
            <a:lvl6pPr marL="2394595" indent="0" algn="ctr">
              <a:buNone/>
              <a:defRPr>
                <a:solidFill>
                  <a:schemeClr val="tx1">
                    <a:tint val="75000"/>
                  </a:schemeClr>
                </a:solidFill>
              </a:defRPr>
            </a:lvl6pPr>
            <a:lvl7pPr marL="2873515" indent="0" algn="ctr">
              <a:buNone/>
              <a:defRPr>
                <a:solidFill>
                  <a:schemeClr val="tx1">
                    <a:tint val="75000"/>
                  </a:schemeClr>
                </a:solidFill>
              </a:defRPr>
            </a:lvl7pPr>
            <a:lvl8pPr marL="3352434" indent="0" algn="ctr">
              <a:buNone/>
              <a:defRPr>
                <a:solidFill>
                  <a:schemeClr val="tx1">
                    <a:tint val="75000"/>
                  </a:schemeClr>
                </a:solidFill>
              </a:defRPr>
            </a:lvl8pPr>
            <a:lvl9pPr marL="3831353"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pPr defTabSz="957838"/>
            <a:fld id="{4B0F125D-0BE5-42D2-855D-9FF23617D458}" type="datetime1">
              <a:rPr lang="ja-JP" altLang="en-US" smtClean="0">
                <a:solidFill>
                  <a:prstClr val="black">
                    <a:tint val="75000"/>
                  </a:prstClr>
                </a:solidFill>
              </a:rPr>
              <a:t>2024/12/6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pPr defTabSz="957838"/>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solidFill>
                  <a:schemeClr val="tx1"/>
                </a:solidFill>
              </a:defRPr>
            </a:lvl1pPr>
          </a:lstStyle>
          <a:p>
            <a:pPr defTabSz="957838"/>
            <a:fld id="{55B7D54F-A924-4F72-86AE-3B4226BBDA7A}" type="slidenum">
              <a:rPr lang="ja-JP" altLang="en-US" smtClean="0"/>
              <a:pPr defTabSz="957838"/>
              <a:t>‹#›</a:t>
            </a:fld>
            <a:endParaRPr lang="ja-JP" altLang="en-US" dirty="0"/>
          </a:p>
        </p:txBody>
      </p:sp>
    </p:spTree>
    <p:extLst>
      <p:ext uri="{BB962C8B-B14F-4D97-AF65-F5344CB8AC3E}">
        <p14:creationId xmlns:p14="http://schemas.microsoft.com/office/powerpoint/2010/main" val="25128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defTabSz="957838"/>
            <a:fld id="{F42DE40A-BE3A-407E-8DCA-3C3BABF19765}" type="datetime1">
              <a:rPr lang="ja-JP" altLang="en-US" smtClean="0">
                <a:solidFill>
                  <a:prstClr val="black">
                    <a:tint val="75000"/>
                  </a:prstClr>
                </a:solidFill>
              </a:rPr>
              <a:t>2024/12/6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pPr defTabSz="957838"/>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solidFill>
                  <a:schemeClr val="tx1"/>
                </a:solidFill>
              </a:defRPr>
            </a:lvl1pPr>
          </a:lstStyle>
          <a:p>
            <a:pPr defTabSz="957838"/>
            <a:fld id="{55B7D54F-A924-4F72-86AE-3B4226BBDA7A}" type="slidenum">
              <a:rPr lang="ja-JP" altLang="en-US" smtClean="0"/>
              <a:pPr defTabSz="957838"/>
              <a:t>‹#›</a:t>
            </a:fld>
            <a:endParaRPr lang="ja-JP" altLang="en-US" dirty="0"/>
          </a:p>
        </p:txBody>
      </p:sp>
    </p:spTree>
    <p:extLst>
      <p:ext uri="{BB962C8B-B14F-4D97-AF65-F5344CB8AC3E}">
        <p14:creationId xmlns:p14="http://schemas.microsoft.com/office/powerpoint/2010/main" val="3860247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13921319" y="400050"/>
            <a:ext cx="4320116" cy="8509000"/>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960968" y="400050"/>
            <a:ext cx="12757150" cy="8509000"/>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defTabSz="957838"/>
            <a:fld id="{7661CCED-6CA4-4983-A49C-190D472CF031}" type="datetime1">
              <a:rPr lang="ja-JP" altLang="en-US" smtClean="0">
                <a:solidFill>
                  <a:prstClr val="black">
                    <a:tint val="75000"/>
                  </a:prstClr>
                </a:solidFill>
              </a:rPr>
              <a:t>2024/12/6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pPr defTabSz="957838"/>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solidFill>
                  <a:schemeClr val="tx1"/>
                </a:solidFill>
              </a:defRPr>
            </a:lvl1pPr>
          </a:lstStyle>
          <a:p>
            <a:pPr defTabSz="957838"/>
            <a:fld id="{55B7D54F-A924-4F72-86AE-3B4226BBDA7A}" type="slidenum">
              <a:rPr lang="ja-JP" altLang="en-US" smtClean="0"/>
              <a:pPr defTabSz="957838"/>
              <a:t>‹#›</a:t>
            </a:fld>
            <a:endParaRPr lang="ja-JP" altLang="en-US" dirty="0"/>
          </a:p>
        </p:txBody>
      </p:sp>
    </p:spTree>
    <p:extLst>
      <p:ext uri="{BB962C8B-B14F-4D97-AF65-F5344CB8AC3E}">
        <p14:creationId xmlns:p14="http://schemas.microsoft.com/office/powerpoint/2010/main" val="2240784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defTabSz="957838"/>
            <a:fld id="{7BC937A6-9778-4C48-97BF-BFC44E47CBB6}" type="datetime1">
              <a:rPr lang="ja-JP" altLang="en-US" smtClean="0">
                <a:solidFill>
                  <a:prstClr val="black">
                    <a:tint val="75000"/>
                  </a:prstClr>
                </a:solidFill>
              </a:rPr>
              <a:t>2024/12/6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pPr defTabSz="957838"/>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a:xfrm>
            <a:off x="9484912" y="-3270"/>
            <a:ext cx="2651095" cy="365125"/>
          </a:xfrm>
        </p:spPr>
        <p:txBody>
          <a:bodyPr/>
          <a:lstStyle>
            <a:lvl1pPr>
              <a:defRPr>
                <a:solidFill>
                  <a:schemeClr val="tx1"/>
                </a:solidFill>
              </a:defRPr>
            </a:lvl1pPr>
          </a:lstStyle>
          <a:p>
            <a:pPr defTabSz="957838"/>
            <a:fld id="{55B7D54F-A924-4F72-86AE-3B4226BBDA7A}" type="slidenum">
              <a:rPr lang="ja-JP" altLang="en-US" smtClean="0"/>
              <a:pPr defTabSz="957838"/>
              <a:t>‹#›</a:t>
            </a:fld>
            <a:endParaRPr lang="ja-JP" altLang="en-US" dirty="0"/>
          </a:p>
        </p:txBody>
      </p:sp>
    </p:spTree>
    <p:extLst>
      <p:ext uri="{BB962C8B-B14F-4D97-AF65-F5344CB8AC3E}">
        <p14:creationId xmlns:p14="http://schemas.microsoft.com/office/powerpoint/2010/main" val="2540947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195"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4"/>
            <a:ext cx="10363200" cy="1500187"/>
          </a:xfrm>
        </p:spPr>
        <p:txBody>
          <a:bodyPr anchor="b"/>
          <a:lstStyle>
            <a:lvl1pPr marL="0" indent="0">
              <a:buNone/>
              <a:defRPr sz="2063">
                <a:solidFill>
                  <a:schemeClr val="tx1">
                    <a:tint val="75000"/>
                  </a:schemeClr>
                </a:solidFill>
              </a:defRPr>
            </a:lvl1pPr>
            <a:lvl2pPr marL="478919" indent="0">
              <a:buNone/>
              <a:defRPr sz="1857">
                <a:solidFill>
                  <a:schemeClr val="tx1">
                    <a:tint val="75000"/>
                  </a:schemeClr>
                </a:solidFill>
              </a:defRPr>
            </a:lvl2pPr>
            <a:lvl3pPr marL="957838" indent="0">
              <a:buNone/>
              <a:defRPr sz="1650">
                <a:solidFill>
                  <a:schemeClr val="tx1">
                    <a:tint val="75000"/>
                  </a:schemeClr>
                </a:solidFill>
              </a:defRPr>
            </a:lvl3pPr>
            <a:lvl4pPr marL="1436757" indent="0">
              <a:buNone/>
              <a:defRPr sz="1444">
                <a:solidFill>
                  <a:schemeClr val="tx1">
                    <a:tint val="75000"/>
                  </a:schemeClr>
                </a:solidFill>
              </a:defRPr>
            </a:lvl4pPr>
            <a:lvl5pPr marL="1915676" indent="0">
              <a:buNone/>
              <a:defRPr sz="1444">
                <a:solidFill>
                  <a:schemeClr val="tx1">
                    <a:tint val="75000"/>
                  </a:schemeClr>
                </a:solidFill>
              </a:defRPr>
            </a:lvl5pPr>
            <a:lvl6pPr marL="2394595" indent="0">
              <a:buNone/>
              <a:defRPr sz="1444">
                <a:solidFill>
                  <a:schemeClr val="tx1">
                    <a:tint val="75000"/>
                  </a:schemeClr>
                </a:solidFill>
              </a:defRPr>
            </a:lvl6pPr>
            <a:lvl7pPr marL="2873515" indent="0">
              <a:buNone/>
              <a:defRPr sz="1444">
                <a:solidFill>
                  <a:schemeClr val="tx1">
                    <a:tint val="75000"/>
                  </a:schemeClr>
                </a:solidFill>
              </a:defRPr>
            </a:lvl7pPr>
            <a:lvl8pPr marL="3352434" indent="0">
              <a:buNone/>
              <a:defRPr sz="1444">
                <a:solidFill>
                  <a:schemeClr val="tx1">
                    <a:tint val="75000"/>
                  </a:schemeClr>
                </a:solidFill>
              </a:defRPr>
            </a:lvl8pPr>
            <a:lvl9pPr marL="3831353" indent="0">
              <a:buNone/>
              <a:defRPr sz="1444">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pPr defTabSz="957838"/>
            <a:fld id="{A8F4BA65-FEF6-42C7-98FC-A3E485EAD447}" type="datetime1">
              <a:rPr lang="ja-JP" altLang="en-US" smtClean="0">
                <a:solidFill>
                  <a:prstClr val="black">
                    <a:tint val="75000"/>
                  </a:prstClr>
                </a:solidFill>
              </a:rPr>
              <a:t>2024/12/6</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pPr defTabSz="957838"/>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solidFill>
                  <a:schemeClr val="tx1"/>
                </a:solidFill>
              </a:defRPr>
            </a:lvl1pPr>
          </a:lstStyle>
          <a:p>
            <a:pPr defTabSz="957838"/>
            <a:fld id="{55B7D54F-A924-4F72-86AE-3B4226BBDA7A}" type="slidenum">
              <a:rPr lang="ja-JP" altLang="en-US" smtClean="0"/>
              <a:pPr defTabSz="957838"/>
              <a:t>‹#›</a:t>
            </a:fld>
            <a:endParaRPr lang="ja-JP" altLang="en-US" dirty="0"/>
          </a:p>
        </p:txBody>
      </p:sp>
    </p:spTree>
    <p:extLst>
      <p:ext uri="{BB962C8B-B14F-4D97-AF65-F5344CB8AC3E}">
        <p14:creationId xmlns:p14="http://schemas.microsoft.com/office/powerpoint/2010/main" val="3227281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960967" y="2327275"/>
            <a:ext cx="8538634" cy="6581775"/>
          </a:xfrm>
        </p:spPr>
        <p:txBody>
          <a:bodyPr/>
          <a:lstStyle>
            <a:lvl1pPr>
              <a:defRPr sz="2957"/>
            </a:lvl1pPr>
            <a:lvl2pPr>
              <a:defRPr sz="2544"/>
            </a:lvl2pPr>
            <a:lvl3pPr>
              <a:defRPr sz="2063"/>
            </a:lvl3pPr>
            <a:lvl4pPr>
              <a:defRPr sz="1857"/>
            </a:lvl4pPr>
            <a:lvl5pPr>
              <a:defRPr sz="1857"/>
            </a:lvl5pPr>
            <a:lvl6pPr>
              <a:defRPr sz="1857"/>
            </a:lvl6pPr>
            <a:lvl7pPr>
              <a:defRPr sz="1857"/>
            </a:lvl7pPr>
            <a:lvl8pPr>
              <a:defRPr sz="1857"/>
            </a:lvl8pPr>
            <a:lvl9pPr>
              <a:defRPr sz="1857"/>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9702801" y="2327275"/>
            <a:ext cx="8538634" cy="6581775"/>
          </a:xfrm>
        </p:spPr>
        <p:txBody>
          <a:bodyPr/>
          <a:lstStyle>
            <a:lvl1pPr>
              <a:defRPr sz="2957"/>
            </a:lvl1pPr>
            <a:lvl2pPr>
              <a:defRPr sz="2544"/>
            </a:lvl2pPr>
            <a:lvl3pPr>
              <a:defRPr sz="2063"/>
            </a:lvl3pPr>
            <a:lvl4pPr>
              <a:defRPr sz="1857"/>
            </a:lvl4pPr>
            <a:lvl5pPr>
              <a:defRPr sz="1857"/>
            </a:lvl5pPr>
            <a:lvl6pPr>
              <a:defRPr sz="1857"/>
            </a:lvl6pPr>
            <a:lvl7pPr>
              <a:defRPr sz="1857"/>
            </a:lvl7pPr>
            <a:lvl8pPr>
              <a:defRPr sz="1857"/>
            </a:lvl8pPr>
            <a:lvl9pPr>
              <a:defRPr sz="1857"/>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pPr defTabSz="957838"/>
            <a:fld id="{36155DEA-493A-4CC6-8EEE-63ED4C69E87F}" type="datetime1">
              <a:rPr lang="ja-JP" altLang="en-US" smtClean="0">
                <a:solidFill>
                  <a:prstClr val="black">
                    <a:tint val="75000"/>
                  </a:prstClr>
                </a:solidFill>
              </a:rPr>
              <a:t>2024/12/6</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pPr defTabSz="957838"/>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lvl1pPr>
              <a:defRPr>
                <a:solidFill>
                  <a:schemeClr val="tx1"/>
                </a:solidFill>
              </a:defRPr>
            </a:lvl1pPr>
          </a:lstStyle>
          <a:p>
            <a:pPr defTabSz="957838"/>
            <a:fld id="{55B7D54F-A924-4F72-86AE-3B4226BBDA7A}" type="slidenum">
              <a:rPr lang="ja-JP" altLang="en-US" smtClean="0"/>
              <a:pPr defTabSz="957838"/>
              <a:t>‹#›</a:t>
            </a:fld>
            <a:endParaRPr lang="ja-JP" altLang="en-US" dirty="0"/>
          </a:p>
        </p:txBody>
      </p:sp>
    </p:spTree>
    <p:extLst>
      <p:ext uri="{BB962C8B-B14F-4D97-AF65-F5344CB8AC3E}">
        <p14:creationId xmlns:p14="http://schemas.microsoft.com/office/powerpoint/2010/main" val="1993926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544" b="1"/>
            </a:lvl1pPr>
            <a:lvl2pPr marL="478919" indent="0">
              <a:buNone/>
              <a:defRPr sz="2063" b="1"/>
            </a:lvl2pPr>
            <a:lvl3pPr marL="957838" indent="0">
              <a:buNone/>
              <a:defRPr sz="1857" b="1"/>
            </a:lvl3pPr>
            <a:lvl4pPr marL="1436757" indent="0">
              <a:buNone/>
              <a:defRPr sz="1650" b="1"/>
            </a:lvl4pPr>
            <a:lvl5pPr marL="1915676" indent="0">
              <a:buNone/>
              <a:defRPr sz="1650" b="1"/>
            </a:lvl5pPr>
            <a:lvl6pPr marL="2394595" indent="0">
              <a:buNone/>
              <a:defRPr sz="1650" b="1"/>
            </a:lvl6pPr>
            <a:lvl7pPr marL="2873515" indent="0">
              <a:buNone/>
              <a:defRPr sz="1650" b="1"/>
            </a:lvl7pPr>
            <a:lvl8pPr marL="3352434" indent="0">
              <a:buNone/>
              <a:defRPr sz="1650" b="1"/>
            </a:lvl8pPr>
            <a:lvl9pPr marL="3831353" indent="0">
              <a:buNone/>
              <a:defRPr sz="165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544"/>
            </a:lvl1pPr>
            <a:lvl2pPr>
              <a:defRPr sz="2063"/>
            </a:lvl2pPr>
            <a:lvl3pPr>
              <a:defRPr sz="1857"/>
            </a:lvl3pPr>
            <a:lvl4pPr>
              <a:defRPr sz="1650"/>
            </a:lvl4pPr>
            <a:lvl5pPr>
              <a:defRPr sz="1650"/>
            </a:lvl5pPr>
            <a:lvl6pPr>
              <a:defRPr sz="1650"/>
            </a:lvl6pPr>
            <a:lvl7pPr>
              <a:defRPr sz="1650"/>
            </a:lvl7pPr>
            <a:lvl8pPr>
              <a:defRPr sz="1650"/>
            </a:lvl8pPr>
            <a:lvl9pPr>
              <a:defRPr sz="165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67" y="1535113"/>
            <a:ext cx="5389034" cy="639762"/>
          </a:xfrm>
        </p:spPr>
        <p:txBody>
          <a:bodyPr anchor="b"/>
          <a:lstStyle>
            <a:lvl1pPr marL="0" indent="0">
              <a:buNone/>
              <a:defRPr sz="2544" b="1"/>
            </a:lvl1pPr>
            <a:lvl2pPr marL="478919" indent="0">
              <a:buNone/>
              <a:defRPr sz="2063" b="1"/>
            </a:lvl2pPr>
            <a:lvl3pPr marL="957838" indent="0">
              <a:buNone/>
              <a:defRPr sz="1857" b="1"/>
            </a:lvl3pPr>
            <a:lvl4pPr marL="1436757" indent="0">
              <a:buNone/>
              <a:defRPr sz="1650" b="1"/>
            </a:lvl4pPr>
            <a:lvl5pPr marL="1915676" indent="0">
              <a:buNone/>
              <a:defRPr sz="1650" b="1"/>
            </a:lvl5pPr>
            <a:lvl6pPr marL="2394595" indent="0">
              <a:buNone/>
              <a:defRPr sz="1650" b="1"/>
            </a:lvl6pPr>
            <a:lvl7pPr marL="2873515" indent="0">
              <a:buNone/>
              <a:defRPr sz="1650" b="1"/>
            </a:lvl7pPr>
            <a:lvl8pPr marL="3352434" indent="0">
              <a:buNone/>
              <a:defRPr sz="1650" b="1"/>
            </a:lvl8pPr>
            <a:lvl9pPr marL="3831353" indent="0">
              <a:buNone/>
              <a:defRPr sz="165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67" y="2174875"/>
            <a:ext cx="5389034" cy="3951288"/>
          </a:xfrm>
        </p:spPr>
        <p:txBody>
          <a:bodyPr/>
          <a:lstStyle>
            <a:lvl1pPr>
              <a:defRPr sz="2544"/>
            </a:lvl1pPr>
            <a:lvl2pPr>
              <a:defRPr sz="2063"/>
            </a:lvl2pPr>
            <a:lvl3pPr>
              <a:defRPr sz="1857"/>
            </a:lvl3pPr>
            <a:lvl4pPr>
              <a:defRPr sz="1650"/>
            </a:lvl4pPr>
            <a:lvl5pPr>
              <a:defRPr sz="1650"/>
            </a:lvl5pPr>
            <a:lvl6pPr>
              <a:defRPr sz="1650"/>
            </a:lvl6pPr>
            <a:lvl7pPr>
              <a:defRPr sz="1650"/>
            </a:lvl7pPr>
            <a:lvl8pPr>
              <a:defRPr sz="1650"/>
            </a:lvl8pPr>
            <a:lvl9pPr>
              <a:defRPr sz="165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pPr defTabSz="957838"/>
            <a:fld id="{AAAF6AA8-FDD6-41DA-B36C-110863675D8F}" type="datetime1">
              <a:rPr lang="ja-JP" altLang="en-US" smtClean="0">
                <a:solidFill>
                  <a:prstClr val="black">
                    <a:tint val="75000"/>
                  </a:prstClr>
                </a:solidFill>
              </a:rPr>
              <a:t>2024/12/6</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pPr defTabSz="957838"/>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lvl1pPr>
              <a:defRPr>
                <a:solidFill>
                  <a:schemeClr val="tx1"/>
                </a:solidFill>
              </a:defRPr>
            </a:lvl1pPr>
          </a:lstStyle>
          <a:p>
            <a:pPr defTabSz="957838"/>
            <a:fld id="{55B7D54F-A924-4F72-86AE-3B4226BBDA7A}" type="slidenum">
              <a:rPr lang="ja-JP" altLang="en-US" smtClean="0"/>
              <a:pPr defTabSz="957838"/>
              <a:t>‹#›</a:t>
            </a:fld>
            <a:endParaRPr lang="ja-JP" altLang="en-US" dirty="0"/>
          </a:p>
        </p:txBody>
      </p:sp>
    </p:spTree>
    <p:extLst>
      <p:ext uri="{BB962C8B-B14F-4D97-AF65-F5344CB8AC3E}">
        <p14:creationId xmlns:p14="http://schemas.microsoft.com/office/powerpoint/2010/main" val="498472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pPr defTabSz="957838"/>
            <a:fld id="{195F2D5A-EE4F-4E08-B501-A5DFC0AA3A8C}" type="datetime1">
              <a:rPr lang="ja-JP" altLang="en-US" smtClean="0">
                <a:solidFill>
                  <a:prstClr val="black">
                    <a:tint val="75000"/>
                  </a:prstClr>
                </a:solidFill>
              </a:rPr>
              <a:t>2024/12/6</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pPr defTabSz="957838"/>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lvl1pPr>
              <a:defRPr>
                <a:solidFill>
                  <a:schemeClr val="tx1"/>
                </a:solidFill>
              </a:defRPr>
            </a:lvl1pPr>
          </a:lstStyle>
          <a:p>
            <a:pPr defTabSz="957838"/>
            <a:fld id="{55B7D54F-A924-4F72-86AE-3B4226BBDA7A}" type="slidenum">
              <a:rPr lang="ja-JP" altLang="en-US" smtClean="0"/>
              <a:pPr defTabSz="957838"/>
              <a:t>‹#›</a:t>
            </a:fld>
            <a:endParaRPr lang="ja-JP" altLang="en-US" dirty="0"/>
          </a:p>
        </p:txBody>
      </p:sp>
    </p:spTree>
    <p:extLst>
      <p:ext uri="{BB962C8B-B14F-4D97-AF65-F5344CB8AC3E}">
        <p14:creationId xmlns:p14="http://schemas.microsoft.com/office/powerpoint/2010/main" val="3678252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defTabSz="957838"/>
            <a:fld id="{D8BF0AC4-9E89-4AC3-9ACC-3FB42E2A200F}" type="datetime1">
              <a:rPr lang="ja-JP" altLang="en-US" smtClean="0">
                <a:solidFill>
                  <a:prstClr val="black">
                    <a:tint val="75000"/>
                  </a:prstClr>
                </a:solidFill>
              </a:rPr>
              <a:t>2024/12/6</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pPr defTabSz="957838"/>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lvl1pPr>
              <a:defRPr>
                <a:solidFill>
                  <a:schemeClr val="tx1"/>
                </a:solidFill>
              </a:defRPr>
            </a:lvl1pPr>
          </a:lstStyle>
          <a:p>
            <a:pPr defTabSz="957838"/>
            <a:fld id="{55B7D54F-A924-4F72-86AE-3B4226BBDA7A}" type="slidenum">
              <a:rPr lang="ja-JP" altLang="en-US" smtClean="0"/>
              <a:pPr defTabSz="957838"/>
              <a:t>‹#›</a:t>
            </a:fld>
            <a:endParaRPr lang="ja-JP" altLang="en-US" dirty="0"/>
          </a:p>
        </p:txBody>
      </p:sp>
    </p:spTree>
    <p:extLst>
      <p:ext uri="{BB962C8B-B14F-4D97-AF65-F5344CB8AC3E}">
        <p14:creationId xmlns:p14="http://schemas.microsoft.com/office/powerpoint/2010/main" val="3193547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63"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4" y="273051"/>
            <a:ext cx="6815666" cy="5853113"/>
          </a:xfrm>
        </p:spPr>
        <p:txBody>
          <a:bodyPr/>
          <a:lstStyle>
            <a:lvl1pPr>
              <a:defRPr sz="3370"/>
            </a:lvl1pPr>
            <a:lvl2pPr>
              <a:defRPr sz="2957"/>
            </a:lvl2pPr>
            <a:lvl3pPr>
              <a:defRPr sz="2544"/>
            </a:lvl3pPr>
            <a:lvl4pPr>
              <a:defRPr sz="2063"/>
            </a:lvl4pPr>
            <a:lvl5pPr>
              <a:defRPr sz="2063"/>
            </a:lvl5pPr>
            <a:lvl6pPr>
              <a:defRPr sz="2063"/>
            </a:lvl6pPr>
            <a:lvl7pPr>
              <a:defRPr sz="2063"/>
            </a:lvl7pPr>
            <a:lvl8pPr>
              <a:defRPr sz="2063"/>
            </a:lvl8pPr>
            <a:lvl9pPr>
              <a:defRPr sz="2063"/>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44"/>
            </a:lvl1pPr>
            <a:lvl2pPr marL="478919" indent="0">
              <a:buNone/>
              <a:defRPr sz="1238"/>
            </a:lvl2pPr>
            <a:lvl3pPr marL="957838" indent="0">
              <a:buNone/>
              <a:defRPr sz="1032"/>
            </a:lvl3pPr>
            <a:lvl4pPr marL="1436757" indent="0">
              <a:buNone/>
              <a:defRPr sz="963"/>
            </a:lvl4pPr>
            <a:lvl5pPr marL="1915676" indent="0">
              <a:buNone/>
              <a:defRPr sz="963"/>
            </a:lvl5pPr>
            <a:lvl6pPr marL="2394595" indent="0">
              <a:buNone/>
              <a:defRPr sz="963"/>
            </a:lvl6pPr>
            <a:lvl7pPr marL="2873515" indent="0">
              <a:buNone/>
              <a:defRPr sz="963"/>
            </a:lvl7pPr>
            <a:lvl8pPr marL="3352434" indent="0">
              <a:buNone/>
              <a:defRPr sz="963"/>
            </a:lvl8pPr>
            <a:lvl9pPr marL="3831353" indent="0">
              <a:buNone/>
              <a:defRPr sz="963"/>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pPr defTabSz="957838"/>
            <a:fld id="{A2A19153-66DF-4212-BCB0-1E0773B6F5AD}" type="datetime1">
              <a:rPr lang="ja-JP" altLang="en-US" smtClean="0">
                <a:solidFill>
                  <a:prstClr val="black">
                    <a:tint val="75000"/>
                  </a:prstClr>
                </a:solidFill>
              </a:rPr>
              <a:t>2024/12/6</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pPr defTabSz="957838"/>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lvl1pPr>
              <a:defRPr>
                <a:solidFill>
                  <a:schemeClr val="tx1"/>
                </a:solidFill>
              </a:defRPr>
            </a:lvl1pPr>
          </a:lstStyle>
          <a:p>
            <a:pPr defTabSz="957838"/>
            <a:fld id="{55B7D54F-A924-4F72-86AE-3B4226BBDA7A}" type="slidenum">
              <a:rPr lang="ja-JP" altLang="en-US" smtClean="0"/>
              <a:pPr defTabSz="957838"/>
              <a:t>‹#›</a:t>
            </a:fld>
            <a:endParaRPr lang="ja-JP" altLang="en-US" dirty="0"/>
          </a:p>
        </p:txBody>
      </p:sp>
    </p:spTree>
    <p:extLst>
      <p:ext uri="{BB962C8B-B14F-4D97-AF65-F5344CB8AC3E}">
        <p14:creationId xmlns:p14="http://schemas.microsoft.com/office/powerpoint/2010/main" val="760049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8" y="4800600"/>
            <a:ext cx="7315200" cy="566738"/>
          </a:xfrm>
        </p:spPr>
        <p:txBody>
          <a:bodyPr anchor="b"/>
          <a:lstStyle>
            <a:lvl1pPr algn="l">
              <a:defRPr sz="2063"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8" y="612775"/>
            <a:ext cx="7315200" cy="4114800"/>
          </a:xfrm>
        </p:spPr>
        <p:txBody>
          <a:bodyPr/>
          <a:lstStyle>
            <a:lvl1pPr marL="0" indent="0">
              <a:buNone/>
              <a:defRPr sz="3370"/>
            </a:lvl1pPr>
            <a:lvl2pPr marL="478919" indent="0">
              <a:buNone/>
              <a:defRPr sz="2957"/>
            </a:lvl2pPr>
            <a:lvl3pPr marL="957838" indent="0">
              <a:buNone/>
              <a:defRPr sz="2544"/>
            </a:lvl3pPr>
            <a:lvl4pPr marL="1436757" indent="0">
              <a:buNone/>
              <a:defRPr sz="2063"/>
            </a:lvl4pPr>
            <a:lvl5pPr marL="1915676" indent="0">
              <a:buNone/>
              <a:defRPr sz="2063"/>
            </a:lvl5pPr>
            <a:lvl6pPr marL="2394595" indent="0">
              <a:buNone/>
              <a:defRPr sz="2063"/>
            </a:lvl6pPr>
            <a:lvl7pPr marL="2873515" indent="0">
              <a:buNone/>
              <a:defRPr sz="2063"/>
            </a:lvl7pPr>
            <a:lvl8pPr marL="3352434" indent="0">
              <a:buNone/>
              <a:defRPr sz="2063"/>
            </a:lvl8pPr>
            <a:lvl9pPr marL="3831353" indent="0">
              <a:buNone/>
              <a:defRPr sz="2063"/>
            </a:lvl9pPr>
          </a:lstStyle>
          <a:p>
            <a:endParaRPr kumimoji="1" lang="ja-JP" altLang="en-US"/>
          </a:p>
        </p:txBody>
      </p:sp>
      <p:sp>
        <p:nvSpPr>
          <p:cNvPr id="4" name="テキスト プレースホルダー 3"/>
          <p:cNvSpPr>
            <a:spLocks noGrp="1"/>
          </p:cNvSpPr>
          <p:nvPr>
            <p:ph type="body" sz="half" idx="2"/>
          </p:nvPr>
        </p:nvSpPr>
        <p:spPr>
          <a:xfrm>
            <a:off x="2389718" y="5367338"/>
            <a:ext cx="7315200" cy="804862"/>
          </a:xfrm>
        </p:spPr>
        <p:txBody>
          <a:bodyPr/>
          <a:lstStyle>
            <a:lvl1pPr marL="0" indent="0">
              <a:buNone/>
              <a:defRPr sz="1444"/>
            </a:lvl1pPr>
            <a:lvl2pPr marL="478919" indent="0">
              <a:buNone/>
              <a:defRPr sz="1238"/>
            </a:lvl2pPr>
            <a:lvl3pPr marL="957838" indent="0">
              <a:buNone/>
              <a:defRPr sz="1032"/>
            </a:lvl3pPr>
            <a:lvl4pPr marL="1436757" indent="0">
              <a:buNone/>
              <a:defRPr sz="963"/>
            </a:lvl4pPr>
            <a:lvl5pPr marL="1915676" indent="0">
              <a:buNone/>
              <a:defRPr sz="963"/>
            </a:lvl5pPr>
            <a:lvl6pPr marL="2394595" indent="0">
              <a:buNone/>
              <a:defRPr sz="963"/>
            </a:lvl6pPr>
            <a:lvl7pPr marL="2873515" indent="0">
              <a:buNone/>
              <a:defRPr sz="963"/>
            </a:lvl7pPr>
            <a:lvl8pPr marL="3352434" indent="0">
              <a:buNone/>
              <a:defRPr sz="963"/>
            </a:lvl8pPr>
            <a:lvl9pPr marL="3831353" indent="0">
              <a:buNone/>
              <a:defRPr sz="963"/>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pPr defTabSz="957838"/>
            <a:fld id="{7D3CDC68-B4C5-46E2-8901-F3A634EF28C7}" type="datetime1">
              <a:rPr lang="ja-JP" altLang="en-US" smtClean="0">
                <a:solidFill>
                  <a:prstClr val="black">
                    <a:tint val="75000"/>
                  </a:prstClr>
                </a:solidFill>
              </a:rPr>
              <a:t>2024/12/6</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pPr defTabSz="957838"/>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lvl1pPr>
              <a:defRPr>
                <a:solidFill>
                  <a:schemeClr val="tx1"/>
                </a:solidFill>
              </a:defRPr>
            </a:lvl1pPr>
          </a:lstStyle>
          <a:p>
            <a:pPr defTabSz="957838"/>
            <a:fld id="{55B7D54F-A924-4F72-86AE-3B4226BBDA7A}" type="slidenum">
              <a:rPr lang="ja-JP" altLang="en-US" smtClean="0"/>
              <a:pPr defTabSz="957838"/>
              <a:t>‹#›</a:t>
            </a:fld>
            <a:endParaRPr lang="ja-JP" altLang="en-US" dirty="0"/>
          </a:p>
        </p:txBody>
      </p:sp>
    </p:spTree>
    <p:extLst>
      <p:ext uri="{BB962C8B-B14F-4D97-AF65-F5344CB8AC3E}">
        <p14:creationId xmlns:p14="http://schemas.microsoft.com/office/powerpoint/2010/main" val="2239777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139281" tIns="69641" rIns="139281" bIns="69641"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139281" tIns="69641" rIns="139281" bIns="69641"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139281" tIns="69641" rIns="139281" bIns="69641" rtlCol="0" anchor="ctr"/>
          <a:lstStyle>
            <a:lvl1pPr algn="l">
              <a:defRPr sz="1238">
                <a:solidFill>
                  <a:schemeClr val="tx1">
                    <a:tint val="75000"/>
                  </a:schemeClr>
                </a:solidFill>
              </a:defRPr>
            </a:lvl1pPr>
          </a:lstStyle>
          <a:p>
            <a:pPr defTabSz="957838"/>
            <a:fld id="{7618C8A1-3C2C-4D57-8FAA-70F4D11D6B2C}" type="datetime1">
              <a:rPr lang="ja-JP" altLang="en-US" smtClean="0">
                <a:solidFill>
                  <a:prstClr val="black">
                    <a:tint val="75000"/>
                  </a:prstClr>
                </a:solidFill>
              </a:rPr>
              <a:t>2024/12/6</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139281" tIns="69641" rIns="139281" bIns="69641" rtlCol="0" anchor="ctr"/>
          <a:lstStyle>
            <a:lvl1pPr algn="ctr">
              <a:defRPr sz="1238">
                <a:solidFill>
                  <a:schemeClr val="tx1">
                    <a:tint val="75000"/>
                  </a:schemeClr>
                </a:solidFill>
              </a:defRPr>
            </a:lvl1pPr>
          </a:lstStyle>
          <a:p>
            <a:pPr defTabSz="957838"/>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9477345" y="794"/>
            <a:ext cx="2651095" cy="365125"/>
          </a:xfrm>
          <a:prstGeom prst="rect">
            <a:avLst/>
          </a:prstGeom>
        </p:spPr>
        <p:txBody>
          <a:bodyPr vert="horz" lIns="139281" tIns="69641" rIns="139281" bIns="69641" rtlCol="0" anchor="ctr"/>
          <a:lstStyle>
            <a:lvl1pPr algn="r">
              <a:defRPr sz="1600" b="1" u="none" baseline="0">
                <a:solidFill>
                  <a:schemeClr val="tx1"/>
                </a:solidFill>
                <a:latin typeface="BIZ UDゴシック" panose="020B0400000000000000" pitchFamily="49" charset="-128"/>
                <a:ea typeface="BIZ UDゴシック" panose="020B0400000000000000" pitchFamily="49" charset="-128"/>
              </a:defRPr>
            </a:lvl1pPr>
          </a:lstStyle>
          <a:p>
            <a:pPr defTabSz="957838"/>
            <a:fld id="{55B7D54F-A924-4F72-86AE-3B4226BBDA7A}" type="slidenum">
              <a:rPr lang="ja-JP" altLang="en-US" smtClean="0"/>
              <a:pPr defTabSz="957838"/>
              <a:t>‹#›</a:t>
            </a:fld>
            <a:endParaRPr lang="ja-JP" altLang="en-US" dirty="0"/>
          </a:p>
        </p:txBody>
      </p:sp>
    </p:spTree>
    <p:extLst>
      <p:ext uri="{BB962C8B-B14F-4D97-AF65-F5344CB8AC3E}">
        <p14:creationId xmlns:p14="http://schemas.microsoft.com/office/powerpoint/2010/main" val="380267445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ctr" defTabSz="957838" rtl="0" eaLnBrk="1" latinLnBrk="0" hangingPunct="1">
        <a:spcBef>
          <a:spcPct val="0"/>
        </a:spcBef>
        <a:buNone/>
        <a:defRPr kumimoji="1" sz="4608" kern="1200">
          <a:solidFill>
            <a:schemeClr val="tx1"/>
          </a:solidFill>
          <a:latin typeface="+mj-lt"/>
          <a:ea typeface="+mj-ea"/>
          <a:cs typeface="+mj-cs"/>
        </a:defRPr>
      </a:lvl1pPr>
    </p:titleStyle>
    <p:bodyStyle>
      <a:lvl1pPr marL="359189" indent="-359189" algn="l" defTabSz="957838" rtl="0" eaLnBrk="1" latinLnBrk="0" hangingPunct="1">
        <a:spcBef>
          <a:spcPct val="20000"/>
        </a:spcBef>
        <a:buFont typeface="Arial" panose="020B0604020202020204" pitchFamily="34" charset="0"/>
        <a:buChar char="•"/>
        <a:defRPr kumimoji="1" sz="3370" kern="1200">
          <a:solidFill>
            <a:schemeClr val="tx1"/>
          </a:solidFill>
          <a:latin typeface="+mn-lt"/>
          <a:ea typeface="+mn-ea"/>
          <a:cs typeface="+mn-cs"/>
        </a:defRPr>
      </a:lvl1pPr>
      <a:lvl2pPr marL="778243" indent="-299324" algn="l" defTabSz="957838" rtl="0" eaLnBrk="1" latinLnBrk="0" hangingPunct="1">
        <a:spcBef>
          <a:spcPct val="20000"/>
        </a:spcBef>
        <a:buFont typeface="Arial" panose="020B0604020202020204" pitchFamily="34" charset="0"/>
        <a:buChar char="–"/>
        <a:defRPr kumimoji="1" sz="2957" kern="1200">
          <a:solidFill>
            <a:schemeClr val="tx1"/>
          </a:solidFill>
          <a:latin typeface="+mn-lt"/>
          <a:ea typeface="+mn-ea"/>
          <a:cs typeface="+mn-cs"/>
        </a:defRPr>
      </a:lvl2pPr>
      <a:lvl3pPr marL="1197298" indent="-239460" algn="l" defTabSz="957838" rtl="0" eaLnBrk="1" latinLnBrk="0" hangingPunct="1">
        <a:spcBef>
          <a:spcPct val="20000"/>
        </a:spcBef>
        <a:buFont typeface="Arial" panose="020B0604020202020204" pitchFamily="34" charset="0"/>
        <a:buChar char="•"/>
        <a:defRPr kumimoji="1" sz="2544" kern="1200">
          <a:solidFill>
            <a:schemeClr val="tx1"/>
          </a:solidFill>
          <a:latin typeface="+mn-lt"/>
          <a:ea typeface="+mn-ea"/>
          <a:cs typeface="+mn-cs"/>
        </a:defRPr>
      </a:lvl3pPr>
      <a:lvl4pPr marL="1676217" indent="-239460" algn="l" defTabSz="957838" rtl="0" eaLnBrk="1" latinLnBrk="0" hangingPunct="1">
        <a:spcBef>
          <a:spcPct val="20000"/>
        </a:spcBef>
        <a:buFont typeface="Arial" panose="020B0604020202020204" pitchFamily="34" charset="0"/>
        <a:buChar char="–"/>
        <a:defRPr kumimoji="1" sz="2063" kern="1200">
          <a:solidFill>
            <a:schemeClr val="tx1"/>
          </a:solidFill>
          <a:latin typeface="+mn-lt"/>
          <a:ea typeface="+mn-ea"/>
          <a:cs typeface="+mn-cs"/>
        </a:defRPr>
      </a:lvl4pPr>
      <a:lvl5pPr marL="2155136" indent="-239460" algn="l" defTabSz="957838" rtl="0" eaLnBrk="1" latinLnBrk="0" hangingPunct="1">
        <a:spcBef>
          <a:spcPct val="20000"/>
        </a:spcBef>
        <a:buFont typeface="Arial" panose="020B0604020202020204" pitchFamily="34" charset="0"/>
        <a:buChar char="»"/>
        <a:defRPr kumimoji="1" sz="2063" kern="1200">
          <a:solidFill>
            <a:schemeClr val="tx1"/>
          </a:solidFill>
          <a:latin typeface="+mn-lt"/>
          <a:ea typeface="+mn-ea"/>
          <a:cs typeface="+mn-cs"/>
        </a:defRPr>
      </a:lvl5pPr>
      <a:lvl6pPr marL="2634055" indent="-239460" algn="l" defTabSz="957838" rtl="0" eaLnBrk="1" latinLnBrk="0" hangingPunct="1">
        <a:spcBef>
          <a:spcPct val="20000"/>
        </a:spcBef>
        <a:buFont typeface="Arial" panose="020B0604020202020204" pitchFamily="34" charset="0"/>
        <a:buChar char="•"/>
        <a:defRPr kumimoji="1" sz="2063" kern="1200">
          <a:solidFill>
            <a:schemeClr val="tx1"/>
          </a:solidFill>
          <a:latin typeface="+mn-lt"/>
          <a:ea typeface="+mn-ea"/>
          <a:cs typeface="+mn-cs"/>
        </a:defRPr>
      </a:lvl6pPr>
      <a:lvl7pPr marL="3112974" indent="-239460" algn="l" defTabSz="957838" rtl="0" eaLnBrk="1" latinLnBrk="0" hangingPunct="1">
        <a:spcBef>
          <a:spcPct val="20000"/>
        </a:spcBef>
        <a:buFont typeface="Arial" panose="020B0604020202020204" pitchFamily="34" charset="0"/>
        <a:buChar char="•"/>
        <a:defRPr kumimoji="1" sz="2063" kern="1200">
          <a:solidFill>
            <a:schemeClr val="tx1"/>
          </a:solidFill>
          <a:latin typeface="+mn-lt"/>
          <a:ea typeface="+mn-ea"/>
          <a:cs typeface="+mn-cs"/>
        </a:defRPr>
      </a:lvl7pPr>
      <a:lvl8pPr marL="3591894" indent="-239460" algn="l" defTabSz="957838" rtl="0" eaLnBrk="1" latinLnBrk="0" hangingPunct="1">
        <a:spcBef>
          <a:spcPct val="20000"/>
        </a:spcBef>
        <a:buFont typeface="Arial" panose="020B0604020202020204" pitchFamily="34" charset="0"/>
        <a:buChar char="•"/>
        <a:defRPr kumimoji="1" sz="2063" kern="1200">
          <a:solidFill>
            <a:schemeClr val="tx1"/>
          </a:solidFill>
          <a:latin typeface="+mn-lt"/>
          <a:ea typeface="+mn-ea"/>
          <a:cs typeface="+mn-cs"/>
        </a:defRPr>
      </a:lvl8pPr>
      <a:lvl9pPr marL="4070813" indent="-239460" algn="l" defTabSz="957838" rtl="0" eaLnBrk="1" latinLnBrk="0" hangingPunct="1">
        <a:spcBef>
          <a:spcPct val="20000"/>
        </a:spcBef>
        <a:buFont typeface="Arial" panose="020B0604020202020204" pitchFamily="34" charset="0"/>
        <a:buChar char="•"/>
        <a:defRPr kumimoji="1" sz="2063" kern="1200">
          <a:solidFill>
            <a:schemeClr val="tx1"/>
          </a:solidFill>
          <a:latin typeface="+mn-lt"/>
          <a:ea typeface="+mn-ea"/>
          <a:cs typeface="+mn-cs"/>
        </a:defRPr>
      </a:lvl9pPr>
    </p:bodyStyle>
    <p:otherStyle>
      <a:defPPr>
        <a:defRPr lang="ja-JP"/>
      </a:defPPr>
      <a:lvl1pPr marL="0" algn="l" defTabSz="957838" rtl="0" eaLnBrk="1" latinLnBrk="0" hangingPunct="1">
        <a:defRPr kumimoji="1" sz="1857" kern="1200">
          <a:solidFill>
            <a:schemeClr val="tx1"/>
          </a:solidFill>
          <a:latin typeface="+mn-lt"/>
          <a:ea typeface="+mn-ea"/>
          <a:cs typeface="+mn-cs"/>
        </a:defRPr>
      </a:lvl1pPr>
      <a:lvl2pPr marL="478919" algn="l" defTabSz="957838" rtl="0" eaLnBrk="1" latinLnBrk="0" hangingPunct="1">
        <a:defRPr kumimoji="1" sz="1857" kern="1200">
          <a:solidFill>
            <a:schemeClr val="tx1"/>
          </a:solidFill>
          <a:latin typeface="+mn-lt"/>
          <a:ea typeface="+mn-ea"/>
          <a:cs typeface="+mn-cs"/>
        </a:defRPr>
      </a:lvl2pPr>
      <a:lvl3pPr marL="957838" algn="l" defTabSz="957838" rtl="0" eaLnBrk="1" latinLnBrk="0" hangingPunct="1">
        <a:defRPr kumimoji="1" sz="1857" kern="1200">
          <a:solidFill>
            <a:schemeClr val="tx1"/>
          </a:solidFill>
          <a:latin typeface="+mn-lt"/>
          <a:ea typeface="+mn-ea"/>
          <a:cs typeface="+mn-cs"/>
        </a:defRPr>
      </a:lvl3pPr>
      <a:lvl4pPr marL="1436757" algn="l" defTabSz="957838" rtl="0" eaLnBrk="1" latinLnBrk="0" hangingPunct="1">
        <a:defRPr kumimoji="1" sz="1857" kern="1200">
          <a:solidFill>
            <a:schemeClr val="tx1"/>
          </a:solidFill>
          <a:latin typeface="+mn-lt"/>
          <a:ea typeface="+mn-ea"/>
          <a:cs typeface="+mn-cs"/>
        </a:defRPr>
      </a:lvl4pPr>
      <a:lvl5pPr marL="1915676" algn="l" defTabSz="957838" rtl="0" eaLnBrk="1" latinLnBrk="0" hangingPunct="1">
        <a:defRPr kumimoji="1" sz="1857" kern="1200">
          <a:solidFill>
            <a:schemeClr val="tx1"/>
          </a:solidFill>
          <a:latin typeface="+mn-lt"/>
          <a:ea typeface="+mn-ea"/>
          <a:cs typeface="+mn-cs"/>
        </a:defRPr>
      </a:lvl5pPr>
      <a:lvl6pPr marL="2394595" algn="l" defTabSz="957838" rtl="0" eaLnBrk="1" latinLnBrk="0" hangingPunct="1">
        <a:defRPr kumimoji="1" sz="1857" kern="1200">
          <a:solidFill>
            <a:schemeClr val="tx1"/>
          </a:solidFill>
          <a:latin typeface="+mn-lt"/>
          <a:ea typeface="+mn-ea"/>
          <a:cs typeface="+mn-cs"/>
        </a:defRPr>
      </a:lvl6pPr>
      <a:lvl7pPr marL="2873515" algn="l" defTabSz="957838" rtl="0" eaLnBrk="1" latinLnBrk="0" hangingPunct="1">
        <a:defRPr kumimoji="1" sz="1857" kern="1200">
          <a:solidFill>
            <a:schemeClr val="tx1"/>
          </a:solidFill>
          <a:latin typeface="+mn-lt"/>
          <a:ea typeface="+mn-ea"/>
          <a:cs typeface="+mn-cs"/>
        </a:defRPr>
      </a:lvl7pPr>
      <a:lvl8pPr marL="3352434" algn="l" defTabSz="957838" rtl="0" eaLnBrk="1" latinLnBrk="0" hangingPunct="1">
        <a:defRPr kumimoji="1" sz="1857" kern="1200">
          <a:solidFill>
            <a:schemeClr val="tx1"/>
          </a:solidFill>
          <a:latin typeface="+mn-lt"/>
          <a:ea typeface="+mn-ea"/>
          <a:cs typeface="+mn-cs"/>
        </a:defRPr>
      </a:lvl8pPr>
      <a:lvl9pPr marL="3831353" algn="l" defTabSz="957838" rtl="0" eaLnBrk="1" latinLnBrk="0" hangingPunct="1">
        <a:defRPr kumimoji="1" sz="185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microsoft.com/office/2007/relationships/hdphoto" Target="../media/hdphoto2.wdp"/><Relationship Id="rId12"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image" Target="../media/image3.jpe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3.jpeg"/><Relationship Id="rId7"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4173492" y="5260731"/>
            <a:ext cx="3262432" cy="830997"/>
          </a:xfrm>
          <a:prstGeom prst="rect">
            <a:avLst/>
          </a:prstGeom>
          <a:noFill/>
        </p:spPr>
        <p:txBody>
          <a:bodyPr wrap="none" rtlCol="0">
            <a:spAutoFit/>
          </a:bodyPr>
          <a:lstStyle/>
          <a:p>
            <a:pPr algn="r"/>
            <a:r>
              <a:rPr kumimoji="1" lang="en-US" altLang="ja-JP" sz="2400" dirty="0">
                <a:latin typeface="メイリオ" panose="020B0604030504040204" pitchFamily="50" charset="-128"/>
                <a:ea typeface="メイリオ" panose="020B0604030504040204" pitchFamily="50" charset="-128"/>
              </a:rPr>
              <a:t>2024</a:t>
            </a:r>
            <a:r>
              <a:rPr kumimoji="1" lang="ja-JP" altLang="en-US" sz="2400" dirty="0">
                <a:latin typeface="メイリオ" panose="020B0604030504040204" pitchFamily="50" charset="-128"/>
                <a:ea typeface="メイリオ" panose="020B0604030504040204" pitchFamily="50" charset="-128"/>
              </a:rPr>
              <a:t>年</a:t>
            </a:r>
            <a:r>
              <a:rPr kumimoji="1" lang="en-US" altLang="ja-JP" sz="2400" dirty="0">
                <a:latin typeface="メイリオ" panose="020B0604030504040204" pitchFamily="50" charset="-128"/>
                <a:ea typeface="メイリオ" panose="020B0604030504040204" pitchFamily="50" charset="-128"/>
              </a:rPr>
              <a:t>12</a:t>
            </a:r>
            <a:r>
              <a:rPr kumimoji="1" lang="ja-JP" altLang="en-US" sz="2400" dirty="0">
                <a:latin typeface="メイリオ" panose="020B0604030504040204" pitchFamily="50" charset="-128"/>
                <a:ea typeface="メイリオ" panose="020B0604030504040204" pitchFamily="50" charset="-128"/>
              </a:rPr>
              <a:t>月</a:t>
            </a:r>
            <a:r>
              <a:rPr kumimoji="1" lang="en-US" altLang="ja-JP" sz="2400" dirty="0">
                <a:latin typeface="メイリオ" panose="020B0604030504040204" pitchFamily="50" charset="-128"/>
                <a:ea typeface="メイリオ" panose="020B0604030504040204" pitchFamily="50" charset="-128"/>
              </a:rPr>
              <a:t>17</a:t>
            </a:r>
            <a:r>
              <a:rPr kumimoji="1" lang="ja-JP" altLang="en-US" sz="2400" dirty="0">
                <a:latin typeface="メイリオ" panose="020B0604030504040204" pitchFamily="50" charset="-128"/>
                <a:ea typeface="メイリオ" panose="020B0604030504040204" pitchFamily="50" charset="-128"/>
              </a:rPr>
              <a:t>日</a:t>
            </a:r>
            <a:endParaRPr kumimoji="1" lang="en-US" altLang="ja-JP" sz="2400" dirty="0">
              <a:latin typeface="メイリオ" panose="020B0604030504040204" pitchFamily="50" charset="-128"/>
              <a:ea typeface="メイリオ" panose="020B0604030504040204" pitchFamily="50" charset="-128"/>
            </a:endParaRPr>
          </a:p>
          <a:p>
            <a:pPr algn="r"/>
            <a:r>
              <a:rPr lang="ja-JP" altLang="en-US" sz="2400" dirty="0">
                <a:latin typeface="メイリオ" panose="020B0604030504040204" pitchFamily="50" charset="-128"/>
                <a:ea typeface="メイリオ" panose="020B0604030504040204" pitchFamily="50" charset="-128"/>
              </a:rPr>
              <a:t>札幌市長　</a:t>
            </a:r>
            <a:r>
              <a:rPr kumimoji="1" lang="ja-JP" altLang="en-US" sz="2400" dirty="0">
                <a:latin typeface="メイリオ" panose="020B0604030504040204" pitchFamily="50" charset="-128"/>
                <a:ea typeface="メイリオ" panose="020B0604030504040204" pitchFamily="50" charset="-128"/>
              </a:rPr>
              <a:t>秋元　克広</a:t>
            </a:r>
          </a:p>
        </p:txBody>
      </p:sp>
      <p:sp>
        <p:nvSpPr>
          <p:cNvPr id="3" name="正方形/長方形 2"/>
          <p:cNvSpPr/>
          <p:nvPr/>
        </p:nvSpPr>
        <p:spPr>
          <a:xfrm>
            <a:off x="116113" y="1613822"/>
            <a:ext cx="8216732" cy="646331"/>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rPr>
              <a:t>第</a:t>
            </a:r>
            <a:r>
              <a:rPr lang="en-US" altLang="ja-JP" dirty="0">
                <a:latin typeface="メイリオ" panose="020B0604030504040204" pitchFamily="50" charset="-128"/>
                <a:ea typeface="メイリオ" panose="020B0604030504040204" pitchFamily="50" charset="-128"/>
              </a:rPr>
              <a:t>20</a:t>
            </a:r>
            <a:r>
              <a:rPr lang="ja-JP" altLang="en-US" dirty="0">
                <a:latin typeface="メイリオ" panose="020B0604030504040204" pitchFamily="50" charset="-128"/>
                <a:ea typeface="メイリオ" panose="020B0604030504040204" pitchFamily="50" charset="-128"/>
              </a:rPr>
              <a:t>回　世界冬の都市市長会議　</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分科会「冬の都市における環境施策」</a:t>
            </a:r>
          </a:p>
        </p:txBody>
      </p:sp>
      <p:sp>
        <p:nvSpPr>
          <p:cNvPr id="8" name="テキスト ボックス 7">
            <a:extLst>
              <a:ext uri="{FF2B5EF4-FFF2-40B4-BE49-F238E27FC236}">
                <a16:creationId xmlns:a16="http://schemas.microsoft.com/office/drawing/2014/main" id="{B63F97DD-D53F-4E15-A826-B55631419B74}"/>
              </a:ext>
            </a:extLst>
          </p:cNvPr>
          <p:cNvSpPr txBox="1"/>
          <p:nvPr/>
        </p:nvSpPr>
        <p:spPr>
          <a:xfrm>
            <a:off x="207995" y="3215320"/>
            <a:ext cx="6647974" cy="769441"/>
          </a:xfrm>
          <a:prstGeom prst="rect">
            <a:avLst/>
          </a:prstGeom>
          <a:noFill/>
        </p:spPr>
        <p:txBody>
          <a:bodyPr wrap="none" rtlCol="0">
            <a:spAutoFit/>
          </a:bodyPr>
          <a:lstStyle/>
          <a:p>
            <a:r>
              <a:rPr lang="ja-JP" altLang="en-US" sz="3600" b="1" dirty="0">
                <a:latin typeface="メイリオ" panose="020B0604030504040204" pitchFamily="50" charset="-128"/>
                <a:ea typeface="メイリオ" panose="020B0604030504040204" pitchFamily="50" charset="-128"/>
              </a:rPr>
              <a:t>札幌の未来を拓く脱炭素の取組</a:t>
            </a:r>
            <a:endParaRPr lang="en-US" altLang="ja-JP" sz="3600" b="1" dirty="0">
              <a:latin typeface="メイリオ" panose="020B0604030504040204" pitchFamily="50" charset="-128"/>
              <a:ea typeface="メイリオ" panose="020B0604030504040204" pitchFamily="50" charset="-128"/>
            </a:endParaRPr>
          </a:p>
          <a:p>
            <a:endParaRPr lang="en-US" altLang="ja-JP" sz="800" dirty="0">
              <a:latin typeface="メイリオ" panose="020B0604030504040204" pitchFamily="50" charset="-128"/>
              <a:ea typeface="メイリオ" panose="020B0604030504040204" pitchFamily="50" charset="-128"/>
            </a:endParaRPr>
          </a:p>
        </p:txBody>
      </p:sp>
      <p:pic>
        <p:nvPicPr>
          <p:cNvPr id="5" name="図 4" descr="テキスト が含まれている画像&#10;&#10;自動的に生成された説明">
            <a:extLst>
              <a:ext uri="{FF2B5EF4-FFF2-40B4-BE49-F238E27FC236}">
                <a16:creationId xmlns:a16="http://schemas.microsoft.com/office/drawing/2014/main" id="{BC8C56D6-8E8F-DE57-09F4-103B90160F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96" y="46654"/>
            <a:ext cx="2827493" cy="1476197"/>
          </a:xfrm>
          <a:prstGeom prst="rect">
            <a:avLst/>
          </a:prstGeom>
        </p:spPr>
      </p:pic>
      <p:pic>
        <p:nvPicPr>
          <p:cNvPr id="9" name="図 8">
            <a:extLst>
              <a:ext uri="{FF2B5EF4-FFF2-40B4-BE49-F238E27FC236}">
                <a16:creationId xmlns:a16="http://schemas.microsoft.com/office/drawing/2014/main" id="{25E2CF86-5945-AEE1-B264-D1F4A7A8AA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03" r="9594"/>
          <a:stretch/>
        </p:blipFill>
        <p:spPr>
          <a:xfrm>
            <a:off x="8444817" y="1"/>
            <a:ext cx="3743042" cy="6857999"/>
          </a:xfrm>
          <a:prstGeom prst="rect">
            <a:avLst/>
          </a:prstGeom>
        </p:spPr>
      </p:pic>
    </p:spTree>
    <p:extLst>
      <p:ext uri="{BB962C8B-B14F-4D97-AF65-F5344CB8AC3E}">
        <p14:creationId xmlns:p14="http://schemas.microsoft.com/office/powerpoint/2010/main" val="1620692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p:cNvSpPr txBox="1"/>
          <p:nvPr/>
        </p:nvSpPr>
        <p:spPr>
          <a:xfrm>
            <a:off x="130059" y="933124"/>
            <a:ext cx="5416868" cy="507468"/>
          </a:xfrm>
          <a:prstGeom prst="rect">
            <a:avLst/>
          </a:prstGeom>
          <a:solidFill>
            <a:srgbClr val="42923F">
              <a:alpha val="25000"/>
            </a:srgbClr>
          </a:solidFill>
        </p:spPr>
        <p:txBody>
          <a:bodyPr wrap="none" tIns="90000" bIns="46800" rtlCol="0" anchor="ctr" anchorCtr="0">
            <a:spAutoFit/>
          </a:bodyPr>
          <a:lstStyle/>
          <a:p>
            <a:r>
              <a:rPr kumimoji="1" lang="ja-JP" altLang="en-US" sz="2400" b="1" dirty="0">
                <a:latin typeface="メイリオ" panose="020B0604030504040204" pitchFamily="50" charset="-128"/>
                <a:ea typeface="メイリオ" panose="020B0604030504040204" pitchFamily="50" charset="-128"/>
              </a:rPr>
              <a:t>道内連携による再エネ電力の利用拡大</a:t>
            </a:r>
          </a:p>
        </p:txBody>
      </p:sp>
      <p:sp>
        <p:nvSpPr>
          <p:cNvPr id="32" name="テキスト ボックス 31"/>
          <p:cNvSpPr txBox="1"/>
          <p:nvPr/>
        </p:nvSpPr>
        <p:spPr>
          <a:xfrm>
            <a:off x="130059" y="1434808"/>
            <a:ext cx="12005948" cy="2334570"/>
          </a:xfrm>
          <a:prstGeom prst="rect">
            <a:avLst/>
          </a:prstGeom>
          <a:solidFill>
            <a:schemeClr val="bg1"/>
          </a:solidFill>
          <a:ln>
            <a:solidFill>
              <a:srgbClr val="42923F"/>
            </a:solidFill>
          </a:ln>
        </p:spPr>
        <p:txBody>
          <a:bodyPr wrap="square" tIns="90000" rtlCol="0" anchor="ctr" anchorCtr="0">
            <a:spAutoFit/>
          </a:bodyPr>
          <a:lstStyle/>
          <a:p>
            <a:pPr marL="342900" indent="-342900">
              <a:lnSpc>
                <a:spcPct val="120000"/>
              </a:lnSpc>
              <a:buFont typeface="Arial" panose="020B0604020202020204" pitchFamily="34" charset="0"/>
              <a:buChar char="•"/>
            </a:pPr>
            <a:r>
              <a:rPr lang="ja-JP" altLang="en-US" sz="2400" spc="-60" dirty="0">
                <a:latin typeface="メイリオ" panose="020B0604030504040204" pitchFamily="50" charset="-128"/>
                <a:ea typeface="メイリオ" panose="020B0604030504040204" pitchFamily="50" charset="-128"/>
              </a:rPr>
              <a:t>都市の規模が大きく、都市機能が集積している札幌市では、電力需要の全てを市内の再エネで賄うことが困難な一方、</a:t>
            </a:r>
            <a:r>
              <a:rPr lang="ja-JP" altLang="en-US" sz="2400" b="1" u="heavy" spc="-60" dirty="0">
                <a:uFill>
                  <a:solidFill>
                    <a:schemeClr val="accent6"/>
                  </a:solidFill>
                </a:uFill>
                <a:latin typeface="メイリオ" panose="020B0604030504040204" pitchFamily="50" charset="-128"/>
                <a:ea typeface="メイリオ" panose="020B0604030504040204" pitchFamily="50" charset="-128"/>
              </a:rPr>
              <a:t>道内には全国でも随一の再エネポテンシャルが存在</a:t>
            </a:r>
            <a:endParaRPr lang="en-US" altLang="ja-JP" sz="2400" b="1" u="heavy" spc="-60" dirty="0">
              <a:uFill>
                <a:solidFill>
                  <a:schemeClr val="accent6"/>
                </a:solidFill>
              </a:uFill>
              <a:latin typeface="メイリオ" panose="020B0604030504040204" pitchFamily="50" charset="-128"/>
              <a:ea typeface="メイリオ" panose="020B0604030504040204" pitchFamily="50" charset="-128"/>
            </a:endParaRPr>
          </a:p>
          <a:p>
            <a:pPr marL="342900" indent="-342900">
              <a:lnSpc>
                <a:spcPct val="120000"/>
              </a:lnSpc>
              <a:buFont typeface="Arial" panose="020B0604020202020204" pitchFamily="34" charset="0"/>
              <a:buChar char="•"/>
            </a:pPr>
            <a:r>
              <a:rPr lang="ja-JP" altLang="en-US" sz="2400" dirty="0">
                <a:latin typeface="メイリオ" panose="020B0604030504040204" pitchFamily="50" charset="-128"/>
                <a:ea typeface="メイリオ" panose="020B0604030504040204" pitchFamily="50" charset="-128"/>
              </a:rPr>
              <a:t>再エネポテンシャルが高い</a:t>
            </a:r>
            <a:r>
              <a:rPr lang="ja-JP" altLang="en-US" sz="2400" dirty="0">
                <a:uFill>
                  <a:solidFill>
                    <a:schemeClr val="accent6"/>
                  </a:solidFill>
                </a:uFill>
                <a:latin typeface="メイリオ" panose="020B0604030504040204" pitchFamily="50" charset="-128"/>
                <a:ea typeface="メイリオ" panose="020B0604030504040204" pitchFamily="50" charset="-128"/>
              </a:rPr>
              <a:t>道内他地域との連携による再エネ電力の利活用を進めるため、</a:t>
            </a:r>
            <a:r>
              <a:rPr lang="ja-JP" altLang="en-US" sz="2400" b="1" u="heavy" dirty="0">
                <a:uFill>
                  <a:solidFill>
                    <a:schemeClr val="accent6"/>
                  </a:solidFill>
                </a:uFill>
                <a:latin typeface="メイリオ" panose="020B0604030504040204" pitchFamily="50" charset="-128"/>
                <a:ea typeface="メイリオ" panose="020B0604030504040204" pitchFamily="50" charset="-128"/>
              </a:rPr>
              <a:t>地域で利用されない余剰電力を札幌市内の需要家へ供給する仕組み</a:t>
            </a:r>
            <a:r>
              <a:rPr lang="ja-JP" altLang="en-US" sz="2400" dirty="0">
                <a:uFill>
                  <a:solidFill>
                    <a:schemeClr val="accent6"/>
                  </a:solidFill>
                </a:uFill>
                <a:latin typeface="メイリオ" panose="020B0604030504040204" pitchFamily="50" charset="-128"/>
                <a:ea typeface="メイリオ" panose="020B0604030504040204" pitchFamily="50" charset="-128"/>
              </a:rPr>
              <a:t>づくりに取り組んでいる</a:t>
            </a:r>
            <a:endParaRPr lang="en-US" altLang="ja-JP" sz="2400" dirty="0">
              <a:uFill>
                <a:solidFill>
                  <a:schemeClr val="accent6"/>
                </a:solidFill>
              </a:uFill>
              <a:latin typeface="メイリオ" panose="020B0604030504040204" pitchFamily="50" charset="-128"/>
              <a:ea typeface="メイリオ" panose="020B0604030504040204" pitchFamily="50" charset="-128"/>
            </a:endParaRPr>
          </a:p>
        </p:txBody>
      </p:sp>
      <p:sp>
        <p:nvSpPr>
          <p:cNvPr id="41" name="楕円 40">
            <a:extLst>
              <a:ext uri="{FF2B5EF4-FFF2-40B4-BE49-F238E27FC236}">
                <a16:creationId xmlns:a16="http://schemas.microsoft.com/office/drawing/2014/main" id="{7752F894-C9F9-4438-BF5F-01A61675529E}"/>
              </a:ext>
            </a:extLst>
          </p:cNvPr>
          <p:cNvSpPr>
            <a:spLocks noChangeAspect="1"/>
          </p:cNvSpPr>
          <p:nvPr/>
        </p:nvSpPr>
        <p:spPr>
          <a:xfrm>
            <a:off x="11772367" y="30579"/>
            <a:ext cx="369848" cy="369848"/>
          </a:xfrm>
          <a:prstGeom prst="ellipse">
            <a:avLst/>
          </a:prstGeom>
          <a:solidFill>
            <a:srgbClr val="A5D7A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pic>
        <p:nvPicPr>
          <p:cNvPr id="42" name="Picture 6" descr="\\B03010-s-002\12シティプロモート担当\シティプロモート\01_庁内取組（具体的なもの）\00_プロ担からの依頼\201506_庁内通知\09_写真素材\文字ロゴ（白地赤文字）.jpg">
            <a:extLst>
              <a:ext uri="{FF2B5EF4-FFF2-40B4-BE49-F238E27FC236}">
                <a16:creationId xmlns:a16="http://schemas.microsoft.com/office/drawing/2014/main" id="{B1B6A1C2-72F9-471C-80AE-4F2F6417D2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102" t="17552" r="19966" b="21093"/>
          <a:stretch/>
        </p:blipFill>
        <p:spPr bwMode="auto">
          <a:xfrm>
            <a:off x="10630306" y="81388"/>
            <a:ext cx="1080150" cy="280538"/>
          </a:xfrm>
          <a:prstGeom prst="rect">
            <a:avLst/>
          </a:prstGeom>
          <a:noFill/>
        </p:spPr>
      </p:pic>
      <p:sp>
        <p:nvSpPr>
          <p:cNvPr id="43" name="スライド番号プレースホルダー 11">
            <a:extLst>
              <a:ext uri="{FF2B5EF4-FFF2-40B4-BE49-F238E27FC236}">
                <a16:creationId xmlns:a16="http://schemas.microsoft.com/office/drawing/2014/main" id="{F0CF398F-48FA-4FF7-904D-95D6C1C75599}"/>
              </a:ext>
            </a:extLst>
          </p:cNvPr>
          <p:cNvSpPr>
            <a:spLocks noGrp="1"/>
          </p:cNvSpPr>
          <p:nvPr>
            <p:ph type="sldNum" sz="quarter" idx="12"/>
          </p:nvPr>
        </p:nvSpPr>
        <p:spPr>
          <a:xfrm>
            <a:off x="9507772" y="42450"/>
            <a:ext cx="2651095" cy="365125"/>
          </a:xfrm>
        </p:spPr>
        <p:txBody>
          <a:bodyPr/>
          <a:lstStyle/>
          <a:p>
            <a:fld id="{D3A5AA8F-5940-4794-A8BB-D0834433E071}" type="slidenum">
              <a:rPr kumimoji="1" lang="ja-JP" altLang="en-US" smtClean="0">
                <a:latin typeface="メイリオ" panose="020B0604030504040204" pitchFamily="50" charset="-128"/>
                <a:ea typeface="メイリオ" panose="020B0604030504040204" pitchFamily="50" charset="-128"/>
              </a:rPr>
              <a:t>9</a:t>
            </a:fld>
            <a:endParaRPr kumimoji="1" lang="ja-JP" altLang="en-US" dirty="0">
              <a:latin typeface="メイリオ" panose="020B0604030504040204" pitchFamily="50" charset="-128"/>
              <a:ea typeface="メイリオ" panose="020B0604030504040204" pitchFamily="50" charset="-128"/>
            </a:endParaRPr>
          </a:p>
        </p:txBody>
      </p:sp>
      <p:sp>
        <p:nvSpPr>
          <p:cNvPr id="11" name="楕円 10">
            <a:extLst>
              <a:ext uri="{FF2B5EF4-FFF2-40B4-BE49-F238E27FC236}">
                <a16:creationId xmlns:a16="http://schemas.microsoft.com/office/drawing/2014/main" id="{52C6E6AB-10E4-4F0C-A4EB-CA8883CB9D73}"/>
              </a:ext>
            </a:extLst>
          </p:cNvPr>
          <p:cNvSpPr>
            <a:spLocks/>
          </p:cNvSpPr>
          <p:nvPr/>
        </p:nvSpPr>
        <p:spPr>
          <a:xfrm>
            <a:off x="318702" y="139662"/>
            <a:ext cx="684000" cy="684000"/>
          </a:xfrm>
          <a:prstGeom prst="ellipse">
            <a:avLst/>
          </a:prstGeom>
          <a:solidFill>
            <a:srgbClr val="42923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6C4EBE8B-E92D-4242-BD93-F20A7B3AC3E8}"/>
              </a:ext>
            </a:extLst>
          </p:cNvPr>
          <p:cNvSpPr>
            <a:spLocks/>
          </p:cNvSpPr>
          <p:nvPr/>
        </p:nvSpPr>
        <p:spPr>
          <a:xfrm>
            <a:off x="520622" y="301923"/>
            <a:ext cx="11684078" cy="433635"/>
          </a:xfrm>
          <a:prstGeom prst="rect">
            <a:avLst/>
          </a:prstGeom>
          <a:noFill/>
        </p:spPr>
        <p:txBody>
          <a:bodyPr wrap="square">
            <a:noAutofit/>
          </a:bodyPr>
          <a:lstStyle/>
          <a:p>
            <a:r>
              <a:rPr lang="ja-JP" altLang="en-US" sz="3200" b="1" spc="-150" dirty="0">
                <a:latin typeface="メイリオ" panose="020B0604030504040204" pitchFamily="50" charset="-128"/>
                <a:ea typeface="メイリオ" panose="020B0604030504040204" pitchFamily="50" charset="-128"/>
              </a:rPr>
              <a:t>地域特性（人口・都市機能の集積）を踏まえた脱炭素の取組</a:t>
            </a:r>
          </a:p>
        </p:txBody>
      </p:sp>
      <p:pic>
        <p:nvPicPr>
          <p:cNvPr id="5" name="図 4">
            <a:extLst>
              <a:ext uri="{FF2B5EF4-FFF2-40B4-BE49-F238E27FC236}">
                <a16:creationId xmlns:a16="http://schemas.microsoft.com/office/drawing/2014/main" id="{A3C4107D-E59E-9108-7DBB-CC4976A96C95}"/>
              </a:ext>
            </a:extLst>
          </p:cNvPr>
          <p:cNvPicPr>
            <a:picLocks noChangeAspect="1"/>
          </p:cNvPicPr>
          <p:nvPr/>
        </p:nvPicPr>
        <p:blipFill>
          <a:blip r:embed="rId4"/>
          <a:stretch>
            <a:fillRect/>
          </a:stretch>
        </p:blipFill>
        <p:spPr>
          <a:xfrm>
            <a:off x="1204257" y="3807478"/>
            <a:ext cx="5555870" cy="3028428"/>
          </a:xfrm>
          <a:prstGeom prst="rect">
            <a:avLst/>
          </a:prstGeom>
        </p:spPr>
      </p:pic>
      <p:pic>
        <p:nvPicPr>
          <p:cNvPr id="7" name="図 6">
            <a:extLst>
              <a:ext uri="{FF2B5EF4-FFF2-40B4-BE49-F238E27FC236}">
                <a16:creationId xmlns:a16="http://schemas.microsoft.com/office/drawing/2014/main" id="{C9B4008B-1C37-B524-0C37-2A23D7FA6270}"/>
              </a:ext>
            </a:extLst>
          </p:cNvPr>
          <p:cNvPicPr>
            <a:picLocks noChangeAspect="1"/>
          </p:cNvPicPr>
          <p:nvPr/>
        </p:nvPicPr>
        <p:blipFill>
          <a:blip r:embed="rId5"/>
          <a:stretch>
            <a:fillRect/>
          </a:stretch>
        </p:blipFill>
        <p:spPr>
          <a:xfrm>
            <a:off x="-5602943" y="3855572"/>
            <a:ext cx="5444007" cy="2932240"/>
          </a:xfrm>
          <a:prstGeom prst="rect">
            <a:avLst/>
          </a:prstGeom>
        </p:spPr>
      </p:pic>
      <p:pic>
        <p:nvPicPr>
          <p:cNvPr id="3" name="図 2">
            <a:extLst>
              <a:ext uri="{FF2B5EF4-FFF2-40B4-BE49-F238E27FC236}">
                <a16:creationId xmlns:a16="http://schemas.microsoft.com/office/drawing/2014/main" id="{B2996543-E315-8DD3-E48D-D19B526E22A3}"/>
              </a:ext>
            </a:extLst>
          </p:cNvPr>
          <p:cNvPicPr>
            <a:picLocks noChangeAspect="1"/>
          </p:cNvPicPr>
          <p:nvPr/>
        </p:nvPicPr>
        <p:blipFill>
          <a:blip r:embed="rId6"/>
          <a:stretch>
            <a:fillRect/>
          </a:stretch>
        </p:blipFill>
        <p:spPr>
          <a:xfrm>
            <a:off x="6902774" y="3855572"/>
            <a:ext cx="4220164" cy="2953162"/>
          </a:xfrm>
          <a:prstGeom prst="rect">
            <a:avLst/>
          </a:prstGeom>
        </p:spPr>
      </p:pic>
      <p:sp>
        <p:nvSpPr>
          <p:cNvPr id="4" name="テキスト ボックス 3">
            <a:extLst>
              <a:ext uri="{FF2B5EF4-FFF2-40B4-BE49-F238E27FC236}">
                <a16:creationId xmlns:a16="http://schemas.microsoft.com/office/drawing/2014/main" id="{4C237BBF-D542-48D6-2BDE-B30DD1F06D4A}"/>
              </a:ext>
            </a:extLst>
          </p:cNvPr>
          <p:cNvSpPr txBox="1"/>
          <p:nvPr/>
        </p:nvSpPr>
        <p:spPr>
          <a:xfrm>
            <a:off x="6885793" y="6566696"/>
            <a:ext cx="3861826" cy="307777"/>
          </a:xfrm>
          <a:prstGeom prst="rect">
            <a:avLst/>
          </a:prstGeom>
          <a:noFill/>
        </p:spPr>
        <p:txBody>
          <a:bodyPr wrap="none" rtlCol="0">
            <a:spAutoFit/>
          </a:bodyPr>
          <a:lstStyle/>
          <a:p>
            <a:r>
              <a:rPr kumimoji="1" lang="en-US" altLang="ja-JP" sz="1400" dirty="0">
                <a:solidFill>
                  <a:schemeClr val="bg1"/>
                </a:solidFill>
                <a:latin typeface="メイリオ" panose="020B0604030504040204" pitchFamily="50" charset="-128"/>
                <a:ea typeface="メイリオ" panose="020B0604030504040204" pitchFamily="50" charset="-128"/>
              </a:rPr>
              <a:t>Partnership Agreement Signing Ceremony</a:t>
            </a:r>
            <a:endParaRPr kumimoji="1" lang="ja-JP" altLang="en-US" sz="1400"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67321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p:cNvSpPr txBox="1"/>
          <p:nvPr/>
        </p:nvSpPr>
        <p:spPr>
          <a:xfrm>
            <a:off x="130059" y="933124"/>
            <a:ext cx="5724644" cy="507468"/>
          </a:xfrm>
          <a:prstGeom prst="rect">
            <a:avLst/>
          </a:prstGeom>
          <a:solidFill>
            <a:srgbClr val="42923F">
              <a:alpha val="25000"/>
            </a:srgbClr>
          </a:solidFill>
        </p:spPr>
        <p:txBody>
          <a:bodyPr wrap="none" tIns="90000" bIns="46800" rtlCol="0" anchor="ctr" anchorCtr="0">
            <a:spAutoFit/>
          </a:bodyPr>
          <a:lstStyle/>
          <a:p>
            <a:r>
              <a:rPr kumimoji="1" lang="ja-JP" altLang="en-US" sz="2400" b="1" dirty="0">
                <a:latin typeface="メイリオ" panose="020B0604030504040204" pitchFamily="50" charset="-128"/>
                <a:ea typeface="メイリオ" panose="020B0604030504040204" pitchFamily="50" charset="-128"/>
              </a:rPr>
              <a:t>清掃工場の余剰電力を市営地下鉄へ供給</a:t>
            </a:r>
          </a:p>
        </p:txBody>
      </p:sp>
      <p:sp>
        <p:nvSpPr>
          <p:cNvPr id="32" name="テキスト ボックス 31"/>
          <p:cNvSpPr txBox="1"/>
          <p:nvPr/>
        </p:nvSpPr>
        <p:spPr>
          <a:xfrm>
            <a:off x="130059" y="1421548"/>
            <a:ext cx="12005948" cy="2777768"/>
          </a:xfrm>
          <a:prstGeom prst="rect">
            <a:avLst/>
          </a:prstGeom>
          <a:solidFill>
            <a:schemeClr val="bg1"/>
          </a:solidFill>
          <a:ln>
            <a:solidFill>
              <a:srgbClr val="42923F"/>
            </a:solidFill>
          </a:ln>
        </p:spPr>
        <p:txBody>
          <a:bodyPr wrap="square" tIns="90000" rtlCol="0" anchor="ctr" anchorCtr="0">
            <a:spAutoFit/>
          </a:bodyPr>
          <a:lstStyle/>
          <a:p>
            <a:pPr marL="342900" indent="-342900">
              <a:lnSpc>
                <a:spcPct val="120000"/>
              </a:lnSpc>
              <a:buFont typeface="Arial" panose="020B0604020202020204" pitchFamily="34" charset="0"/>
              <a:buChar char="•"/>
            </a:pPr>
            <a:r>
              <a:rPr lang="ja-JP" altLang="en-US" sz="2400" dirty="0">
                <a:latin typeface="メイリオ" panose="020B0604030504040204" pitchFamily="50" charset="-128"/>
                <a:ea typeface="メイリオ" panose="020B0604030504040204" pitchFamily="50" charset="-128"/>
              </a:rPr>
              <a:t>市内３か所の清掃工場で</a:t>
            </a:r>
            <a:r>
              <a:rPr lang="ja-JP" altLang="en-US" sz="2400" b="1" u="heavy" dirty="0">
                <a:uFill>
                  <a:solidFill>
                    <a:schemeClr val="accent6"/>
                  </a:solidFill>
                </a:uFill>
                <a:latin typeface="メイリオ" panose="020B0604030504040204" pitchFamily="50" charset="-128"/>
                <a:ea typeface="メイリオ" panose="020B0604030504040204" pitchFamily="50" charset="-128"/>
              </a:rPr>
              <a:t>ごみを燃やす時に出る熱を使って発電した電力</a:t>
            </a:r>
            <a:r>
              <a:rPr lang="ja-JP" altLang="en-US" sz="2400" dirty="0">
                <a:latin typeface="メイリオ" panose="020B0604030504040204" pitchFamily="50" charset="-128"/>
                <a:ea typeface="メイリオ" panose="020B0604030504040204" pitchFamily="50" charset="-128"/>
              </a:rPr>
              <a:t>の余剰分と環境価値（非化石証書）を</a:t>
            </a:r>
            <a:r>
              <a:rPr lang="ja-JP" altLang="en-US" sz="2400" b="1" u="heavy" dirty="0">
                <a:uFill>
                  <a:solidFill>
                    <a:schemeClr val="accent6"/>
                  </a:solidFill>
                </a:uFill>
                <a:latin typeface="メイリオ" panose="020B0604030504040204" pitchFamily="50" charset="-128"/>
                <a:ea typeface="メイリオ" panose="020B0604030504040204" pitchFamily="50" charset="-128"/>
              </a:rPr>
              <a:t>札幌市営地下鉄３路線に供給</a:t>
            </a:r>
            <a:r>
              <a:rPr lang="ja-JP" altLang="en-US" sz="2400" dirty="0">
                <a:uFill>
                  <a:solidFill>
                    <a:schemeClr val="accent6"/>
                  </a:solidFill>
                </a:uFill>
                <a:latin typeface="メイリオ" panose="020B0604030504040204" pitchFamily="50" charset="-128"/>
                <a:ea typeface="メイリオ" panose="020B0604030504040204" pitchFamily="50" charset="-128"/>
              </a:rPr>
              <a:t>（</a:t>
            </a:r>
            <a:r>
              <a:rPr lang="en-US" altLang="ja-JP" sz="2400" dirty="0">
                <a:uFill>
                  <a:solidFill>
                    <a:schemeClr val="accent6"/>
                  </a:solidFill>
                </a:uFill>
                <a:latin typeface="メイリオ" panose="020B0604030504040204" pitchFamily="50" charset="-128"/>
                <a:ea typeface="メイリオ" panose="020B0604030504040204" pitchFamily="50" charset="-128"/>
              </a:rPr>
              <a:t>2024</a:t>
            </a:r>
            <a:r>
              <a:rPr lang="ja-JP" altLang="en-US" sz="2400" dirty="0">
                <a:uFill>
                  <a:solidFill>
                    <a:schemeClr val="accent6"/>
                  </a:solidFill>
                </a:uFill>
                <a:latin typeface="メイリオ" panose="020B0604030504040204" pitchFamily="50" charset="-128"/>
                <a:ea typeface="メイリオ" panose="020B0604030504040204" pitchFamily="50" charset="-128"/>
              </a:rPr>
              <a:t>年</a:t>
            </a:r>
            <a:r>
              <a:rPr lang="en-US" altLang="ja-JP" sz="2400" dirty="0">
                <a:uFill>
                  <a:solidFill>
                    <a:schemeClr val="accent6"/>
                  </a:solidFill>
                </a:uFill>
                <a:latin typeface="メイリオ" panose="020B0604030504040204" pitchFamily="50" charset="-128"/>
                <a:ea typeface="メイリオ" panose="020B0604030504040204" pitchFamily="50" charset="-128"/>
              </a:rPr>
              <a:t>4</a:t>
            </a:r>
            <a:r>
              <a:rPr lang="ja-JP" altLang="en-US" sz="2400" dirty="0">
                <a:uFill>
                  <a:solidFill>
                    <a:schemeClr val="accent6"/>
                  </a:solidFill>
                </a:uFill>
                <a:latin typeface="メイリオ" panose="020B0604030504040204" pitchFamily="50" charset="-128"/>
                <a:ea typeface="メイリオ" panose="020B0604030504040204" pitchFamily="50" charset="-128"/>
              </a:rPr>
              <a:t>月～）</a:t>
            </a:r>
            <a:endParaRPr lang="en-US" altLang="ja-JP" sz="2400" dirty="0">
              <a:uFill>
                <a:solidFill>
                  <a:schemeClr val="accent6"/>
                </a:solidFill>
              </a:uFill>
              <a:latin typeface="メイリオ" panose="020B0604030504040204" pitchFamily="50" charset="-128"/>
              <a:ea typeface="メイリオ" panose="020B0604030504040204" pitchFamily="50" charset="-128"/>
            </a:endParaRPr>
          </a:p>
          <a:p>
            <a:pPr marL="342900" indent="-342900">
              <a:lnSpc>
                <a:spcPct val="120000"/>
              </a:lnSpc>
              <a:buFont typeface="Arial" panose="020B0604020202020204" pitchFamily="34" charset="0"/>
              <a:buChar char="•"/>
            </a:pPr>
            <a:r>
              <a:rPr lang="ja-JP" altLang="en-US" sz="2400" dirty="0">
                <a:latin typeface="メイリオ" panose="020B0604030504040204" pitchFamily="50" charset="-128"/>
                <a:ea typeface="メイリオ" panose="020B0604030504040204" pitchFamily="50" charset="-128"/>
              </a:rPr>
              <a:t>消費電力の約</a:t>
            </a:r>
            <a:r>
              <a:rPr lang="en-US" altLang="ja-JP" sz="2400" dirty="0">
                <a:latin typeface="メイリオ" panose="020B0604030504040204" pitchFamily="50" charset="-128"/>
                <a:ea typeface="メイリオ" panose="020B0604030504040204" pitchFamily="50" charset="-128"/>
              </a:rPr>
              <a:t>70</a:t>
            </a:r>
            <a:r>
              <a:rPr lang="ja-JP" altLang="en-US" sz="2400" dirty="0">
                <a:latin typeface="メイリオ" panose="020B0604030504040204" pitchFamily="50" charset="-128"/>
                <a:ea typeface="メイリオ" panose="020B0604030504040204" pitchFamily="50" charset="-128"/>
              </a:rPr>
              <a:t>％をゼロカーボン化し、電力の地産地消と</a:t>
            </a:r>
            <a:r>
              <a:rPr lang="en-US" altLang="ja-JP" sz="2400" dirty="0">
                <a:latin typeface="メイリオ" panose="020B0604030504040204" pitchFamily="50" charset="-128"/>
                <a:ea typeface="メイリオ" panose="020B0604030504040204" pitchFamily="50" charset="-128"/>
              </a:rPr>
              <a:t>CO</a:t>
            </a:r>
            <a:r>
              <a:rPr lang="en-US" altLang="ja-JP" sz="2400" baseline="-25000" dirty="0">
                <a:latin typeface="メイリオ" panose="020B0604030504040204" pitchFamily="50" charset="-128"/>
                <a:ea typeface="メイリオ" panose="020B0604030504040204" pitchFamily="50" charset="-128"/>
              </a:rPr>
              <a:t>2</a:t>
            </a:r>
            <a:r>
              <a:rPr lang="ja-JP" altLang="en-US" sz="2400" dirty="0">
                <a:latin typeface="メイリオ" panose="020B0604030504040204" pitchFamily="50" charset="-128"/>
                <a:ea typeface="メイリオ" panose="020B0604030504040204" pitchFamily="50" charset="-128"/>
              </a:rPr>
              <a:t>排出量の大幅な削減を実現（</a:t>
            </a:r>
            <a:r>
              <a:rPr lang="en-US" altLang="ja-JP" sz="2400" dirty="0">
                <a:latin typeface="メイリオ" panose="020B0604030504040204" pitchFamily="50" charset="-128"/>
                <a:ea typeface="メイリオ" panose="020B0604030504040204" pitchFamily="50" charset="-128"/>
              </a:rPr>
              <a:t>CO</a:t>
            </a:r>
            <a:r>
              <a:rPr lang="en-US" altLang="ja-JP" sz="2400" baseline="-25000" dirty="0">
                <a:latin typeface="メイリオ" panose="020B0604030504040204" pitchFamily="50" charset="-128"/>
                <a:ea typeface="メイリオ" panose="020B0604030504040204" pitchFamily="50" charset="-128"/>
              </a:rPr>
              <a:t>2</a:t>
            </a:r>
            <a:r>
              <a:rPr lang="en-US" altLang="ja-JP" sz="2400" dirty="0">
                <a:latin typeface="メイリオ" panose="020B0604030504040204" pitchFamily="50" charset="-128"/>
                <a:ea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rPr>
              <a:t>排出削減量：約 </a:t>
            </a:r>
            <a:r>
              <a:rPr lang="en-US" altLang="ja-JP" sz="2400" dirty="0">
                <a:latin typeface="メイリオ" panose="020B0604030504040204" pitchFamily="50" charset="-128"/>
                <a:ea typeface="メイリオ" panose="020B0604030504040204" pitchFamily="50" charset="-128"/>
              </a:rPr>
              <a:t>45,000 </a:t>
            </a:r>
            <a:r>
              <a:rPr lang="ja-JP" altLang="en-US" sz="2400" dirty="0">
                <a:latin typeface="メイリオ" panose="020B0604030504040204" pitchFamily="50" charset="-128"/>
                <a:ea typeface="メイリオ" panose="020B0604030504040204" pitchFamily="50" charset="-128"/>
              </a:rPr>
              <a:t>トン</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年）</a:t>
            </a:r>
            <a:endParaRPr lang="en-US" altLang="ja-JP" sz="2400" dirty="0">
              <a:latin typeface="メイリオ" panose="020B0604030504040204" pitchFamily="50" charset="-128"/>
              <a:ea typeface="メイリオ" panose="020B0604030504040204" pitchFamily="50" charset="-128"/>
            </a:endParaRPr>
          </a:p>
          <a:p>
            <a:pPr>
              <a:lnSpc>
                <a:spcPct val="120000"/>
              </a:lnSpc>
            </a:pPr>
            <a:r>
              <a:rPr lang="ja-JP" altLang="en-US" sz="2400" dirty="0">
                <a:latin typeface="メイリオ" panose="020B0604030504040204" pitchFamily="50" charset="-128"/>
                <a:ea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400" b="1" u="heavy" dirty="0">
                <a:uFill>
                  <a:solidFill>
                    <a:schemeClr val="accent6"/>
                  </a:solidFill>
                </a:uFill>
                <a:latin typeface="メイリオ" panose="020B0604030504040204" pitchFamily="50" charset="-128"/>
                <a:ea typeface="メイリオ" panose="020B0604030504040204" pitchFamily="50" charset="-128"/>
                <a:cs typeface="メイリオ" panose="020B0604030504040204" pitchFamily="50" charset="-128"/>
              </a:rPr>
              <a:t>2025</a:t>
            </a:r>
            <a:r>
              <a:rPr lang="ja-JP" altLang="en-US" sz="2400" b="1" u="heavy" dirty="0">
                <a:uFill>
                  <a:solidFill>
                    <a:schemeClr val="accent6"/>
                  </a:solidFill>
                </a:uFill>
                <a:latin typeface="メイリオ" panose="020B0604030504040204" pitchFamily="50" charset="-128"/>
                <a:ea typeface="メイリオ" panose="020B0604030504040204" pitchFamily="50" charset="-128"/>
                <a:cs typeface="メイリオ" panose="020B0604030504040204" pitchFamily="50" charset="-128"/>
              </a:rPr>
              <a:t>年４月から</a:t>
            </a:r>
            <a:r>
              <a:rPr lang="en-US" altLang="ja-JP" sz="2400" b="1" u="heavy" spc="-100" dirty="0">
                <a:uFill>
                  <a:solidFill>
                    <a:schemeClr val="accent6"/>
                  </a:solidFill>
                </a:uFill>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2400" b="1" u="heavy" spc="-100" dirty="0">
                <a:uFill>
                  <a:solidFill>
                    <a:schemeClr val="accent6"/>
                  </a:solidFill>
                </a:uFill>
                <a:latin typeface="メイリオ" panose="020B0604030504040204" pitchFamily="50" charset="-128"/>
                <a:ea typeface="メイリオ" panose="020B0604030504040204" pitchFamily="50" charset="-128"/>
                <a:cs typeface="メイリオ" panose="020B0604030504040204" pitchFamily="50" charset="-128"/>
              </a:rPr>
              <a:t>％ゼロカーボン化予定</a:t>
            </a:r>
            <a:r>
              <a:rPr lang="ja-JP" altLang="en-US" sz="2400" spc="-150" dirty="0">
                <a:latin typeface="メイリオ" panose="020B0604030504040204" pitchFamily="50" charset="-128"/>
                <a:ea typeface="メイリオ" panose="020B0604030504040204" pitchFamily="50" charset="-128"/>
                <a:cs typeface="メイリオ" panose="020B0604030504040204" pitchFamily="50" charset="-128"/>
              </a:rPr>
              <a:t>（清掃工場の更新に伴い</a:t>
            </a:r>
            <a:r>
              <a:rPr lang="ja-JP" altLang="en-US" sz="2400" b="1" u="heavy" spc="-150" dirty="0">
                <a:uFill>
                  <a:solidFill>
                    <a:schemeClr val="accent6"/>
                  </a:solidFill>
                </a:uFill>
                <a:latin typeface="メイリオ" panose="020B0604030504040204" pitchFamily="50" charset="-128"/>
                <a:ea typeface="メイリオ" panose="020B0604030504040204" pitchFamily="50" charset="-128"/>
                <a:cs typeface="メイリオ" panose="020B0604030504040204" pitchFamily="50" charset="-128"/>
              </a:rPr>
              <a:t>発電能力３倍</a:t>
            </a:r>
            <a:r>
              <a:rPr lang="ja-JP" altLang="en-US" sz="2400" spc="-150"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400" spc="-150" dirty="0">
              <a:latin typeface="メイリオ" panose="020B0604030504040204" pitchFamily="50" charset="-128"/>
              <a:ea typeface="メイリオ" panose="020B0604030504040204" pitchFamily="50" charset="-128"/>
            </a:endParaRPr>
          </a:p>
          <a:p>
            <a:pPr marL="342900" indent="-342900">
              <a:lnSpc>
                <a:spcPct val="120000"/>
              </a:lnSpc>
              <a:buFont typeface="Arial" panose="020B0604020202020204" pitchFamily="34" charset="0"/>
              <a:buChar char="•"/>
            </a:pPr>
            <a:r>
              <a:rPr lang="ja-JP" altLang="en-US" sz="2400" b="1" u="heavy" dirty="0">
                <a:uFill>
                  <a:solidFill>
                    <a:schemeClr val="accent6"/>
                  </a:solidFill>
                </a:uFill>
                <a:latin typeface="メイリオ" panose="020B0604030504040204" pitchFamily="50" charset="-128"/>
                <a:ea typeface="メイリオ" panose="020B0604030504040204" pitchFamily="50" charset="-128"/>
              </a:rPr>
              <a:t>地下鉄への電力の地産地消の取組は日本初</a:t>
            </a:r>
            <a:endParaRPr lang="en-US" altLang="ja-JP" sz="2400" b="1" u="heavy" dirty="0">
              <a:uFill>
                <a:solidFill>
                  <a:schemeClr val="accent6"/>
                </a:solidFill>
              </a:uFill>
              <a:latin typeface="メイリオ" panose="020B0604030504040204" pitchFamily="50" charset="-128"/>
              <a:ea typeface="メイリオ" panose="020B0604030504040204" pitchFamily="50" charset="-128"/>
            </a:endParaRPr>
          </a:p>
        </p:txBody>
      </p:sp>
      <p:sp>
        <p:nvSpPr>
          <p:cNvPr id="41" name="楕円 40">
            <a:extLst>
              <a:ext uri="{FF2B5EF4-FFF2-40B4-BE49-F238E27FC236}">
                <a16:creationId xmlns:a16="http://schemas.microsoft.com/office/drawing/2014/main" id="{7752F894-C9F9-4438-BF5F-01A61675529E}"/>
              </a:ext>
            </a:extLst>
          </p:cNvPr>
          <p:cNvSpPr>
            <a:spLocks noChangeAspect="1"/>
          </p:cNvSpPr>
          <p:nvPr/>
        </p:nvSpPr>
        <p:spPr>
          <a:xfrm>
            <a:off x="11772367" y="30579"/>
            <a:ext cx="369848" cy="369848"/>
          </a:xfrm>
          <a:prstGeom prst="ellipse">
            <a:avLst/>
          </a:prstGeom>
          <a:solidFill>
            <a:srgbClr val="A5D7A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pic>
        <p:nvPicPr>
          <p:cNvPr id="42" name="Picture 6" descr="\\B03010-s-002\12シティプロモート担当\シティプロモート\01_庁内取組（具体的なもの）\00_プロ担からの依頼\201506_庁内通知\09_写真素材\文字ロゴ（白地赤文字）.jpg">
            <a:extLst>
              <a:ext uri="{FF2B5EF4-FFF2-40B4-BE49-F238E27FC236}">
                <a16:creationId xmlns:a16="http://schemas.microsoft.com/office/drawing/2014/main" id="{B1B6A1C2-72F9-471C-80AE-4F2F6417D2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102" t="17552" r="19966" b="21093"/>
          <a:stretch/>
        </p:blipFill>
        <p:spPr bwMode="auto">
          <a:xfrm>
            <a:off x="10630306" y="81388"/>
            <a:ext cx="1080150" cy="280538"/>
          </a:xfrm>
          <a:prstGeom prst="rect">
            <a:avLst/>
          </a:prstGeom>
          <a:noFill/>
        </p:spPr>
      </p:pic>
      <p:sp>
        <p:nvSpPr>
          <p:cNvPr id="43" name="スライド番号プレースホルダー 11">
            <a:extLst>
              <a:ext uri="{FF2B5EF4-FFF2-40B4-BE49-F238E27FC236}">
                <a16:creationId xmlns:a16="http://schemas.microsoft.com/office/drawing/2014/main" id="{F0CF398F-48FA-4FF7-904D-95D6C1C75599}"/>
              </a:ext>
            </a:extLst>
          </p:cNvPr>
          <p:cNvSpPr>
            <a:spLocks noGrp="1"/>
          </p:cNvSpPr>
          <p:nvPr>
            <p:ph type="sldNum" sz="quarter" idx="12"/>
          </p:nvPr>
        </p:nvSpPr>
        <p:spPr>
          <a:xfrm>
            <a:off x="9507772" y="42450"/>
            <a:ext cx="2651095" cy="365125"/>
          </a:xfrm>
        </p:spPr>
        <p:txBody>
          <a:bodyPr/>
          <a:lstStyle/>
          <a:p>
            <a:fld id="{D3A5AA8F-5940-4794-A8BB-D0834433E071}" type="slidenum">
              <a:rPr kumimoji="1" lang="ja-JP" altLang="en-US" smtClean="0">
                <a:latin typeface="メイリオ" panose="020B0604030504040204" pitchFamily="50" charset="-128"/>
                <a:ea typeface="メイリオ" panose="020B0604030504040204" pitchFamily="50" charset="-128"/>
              </a:rPr>
              <a:t>10</a:t>
            </a:fld>
            <a:endParaRPr kumimoji="1" lang="ja-JP" altLang="en-US" dirty="0">
              <a:latin typeface="メイリオ" panose="020B0604030504040204" pitchFamily="50" charset="-128"/>
              <a:ea typeface="メイリオ" panose="020B0604030504040204" pitchFamily="50" charset="-128"/>
            </a:endParaRPr>
          </a:p>
        </p:txBody>
      </p:sp>
      <p:sp>
        <p:nvSpPr>
          <p:cNvPr id="11" name="楕円 10">
            <a:extLst>
              <a:ext uri="{FF2B5EF4-FFF2-40B4-BE49-F238E27FC236}">
                <a16:creationId xmlns:a16="http://schemas.microsoft.com/office/drawing/2014/main" id="{52C6E6AB-10E4-4F0C-A4EB-CA8883CB9D73}"/>
              </a:ext>
            </a:extLst>
          </p:cNvPr>
          <p:cNvSpPr>
            <a:spLocks/>
          </p:cNvSpPr>
          <p:nvPr/>
        </p:nvSpPr>
        <p:spPr>
          <a:xfrm>
            <a:off x="318702" y="139662"/>
            <a:ext cx="684000" cy="684000"/>
          </a:xfrm>
          <a:prstGeom prst="ellipse">
            <a:avLst/>
          </a:prstGeom>
          <a:solidFill>
            <a:srgbClr val="42923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6C4EBE8B-E92D-4242-BD93-F20A7B3AC3E8}"/>
              </a:ext>
            </a:extLst>
          </p:cNvPr>
          <p:cNvSpPr>
            <a:spLocks/>
          </p:cNvSpPr>
          <p:nvPr/>
        </p:nvSpPr>
        <p:spPr>
          <a:xfrm>
            <a:off x="520622" y="301923"/>
            <a:ext cx="11684078" cy="433635"/>
          </a:xfrm>
          <a:prstGeom prst="rect">
            <a:avLst/>
          </a:prstGeom>
          <a:noFill/>
        </p:spPr>
        <p:txBody>
          <a:bodyPr wrap="square">
            <a:noAutofit/>
          </a:bodyPr>
          <a:lstStyle/>
          <a:p>
            <a:r>
              <a:rPr lang="ja-JP" altLang="en-US" sz="3200" b="1" spc="-150" dirty="0">
                <a:latin typeface="メイリオ" panose="020B0604030504040204" pitchFamily="50" charset="-128"/>
                <a:ea typeface="メイリオ" panose="020B0604030504040204" pitchFamily="50" charset="-128"/>
              </a:rPr>
              <a:t>地域特性（人口・都市機能の集積）を踏まえた主な脱炭素の取組</a:t>
            </a:r>
          </a:p>
        </p:txBody>
      </p:sp>
      <p:pic>
        <p:nvPicPr>
          <p:cNvPr id="2" name="図 1">
            <a:extLst>
              <a:ext uri="{FF2B5EF4-FFF2-40B4-BE49-F238E27FC236}">
                <a16:creationId xmlns:a16="http://schemas.microsoft.com/office/drawing/2014/main" id="{341EFF4E-24A5-D621-1119-8FA440B9DE85}"/>
              </a:ext>
            </a:extLst>
          </p:cNvPr>
          <p:cNvPicPr>
            <a:picLocks noChangeAspect="1"/>
          </p:cNvPicPr>
          <p:nvPr/>
        </p:nvPicPr>
        <p:blipFill rotWithShape="1">
          <a:blip r:embed="rId4"/>
          <a:srcRect l="75013" b="17122"/>
          <a:stretch/>
        </p:blipFill>
        <p:spPr>
          <a:xfrm>
            <a:off x="8509001" y="4262738"/>
            <a:ext cx="2083709" cy="2080912"/>
          </a:xfrm>
          <a:prstGeom prst="rect">
            <a:avLst/>
          </a:prstGeom>
        </p:spPr>
      </p:pic>
      <p:pic>
        <p:nvPicPr>
          <p:cNvPr id="4" name="図 3">
            <a:extLst>
              <a:ext uri="{FF2B5EF4-FFF2-40B4-BE49-F238E27FC236}">
                <a16:creationId xmlns:a16="http://schemas.microsoft.com/office/drawing/2014/main" id="{AB996470-11BD-0EED-3362-679966B0BA04}"/>
              </a:ext>
            </a:extLst>
          </p:cNvPr>
          <p:cNvPicPr>
            <a:picLocks noChangeAspect="1"/>
          </p:cNvPicPr>
          <p:nvPr/>
        </p:nvPicPr>
        <p:blipFill rotWithShape="1">
          <a:blip r:embed="rId4"/>
          <a:srcRect r="73068" b="17122"/>
          <a:stretch/>
        </p:blipFill>
        <p:spPr>
          <a:xfrm>
            <a:off x="1599290" y="4305300"/>
            <a:ext cx="2011288" cy="1863522"/>
          </a:xfrm>
          <a:prstGeom prst="rect">
            <a:avLst/>
          </a:prstGeom>
        </p:spPr>
      </p:pic>
      <p:sp>
        <p:nvSpPr>
          <p:cNvPr id="5" name="テキスト ボックス 4">
            <a:extLst>
              <a:ext uri="{FF2B5EF4-FFF2-40B4-BE49-F238E27FC236}">
                <a16:creationId xmlns:a16="http://schemas.microsoft.com/office/drawing/2014/main" id="{D108F5F7-83FE-4029-724D-0D619F98C6A2}"/>
              </a:ext>
            </a:extLst>
          </p:cNvPr>
          <p:cNvSpPr txBox="1"/>
          <p:nvPr/>
        </p:nvSpPr>
        <p:spPr>
          <a:xfrm>
            <a:off x="1757774" y="6213177"/>
            <a:ext cx="2236510" cy="584775"/>
          </a:xfrm>
          <a:prstGeom prst="rect">
            <a:avLst/>
          </a:prstGeom>
          <a:noFill/>
        </p:spPr>
        <p:txBody>
          <a:bodyPr wrap="none" rtlCol="0">
            <a:spAutoFit/>
          </a:bodyPr>
          <a:lstStyle/>
          <a:p>
            <a:r>
              <a:rPr kumimoji="1" lang="ja-JP" altLang="en-US" sz="3200" b="1" dirty="0">
                <a:solidFill>
                  <a:srgbClr val="078B6C"/>
                </a:solidFill>
                <a:latin typeface="メイリオ" panose="020B0604030504040204" pitchFamily="50" charset="-128"/>
                <a:ea typeface="メイリオ" panose="020B0604030504040204" pitchFamily="50" charset="-128"/>
              </a:rPr>
              <a:t>３清掃工場</a:t>
            </a:r>
          </a:p>
        </p:txBody>
      </p:sp>
      <p:sp>
        <p:nvSpPr>
          <p:cNvPr id="6" name="テキスト ボックス 5">
            <a:extLst>
              <a:ext uri="{FF2B5EF4-FFF2-40B4-BE49-F238E27FC236}">
                <a16:creationId xmlns:a16="http://schemas.microsoft.com/office/drawing/2014/main" id="{245F6787-B479-507D-62EC-5084469BB599}"/>
              </a:ext>
            </a:extLst>
          </p:cNvPr>
          <p:cNvSpPr txBox="1"/>
          <p:nvPr/>
        </p:nvSpPr>
        <p:spPr>
          <a:xfrm>
            <a:off x="8342680" y="6295712"/>
            <a:ext cx="2646878" cy="584775"/>
          </a:xfrm>
          <a:prstGeom prst="rect">
            <a:avLst/>
          </a:prstGeom>
          <a:noFill/>
        </p:spPr>
        <p:txBody>
          <a:bodyPr wrap="none" rtlCol="0">
            <a:spAutoFit/>
          </a:bodyPr>
          <a:lstStyle/>
          <a:p>
            <a:r>
              <a:rPr kumimoji="1" lang="ja-JP" altLang="en-US" sz="3200" b="1" dirty="0">
                <a:solidFill>
                  <a:srgbClr val="078B6C"/>
                </a:solidFill>
                <a:latin typeface="メイリオ" panose="020B0604030504040204" pitchFamily="50" charset="-128"/>
                <a:ea typeface="メイリオ" panose="020B0604030504040204" pitchFamily="50" charset="-128"/>
              </a:rPr>
              <a:t>地下鉄３路線</a:t>
            </a:r>
          </a:p>
        </p:txBody>
      </p:sp>
      <p:sp>
        <p:nvSpPr>
          <p:cNvPr id="7" name="矢印: 右 6">
            <a:extLst>
              <a:ext uri="{FF2B5EF4-FFF2-40B4-BE49-F238E27FC236}">
                <a16:creationId xmlns:a16="http://schemas.microsoft.com/office/drawing/2014/main" id="{5BE9C3F6-89EB-481F-E322-F085F0DE6446}"/>
              </a:ext>
            </a:extLst>
          </p:cNvPr>
          <p:cNvSpPr/>
          <p:nvPr/>
        </p:nvSpPr>
        <p:spPr>
          <a:xfrm>
            <a:off x="4227403" y="4262738"/>
            <a:ext cx="4186826" cy="1963234"/>
          </a:xfrm>
          <a:prstGeom prst="rightArrow">
            <a:avLst/>
          </a:prstGeom>
          <a:solidFill>
            <a:srgbClr val="078B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latin typeface="メイリオ" panose="020B0604030504040204" pitchFamily="50" charset="-128"/>
                <a:ea typeface="メイリオ" panose="020B0604030504040204" pitchFamily="50" charset="-128"/>
              </a:rPr>
              <a:t>清掃工場の余剰電力と</a:t>
            </a:r>
            <a:endParaRPr kumimoji="1" lang="en-US" altLang="ja-JP" sz="2400" b="1" dirty="0">
              <a:latin typeface="メイリオ" panose="020B0604030504040204" pitchFamily="50" charset="-128"/>
              <a:ea typeface="メイリオ" panose="020B0604030504040204" pitchFamily="50" charset="-128"/>
            </a:endParaRPr>
          </a:p>
          <a:p>
            <a:pPr algn="ctr"/>
            <a:r>
              <a:rPr lang="ja-JP" altLang="en-US" sz="2400" b="1" dirty="0">
                <a:latin typeface="メイリオ" panose="020B0604030504040204" pitchFamily="50" charset="-128"/>
                <a:ea typeface="メイリオ" panose="020B0604030504040204" pitchFamily="50" charset="-128"/>
              </a:rPr>
              <a:t>環境価値</a:t>
            </a:r>
            <a:endParaRPr kumimoji="1" lang="ja-JP" altLang="en-US" sz="2400" b="1" dirty="0">
              <a:latin typeface="メイリオ" panose="020B0604030504040204" pitchFamily="50" charset="-128"/>
              <a:ea typeface="メイリオ" panose="020B0604030504040204" pitchFamily="50" charset="-128"/>
            </a:endParaRPr>
          </a:p>
        </p:txBody>
      </p:sp>
      <p:pic>
        <p:nvPicPr>
          <p:cNvPr id="9" name="図 8" descr="アイコン&#10;&#10;自動的に生成された説明">
            <a:extLst>
              <a:ext uri="{FF2B5EF4-FFF2-40B4-BE49-F238E27FC236}">
                <a16:creationId xmlns:a16="http://schemas.microsoft.com/office/drawing/2014/main" id="{0FF0387E-D201-084B-02ED-7ACEA29AD0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5799" y="5737210"/>
            <a:ext cx="1810003" cy="781159"/>
          </a:xfrm>
          <a:prstGeom prst="rect">
            <a:avLst/>
          </a:prstGeom>
        </p:spPr>
      </p:pic>
      <p:sp>
        <p:nvSpPr>
          <p:cNvPr id="10" name="テキスト ボックス 9">
            <a:extLst>
              <a:ext uri="{FF2B5EF4-FFF2-40B4-BE49-F238E27FC236}">
                <a16:creationId xmlns:a16="http://schemas.microsoft.com/office/drawing/2014/main" id="{B822A289-E118-A7E9-504F-E7C61AD92C1E}"/>
              </a:ext>
            </a:extLst>
          </p:cNvPr>
          <p:cNvSpPr txBox="1"/>
          <p:nvPr/>
        </p:nvSpPr>
        <p:spPr>
          <a:xfrm>
            <a:off x="5184742" y="6461894"/>
            <a:ext cx="1536569" cy="400110"/>
          </a:xfrm>
          <a:prstGeom prst="rect">
            <a:avLst/>
          </a:prstGeom>
          <a:noFill/>
        </p:spPr>
        <p:txBody>
          <a:bodyPr wrap="square" rtlCol="0">
            <a:spAutoFit/>
          </a:bodyPr>
          <a:lstStyle/>
          <a:p>
            <a:pPr algn="ctr"/>
            <a:r>
              <a:rPr kumimoji="1" lang="ja-JP" altLang="en-US" sz="2000" b="1" dirty="0">
                <a:solidFill>
                  <a:srgbClr val="078B6C"/>
                </a:solidFill>
                <a:latin typeface="メイリオ" panose="020B0604030504040204" pitchFamily="50" charset="-128"/>
                <a:ea typeface="メイリオ" panose="020B0604030504040204" pitchFamily="50" charset="-128"/>
              </a:rPr>
              <a:t>事業調整役</a:t>
            </a:r>
          </a:p>
        </p:txBody>
      </p:sp>
    </p:spTree>
    <p:extLst>
      <p:ext uri="{BB962C8B-B14F-4D97-AF65-F5344CB8AC3E}">
        <p14:creationId xmlns:p14="http://schemas.microsoft.com/office/powerpoint/2010/main" val="2841132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正方形/長方形 56">
            <a:extLst>
              <a:ext uri="{FF2B5EF4-FFF2-40B4-BE49-F238E27FC236}">
                <a16:creationId xmlns:a16="http://schemas.microsoft.com/office/drawing/2014/main" id="{1A9F219A-0A3A-75F1-E164-46747B8A84B6}"/>
              </a:ext>
            </a:extLst>
          </p:cNvPr>
          <p:cNvSpPr/>
          <p:nvPr/>
        </p:nvSpPr>
        <p:spPr>
          <a:xfrm>
            <a:off x="4822637" y="4491362"/>
            <a:ext cx="3115701" cy="1520053"/>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9" name="図 38">
            <a:extLst>
              <a:ext uri="{FF2B5EF4-FFF2-40B4-BE49-F238E27FC236}">
                <a16:creationId xmlns:a16="http://schemas.microsoft.com/office/drawing/2014/main" id="{C54AA62F-A78F-1C61-1F1C-414DB7FD751B}"/>
              </a:ext>
            </a:extLst>
          </p:cNvPr>
          <p:cNvPicPr>
            <a:picLocks noChangeAspect="1"/>
          </p:cNvPicPr>
          <p:nvPr/>
        </p:nvPicPr>
        <p:blipFill>
          <a:blip r:embed="rId3"/>
          <a:stretch>
            <a:fillRect/>
          </a:stretch>
        </p:blipFill>
        <p:spPr>
          <a:xfrm>
            <a:off x="3660056" y="4917523"/>
            <a:ext cx="693555" cy="502506"/>
          </a:xfrm>
          <a:prstGeom prst="rect">
            <a:avLst/>
          </a:prstGeom>
        </p:spPr>
      </p:pic>
      <p:pic>
        <p:nvPicPr>
          <p:cNvPr id="37" name="図 36">
            <a:extLst>
              <a:ext uri="{FF2B5EF4-FFF2-40B4-BE49-F238E27FC236}">
                <a16:creationId xmlns:a16="http://schemas.microsoft.com/office/drawing/2014/main" id="{71F5469D-5D40-FEAD-53D8-151DAF3AAA70}"/>
              </a:ext>
            </a:extLst>
          </p:cNvPr>
          <p:cNvPicPr>
            <a:picLocks noChangeAspect="1"/>
          </p:cNvPicPr>
          <p:nvPr/>
        </p:nvPicPr>
        <p:blipFill>
          <a:blip r:embed="rId4"/>
          <a:stretch>
            <a:fillRect/>
          </a:stretch>
        </p:blipFill>
        <p:spPr>
          <a:xfrm>
            <a:off x="2685786" y="4977297"/>
            <a:ext cx="811306" cy="679897"/>
          </a:xfrm>
          <a:prstGeom prst="rect">
            <a:avLst/>
          </a:prstGeom>
        </p:spPr>
      </p:pic>
      <p:sp>
        <p:nvSpPr>
          <p:cNvPr id="31" name="テキスト ボックス 30"/>
          <p:cNvSpPr txBox="1"/>
          <p:nvPr/>
        </p:nvSpPr>
        <p:spPr>
          <a:xfrm>
            <a:off x="130059" y="859972"/>
            <a:ext cx="2339102" cy="507468"/>
          </a:xfrm>
          <a:prstGeom prst="rect">
            <a:avLst/>
          </a:prstGeom>
          <a:solidFill>
            <a:srgbClr val="42923F">
              <a:alpha val="25000"/>
            </a:srgbClr>
          </a:solidFill>
        </p:spPr>
        <p:txBody>
          <a:bodyPr wrap="none" tIns="90000" bIns="46800" rtlCol="0" anchor="ctr" anchorCtr="0">
            <a:spAutoFit/>
          </a:bodyPr>
          <a:lstStyle/>
          <a:p>
            <a:r>
              <a:rPr kumimoji="1" lang="ja-JP" altLang="en-US" sz="2400" b="1" dirty="0">
                <a:latin typeface="メイリオ" panose="020B0604030504040204" pitchFamily="50" charset="-128"/>
                <a:ea typeface="メイリオ" panose="020B0604030504040204" pitchFamily="50" charset="-128"/>
              </a:rPr>
              <a:t>水素モデル街区</a:t>
            </a:r>
          </a:p>
        </p:txBody>
      </p:sp>
      <p:sp>
        <p:nvSpPr>
          <p:cNvPr id="32" name="テキスト ボックス 31"/>
          <p:cNvSpPr txBox="1"/>
          <p:nvPr/>
        </p:nvSpPr>
        <p:spPr>
          <a:xfrm>
            <a:off x="130059" y="1231853"/>
            <a:ext cx="8163549" cy="3220967"/>
          </a:xfrm>
          <a:prstGeom prst="rect">
            <a:avLst/>
          </a:prstGeom>
          <a:solidFill>
            <a:schemeClr val="bg1"/>
          </a:solidFill>
          <a:ln>
            <a:solidFill>
              <a:srgbClr val="42923F"/>
            </a:solidFill>
          </a:ln>
        </p:spPr>
        <p:txBody>
          <a:bodyPr wrap="square" tIns="90000" rtlCol="0" anchor="ctr" anchorCtr="0">
            <a:spAutoFit/>
          </a:bodyPr>
          <a:lstStyle/>
          <a:p>
            <a:pPr marL="342900" indent="-342900">
              <a:lnSpc>
                <a:spcPct val="120000"/>
              </a:lnSpc>
              <a:buFont typeface="Arial" panose="020B0604020202020204" pitchFamily="34" charset="0"/>
              <a:buChar char="•"/>
            </a:pPr>
            <a:r>
              <a:rPr lang="ja-JP" altLang="en-US" sz="2400" dirty="0">
                <a:latin typeface="メイリオ" panose="020B0604030504040204" pitchFamily="50" charset="-128"/>
                <a:ea typeface="メイリオ" panose="020B0604030504040204" pitchFamily="50" charset="-128"/>
              </a:rPr>
              <a:t>水素社会の到来を見据え、大型車両にも対応可能な</a:t>
            </a:r>
            <a:r>
              <a:rPr lang="ja-JP" altLang="en-US" sz="2400" b="1" u="heavy" dirty="0">
                <a:uFill>
                  <a:solidFill>
                    <a:schemeClr val="accent6"/>
                  </a:solidFill>
                </a:uFill>
                <a:latin typeface="メイリオ" panose="020B0604030504040204" pitchFamily="50" charset="-128"/>
                <a:ea typeface="メイリオ" panose="020B0604030504040204" pitchFamily="50" charset="-128"/>
              </a:rPr>
              <a:t>定置式の水素ステーションを整備中</a:t>
            </a:r>
            <a:endParaRPr lang="en-US" altLang="ja-JP" sz="2400" b="1" u="heavy" dirty="0">
              <a:uFill>
                <a:solidFill>
                  <a:schemeClr val="accent6"/>
                </a:solidFill>
              </a:uFill>
              <a:latin typeface="メイリオ" panose="020B0604030504040204" pitchFamily="50" charset="-128"/>
              <a:ea typeface="メイリオ" panose="020B0604030504040204" pitchFamily="50" charset="-128"/>
            </a:endParaRPr>
          </a:p>
          <a:p>
            <a:pPr marL="342900" indent="-342900">
              <a:lnSpc>
                <a:spcPct val="120000"/>
              </a:lnSpc>
              <a:buFont typeface="Arial" panose="020B0604020202020204" pitchFamily="34" charset="0"/>
              <a:buChar char="•"/>
            </a:pPr>
            <a:r>
              <a:rPr lang="ja-JP" altLang="en-US" sz="2400" dirty="0">
                <a:latin typeface="メイリオ" panose="020B0604030504040204" pitchFamily="50" charset="-128"/>
                <a:ea typeface="メイリオ" panose="020B0604030504040204" pitchFamily="50" charset="-128"/>
              </a:rPr>
              <a:t>併せて、</a:t>
            </a:r>
            <a:r>
              <a:rPr lang="ja-JP" altLang="en-US" sz="2400" b="1" u="heavy" dirty="0">
                <a:uFill>
                  <a:solidFill>
                    <a:schemeClr val="accent6"/>
                  </a:solidFill>
                </a:uFill>
                <a:latin typeface="メイリオ" panose="020B0604030504040204" pitchFamily="50" charset="-128"/>
                <a:ea typeface="メイリオ" panose="020B0604030504040204" pitchFamily="50" charset="-128"/>
              </a:rPr>
              <a:t>純水素型燃料電池や</a:t>
            </a:r>
            <a:r>
              <a:rPr lang="en-US" altLang="ja-JP" sz="2400" b="1" u="heavy" dirty="0">
                <a:uFill>
                  <a:solidFill>
                    <a:schemeClr val="accent6"/>
                  </a:solidFill>
                </a:uFill>
                <a:latin typeface="メイリオ" panose="020B0604030504040204" pitchFamily="50" charset="-128"/>
                <a:ea typeface="メイリオ" panose="020B0604030504040204" pitchFamily="50" charset="-128"/>
              </a:rPr>
              <a:t>ZEB</a:t>
            </a:r>
            <a:r>
              <a:rPr lang="ja-JP" altLang="en-US" sz="2400" dirty="0">
                <a:latin typeface="メイリオ" panose="020B0604030504040204" pitchFamily="50" charset="-128"/>
                <a:ea typeface="メイリオ" panose="020B0604030504040204" pitchFamily="50" charset="-128"/>
              </a:rPr>
              <a:t>などの取組を複合的に導入した集客交流施設を整備予定</a:t>
            </a:r>
          </a:p>
          <a:p>
            <a:pPr marL="342900" indent="-342900">
              <a:lnSpc>
                <a:spcPct val="120000"/>
              </a:lnSpc>
              <a:buFont typeface="Arial" panose="020B0604020202020204" pitchFamily="34" charset="0"/>
              <a:buChar char="•"/>
            </a:pPr>
            <a:r>
              <a:rPr lang="ja-JP" altLang="en-US" sz="2400" dirty="0">
                <a:latin typeface="メイリオ" panose="020B0604030504040204" pitchFamily="50" charset="-128"/>
                <a:ea typeface="メイリオ" panose="020B0604030504040204" pitchFamily="50" charset="-128"/>
              </a:rPr>
              <a:t>札幌市内での水素需要の拡大に向け、</a:t>
            </a:r>
            <a:r>
              <a:rPr lang="ja-JP" altLang="en-US" sz="2400" b="1" u="heavy" dirty="0">
                <a:uFill>
                  <a:solidFill>
                    <a:schemeClr val="accent6"/>
                  </a:solidFill>
                </a:uFill>
                <a:latin typeface="メイリオ" panose="020B0604030504040204" pitchFamily="50" charset="-128"/>
                <a:ea typeface="メイリオ" panose="020B0604030504040204" pitchFamily="50" charset="-128"/>
              </a:rPr>
              <a:t>再生可能エネルギーから製造された水素の供給体制の整備に向けた検討</a:t>
            </a:r>
            <a:r>
              <a:rPr lang="ja-JP" altLang="en-US" sz="2400" dirty="0">
                <a:latin typeface="メイリオ" panose="020B0604030504040204" pitchFamily="50" charset="-128"/>
                <a:ea typeface="メイリオ" panose="020B0604030504040204" pitchFamily="50" charset="-128"/>
              </a:rPr>
              <a:t>を実施</a:t>
            </a:r>
          </a:p>
        </p:txBody>
      </p:sp>
      <p:sp>
        <p:nvSpPr>
          <p:cNvPr id="41" name="楕円 40">
            <a:extLst>
              <a:ext uri="{FF2B5EF4-FFF2-40B4-BE49-F238E27FC236}">
                <a16:creationId xmlns:a16="http://schemas.microsoft.com/office/drawing/2014/main" id="{7752F894-C9F9-4438-BF5F-01A61675529E}"/>
              </a:ext>
            </a:extLst>
          </p:cNvPr>
          <p:cNvSpPr>
            <a:spLocks noChangeAspect="1"/>
          </p:cNvSpPr>
          <p:nvPr/>
        </p:nvSpPr>
        <p:spPr>
          <a:xfrm>
            <a:off x="11772367" y="30579"/>
            <a:ext cx="369848" cy="369848"/>
          </a:xfrm>
          <a:prstGeom prst="ellipse">
            <a:avLst/>
          </a:prstGeom>
          <a:solidFill>
            <a:srgbClr val="A5D7A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pic>
        <p:nvPicPr>
          <p:cNvPr id="42" name="Picture 6" descr="\\B03010-s-002\12シティプロモート担当\シティプロモート\01_庁内取組（具体的なもの）\00_プロ担からの依頼\201506_庁内通知\09_写真素材\文字ロゴ（白地赤文字）.jpg">
            <a:extLst>
              <a:ext uri="{FF2B5EF4-FFF2-40B4-BE49-F238E27FC236}">
                <a16:creationId xmlns:a16="http://schemas.microsoft.com/office/drawing/2014/main" id="{B1B6A1C2-72F9-471C-80AE-4F2F6417D2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102" t="17552" r="19966" b="21093"/>
          <a:stretch/>
        </p:blipFill>
        <p:spPr bwMode="auto">
          <a:xfrm>
            <a:off x="10630306" y="81388"/>
            <a:ext cx="1080150" cy="280538"/>
          </a:xfrm>
          <a:prstGeom prst="rect">
            <a:avLst/>
          </a:prstGeom>
          <a:noFill/>
        </p:spPr>
      </p:pic>
      <p:sp>
        <p:nvSpPr>
          <p:cNvPr id="43" name="スライド番号プレースホルダー 11">
            <a:extLst>
              <a:ext uri="{FF2B5EF4-FFF2-40B4-BE49-F238E27FC236}">
                <a16:creationId xmlns:a16="http://schemas.microsoft.com/office/drawing/2014/main" id="{F0CF398F-48FA-4FF7-904D-95D6C1C75599}"/>
              </a:ext>
            </a:extLst>
          </p:cNvPr>
          <p:cNvSpPr>
            <a:spLocks noGrp="1"/>
          </p:cNvSpPr>
          <p:nvPr>
            <p:ph type="sldNum" sz="quarter" idx="12"/>
          </p:nvPr>
        </p:nvSpPr>
        <p:spPr>
          <a:xfrm>
            <a:off x="9507772" y="42450"/>
            <a:ext cx="2651095" cy="365125"/>
          </a:xfrm>
        </p:spPr>
        <p:txBody>
          <a:bodyPr/>
          <a:lstStyle/>
          <a:p>
            <a:fld id="{D3A5AA8F-5940-4794-A8BB-D0834433E071}" type="slidenum">
              <a:rPr kumimoji="1" lang="ja-JP" altLang="en-US" smtClean="0">
                <a:latin typeface="メイリオ" panose="020B0604030504040204" pitchFamily="50" charset="-128"/>
                <a:ea typeface="メイリオ" panose="020B0604030504040204" pitchFamily="50" charset="-128"/>
              </a:rPr>
              <a:t>11</a:t>
            </a:fld>
            <a:endParaRPr kumimoji="1" lang="ja-JP" altLang="en-US" dirty="0">
              <a:latin typeface="メイリオ" panose="020B0604030504040204" pitchFamily="50" charset="-128"/>
              <a:ea typeface="メイリオ" panose="020B0604030504040204" pitchFamily="50" charset="-128"/>
            </a:endParaRPr>
          </a:p>
        </p:txBody>
      </p:sp>
      <p:sp>
        <p:nvSpPr>
          <p:cNvPr id="11" name="楕円 10">
            <a:extLst>
              <a:ext uri="{FF2B5EF4-FFF2-40B4-BE49-F238E27FC236}">
                <a16:creationId xmlns:a16="http://schemas.microsoft.com/office/drawing/2014/main" id="{52C6E6AB-10E4-4F0C-A4EB-CA8883CB9D73}"/>
              </a:ext>
            </a:extLst>
          </p:cNvPr>
          <p:cNvSpPr>
            <a:spLocks/>
          </p:cNvSpPr>
          <p:nvPr/>
        </p:nvSpPr>
        <p:spPr>
          <a:xfrm>
            <a:off x="318702" y="139662"/>
            <a:ext cx="684000" cy="684000"/>
          </a:xfrm>
          <a:prstGeom prst="ellipse">
            <a:avLst/>
          </a:prstGeom>
          <a:solidFill>
            <a:srgbClr val="42923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6C4EBE8B-E92D-4242-BD93-F20A7B3AC3E8}"/>
              </a:ext>
            </a:extLst>
          </p:cNvPr>
          <p:cNvSpPr>
            <a:spLocks/>
          </p:cNvSpPr>
          <p:nvPr/>
        </p:nvSpPr>
        <p:spPr>
          <a:xfrm>
            <a:off x="520622" y="301923"/>
            <a:ext cx="11684078" cy="433635"/>
          </a:xfrm>
          <a:prstGeom prst="rect">
            <a:avLst/>
          </a:prstGeom>
          <a:noFill/>
        </p:spPr>
        <p:txBody>
          <a:bodyPr wrap="square">
            <a:noAutofit/>
          </a:bodyPr>
          <a:lstStyle/>
          <a:p>
            <a:r>
              <a:rPr lang="ja-JP" altLang="en-US" sz="3200" b="1" spc="-150" dirty="0">
                <a:latin typeface="メイリオ" panose="020B0604030504040204" pitchFamily="50" charset="-128"/>
                <a:ea typeface="メイリオ" panose="020B0604030504040204" pitchFamily="50" charset="-128"/>
              </a:rPr>
              <a:t>地域特性（人口・都市機能の集積）を踏まえた主な脱炭素の取組</a:t>
            </a:r>
          </a:p>
        </p:txBody>
      </p:sp>
      <p:pic>
        <p:nvPicPr>
          <p:cNvPr id="3" name="図 2">
            <a:extLst>
              <a:ext uri="{FF2B5EF4-FFF2-40B4-BE49-F238E27FC236}">
                <a16:creationId xmlns:a16="http://schemas.microsoft.com/office/drawing/2014/main" id="{FB69B290-A826-B933-80FA-106FDCDA4E5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12" b="98440" l="213" r="97018">
                        <a14:foregroundMark x1="239" y1="8215" x2="532" y2="89236"/>
                        <a14:foregroundMark x1="219" y1="2705" x2="222" y2="3685"/>
                        <a14:foregroundMark x1="532" y1="89236" x2="11289" y2="99844"/>
                        <a14:foregroundMark x1="11289" y1="99844" x2="26092" y2="99064"/>
                        <a14:foregroundMark x1="26092" y1="99064" x2="91587" y2="99844"/>
                        <a14:foregroundMark x1="91587" y1="99844" x2="99468" y2="91264"/>
                        <a14:foregroundMark x1="99468" y1="91264" x2="96060" y2="11544"/>
                        <a14:foregroundMark x1="96060" y1="11544" x2="59741" y2="8409"/>
                        <a14:foregroundMark x1="2339" y1="7512" x2="319" y2="11856"/>
                        <a14:foregroundMark x1="19808" y1="37129" x2="32907" y2="45554"/>
                        <a14:foregroundMark x1="32907" y1="45554" x2="47497" y2="44306"/>
                        <a14:foregroundMark x1="47497" y1="44306" x2="38126" y2="36037"/>
                        <a14:foregroundMark x1="38126" y1="36037" x2="27689" y2="34633"/>
                        <a14:foregroundMark x1="27689" y1="34633" x2="17678" y2="43526"/>
                        <a14:foregroundMark x1="17678" y1="43526" x2="28115" y2="49298"/>
                        <a14:foregroundMark x1="28115" y1="49298" x2="40256" y2="45086"/>
                        <a14:foregroundMark x1="40256" y1="45086" x2="40895" y2="44618"/>
                        <a14:foregroundMark x1="28435" y1="44306" x2="36315" y2="36349"/>
                        <a14:foregroundMark x1="36315" y1="36349" x2="28115" y2="44618"/>
                        <a14:foregroundMark x1="28115" y1="44618" x2="27476" y2="44618"/>
                        <a14:foregroundMark x1="51970" y1="49298" x2="51970" y2="49298"/>
                        <a14:foregroundMark x1="47284" y1="56162" x2="55378" y2="44150"/>
                        <a14:foregroundMark x1="55378" y1="44150" x2="50586" y2="55694"/>
                        <a14:foregroundMark x1="50586" y1="55694" x2="45900" y2="55850"/>
                        <a14:foregroundMark x1="45474" y1="55694" x2="44409" y2="54290"/>
                        <a14:foregroundMark x1="46432" y1="53510" x2="45900" y2="52418"/>
                        <a14:foregroundMark x1="46113" y1="50702" x2="46113" y2="50702"/>
                        <a14:foregroundMark x1="45687" y1="49298" x2="45687" y2="49298"/>
                        <a14:foregroundMark x1="44089" y1="50078" x2="44089" y2="50078"/>
                        <a14:foregroundMark x1="35996" y1="40874" x2="35996" y2="40874"/>
                        <a14:foregroundMark x1="58466" y1="49610" x2="58466" y2="49610"/>
                        <a14:foregroundMark x1="56656" y1="49298" x2="56656" y2="49298"/>
                        <a14:foregroundMark x1="68158" y1="46958" x2="68158" y2="46958"/>
                        <a14:foregroundMark x1="67519" y1="48206" x2="67519" y2="48206"/>
                        <a14:foregroundMark x1="66347" y1="48206" x2="66347" y2="48206"/>
                        <a14:foregroundMark x1="71246" y1="48518" x2="71246" y2="48518"/>
                        <a14:foregroundMark x1="74441" y1="48830" x2="74441" y2="48830"/>
                        <a14:foregroundMark x1="75080" y1="47426" x2="75080" y2="47426"/>
                        <a14:foregroundMark x1="63472" y1="54290" x2="63472" y2="54290"/>
                        <a14:foregroundMark x1="64750" y1="54290" x2="64750" y2="54290"/>
                        <a14:foregroundMark x1="62939" y1="53198" x2="62939" y2="53198"/>
                        <a14:foregroundMark x1="43344" y1="88612" x2="43344" y2="88612"/>
                        <a14:foregroundMark x1="28222" y1="99064" x2="34824" y2="86895"/>
                        <a14:foregroundMark x1="34824" y1="86895" x2="47710" y2="84399"/>
                        <a14:foregroundMark x1="47710" y1="84399" x2="59105" y2="84399"/>
                        <a14:foregroundMark x1="59105" y1="84399" x2="69755" y2="89704"/>
                        <a14:foregroundMark x1="69755" y1="89704" x2="61555" y2="98440"/>
                        <a14:foregroundMark x1="61555" y1="98440" x2="26305" y2="98284"/>
                        <a14:foregroundMark x1="40469" y1="88768" x2="40469" y2="88768"/>
                        <a14:foregroundMark x1="35996" y1="90952" x2="35996" y2="90952"/>
                        <a14:foregroundMark x1="34718" y1="94696" x2="34718" y2="94696"/>
                        <a14:foregroundMark x1="33866" y1="94696" x2="33866" y2="94696"/>
                        <a14:foregroundMark x1="33440" y1="93292" x2="33440" y2="93292"/>
                        <a14:foregroundMark x1="52183" y1="93136" x2="52183" y2="93136"/>
                        <a14:foregroundMark x1="49521" y1="90172" x2="49521" y2="90172"/>
                        <a14:foregroundMark x1="45474" y1="87988" x2="45474" y2="87988"/>
                        <a14:foregroundMark x1="44835" y1="85959" x2="44835" y2="85959"/>
                        <a14:foregroundMark x1="49627" y1="87051" x2="49627" y2="87051"/>
                        <a14:foregroundMark x1="54313" y1="87832" x2="54313" y2="87832"/>
                        <a14:foregroundMark x1="55591" y1="86739" x2="55591" y2="86739"/>
                        <a14:foregroundMark x1="52503" y1="85959" x2="52503" y2="85959"/>
                        <a14:foregroundMark x1="53568" y1="85959" x2="53568" y2="85959"/>
                        <a14:foregroundMark x1="53781" y1="88768" x2="53781" y2="88768"/>
                        <a14:foregroundMark x1="53568" y1="89392" x2="53568" y2="89392"/>
                        <a14:foregroundMark x1="58466" y1="87207" x2="58466" y2="87207"/>
                        <a14:foregroundMark x1="43024" y1="93292" x2="43024" y2="93292"/>
                        <a14:foregroundMark x1="80085" y1="85959" x2="80085" y2="85959"/>
                        <a14:foregroundMark x1="94675" y1="70203" x2="94675" y2="70203"/>
                        <a14:foregroundMark x1="93610" y1="66147" x2="93610" y2="66147"/>
                        <a14:foregroundMark x1="94995" y1="74883" x2="94995" y2="74883"/>
                        <a14:foregroundMark x1="95208" y1="75663" x2="86368" y2="64587"/>
                        <a14:foregroundMark x1="86368" y1="64587" x2="70181" y2="74259"/>
                        <a14:foregroundMark x1="70181" y1="74259" x2="69862" y2="82839"/>
                        <a14:foregroundMark x1="71246" y1="75663" x2="74973" y2="96256"/>
                        <a14:foregroundMark x1="74973" y1="96256" x2="89457" y2="98752"/>
                        <a14:foregroundMark x1="89457" y1="98752" x2="79340" y2="98908"/>
                        <a14:foregroundMark x1="79340" y1="98908" x2="95314" y2="93292"/>
                        <a14:foregroundMark x1="95314" y1="93292" x2="97338" y2="75195"/>
                        <a14:foregroundMark x1="97338" y1="75195" x2="97018" y2="92824"/>
                        <a14:foregroundMark x1="97018" y1="92824" x2="96592" y2="93604"/>
                        <a14:foregroundMark x1="38339" y1="95164" x2="38339" y2="95164"/>
                        <a14:foregroundMark x1="3088" y1="8736" x2="9945" y2="3404"/>
                        <a14:foregroundMark x1="11715" y1="2028" x2="20283" y2="2881"/>
                        <a14:foregroundMark x1="21603" y1="3791" x2="13632" y2="8736"/>
                        <a14:foregroundMark x1="13632" y1="8736" x2="3621" y2="7956"/>
                        <a14:foregroundMark x1="3621" y1="7956" x2="3621" y2="7956"/>
                        <a14:backgroundMark x1="69968" y1="2652" x2="69968" y2="2652"/>
                        <a14:backgroundMark x1="83174" y1="3432" x2="83174" y2="3432"/>
                        <a14:backgroundMark x1="91374" y1="3900" x2="91374" y2="3900"/>
                        <a14:backgroundMark x1="62939" y1="3900" x2="62939" y2="3900"/>
                        <a14:backgroundMark x1="54313" y1="3432" x2="54313" y2="3432"/>
                        <a14:backgroundMark x1="47178" y1="3432" x2="47178" y2="3432"/>
                        <a14:backgroundMark x1="39084" y1="3120" x2="39084" y2="3120"/>
                        <a14:backgroundMark x1="39084" y1="3120" x2="39084" y2="3120"/>
                        <a14:backgroundMark x1="44941" y1="3120" x2="44941" y2="3120"/>
                        <a14:backgroundMark x1="50905" y1="3120" x2="50905" y2="3120"/>
                        <a14:backgroundMark x1="49095" y1="4992" x2="49095" y2="4992"/>
                        <a14:backgroundMark x1="46432" y1="5772" x2="46432" y2="5772"/>
                        <a14:backgroundMark x1="42599" y1="5772" x2="42599" y2="5772"/>
                        <a14:backgroundMark x1="852" y1="2184" x2="852" y2="2184"/>
                        <a14:backgroundMark x1="1065" y1="4212" x2="1065" y2="4212"/>
                        <a14:backgroundMark x1="745" y1="6084" x2="745" y2="6084"/>
                        <a14:backgroundMark x1="2130" y1="3120" x2="2130" y2="3120"/>
                        <a14:backgroundMark x1="2130" y1="1872" x2="2130" y2="1872"/>
                        <a14:backgroundMark x1="1810" y1="1560" x2="1810" y2="1560"/>
                        <a14:backgroundMark x1="1065" y1="1560" x2="1065" y2="1560"/>
                        <a14:backgroundMark x1="745" y1="4212" x2="745" y2="4212"/>
                        <a14:backgroundMark x1="745" y1="4212" x2="745" y2="4212"/>
                        <a14:backgroundMark x1="0" y1="7176" x2="1065" y2="624"/>
                        <a14:backgroundMark x1="44835" y1="6552" x2="23552" y2="1208"/>
                        <a14:backgroundMark x1="22284" y1="771" x2="21406" y2="0"/>
                        <a14:backgroundMark x1="45474" y1="7644" x2="57827" y2="7800"/>
                        <a14:backgroundMark x1="57827" y1="7800" x2="60064" y2="7644"/>
                        <a14:backgroundMark x1="45154" y1="6084" x2="45367" y2="7956"/>
                        <a14:backgroundMark x1="35676" y1="7332" x2="22707" y2="3069"/>
                        <a14:backgroundMark x1="10094" y1="1517" x2="2236" y2="4368"/>
                        <a14:backgroundMark x1="2236" y1="4368" x2="0" y2="7956"/>
                        <a14:backgroundMark x1="3627" y1="5772" x2="5538" y2="3120"/>
                        <a14:backgroundMark x1="2053" y1="7956" x2="3043" y2="6582"/>
                        <a14:backgroundMark x1="1491" y1="8736" x2="2053" y2="7956"/>
                        <a14:backgroundMark x1="213" y1="2184" x2="213" y2="2184"/>
                        <a14:backgroundMark x1="213" y1="780" x2="0" y2="2652"/>
                        <a14:backgroundMark x1="319" y1="5304" x2="213" y2="780"/>
                        <a14:backgroundMark x1="2556" y1="6396" x2="2130" y2="7332"/>
                        <a14:backgroundMark x1="2662" y1="5772" x2="2662" y2="5772"/>
                        <a14:backgroundMark x1="2556" y1="5772" x2="2556" y2="5772"/>
                        <a14:backgroundMark x1="37274" y1="2184" x2="37274" y2="3744"/>
                        <a14:backgroundMark x1="35037" y1="6396" x2="35037" y2="6396"/>
                        <a14:backgroundMark x1="35463" y1="6396" x2="35463" y2="6396"/>
                        <a14:backgroundMark x1="35783" y1="6084" x2="35783" y2="6084"/>
                        <a14:backgroundMark x1="35783" y1="6552" x2="35783" y2="6552"/>
                        <a14:backgroundMark x1="22364" y1="2496" x2="18743" y2="0"/>
                        <a14:backgroundMark x1="9798" y1="1248" x2="19169" y2="312"/>
                        <a14:backgroundMark x1="19169" y1="312" x2="20234" y2="312"/>
                        <a14:backgroundMark x1="35676" y1="6084" x2="35783" y2="5772"/>
                        <a14:backgroundMark x1="35357" y1="6084" x2="35250" y2="6708"/>
                      </a14:backgroundRemoval>
                    </a14:imgEffect>
                  </a14:imgLayer>
                </a14:imgProps>
              </a:ext>
            </a:extLst>
          </a:blip>
          <a:stretch>
            <a:fillRect/>
          </a:stretch>
        </p:blipFill>
        <p:spPr>
          <a:xfrm>
            <a:off x="8466559" y="4282271"/>
            <a:ext cx="3694599" cy="2522413"/>
          </a:xfrm>
          <a:prstGeom prst="rect">
            <a:avLst/>
          </a:prstGeom>
        </p:spPr>
      </p:pic>
      <p:grpSp>
        <p:nvGrpSpPr>
          <p:cNvPr id="17" name="グループ化 16">
            <a:extLst>
              <a:ext uri="{FF2B5EF4-FFF2-40B4-BE49-F238E27FC236}">
                <a16:creationId xmlns:a16="http://schemas.microsoft.com/office/drawing/2014/main" id="{D28B1B0F-6541-02D9-AC67-3935FBAF00D6}"/>
              </a:ext>
            </a:extLst>
          </p:cNvPr>
          <p:cNvGrpSpPr/>
          <p:nvPr/>
        </p:nvGrpSpPr>
        <p:grpSpPr>
          <a:xfrm>
            <a:off x="12423065" y="4282271"/>
            <a:ext cx="3692308" cy="2559463"/>
            <a:chOff x="12431732" y="4305349"/>
            <a:chExt cx="3499605" cy="2399088"/>
          </a:xfrm>
        </p:grpSpPr>
        <p:pic>
          <p:nvPicPr>
            <p:cNvPr id="15" name="図 14">
              <a:extLst>
                <a:ext uri="{FF2B5EF4-FFF2-40B4-BE49-F238E27FC236}">
                  <a16:creationId xmlns:a16="http://schemas.microsoft.com/office/drawing/2014/main" id="{BAAA3A1F-D5CC-F863-A668-17F44181B342}"/>
                </a:ext>
              </a:extLst>
            </p:cNvPr>
            <p:cNvPicPr>
              <a:picLocks noChangeAspect="1"/>
            </p:cNvPicPr>
            <p:nvPr/>
          </p:nvPicPr>
          <p:blipFill rotWithShape="1">
            <a:blip r:embed="rId8"/>
            <a:srcRect t="33271"/>
            <a:stretch/>
          </p:blipFill>
          <p:spPr>
            <a:xfrm>
              <a:off x="12435920" y="5105400"/>
              <a:ext cx="3495417" cy="1599037"/>
            </a:xfrm>
            <a:prstGeom prst="rect">
              <a:avLst/>
            </a:prstGeom>
          </p:spPr>
        </p:pic>
        <p:pic>
          <p:nvPicPr>
            <p:cNvPr id="16" name="図 15">
              <a:extLst>
                <a:ext uri="{FF2B5EF4-FFF2-40B4-BE49-F238E27FC236}">
                  <a16:creationId xmlns:a16="http://schemas.microsoft.com/office/drawing/2014/main" id="{1F823E80-AB2D-220F-173B-D017AC1F192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12" b="98440" l="213" r="97018">
                          <a14:foregroundMark x1="239" y1="8215" x2="532" y2="89236"/>
                          <a14:foregroundMark x1="219" y1="2705" x2="222" y2="3685"/>
                          <a14:foregroundMark x1="532" y1="89236" x2="11289" y2="99844"/>
                          <a14:foregroundMark x1="11289" y1="99844" x2="26092" y2="99064"/>
                          <a14:foregroundMark x1="26092" y1="99064" x2="91587" y2="99844"/>
                          <a14:foregroundMark x1="91587" y1="99844" x2="99468" y2="91264"/>
                          <a14:foregroundMark x1="99468" y1="91264" x2="96060" y2="11544"/>
                          <a14:foregroundMark x1="96060" y1="11544" x2="59741" y2="8409"/>
                          <a14:foregroundMark x1="2339" y1="7512" x2="319" y2="11856"/>
                          <a14:foregroundMark x1="19808" y1="37129" x2="32907" y2="45554"/>
                          <a14:foregroundMark x1="32907" y1="45554" x2="47497" y2="44306"/>
                          <a14:foregroundMark x1="47497" y1="44306" x2="38126" y2="36037"/>
                          <a14:foregroundMark x1="38126" y1="36037" x2="27689" y2="34633"/>
                          <a14:foregroundMark x1="27689" y1="34633" x2="17678" y2="43526"/>
                          <a14:foregroundMark x1="17678" y1="43526" x2="28115" y2="49298"/>
                          <a14:foregroundMark x1="28115" y1="49298" x2="40256" y2="45086"/>
                          <a14:foregroundMark x1="40256" y1="45086" x2="40895" y2="44618"/>
                          <a14:foregroundMark x1="28435" y1="44306" x2="36315" y2="36349"/>
                          <a14:foregroundMark x1="36315" y1="36349" x2="28115" y2="44618"/>
                          <a14:foregroundMark x1="28115" y1="44618" x2="27476" y2="44618"/>
                          <a14:foregroundMark x1="51970" y1="49298" x2="51970" y2="49298"/>
                          <a14:foregroundMark x1="47284" y1="56162" x2="55378" y2="44150"/>
                          <a14:foregroundMark x1="55378" y1="44150" x2="50586" y2="55694"/>
                          <a14:foregroundMark x1="50586" y1="55694" x2="45900" y2="55850"/>
                          <a14:foregroundMark x1="45474" y1="55694" x2="44409" y2="54290"/>
                          <a14:foregroundMark x1="46432" y1="53510" x2="45900" y2="52418"/>
                          <a14:foregroundMark x1="46113" y1="50702" x2="46113" y2="50702"/>
                          <a14:foregroundMark x1="45687" y1="49298" x2="45687" y2="49298"/>
                          <a14:foregroundMark x1="44089" y1="50078" x2="44089" y2="50078"/>
                          <a14:foregroundMark x1="35996" y1="40874" x2="35996" y2="40874"/>
                          <a14:foregroundMark x1="58466" y1="49610" x2="58466" y2="49610"/>
                          <a14:foregroundMark x1="56656" y1="49298" x2="56656" y2="49298"/>
                          <a14:foregroundMark x1="68158" y1="46958" x2="68158" y2="46958"/>
                          <a14:foregroundMark x1="67519" y1="48206" x2="67519" y2="48206"/>
                          <a14:foregroundMark x1="66347" y1="48206" x2="66347" y2="48206"/>
                          <a14:foregroundMark x1="71246" y1="48518" x2="71246" y2="48518"/>
                          <a14:foregroundMark x1="74441" y1="48830" x2="74441" y2="48830"/>
                          <a14:foregroundMark x1="75080" y1="47426" x2="75080" y2="47426"/>
                          <a14:foregroundMark x1="63472" y1="54290" x2="63472" y2="54290"/>
                          <a14:foregroundMark x1="64750" y1="54290" x2="64750" y2="54290"/>
                          <a14:foregroundMark x1="62939" y1="53198" x2="62939" y2="53198"/>
                          <a14:foregroundMark x1="43344" y1="88612" x2="43344" y2="88612"/>
                          <a14:foregroundMark x1="28222" y1="99064" x2="34824" y2="86895"/>
                          <a14:foregroundMark x1="34824" y1="86895" x2="47710" y2="84399"/>
                          <a14:foregroundMark x1="47710" y1="84399" x2="59105" y2="84399"/>
                          <a14:foregroundMark x1="59105" y1="84399" x2="69755" y2="89704"/>
                          <a14:foregroundMark x1="69755" y1="89704" x2="61555" y2="98440"/>
                          <a14:foregroundMark x1="61555" y1="98440" x2="26305" y2="98284"/>
                          <a14:foregroundMark x1="40469" y1="88768" x2="40469" y2="88768"/>
                          <a14:foregroundMark x1="35996" y1="90952" x2="35996" y2="90952"/>
                          <a14:foregroundMark x1="34718" y1="94696" x2="34718" y2="94696"/>
                          <a14:foregroundMark x1="33866" y1="94696" x2="33866" y2="94696"/>
                          <a14:foregroundMark x1="33440" y1="93292" x2="33440" y2="93292"/>
                          <a14:foregroundMark x1="52183" y1="93136" x2="52183" y2="93136"/>
                          <a14:foregroundMark x1="49521" y1="90172" x2="49521" y2="90172"/>
                          <a14:foregroundMark x1="45474" y1="87988" x2="45474" y2="87988"/>
                          <a14:foregroundMark x1="44835" y1="85959" x2="44835" y2="85959"/>
                          <a14:foregroundMark x1="49627" y1="87051" x2="49627" y2="87051"/>
                          <a14:foregroundMark x1="54313" y1="87832" x2="54313" y2="87832"/>
                          <a14:foregroundMark x1="55591" y1="86739" x2="55591" y2="86739"/>
                          <a14:foregroundMark x1="52503" y1="85959" x2="52503" y2="85959"/>
                          <a14:foregroundMark x1="53568" y1="85959" x2="53568" y2="85959"/>
                          <a14:foregroundMark x1="53781" y1="88768" x2="53781" y2="88768"/>
                          <a14:foregroundMark x1="53568" y1="89392" x2="53568" y2="89392"/>
                          <a14:foregroundMark x1="58466" y1="87207" x2="58466" y2="87207"/>
                          <a14:foregroundMark x1="43024" y1="93292" x2="43024" y2="93292"/>
                          <a14:foregroundMark x1="80085" y1="85959" x2="80085" y2="85959"/>
                          <a14:foregroundMark x1="94675" y1="70203" x2="94675" y2="70203"/>
                          <a14:foregroundMark x1="93610" y1="66147" x2="93610" y2="66147"/>
                          <a14:foregroundMark x1="94995" y1="74883" x2="94995" y2="74883"/>
                          <a14:foregroundMark x1="95208" y1="75663" x2="86368" y2="64587"/>
                          <a14:foregroundMark x1="86368" y1="64587" x2="70181" y2="74259"/>
                          <a14:foregroundMark x1="70181" y1="74259" x2="69862" y2="82839"/>
                          <a14:foregroundMark x1="71246" y1="75663" x2="74973" y2="96256"/>
                          <a14:foregroundMark x1="74973" y1="96256" x2="89457" y2="98752"/>
                          <a14:foregroundMark x1="89457" y1="98752" x2="79340" y2="98908"/>
                          <a14:foregroundMark x1="79340" y1="98908" x2="95314" y2="93292"/>
                          <a14:foregroundMark x1="95314" y1="93292" x2="97338" y2="75195"/>
                          <a14:foregroundMark x1="97338" y1="75195" x2="97018" y2="92824"/>
                          <a14:foregroundMark x1="97018" y1="92824" x2="96592" y2="93604"/>
                          <a14:foregroundMark x1="38339" y1="95164" x2="38339" y2="95164"/>
                          <a14:foregroundMark x1="3088" y1="8736" x2="9945" y2="3404"/>
                          <a14:foregroundMark x1="11715" y1="2028" x2="20283" y2="2881"/>
                          <a14:foregroundMark x1="21603" y1="3791" x2="13632" y2="8736"/>
                          <a14:foregroundMark x1="13632" y1="8736" x2="3621" y2="7956"/>
                          <a14:foregroundMark x1="3621" y1="7956" x2="3621" y2="7956"/>
                          <a14:backgroundMark x1="69968" y1="2652" x2="69968" y2="2652"/>
                          <a14:backgroundMark x1="83174" y1="3432" x2="83174" y2="3432"/>
                          <a14:backgroundMark x1="91374" y1="3900" x2="91374" y2="3900"/>
                          <a14:backgroundMark x1="62939" y1="3900" x2="62939" y2="3900"/>
                          <a14:backgroundMark x1="54313" y1="3432" x2="54313" y2="3432"/>
                          <a14:backgroundMark x1="47178" y1="3432" x2="47178" y2="3432"/>
                          <a14:backgroundMark x1="39084" y1="3120" x2="39084" y2="3120"/>
                          <a14:backgroundMark x1="39084" y1="3120" x2="39084" y2="3120"/>
                          <a14:backgroundMark x1="44941" y1="3120" x2="44941" y2="3120"/>
                          <a14:backgroundMark x1="50905" y1="3120" x2="50905" y2="3120"/>
                          <a14:backgroundMark x1="49095" y1="4992" x2="49095" y2="4992"/>
                          <a14:backgroundMark x1="46432" y1="5772" x2="46432" y2="5772"/>
                          <a14:backgroundMark x1="42599" y1="5772" x2="42599" y2="5772"/>
                          <a14:backgroundMark x1="852" y1="2184" x2="852" y2="2184"/>
                          <a14:backgroundMark x1="1065" y1="4212" x2="1065" y2="4212"/>
                          <a14:backgroundMark x1="745" y1="6084" x2="745" y2="6084"/>
                          <a14:backgroundMark x1="2130" y1="3120" x2="2130" y2="3120"/>
                          <a14:backgroundMark x1="2130" y1="1872" x2="2130" y2="1872"/>
                          <a14:backgroundMark x1="1810" y1="1560" x2="1810" y2="1560"/>
                          <a14:backgroundMark x1="1065" y1="1560" x2="1065" y2="1560"/>
                          <a14:backgroundMark x1="745" y1="4212" x2="745" y2="4212"/>
                          <a14:backgroundMark x1="745" y1="4212" x2="745" y2="4212"/>
                          <a14:backgroundMark x1="0" y1="7176" x2="1065" y2="624"/>
                          <a14:backgroundMark x1="44835" y1="6552" x2="23552" y2="1208"/>
                          <a14:backgroundMark x1="22284" y1="771" x2="21406" y2="0"/>
                          <a14:backgroundMark x1="45474" y1="7644" x2="57827" y2="7800"/>
                          <a14:backgroundMark x1="57827" y1="7800" x2="60064" y2="7644"/>
                          <a14:backgroundMark x1="45154" y1="6084" x2="45367" y2="7956"/>
                          <a14:backgroundMark x1="35676" y1="7332" x2="22707" y2="3069"/>
                          <a14:backgroundMark x1="10094" y1="1517" x2="2236" y2="4368"/>
                          <a14:backgroundMark x1="2236" y1="4368" x2="0" y2="7956"/>
                          <a14:backgroundMark x1="3627" y1="5772" x2="5538" y2="3120"/>
                          <a14:backgroundMark x1="2053" y1="7956" x2="3043" y2="6582"/>
                          <a14:backgroundMark x1="1491" y1="8736" x2="2053" y2="7956"/>
                          <a14:backgroundMark x1="213" y1="2184" x2="213" y2="2184"/>
                          <a14:backgroundMark x1="213" y1="780" x2="0" y2="2652"/>
                          <a14:backgroundMark x1="319" y1="5304" x2="213" y2="780"/>
                          <a14:backgroundMark x1="2556" y1="6396" x2="2130" y2="7332"/>
                          <a14:backgroundMark x1="2662" y1="5772" x2="2662" y2="5772"/>
                          <a14:backgroundMark x1="2556" y1="5772" x2="2556" y2="5772"/>
                          <a14:backgroundMark x1="37274" y1="2184" x2="37274" y2="3744"/>
                          <a14:backgroundMark x1="35037" y1="6396" x2="35037" y2="6396"/>
                          <a14:backgroundMark x1="35463" y1="6396" x2="35463" y2="6396"/>
                          <a14:backgroundMark x1="35783" y1="6084" x2="35783" y2="6084"/>
                          <a14:backgroundMark x1="35783" y1="6552" x2="35783" y2="6552"/>
                          <a14:backgroundMark x1="22364" y1="2496" x2="18743" y2="0"/>
                          <a14:backgroundMark x1="9798" y1="1248" x2="19169" y2="312"/>
                          <a14:backgroundMark x1="19169" y1="312" x2="20234" y2="312"/>
                          <a14:backgroundMark x1="35676" y1="6084" x2="35783" y2="5772"/>
                          <a14:backgroundMark x1="35357" y1="6084" x2="35250" y2="6708"/>
                        </a14:backgroundRemoval>
                      </a14:imgEffect>
                    </a14:imgLayer>
                  </a14:imgProps>
                </a:ext>
              </a:extLst>
            </a:blip>
            <a:srcRect b="65302"/>
            <a:stretch/>
          </p:blipFill>
          <p:spPr>
            <a:xfrm>
              <a:off x="12431732" y="4305349"/>
              <a:ext cx="3495662" cy="828000"/>
            </a:xfrm>
            <a:prstGeom prst="rect">
              <a:avLst/>
            </a:prstGeom>
          </p:spPr>
        </p:pic>
      </p:grpSp>
      <p:sp>
        <p:nvSpPr>
          <p:cNvPr id="20" name="楕円 19">
            <a:extLst>
              <a:ext uri="{FF2B5EF4-FFF2-40B4-BE49-F238E27FC236}">
                <a16:creationId xmlns:a16="http://schemas.microsoft.com/office/drawing/2014/main" id="{55D11384-EF8E-056C-A06F-F5D93FC8E140}"/>
              </a:ext>
            </a:extLst>
          </p:cNvPr>
          <p:cNvSpPr/>
          <p:nvPr/>
        </p:nvSpPr>
        <p:spPr>
          <a:xfrm rot="20477569">
            <a:off x="734305" y="5053857"/>
            <a:ext cx="720000" cy="720000"/>
          </a:xfrm>
          <a:prstGeom prst="ellipse">
            <a:avLst/>
          </a:prstGeom>
          <a:solidFill>
            <a:srgbClr val="00CE6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kumimoji="1" lang="en-US" altLang="ja-JP" sz="2400" b="1" dirty="0">
                <a:latin typeface="メイリオ" panose="020B0604030504040204" pitchFamily="50" charset="-128"/>
                <a:ea typeface="メイリオ" panose="020B0604030504040204" pitchFamily="50" charset="-128"/>
              </a:rPr>
              <a:t>O</a:t>
            </a:r>
            <a:endParaRPr kumimoji="1" lang="ja-JP" altLang="en-US" sz="1400" b="1" dirty="0">
              <a:latin typeface="メイリオ" panose="020B0604030504040204" pitchFamily="50" charset="-128"/>
              <a:ea typeface="メイリオ" panose="020B0604030504040204" pitchFamily="50" charset="-128"/>
            </a:endParaRPr>
          </a:p>
        </p:txBody>
      </p:sp>
      <p:sp>
        <p:nvSpPr>
          <p:cNvPr id="21" name="楕円 20">
            <a:extLst>
              <a:ext uri="{FF2B5EF4-FFF2-40B4-BE49-F238E27FC236}">
                <a16:creationId xmlns:a16="http://schemas.microsoft.com/office/drawing/2014/main" id="{14249BB1-3C8D-2E5E-C057-76AA18A557C2}"/>
              </a:ext>
            </a:extLst>
          </p:cNvPr>
          <p:cNvSpPr/>
          <p:nvPr/>
        </p:nvSpPr>
        <p:spPr>
          <a:xfrm rot="1106591">
            <a:off x="1081505" y="5937576"/>
            <a:ext cx="720000" cy="720000"/>
          </a:xfrm>
          <a:prstGeom prst="ellipse">
            <a:avLst/>
          </a:prstGeom>
          <a:solidFill>
            <a:srgbClr val="00CE6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kumimoji="1" lang="en-US" altLang="ja-JP" sz="2400" b="1" dirty="0">
                <a:latin typeface="メイリオ" panose="020B0604030504040204" pitchFamily="50" charset="-128"/>
                <a:ea typeface="メイリオ" panose="020B0604030504040204" pitchFamily="50" charset="-128"/>
              </a:rPr>
              <a:t>O</a:t>
            </a:r>
            <a:endParaRPr kumimoji="1" lang="ja-JP" altLang="en-US" sz="1400" b="1" dirty="0">
              <a:latin typeface="メイリオ" panose="020B0604030504040204" pitchFamily="50" charset="-128"/>
              <a:ea typeface="メイリオ" panose="020B0604030504040204" pitchFamily="50" charset="-128"/>
            </a:endParaRPr>
          </a:p>
        </p:txBody>
      </p:sp>
      <p:sp>
        <p:nvSpPr>
          <p:cNvPr id="22" name="楕円 21">
            <a:extLst>
              <a:ext uri="{FF2B5EF4-FFF2-40B4-BE49-F238E27FC236}">
                <a16:creationId xmlns:a16="http://schemas.microsoft.com/office/drawing/2014/main" id="{42032308-F048-8F53-5D54-81A77815A5BA}"/>
              </a:ext>
            </a:extLst>
          </p:cNvPr>
          <p:cNvSpPr/>
          <p:nvPr/>
        </p:nvSpPr>
        <p:spPr>
          <a:xfrm rot="20849420">
            <a:off x="1369165" y="5126936"/>
            <a:ext cx="504000" cy="504000"/>
          </a:xfrm>
          <a:prstGeom prst="ellipse">
            <a:avLst/>
          </a:prstGeom>
          <a:solidFill>
            <a:srgbClr val="009BCE"/>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latin typeface="メイリオ" panose="020B0604030504040204" pitchFamily="50" charset="-128"/>
                <a:ea typeface="メイリオ" panose="020B0604030504040204" pitchFamily="50" charset="-128"/>
              </a:rPr>
              <a:t>H</a:t>
            </a:r>
            <a:endParaRPr kumimoji="1" lang="ja-JP" altLang="en-US" sz="2400" b="1" dirty="0">
              <a:latin typeface="メイリオ" panose="020B0604030504040204" pitchFamily="50" charset="-128"/>
              <a:ea typeface="メイリオ" panose="020B0604030504040204" pitchFamily="50" charset="-128"/>
            </a:endParaRPr>
          </a:p>
        </p:txBody>
      </p:sp>
      <p:sp>
        <p:nvSpPr>
          <p:cNvPr id="23" name="楕円 22">
            <a:extLst>
              <a:ext uri="{FF2B5EF4-FFF2-40B4-BE49-F238E27FC236}">
                <a16:creationId xmlns:a16="http://schemas.microsoft.com/office/drawing/2014/main" id="{C451C3AA-A05E-BE0E-ABC3-EB7378E42CDA}"/>
              </a:ext>
            </a:extLst>
          </p:cNvPr>
          <p:cNvSpPr/>
          <p:nvPr/>
        </p:nvSpPr>
        <p:spPr>
          <a:xfrm rot="785229">
            <a:off x="1641651" y="6238298"/>
            <a:ext cx="504000" cy="504000"/>
          </a:xfrm>
          <a:prstGeom prst="ellipse">
            <a:avLst/>
          </a:prstGeom>
          <a:solidFill>
            <a:srgbClr val="009BCE"/>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latin typeface="メイリオ" panose="020B0604030504040204" pitchFamily="50" charset="-128"/>
                <a:ea typeface="メイリオ" panose="020B0604030504040204" pitchFamily="50" charset="-128"/>
              </a:rPr>
              <a:t>H</a:t>
            </a:r>
            <a:endParaRPr kumimoji="1" lang="ja-JP" altLang="en-US" sz="2400" b="1" dirty="0">
              <a:latin typeface="メイリオ" panose="020B0604030504040204" pitchFamily="50" charset="-128"/>
              <a:ea typeface="メイリオ" panose="020B0604030504040204" pitchFamily="50" charset="-128"/>
            </a:endParaRPr>
          </a:p>
        </p:txBody>
      </p:sp>
      <p:sp>
        <p:nvSpPr>
          <p:cNvPr id="24" name="楕円 23">
            <a:extLst>
              <a:ext uri="{FF2B5EF4-FFF2-40B4-BE49-F238E27FC236}">
                <a16:creationId xmlns:a16="http://schemas.microsoft.com/office/drawing/2014/main" id="{73A501DC-9656-BF8F-1863-711238F13B76}"/>
              </a:ext>
            </a:extLst>
          </p:cNvPr>
          <p:cNvSpPr/>
          <p:nvPr/>
        </p:nvSpPr>
        <p:spPr>
          <a:xfrm rot="20849420">
            <a:off x="396944" y="5427536"/>
            <a:ext cx="504000" cy="504000"/>
          </a:xfrm>
          <a:prstGeom prst="ellipse">
            <a:avLst/>
          </a:prstGeom>
          <a:solidFill>
            <a:srgbClr val="009BCE"/>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latin typeface="メイリオ" panose="020B0604030504040204" pitchFamily="50" charset="-128"/>
                <a:ea typeface="メイリオ" panose="020B0604030504040204" pitchFamily="50" charset="-128"/>
              </a:rPr>
              <a:t>H</a:t>
            </a:r>
            <a:endParaRPr kumimoji="1" lang="ja-JP" altLang="en-US" sz="2400" b="1" dirty="0">
              <a:latin typeface="メイリオ" panose="020B0604030504040204" pitchFamily="50" charset="-128"/>
              <a:ea typeface="メイリオ" panose="020B0604030504040204" pitchFamily="50" charset="-128"/>
            </a:endParaRPr>
          </a:p>
        </p:txBody>
      </p:sp>
      <p:sp>
        <p:nvSpPr>
          <p:cNvPr id="26" name="楕円 25">
            <a:extLst>
              <a:ext uri="{FF2B5EF4-FFF2-40B4-BE49-F238E27FC236}">
                <a16:creationId xmlns:a16="http://schemas.microsoft.com/office/drawing/2014/main" id="{4CB729EE-5057-6221-E6C3-2E80059BC71C}"/>
              </a:ext>
            </a:extLst>
          </p:cNvPr>
          <p:cNvSpPr/>
          <p:nvPr/>
        </p:nvSpPr>
        <p:spPr>
          <a:xfrm rot="785229">
            <a:off x="631671" y="6061931"/>
            <a:ext cx="504000" cy="504000"/>
          </a:xfrm>
          <a:prstGeom prst="ellipse">
            <a:avLst/>
          </a:prstGeom>
          <a:solidFill>
            <a:srgbClr val="009BCE"/>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latin typeface="メイリオ" panose="020B0604030504040204" pitchFamily="50" charset="-128"/>
                <a:ea typeface="メイリオ" panose="020B0604030504040204" pitchFamily="50" charset="-128"/>
              </a:rPr>
              <a:t>H</a:t>
            </a:r>
            <a:endParaRPr kumimoji="1" lang="ja-JP" altLang="en-US" sz="2400" b="1" dirty="0">
              <a:latin typeface="メイリオ" panose="020B0604030504040204" pitchFamily="50" charset="-128"/>
              <a:ea typeface="メイリオ" panose="020B0604030504040204" pitchFamily="50" charset="-128"/>
            </a:endParaRPr>
          </a:p>
        </p:txBody>
      </p:sp>
      <p:sp>
        <p:nvSpPr>
          <p:cNvPr id="27" name="正方形/長方形 26">
            <a:extLst>
              <a:ext uri="{FF2B5EF4-FFF2-40B4-BE49-F238E27FC236}">
                <a16:creationId xmlns:a16="http://schemas.microsoft.com/office/drawing/2014/main" id="{B985F3CE-FEC7-FB4E-109F-384FB9B290EE}"/>
              </a:ext>
            </a:extLst>
          </p:cNvPr>
          <p:cNvSpPr/>
          <p:nvPr/>
        </p:nvSpPr>
        <p:spPr>
          <a:xfrm>
            <a:off x="2709092" y="5960367"/>
            <a:ext cx="601204" cy="149673"/>
          </a:xfrm>
          <a:prstGeom prst="rect">
            <a:avLst/>
          </a:prstGeom>
          <a:solidFill>
            <a:srgbClr val="0030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矢印: 右 27">
            <a:extLst>
              <a:ext uri="{FF2B5EF4-FFF2-40B4-BE49-F238E27FC236}">
                <a16:creationId xmlns:a16="http://schemas.microsoft.com/office/drawing/2014/main" id="{3536CADB-A860-349E-8E84-17AA560F2DCB}"/>
              </a:ext>
            </a:extLst>
          </p:cNvPr>
          <p:cNvSpPr/>
          <p:nvPr/>
        </p:nvSpPr>
        <p:spPr>
          <a:xfrm rot="19476255">
            <a:off x="3783390" y="5435601"/>
            <a:ext cx="824895" cy="309082"/>
          </a:xfrm>
          <a:prstGeom prst="rightArrow">
            <a:avLst/>
          </a:prstGeom>
          <a:solidFill>
            <a:srgbClr val="0030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矢印: 右 29">
            <a:extLst>
              <a:ext uri="{FF2B5EF4-FFF2-40B4-BE49-F238E27FC236}">
                <a16:creationId xmlns:a16="http://schemas.microsoft.com/office/drawing/2014/main" id="{0ACC1B61-4171-B39A-616C-BCA26155CC28}"/>
              </a:ext>
            </a:extLst>
          </p:cNvPr>
          <p:cNvSpPr/>
          <p:nvPr/>
        </p:nvSpPr>
        <p:spPr>
          <a:xfrm rot="2230422">
            <a:off x="3774786" y="6306164"/>
            <a:ext cx="824895" cy="309082"/>
          </a:xfrm>
          <a:prstGeom prst="rightArrow">
            <a:avLst/>
          </a:prstGeom>
          <a:solidFill>
            <a:srgbClr val="0030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爆発: 8 pt 32">
            <a:extLst>
              <a:ext uri="{FF2B5EF4-FFF2-40B4-BE49-F238E27FC236}">
                <a16:creationId xmlns:a16="http://schemas.microsoft.com/office/drawing/2014/main" id="{2064526E-BDA5-FE2D-7B2F-7A2E6DBF9F1F}"/>
              </a:ext>
            </a:extLst>
          </p:cNvPr>
          <p:cNvSpPr/>
          <p:nvPr/>
        </p:nvSpPr>
        <p:spPr>
          <a:xfrm>
            <a:off x="3009694" y="5345034"/>
            <a:ext cx="1197736" cy="1454659"/>
          </a:xfrm>
          <a:prstGeom prst="irregularSeal1">
            <a:avLst/>
          </a:prstGeom>
          <a:solidFill>
            <a:srgbClr val="FFC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0" name="テキスト ボックス 39">
            <a:extLst>
              <a:ext uri="{FF2B5EF4-FFF2-40B4-BE49-F238E27FC236}">
                <a16:creationId xmlns:a16="http://schemas.microsoft.com/office/drawing/2014/main" id="{5F5AE1FE-C746-3A1A-AC38-506C2C67F5B3}"/>
              </a:ext>
            </a:extLst>
          </p:cNvPr>
          <p:cNvSpPr txBox="1"/>
          <p:nvPr/>
        </p:nvSpPr>
        <p:spPr>
          <a:xfrm>
            <a:off x="2709092" y="4491880"/>
            <a:ext cx="1754080" cy="454545"/>
          </a:xfrm>
          <a:prstGeom prst="roundRect">
            <a:avLst>
              <a:gd name="adj" fmla="val 39977"/>
            </a:avLst>
          </a:prstGeom>
          <a:noFill/>
          <a:ln>
            <a:solidFill>
              <a:schemeClr val="tx1"/>
            </a:solidFill>
          </a:ln>
        </p:spPr>
        <p:txBody>
          <a:bodyPr wrap="square" tIns="36000" bIns="36000" rtlCol="0">
            <a:spAutoFit/>
          </a:bodyPr>
          <a:lstStyle/>
          <a:p>
            <a:pPr algn="ctr"/>
            <a:r>
              <a:rPr lang="ja-JP" altLang="en-US" b="1" dirty="0">
                <a:latin typeface="メイリオ" panose="020B0604030504040204" pitchFamily="50" charset="-128"/>
                <a:ea typeface="メイリオ" panose="020B0604030504040204" pitchFamily="50" charset="-128"/>
              </a:rPr>
              <a:t>再エネ電力</a:t>
            </a:r>
            <a:endParaRPr kumimoji="1" lang="ja-JP" altLang="en-US" b="1" dirty="0">
              <a:latin typeface="メイリオ" panose="020B0604030504040204" pitchFamily="50" charset="-128"/>
              <a:ea typeface="メイリオ" panose="020B0604030504040204" pitchFamily="50" charset="-128"/>
            </a:endParaRPr>
          </a:p>
        </p:txBody>
      </p:sp>
      <p:pic>
        <p:nvPicPr>
          <p:cNvPr id="45" name="図 44">
            <a:extLst>
              <a:ext uri="{FF2B5EF4-FFF2-40B4-BE49-F238E27FC236}">
                <a16:creationId xmlns:a16="http://schemas.microsoft.com/office/drawing/2014/main" id="{F7F0BF3C-4AB3-B2A0-2CE1-AFEED67375C2}"/>
              </a:ext>
            </a:extLst>
          </p:cNvPr>
          <p:cNvPicPr>
            <a:picLocks noChangeAspect="1"/>
          </p:cNvPicPr>
          <p:nvPr/>
        </p:nvPicPr>
        <p:blipFill>
          <a:blip r:embed="rId9"/>
          <a:stretch>
            <a:fillRect/>
          </a:stretch>
        </p:blipFill>
        <p:spPr>
          <a:xfrm>
            <a:off x="3254879" y="5955018"/>
            <a:ext cx="492323" cy="519300"/>
          </a:xfrm>
          <a:prstGeom prst="rect">
            <a:avLst/>
          </a:prstGeom>
        </p:spPr>
      </p:pic>
      <p:pic>
        <p:nvPicPr>
          <p:cNvPr id="46" name="図 45">
            <a:extLst>
              <a:ext uri="{FF2B5EF4-FFF2-40B4-BE49-F238E27FC236}">
                <a16:creationId xmlns:a16="http://schemas.microsoft.com/office/drawing/2014/main" id="{2E157C38-C678-376E-A8B3-150306DA9A80}"/>
              </a:ext>
            </a:extLst>
          </p:cNvPr>
          <p:cNvPicPr>
            <a:picLocks noChangeAspect="1"/>
          </p:cNvPicPr>
          <p:nvPr/>
        </p:nvPicPr>
        <p:blipFill>
          <a:blip r:embed="rId10"/>
          <a:stretch>
            <a:fillRect/>
          </a:stretch>
        </p:blipFill>
        <p:spPr>
          <a:xfrm>
            <a:off x="3244378" y="5602349"/>
            <a:ext cx="420661" cy="432854"/>
          </a:xfrm>
          <a:prstGeom prst="rect">
            <a:avLst/>
          </a:prstGeom>
        </p:spPr>
      </p:pic>
      <p:pic>
        <p:nvPicPr>
          <p:cNvPr id="47" name="図 46">
            <a:extLst>
              <a:ext uri="{FF2B5EF4-FFF2-40B4-BE49-F238E27FC236}">
                <a16:creationId xmlns:a16="http://schemas.microsoft.com/office/drawing/2014/main" id="{1C4A6E9E-29D3-6145-E5F0-28447C0B1C4E}"/>
              </a:ext>
            </a:extLst>
          </p:cNvPr>
          <p:cNvPicPr>
            <a:picLocks noChangeAspect="1"/>
          </p:cNvPicPr>
          <p:nvPr/>
        </p:nvPicPr>
        <p:blipFill>
          <a:blip r:embed="rId11"/>
          <a:stretch>
            <a:fillRect/>
          </a:stretch>
        </p:blipFill>
        <p:spPr>
          <a:xfrm>
            <a:off x="3713247" y="5804074"/>
            <a:ext cx="438154" cy="450763"/>
          </a:xfrm>
          <a:prstGeom prst="rect">
            <a:avLst/>
          </a:prstGeom>
        </p:spPr>
      </p:pic>
      <p:sp>
        <p:nvSpPr>
          <p:cNvPr id="48" name="テキスト ボックス 47">
            <a:extLst>
              <a:ext uri="{FF2B5EF4-FFF2-40B4-BE49-F238E27FC236}">
                <a16:creationId xmlns:a16="http://schemas.microsoft.com/office/drawing/2014/main" id="{C16B7FEA-EC55-4FD3-5872-6192FC953019}"/>
              </a:ext>
            </a:extLst>
          </p:cNvPr>
          <p:cNvSpPr txBox="1"/>
          <p:nvPr/>
        </p:nvSpPr>
        <p:spPr>
          <a:xfrm>
            <a:off x="581463" y="4491362"/>
            <a:ext cx="1249963" cy="396000"/>
          </a:xfrm>
          <a:prstGeom prst="roundRect">
            <a:avLst>
              <a:gd name="adj" fmla="val 44639"/>
            </a:avLst>
          </a:prstGeom>
          <a:noFill/>
          <a:ln>
            <a:solidFill>
              <a:schemeClr val="tx1"/>
            </a:solidFill>
          </a:ln>
        </p:spPr>
        <p:txBody>
          <a:bodyPr wrap="square" tIns="36000" bIns="36000" rtlCol="0">
            <a:spAutoFit/>
          </a:bodyPr>
          <a:lstStyle/>
          <a:p>
            <a:pPr algn="ctr"/>
            <a:r>
              <a:rPr lang="ja-JP" altLang="en-US" b="1" dirty="0">
                <a:latin typeface="メイリオ" panose="020B0604030504040204" pitchFamily="50" charset="-128"/>
                <a:ea typeface="メイリオ" panose="020B0604030504040204" pitchFamily="50" charset="-128"/>
              </a:rPr>
              <a:t>水</a:t>
            </a:r>
            <a:endParaRPr kumimoji="1" lang="ja-JP" altLang="en-US" b="1" dirty="0">
              <a:latin typeface="メイリオ" panose="020B0604030504040204" pitchFamily="50" charset="-128"/>
              <a:ea typeface="メイリオ" panose="020B0604030504040204" pitchFamily="50" charset="-128"/>
            </a:endParaRPr>
          </a:p>
        </p:txBody>
      </p:sp>
      <p:sp>
        <p:nvSpPr>
          <p:cNvPr id="49" name="楕円 48">
            <a:extLst>
              <a:ext uri="{FF2B5EF4-FFF2-40B4-BE49-F238E27FC236}">
                <a16:creationId xmlns:a16="http://schemas.microsoft.com/office/drawing/2014/main" id="{054CAFFD-E7FE-754C-6691-D259058CD34C}"/>
              </a:ext>
            </a:extLst>
          </p:cNvPr>
          <p:cNvSpPr/>
          <p:nvPr/>
        </p:nvSpPr>
        <p:spPr>
          <a:xfrm rot="20849420">
            <a:off x="5398320" y="4584756"/>
            <a:ext cx="504000" cy="504000"/>
          </a:xfrm>
          <a:prstGeom prst="ellipse">
            <a:avLst/>
          </a:prstGeom>
          <a:solidFill>
            <a:srgbClr val="009BCE"/>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latin typeface="メイリオ" panose="020B0604030504040204" pitchFamily="50" charset="-128"/>
                <a:ea typeface="メイリオ" panose="020B0604030504040204" pitchFamily="50" charset="-128"/>
              </a:rPr>
              <a:t>H</a:t>
            </a:r>
            <a:endParaRPr kumimoji="1" lang="ja-JP" altLang="en-US" sz="2400" b="1" dirty="0">
              <a:latin typeface="メイリオ" panose="020B0604030504040204" pitchFamily="50" charset="-128"/>
              <a:ea typeface="メイリオ" panose="020B0604030504040204" pitchFamily="50" charset="-128"/>
            </a:endParaRPr>
          </a:p>
        </p:txBody>
      </p:sp>
      <p:sp>
        <p:nvSpPr>
          <p:cNvPr id="50" name="楕円 49">
            <a:extLst>
              <a:ext uri="{FF2B5EF4-FFF2-40B4-BE49-F238E27FC236}">
                <a16:creationId xmlns:a16="http://schemas.microsoft.com/office/drawing/2014/main" id="{D4BAE93D-9A2F-19BE-F767-3F6D81DB5796}"/>
              </a:ext>
            </a:extLst>
          </p:cNvPr>
          <p:cNvSpPr/>
          <p:nvPr/>
        </p:nvSpPr>
        <p:spPr>
          <a:xfrm rot="20849420">
            <a:off x="4929295" y="4692140"/>
            <a:ext cx="504000" cy="504000"/>
          </a:xfrm>
          <a:prstGeom prst="ellipse">
            <a:avLst/>
          </a:prstGeom>
          <a:solidFill>
            <a:srgbClr val="009BCE"/>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latin typeface="メイリオ" panose="020B0604030504040204" pitchFamily="50" charset="-128"/>
                <a:ea typeface="メイリオ" panose="020B0604030504040204" pitchFamily="50" charset="-128"/>
              </a:rPr>
              <a:t>H</a:t>
            </a:r>
            <a:endParaRPr kumimoji="1" lang="ja-JP" altLang="en-US" sz="2400" b="1" dirty="0">
              <a:latin typeface="メイリオ" panose="020B0604030504040204" pitchFamily="50" charset="-128"/>
              <a:ea typeface="メイリオ" panose="020B0604030504040204" pitchFamily="50" charset="-128"/>
            </a:endParaRPr>
          </a:p>
        </p:txBody>
      </p:sp>
      <p:sp>
        <p:nvSpPr>
          <p:cNvPr id="51" name="楕円 50">
            <a:extLst>
              <a:ext uri="{FF2B5EF4-FFF2-40B4-BE49-F238E27FC236}">
                <a16:creationId xmlns:a16="http://schemas.microsoft.com/office/drawing/2014/main" id="{45F91E34-28C7-A03C-512D-C56557EBB1E6}"/>
              </a:ext>
            </a:extLst>
          </p:cNvPr>
          <p:cNvSpPr/>
          <p:nvPr/>
        </p:nvSpPr>
        <p:spPr>
          <a:xfrm rot="785229">
            <a:off x="6382431" y="5392416"/>
            <a:ext cx="504000" cy="504000"/>
          </a:xfrm>
          <a:prstGeom prst="ellipse">
            <a:avLst/>
          </a:prstGeom>
          <a:solidFill>
            <a:srgbClr val="009BCE"/>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latin typeface="メイリオ" panose="020B0604030504040204" pitchFamily="50" charset="-128"/>
                <a:ea typeface="メイリオ" panose="020B0604030504040204" pitchFamily="50" charset="-128"/>
              </a:rPr>
              <a:t>H</a:t>
            </a:r>
            <a:endParaRPr kumimoji="1" lang="ja-JP" altLang="en-US" sz="2400" b="1" dirty="0">
              <a:latin typeface="メイリオ" panose="020B0604030504040204" pitchFamily="50" charset="-128"/>
              <a:ea typeface="メイリオ" panose="020B0604030504040204" pitchFamily="50" charset="-128"/>
            </a:endParaRPr>
          </a:p>
        </p:txBody>
      </p:sp>
      <p:sp>
        <p:nvSpPr>
          <p:cNvPr id="52" name="楕円 51">
            <a:extLst>
              <a:ext uri="{FF2B5EF4-FFF2-40B4-BE49-F238E27FC236}">
                <a16:creationId xmlns:a16="http://schemas.microsoft.com/office/drawing/2014/main" id="{DD125BA9-CEA0-DE72-B252-F46652FE7F8F}"/>
              </a:ext>
            </a:extLst>
          </p:cNvPr>
          <p:cNvSpPr/>
          <p:nvPr/>
        </p:nvSpPr>
        <p:spPr>
          <a:xfrm rot="785229">
            <a:off x="5891878" y="5292147"/>
            <a:ext cx="504000" cy="504000"/>
          </a:xfrm>
          <a:prstGeom prst="ellipse">
            <a:avLst/>
          </a:prstGeom>
          <a:solidFill>
            <a:srgbClr val="009BCE"/>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latin typeface="メイリオ" panose="020B0604030504040204" pitchFamily="50" charset="-128"/>
                <a:ea typeface="メイリオ" panose="020B0604030504040204" pitchFamily="50" charset="-128"/>
              </a:rPr>
              <a:t>H</a:t>
            </a:r>
            <a:endParaRPr kumimoji="1" lang="ja-JP" altLang="en-US" sz="2400" b="1" dirty="0">
              <a:latin typeface="メイリオ" panose="020B0604030504040204" pitchFamily="50" charset="-128"/>
              <a:ea typeface="メイリオ" panose="020B0604030504040204" pitchFamily="50" charset="-128"/>
            </a:endParaRPr>
          </a:p>
        </p:txBody>
      </p:sp>
      <p:sp>
        <p:nvSpPr>
          <p:cNvPr id="53" name="テキスト ボックス 52">
            <a:extLst>
              <a:ext uri="{FF2B5EF4-FFF2-40B4-BE49-F238E27FC236}">
                <a16:creationId xmlns:a16="http://schemas.microsoft.com/office/drawing/2014/main" id="{27371C7F-8BDC-3DCD-9DFF-E99E272C32C8}"/>
              </a:ext>
            </a:extLst>
          </p:cNvPr>
          <p:cNvSpPr txBox="1"/>
          <p:nvPr/>
        </p:nvSpPr>
        <p:spPr>
          <a:xfrm>
            <a:off x="6392369" y="4548140"/>
            <a:ext cx="1467266" cy="504000"/>
          </a:xfrm>
          <a:prstGeom prst="roundRect">
            <a:avLst>
              <a:gd name="adj" fmla="val 42203"/>
            </a:avLst>
          </a:prstGeom>
          <a:solidFill>
            <a:srgbClr val="3795B3"/>
          </a:solidFill>
          <a:ln>
            <a:noFill/>
          </a:ln>
        </p:spPr>
        <p:txBody>
          <a:bodyPr wrap="square" tIns="36000" bIns="36000" rtlCol="0">
            <a:spAutoFit/>
          </a:bodyPr>
          <a:lstStyle/>
          <a:p>
            <a:pPr algn="ctr"/>
            <a:r>
              <a:rPr lang="ja-JP" altLang="en-US" sz="2400" b="1" dirty="0">
                <a:solidFill>
                  <a:schemeClr val="bg1"/>
                </a:solidFill>
                <a:latin typeface="メイリオ" panose="020B0604030504040204" pitchFamily="50" charset="-128"/>
                <a:ea typeface="メイリオ" panose="020B0604030504040204" pitchFamily="50" charset="-128"/>
              </a:rPr>
              <a:t>水素</a:t>
            </a:r>
            <a:endParaRPr kumimoji="1" lang="ja-JP" altLang="en-US" sz="2400" b="1" dirty="0">
              <a:solidFill>
                <a:schemeClr val="bg1"/>
              </a:solidFill>
              <a:latin typeface="メイリオ" panose="020B0604030504040204" pitchFamily="50" charset="-128"/>
              <a:ea typeface="メイリオ" panose="020B0604030504040204" pitchFamily="50" charset="-128"/>
            </a:endParaRPr>
          </a:p>
        </p:txBody>
      </p:sp>
      <p:sp>
        <p:nvSpPr>
          <p:cNvPr id="54" name="楕円 53">
            <a:extLst>
              <a:ext uri="{FF2B5EF4-FFF2-40B4-BE49-F238E27FC236}">
                <a16:creationId xmlns:a16="http://schemas.microsoft.com/office/drawing/2014/main" id="{5738A336-B827-CB45-E91E-BE538E4FC70A}"/>
              </a:ext>
            </a:extLst>
          </p:cNvPr>
          <p:cNvSpPr/>
          <p:nvPr/>
        </p:nvSpPr>
        <p:spPr>
          <a:xfrm>
            <a:off x="4972326" y="6075304"/>
            <a:ext cx="720000" cy="720000"/>
          </a:xfrm>
          <a:prstGeom prst="ellipse">
            <a:avLst/>
          </a:prstGeom>
          <a:solidFill>
            <a:srgbClr val="00CE6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kumimoji="1" lang="en-US" altLang="ja-JP" sz="2400" b="1" dirty="0">
                <a:latin typeface="メイリオ" panose="020B0604030504040204" pitchFamily="50" charset="-128"/>
                <a:ea typeface="メイリオ" panose="020B0604030504040204" pitchFamily="50" charset="-128"/>
              </a:rPr>
              <a:t>O</a:t>
            </a:r>
            <a:endParaRPr kumimoji="1" lang="ja-JP" altLang="en-US" sz="1400" b="1" dirty="0">
              <a:latin typeface="メイリオ" panose="020B0604030504040204" pitchFamily="50" charset="-128"/>
              <a:ea typeface="メイリオ" panose="020B0604030504040204" pitchFamily="50" charset="-128"/>
            </a:endParaRPr>
          </a:p>
        </p:txBody>
      </p:sp>
      <p:sp>
        <p:nvSpPr>
          <p:cNvPr id="55" name="楕円 54">
            <a:extLst>
              <a:ext uri="{FF2B5EF4-FFF2-40B4-BE49-F238E27FC236}">
                <a16:creationId xmlns:a16="http://schemas.microsoft.com/office/drawing/2014/main" id="{3C2F34FC-6C1B-23CA-0E31-960FA8D334E9}"/>
              </a:ext>
            </a:extLst>
          </p:cNvPr>
          <p:cNvSpPr/>
          <p:nvPr/>
        </p:nvSpPr>
        <p:spPr>
          <a:xfrm>
            <a:off x="5628826" y="6075304"/>
            <a:ext cx="720000" cy="720000"/>
          </a:xfrm>
          <a:prstGeom prst="ellipse">
            <a:avLst/>
          </a:prstGeom>
          <a:solidFill>
            <a:srgbClr val="00CE6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kumimoji="1" lang="en-US" altLang="ja-JP" sz="2400" b="1" dirty="0">
                <a:latin typeface="メイリオ" panose="020B0604030504040204" pitchFamily="50" charset="-128"/>
                <a:ea typeface="メイリオ" panose="020B0604030504040204" pitchFamily="50" charset="-128"/>
              </a:rPr>
              <a:t>O</a:t>
            </a:r>
            <a:endParaRPr kumimoji="1" lang="ja-JP" altLang="en-US" sz="1400" b="1" dirty="0">
              <a:latin typeface="メイリオ" panose="020B0604030504040204" pitchFamily="50" charset="-128"/>
              <a:ea typeface="メイリオ" panose="020B0604030504040204" pitchFamily="50" charset="-128"/>
            </a:endParaRPr>
          </a:p>
        </p:txBody>
      </p:sp>
      <p:sp>
        <p:nvSpPr>
          <p:cNvPr id="56" name="テキスト ボックス 55">
            <a:extLst>
              <a:ext uri="{FF2B5EF4-FFF2-40B4-BE49-F238E27FC236}">
                <a16:creationId xmlns:a16="http://schemas.microsoft.com/office/drawing/2014/main" id="{87DE65E4-4989-9B49-2805-80EF09B6C62A}"/>
              </a:ext>
            </a:extLst>
          </p:cNvPr>
          <p:cNvSpPr txBox="1"/>
          <p:nvPr/>
        </p:nvSpPr>
        <p:spPr>
          <a:xfrm>
            <a:off x="6555049" y="6176731"/>
            <a:ext cx="1249963" cy="396000"/>
          </a:xfrm>
          <a:prstGeom prst="roundRect">
            <a:avLst>
              <a:gd name="adj" fmla="val 44639"/>
            </a:avLst>
          </a:prstGeom>
          <a:noFill/>
          <a:ln>
            <a:solidFill>
              <a:schemeClr val="tx1"/>
            </a:solidFill>
          </a:ln>
        </p:spPr>
        <p:txBody>
          <a:bodyPr wrap="square" tIns="36000" bIns="36000" rtlCol="0">
            <a:spAutoFit/>
          </a:bodyPr>
          <a:lstStyle/>
          <a:p>
            <a:pPr algn="ctr"/>
            <a:r>
              <a:rPr kumimoji="1" lang="ja-JP" altLang="en-US" b="1" dirty="0">
                <a:latin typeface="メイリオ" panose="020B0604030504040204" pitchFamily="50" charset="-128"/>
                <a:ea typeface="メイリオ" panose="020B0604030504040204" pitchFamily="50" charset="-128"/>
              </a:rPr>
              <a:t>酸素</a:t>
            </a:r>
          </a:p>
        </p:txBody>
      </p:sp>
      <p:pic>
        <p:nvPicPr>
          <p:cNvPr id="4" name="図 3" descr="屋内, テーブル, 荷物, 部屋 が含まれている画像&#10;&#10;自動的に生成された説明">
            <a:extLst>
              <a:ext uri="{FF2B5EF4-FFF2-40B4-BE49-F238E27FC236}">
                <a16:creationId xmlns:a16="http://schemas.microsoft.com/office/drawing/2014/main" id="{441A44C8-CA3F-ABD1-CEF9-17158289C2C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321"/>
          <a:stretch/>
        </p:blipFill>
        <p:spPr>
          <a:xfrm>
            <a:off x="8367342" y="1590524"/>
            <a:ext cx="3694599" cy="2195004"/>
          </a:xfrm>
          <a:prstGeom prst="rect">
            <a:avLst/>
          </a:prstGeom>
        </p:spPr>
      </p:pic>
      <p:sp>
        <p:nvSpPr>
          <p:cNvPr id="5" name="テキスト ボックス 4">
            <a:extLst>
              <a:ext uri="{FF2B5EF4-FFF2-40B4-BE49-F238E27FC236}">
                <a16:creationId xmlns:a16="http://schemas.microsoft.com/office/drawing/2014/main" id="{3EF31E95-C61C-C50D-6DE2-E6A27B9E122F}"/>
              </a:ext>
            </a:extLst>
          </p:cNvPr>
          <p:cNvSpPr txBox="1"/>
          <p:nvPr/>
        </p:nvSpPr>
        <p:spPr>
          <a:xfrm>
            <a:off x="9617500" y="3721520"/>
            <a:ext cx="2569934" cy="246221"/>
          </a:xfrm>
          <a:prstGeom prst="rect">
            <a:avLst/>
          </a:prstGeom>
          <a:noFill/>
          <a:ln>
            <a:noFill/>
          </a:ln>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0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80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本パースはイメージです。変更となる場合があります。）</a:t>
            </a:r>
            <a:endParaRPr kumimoji="1" lang="en-US" altLang="ja-JP" sz="100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01383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楕円 43">
            <a:extLst>
              <a:ext uri="{FF2B5EF4-FFF2-40B4-BE49-F238E27FC236}">
                <a16:creationId xmlns:a16="http://schemas.microsoft.com/office/drawing/2014/main" id="{B60936AE-E682-459A-B351-69900C55E904}"/>
              </a:ext>
            </a:extLst>
          </p:cNvPr>
          <p:cNvSpPr>
            <a:spLocks noChangeAspect="1"/>
          </p:cNvSpPr>
          <p:nvPr/>
        </p:nvSpPr>
        <p:spPr>
          <a:xfrm>
            <a:off x="11772367" y="30579"/>
            <a:ext cx="369848" cy="369848"/>
          </a:xfrm>
          <a:prstGeom prst="ellipse">
            <a:avLst/>
          </a:prstGeom>
          <a:solidFill>
            <a:srgbClr val="A5D7A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pic>
        <p:nvPicPr>
          <p:cNvPr id="45" name="Picture 6" descr="\\B03010-s-002\12シティプロモート担当\シティプロモート\01_庁内取組（具体的なもの）\00_プロ担からの依頼\201506_庁内通知\09_写真素材\文字ロゴ（白地赤文字）.jpg">
            <a:extLst>
              <a:ext uri="{FF2B5EF4-FFF2-40B4-BE49-F238E27FC236}">
                <a16:creationId xmlns:a16="http://schemas.microsoft.com/office/drawing/2014/main" id="{1EF9920A-B28F-40F1-969B-2C5B042336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102" t="17552" r="19966" b="21093"/>
          <a:stretch/>
        </p:blipFill>
        <p:spPr bwMode="auto">
          <a:xfrm>
            <a:off x="10630306" y="81388"/>
            <a:ext cx="1080150" cy="280538"/>
          </a:xfrm>
          <a:prstGeom prst="rect">
            <a:avLst/>
          </a:prstGeom>
          <a:noFill/>
        </p:spPr>
      </p:pic>
      <p:sp>
        <p:nvSpPr>
          <p:cNvPr id="46" name="スライド番号プレースホルダー 11">
            <a:extLst>
              <a:ext uri="{FF2B5EF4-FFF2-40B4-BE49-F238E27FC236}">
                <a16:creationId xmlns:a16="http://schemas.microsoft.com/office/drawing/2014/main" id="{D37CD822-5E50-4E30-842E-78E35FA16351}"/>
              </a:ext>
            </a:extLst>
          </p:cNvPr>
          <p:cNvSpPr>
            <a:spLocks noGrp="1"/>
          </p:cNvSpPr>
          <p:nvPr>
            <p:ph type="sldNum" sz="quarter" idx="12"/>
          </p:nvPr>
        </p:nvSpPr>
        <p:spPr>
          <a:xfrm>
            <a:off x="9507772" y="42450"/>
            <a:ext cx="2651095" cy="365125"/>
          </a:xfrm>
        </p:spPr>
        <p:txBody>
          <a:bodyPr/>
          <a:lstStyle/>
          <a:p>
            <a:fld id="{D3A5AA8F-5940-4794-A8BB-D0834433E071}" type="slidenum">
              <a:rPr kumimoji="1" lang="ja-JP" altLang="en-US" smtClean="0">
                <a:latin typeface="メイリオ" panose="020B0604030504040204" pitchFamily="50" charset="-128"/>
                <a:ea typeface="メイリオ" panose="020B0604030504040204" pitchFamily="50" charset="-128"/>
              </a:rPr>
              <a:t>12</a:t>
            </a:fld>
            <a:endParaRPr kumimoji="1" lang="ja-JP" altLang="en-US" dirty="0">
              <a:latin typeface="メイリオ" panose="020B0604030504040204" pitchFamily="50" charset="-128"/>
              <a:ea typeface="メイリオ" panose="020B0604030504040204" pitchFamily="50" charset="-128"/>
            </a:endParaRPr>
          </a:p>
        </p:txBody>
      </p:sp>
      <p:sp>
        <p:nvSpPr>
          <p:cNvPr id="40" name="正方形/長方形 39">
            <a:extLst>
              <a:ext uri="{FF2B5EF4-FFF2-40B4-BE49-F238E27FC236}">
                <a16:creationId xmlns:a16="http://schemas.microsoft.com/office/drawing/2014/main" id="{FE5679D4-B998-4361-BEF8-A9FC665F041C}"/>
              </a:ext>
            </a:extLst>
          </p:cNvPr>
          <p:cNvSpPr>
            <a:spLocks/>
          </p:cNvSpPr>
          <p:nvPr/>
        </p:nvSpPr>
        <p:spPr>
          <a:xfrm>
            <a:off x="594502" y="300970"/>
            <a:ext cx="11737198" cy="433635"/>
          </a:xfrm>
          <a:prstGeom prst="rect">
            <a:avLst/>
          </a:prstGeom>
          <a:noFill/>
        </p:spPr>
        <p:txBody>
          <a:bodyPr wrap="square">
            <a:noAutofit/>
          </a:bodyPr>
          <a:lstStyle/>
          <a:p>
            <a:pPr>
              <a:tabLst>
                <a:tab pos="3492500" algn="l"/>
                <a:tab pos="4394200" algn="l"/>
              </a:tabLst>
            </a:pPr>
            <a:r>
              <a:rPr lang="ja-JP" altLang="en-US" sz="3200" b="1" dirty="0">
                <a:latin typeface="メイリオ" panose="020B0604030504040204" pitchFamily="50" charset="-128"/>
                <a:ea typeface="メイリオ" panose="020B0604030504040204" pitchFamily="50" charset="-128"/>
              </a:rPr>
              <a:t>札幌の未来を拓く脱炭素の取組</a:t>
            </a:r>
            <a:endParaRPr lang="ja-JP" altLang="en-US" sz="3200" b="1" spc="-120" dirty="0">
              <a:latin typeface="メイリオ" panose="020B0604030504040204" pitchFamily="50" charset="-128"/>
              <a:ea typeface="メイリオ" panose="020B0604030504040204" pitchFamily="50" charset="-128"/>
            </a:endParaRPr>
          </a:p>
        </p:txBody>
      </p:sp>
      <p:sp>
        <p:nvSpPr>
          <p:cNvPr id="15" name="楕円 14">
            <a:extLst>
              <a:ext uri="{FF2B5EF4-FFF2-40B4-BE49-F238E27FC236}">
                <a16:creationId xmlns:a16="http://schemas.microsoft.com/office/drawing/2014/main" id="{C80F2E41-5D9F-4822-A2AC-322F8436D505}"/>
              </a:ext>
            </a:extLst>
          </p:cNvPr>
          <p:cNvSpPr>
            <a:spLocks/>
          </p:cNvSpPr>
          <p:nvPr/>
        </p:nvSpPr>
        <p:spPr>
          <a:xfrm>
            <a:off x="318702" y="139662"/>
            <a:ext cx="684000" cy="684000"/>
          </a:xfrm>
          <a:prstGeom prst="ellipse">
            <a:avLst/>
          </a:prstGeom>
          <a:solidFill>
            <a:srgbClr val="42923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5DC4E9ED-1EC9-ACF0-6AE8-4A7CDADDB411}"/>
              </a:ext>
            </a:extLst>
          </p:cNvPr>
          <p:cNvSpPr>
            <a:spLocks/>
          </p:cNvSpPr>
          <p:nvPr/>
        </p:nvSpPr>
        <p:spPr>
          <a:xfrm>
            <a:off x="3619790" y="1213134"/>
            <a:ext cx="5450137" cy="543392"/>
          </a:xfrm>
          <a:prstGeom prst="rect">
            <a:avLst/>
          </a:prstGeom>
          <a:noFill/>
        </p:spPr>
        <p:txBody>
          <a:bodyPr wrap="square">
            <a:noAutofit/>
          </a:bodyPr>
          <a:lstStyle/>
          <a:p>
            <a:pPr>
              <a:tabLst>
                <a:tab pos="3492500" algn="l"/>
                <a:tab pos="4394200" algn="l"/>
              </a:tabLst>
            </a:pPr>
            <a:r>
              <a:rPr lang="ja-JP" altLang="en-US" sz="3200" b="1" spc="-120" dirty="0">
                <a:solidFill>
                  <a:srgbClr val="429140"/>
                </a:solidFill>
                <a:latin typeface="メイリオ" panose="020B0604030504040204" pitchFamily="50" charset="-128"/>
                <a:ea typeface="メイリオ" panose="020B0604030504040204" pitchFamily="50" charset="-128"/>
              </a:rPr>
              <a:t>「環境首都・</a:t>
            </a:r>
            <a:r>
              <a:rPr lang="en-US" altLang="ja-JP" sz="3200" b="1" spc="-120" dirty="0">
                <a:solidFill>
                  <a:srgbClr val="429140"/>
                </a:solidFill>
                <a:latin typeface="メイリオ" panose="020B0604030504040204" pitchFamily="50" charset="-128"/>
                <a:ea typeface="メイリオ" panose="020B0604030504040204" pitchFamily="50" charset="-128"/>
              </a:rPr>
              <a:t>SAPP</a:t>
            </a:r>
            <a:r>
              <a:rPr lang="en-US" altLang="ja-JP" sz="3200" b="1" spc="-120" dirty="0">
                <a:solidFill>
                  <a:srgbClr val="429140"/>
                </a:solidFill>
                <a:latin typeface="+mj-ea"/>
                <a:ea typeface="+mj-ea"/>
              </a:rPr>
              <a:t>‿</a:t>
            </a:r>
            <a:r>
              <a:rPr lang="en-US" altLang="ja-JP" sz="3200" b="1" spc="-120" dirty="0">
                <a:solidFill>
                  <a:srgbClr val="429140"/>
                </a:solidFill>
                <a:latin typeface="メイリオ" panose="020B0604030504040204" pitchFamily="50" charset="-128"/>
                <a:ea typeface="メイリオ" panose="020B0604030504040204" pitchFamily="50" charset="-128"/>
              </a:rPr>
              <a:t>RO</a:t>
            </a:r>
            <a:r>
              <a:rPr lang="ja-JP" altLang="en-US" sz="3200" b="1" spc="-120" dirty="0">
                <a:solidFill>
                  <a:srgbClr val="429140"/>
                </a:solidFill>
                <a:latin typeface="メイリオ" panose="020B0604030504040204" pitchFamily="50" charset="-128"/>
                <a:ea typeface="メイリオ" panose="020B0604030504040204" pitchFamily="50" charset="-128"/>
              </a:rPr>
              <a:t>」</a:t>
            </a:r>
          </a:p>
        </p:txBody>
      </p:sp>
      <p:pic>
        <p:nvPicPr>
          <p:cNvPr id="60" name="図 59">
            <a:extLst>
              <a:ext uri="{FF2B5EF4-FFF2-40B4-BE49-F238E27FC236}">
                <a16:creationId xmlns:a16="http://schemas.microsoft.com/office/drawing/2014/main" id="{B1FFFEFA-5D49-C2AB-9D82-3FC89330C72B}"/>
              </a:ext>
            </a:extLst>
          </p:cNvPr>
          <p:cNvPicPr>
            <a:picLocks noChangeAspect="1"/>
          </p:cNvPicPr>
          <p:nvPr/>
        </p:nvPicPr>
        <p:blipFill rotWithShape="1">
          <a:blip r:embed="rId4"/>
          <a:srcRect l="23755" t="23323" r="18252" b="55333"/>
          <a:stretch/>
        </p:blipFill>
        <p:spPr>
          <a:xfrm>
            <a:off x="2724150" y="2365388"/>
            <a:ext cx="6947199" cy="1794653"/>
          </a:xfrm>
          <a:prstGeom prst="rect">
            <a:avLst/>
          </a:prstGeom>
        </p:spPr>
      </p:pic>
      <p:sp>
        <p:nvSpPr>
          <p:cNvPr id="61" name="楕円 60">
            <a:extLst>
              <a:ext uri="{FF2B5EF4-FFF2-40B4-BE49-F238E27FC236}">
                <a16:creationId xmlns:a16="http://schemas.microsoft.com/office/drawing/2014/main" id="{04B0AD27-66AD-1E22-D069-83F91D604AA3}"/>
              </a:ext>
            </a:extLst>
          </p:cNvPr>
          <p:cNvSpPr/>
          <p:nvPr/>
        </p:nvSpPr>
        <p:spPr>
          <a:xfrm>
            <a:off x="5185962" y="4075399"/>
            <a:ext cx="1980000" cy="1980000"/>
          </a:xfrm>
          <a:prstGeom prst="ellipse">
            <a:avLst/>
          </a:prstGeom>
          <a:gradFill flip="none" rotWithShape="1">
            <a:gsLst>
              <a:gs pos="0">
                <a:schemeClr val="accent5">
                  <a:lumMod val="5000"/>
                  <a:lumOff val="95000"/>
                </a:schemeClr>
              </a:gs>
              <a:gs pos="74000">
                <a:schemeClr val="accent5">
                  <a:lumMod val="60000"/>
                  <a:lumOff val="40000"/>
                </a:schemeClr>
              </a:gs>
              <a:gs pos="83000">
                <a:schemeClr val="accent5">
                  <a:lumMod val="45000"/>
                  <a:lumOff val="55000"/>
                </a:schemeClr>
              </a:gs>
              <a:gs pos="100000">
                <a:schemeClr val="accent5"/>
              </a:gs>
            </a:gsLst>
            <a:path path="circle">
              <a:fillToRect l="50000" t="50000" r="50000" b="50000"/>
            </a:path>
            <a:tileRect/>
          </a:gradFill>
          <a:ln>
            <a:noFill/>
          </a:ln>
          <a:effectLst>
            <a:outerShdw blurRad="165100" dist="38100" dir="5400000" sx="105000" sy="105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2" name="楕円 61">
            <a:extLst>
              <a:ext uri="{FF2B5EF4-FFF2-40B4-BE49-F238E27FC236}">
                <a16:creationId xmlns:a16="http://schemas.microsoft.com/office/drawing/2014/main" id="{61903D8A-2FE4-6FFE-E611-F84C723920DD}"/>
              </a:ext>
            </a:extLst>
          </p:cNvPr>
          <p:cNvSpPr/>
          <p:nvPr/>
        </p:nvSpPr>
        <p:spPr>
          <a:xfrm>
            <a:off x="7712427" y="3444570"/>
            <a:ext cx="1656000" cy="1656000"/>
          </a:xfrm>
          <a:prstGeom prst="ellipse">
            <a:avLst/>
          </a:prstGeom>
          <a:gradFill flip="none" rotWithShape="1">
            <a:gsLst>
              <a:gs pos="0">
                <a:schemeClr val="accent5">
                  <a:lumMod val="5000"/>
                  <a:lumOff val="95000"/>
                </a:schemeClr>
              </a:gs>
              <a:gs pos="74000">
                <a:schemeClr val="accent3">
                  <a:lumMod val="60000"/>
                  <a:lumOff val="40000"/>
                </a:schemeClr>
              </a:gs>
              <a:gs pos="83000">
                <a:schemeClr val="accent3">
                  <a:lumMod val="75000"/>
                </a:schemeClr>
              </a:gs>
              <a:gs pos="100000">
                <a:schemeClr val="accent3">
                  <a:lumMod val="50000"/>
                </a:schemeClr>
              </a:gs>
            </a:gsLst>
            <a:path path="circle">
              <a:fillToRect l="50000" t="50000" r="50000" b="50000"/>
            </a:path>
            <a:tileRect/>
          </a:gradFill>
          <a:ln>
            <a:noFill/>
          </a:ln>
          <a:effectLst>
            <a:outerShdw blurRad="165100" dist="38100" dir="5400000" sx="105000" sy="105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3" name="楕円 62">
            <a:extLst>
              <a:ext uri="{FF2B5EF4-FFF2-40B4-BE49-F238E27FC236}">
                <a16:creationId xmlns:a16="http://schemas.microsoft.com/office/drawing/2014/main" id="{1ED58E7A-A59C-E3D7-25D8-1001698FA9CA}"/>
              </a:ext>
            </a:extLst>
          </p:cNvPr>
          <p:cNvSpPr/>
          <p:nvPr/>
        </p:nvSpPr>
        <p:spPr>
          <a:xfrm>
            <a:off x="2918454" y="3444970"/>
            <a:ext cx="1656000" cy="1656000"/>
          </a:xfrm>
          <a:prstGeom prst="ellipse">
            <a:avLst/>
          </a:prstGeom>
          <a:gradFill flip="none" rotWithShape="1">
            <a:gsLst>
              <a:gs pos="0">
                <a:schemeClr val="accent5">
                  <a:lumMod val="5000"/>
                  <a:lumOff val="95000"/>
                </a:schemeClr>
              </a:gs>
              <a:gs pos="74000">
                <a:schemeClr val="accent2">
                  <a:lumMod val="60000"/>
                  <a:lumOff val="40000"/>
                </a:schemeClr>
              </a:gs>
              <a:gs pos="83000">
                <a:schemeClr val="accent2">
                  <a:lumMod val="40000"/>
                  <a:lumOff val="60000"/>
                </a:schemeClr>
              </a:gs>
              <a:gs pos="100000">
                <a:schemeClr val="accent2"/>
              </a:gs>
            </a:gsLst>
            <a:path path="circle">
              <a:fillToRect l="50000" t="50000" r="50000" b="50000"/>
            </a:path>
            <a:tileRect/>
          </a:gradFill>
          <a:ln>
            <a:noFill/>
          </a:ln>
          <a:effectLst>
            <a:outerShdw blurRad="165100" dist="38100" dir="5400000" sx="105000" sy="105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4" name="四角形: 角を丸くする 63">
            <a:extLst>
              <a:ext uri="{FF2B5EF4-FFF2-40B4-BE49-F238E27FC236}">
                <a16:creationId xmlns:a16="http://schemas.microsoft.com/office/drawing/2014/main" id="{FD03D15F-6CC4-7695-31C8-F12829ED54FA}"/>
              </a:ext>
            </a:extLst>
          </p:cNvPr>
          <p:cNvSpPr/>
          <p:nvPr/>
        </p:nvSpPr>
        <p:spPr>
          <a:xfrm>
            <a:off x="1256774" y="3515036"/>
            <a:ext cx="4878870" cy="792000"/>
          </a:xfrm>
          <a:prstGeom prst="roundRect">
            <a:avLst>
              <a:gd name="adj" fmla="val 43641"/>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豊かな暮らしの文化が根付くことによる</a:t>
            </a:r>
            <a:endParaRPr kumimoji="1" lang="en-US" altLang="ja-JP" dirty="0">
              <a:solidFill>
                <a:schemeClr val="tx1"/>
              </a:solidFill>
              <a:latin typeface="メイリオ" panose="020B0604030504040204" pitchFamily="50" charset="-128"/>
              <a:ea typeface="メイリオ" panose="020B0604030504040204" pitchFamily="50" charset="-128"/>
            </a:endParaRPr>
          </a:p>
          <a:p>
            <a:pPr algn="ctr"/>
            <a:r>
              <a:rPr lang="ja-JP" altLang="en-US" sz="2000" b="1" u="heavy" dirty="0">
                <a:solidFill>
                  <a:schemeClr val="tx1"/>
                </a:solidFill>
                <a:uFill>
                  <a:solidFill>
                    <a:schemeClr val="accent6"/>
                  </a:solidFill>
                </a:uFill>
                <a:latin typeface="メイリオ" panose="020B0604030504040204" pitchFamily="50" charset="-128"/>
                <a:ea typeface="メイリオ" panose="020B0604030504040204" pitchFamily="50" charset="-128"/>
              </a:rPr>
              <a:t>「環境首都」への誇りの醸成</a:t>
            </a:r>
            <a:endParaRPr kumimoji="1" lang="ja-JP" altLang="en-US" sz="2000" b="1" u="heavy" dirty="0">
              <a:solidFill>
                <a:schemeClr val="tx1"/>
              </a:solidFill>
              <a:uFill>
                <a:solidFill>
                  <a:schemeClr val="accent6"/>
                </a:solidFill>
              </a:uFill>
              <a:latin typeface="メイリオ" panose="020B0604030504040204" pitchFamily="50" charset="-128"/>
              <a:ea typeface="メイリオ" panose="020B0604030504040204" pitchFamily="50" charset="-128"/>
            </a:endParaRPr>
          </a:p>
        </p:txBody>
      </p:sp>
      <p:sp>
        <p:nvSpPr>
          <p:cNvPr id="65" name="四角形: 角を丸くする 64">
            <a:extLst>
              <a:ext uri="{FF2B5EF4-FFF2-40B4-BE49-F238E27FC236}">
                <a16:creationId xmlns:a16="http://schemas.microsoft.com/office/drawing/2014/main" id="{25563335-981C-F8F0-FC7B-2336D83AAAD7}"/>
              </a:ext>
            </a:extLst>
          </p:cNvPr>
          <p:cNvSpPr/>
          <p:nvPr/>
        </p:nvSpPr>
        <p:spPr>
          <a:xfrm>
            <a:off x="3714774" y="4596865"/>
            <a:ext cx="4878870" cy="792000"/>
          </a:xfrm>
          <a:prstGeom prst="roundRect">
            <a:avLst>
              <a:gd name="adj" fmla="val 43641"/>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地域資源・エネルギーの活用による</a:t>
            </a:r>
            <a:endParaRPr kumimoji="1" lang="en-US" altLang="ja-JP" dirty="0">
              <a:solidFill>
                <a:schemeClr val="tx1"/>
              </a:solidFill>
              <a:latin typeface="メイリオ" panose="020B0604030504040204" pitchFamily="50" charset="-128"/>
              <a:ea typeface="メイリオ" panose="020B0604030504040204" pitchFamily="50" charset="-128"/>
            </a:endParaRPr>
          </a:p>
          <a:p>
            <a:pPr algn="ctr"/>
            <a:r>
              <a:rPr lang="ja-JP" altLang="en-US" sz="2000" b="1" u="heavy" dirty="0">
                <a:solidFill>
                  <a:schemeClr val="tx1"/>
                </a:solidFill>
                <a:uFill>
                  <a:solidFill>
                    <a:schemeClr val="accent6"/>
                  </a:solidFill>
                </a:uFill>
                <a:latin typeface="メイリオ" panose="020B0604030504040204" pitchFamily="50" charset="-128"/>
                <a:ea typeface="メイリオ" panose="020B0604030504040204" pitchFamily="50" charset="-128"/>
              </a:rPr>
              <a:t>北海道内の経済循環や産業振興の推進</a:t>
            </a:r>
            <a:endParaRPr kumimoji="1" lang="ja-JP" altLang="en-US" sz="2000" b="1" u="heavy" dirty="0">
              <a:solidFill>
                <a:schemeClr val="tx1"/>
              </a:solidFill>
              <a:uFill>
                <a:solidFill>
                  <a:schemeClr val="accent6"/>
                </a:solidFill>
              </a:uFill>
              <a:latin typeface="メイリオ" panose="020B0604030504040204" pitchFamily="50" charset="-128"/>
              <a:ea typeface="メイリオ" panose="020B0604030504040204" pitchFamily="50" charset="-128"/>
            </a:endParaRPr>
          </a:p>
        </p:txBody>
      </p:sp>
      <p:sp>
        <p:nvSpPr>
          <p:cNvPr id="66" name="四角形: 角を丸くする 65">
            <a:extLst>
              <a:ext uri="{FF2B5EF4-FFF2-40B4-BE49-F238E27FC236}">
                <a16:creationId xmlns:a16="http://schemas.microsoft.com/office/drawing/2014/main" id="{364D8D4C-11C0-E713-70EA-4495298D97AF}"/>
              </a:ext>
            </a:extLst>
          </p:cNvPr>
          <p:cNvSpPr/>
          <p:nvPr/>
        </p:nvSpPr>
        <p:spPr>
          <a:xfrm>
            <a:off x="6193070" y="3520859"/>
            <a:ext cx="4878870" cy="792000"/>
          </a:xfrm>
          <a:prstGeom prst="roundRect">
            <a:avLst>
              <a:gd name="adj" fmla="val 43641"/>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メイリオ" panose="020B0604030504040204" pitchFamily="50" charset="-128"/>
                <a:ea typeface="メイリオ" panose="020B0604030504040204" pitchFamily="50" charset="-128"/>
              </a:rPr>
              <a:t>国内外への魅力の発信による</a:t>
            </a:r>
            <a:endParaRPr kumimoji="1" lang="en-US" altLang="ja-JP" dirty="0">
              <a:solidFill>
                <a:schemeClr val="tx1"/>
              </a:solidFill>
              <a:latin typeface="メイリオ" panose="020B0604030504040204" pitchFamily="50" charset="-128"/>
              <a:ea typeface="メイリオ" panose="020B0604030504040204" pitchFamily="50" charset="-128"/>
            </a:endParaRPr>
          </a:p>
          <a:p>
            <a:pPr algn="ctr"/>
            <a:r>
              <a:rPr lang="ja-JP" altLang="en-US" sz="2000" b="1" u="heavy" dirty="0">
                <a:solidFill>
                  <a:schemeClr val="tx1"/>
                </a:solidFill>
                <a:uFill>
                  <a:solidFill>
                    <a:schemeClr val="accent6"/>
                  </a:solidFill>
                </a:uFill>
                <a:latin typeface="メイリオ" panose="020B0604030504040204" pitchFamily="50" charset="-128"/>
                <a:ea typeface="メイリオ" panose="020B0604030504040204" pitchFamily="50" charset="-128"/>
              </a:rPr>
              <a:t>札幌のブランド力の強化</a:t>
            </a:r>
            <a:endParaRPr kumimoji="1" lang="ja-JP" altLang="en-US" b="1" u="heavy" dirty="0">
              <a:solidFill>
                <a:schemeClr val="tx1"/>
              </a:solidFill>
              <a:uFill>
                <a:solidFill>
                  <a:schemeClr val="accent6"/>
                </a:solidFill>
              </a:uFill>
              <a:latin typeface="メイリオ" panose="020B0604030504040204" pitchFamily="50" charset="-128"/>
              <a:ea typeface="メイリオ" panose="020B0604030504040204" pitchFamily="50" charset="-128"/>
            </a:endParaRPr>
          </a:p>
        </p:txBody>
      </p:sp>
      <p:sp>
        <p:nvSpPr>
          <p:cNvPr id="68" name="テキスト ボックス 67">
            <a:extLst>
              <a:ext uri="{FF2B5EF4-FFF2-40B4-BE49-F238E27FC236}">
                <a16:creationId xmlns:a16="http://schemas.microsoft.com/office/drawing/2014/main" id="{5B1C1E54-3049-3AD1-CAA6-CE25CC6887E4}"/>
              </a:ext>
            </a:extLst>
          </p:cNvPr>
          <p:cNvSpPr txBox="1"/>
          <p:nvPr/>
        </p:nvSpPr>
        <p:spPr>
          <a:xfrm>
            <a:off x="5675607" y="5323402"/>
            <a:ext cx="1021433" cy="523220"/>
          </a:xfrm>
          <a:prstGeom prst="rect">
            <a:avLst/>
          </a:prstGeom>
          <a:noFill/>
        </p:spPr>
        <p:txBody>
          <a:bodyPr wrap="none" rtlCol="0">
            <a:spAutoFit/>
          </a:bodyPr>
          <a:lstStyle/>
          <a:p>
            <a:r>
              <a:rPr kumimoji="1" lang="ja-JP" altLang="en-US" sz="2800" b="1" dirty="0">
                <a:latin typeface="メイリオ" panose="020B0604030504040204" pitchFamily="50" charset="-128"/>
                <a:ea typeface="メイリオ" panose="020B0604030504040204" pitchFamily="50" charset="-128"/>
              </a:rPr>
              <a:t>経 済</a:t>
            </a:r>
          </a:p>
        </p:txBody>
      </p:sp>
      <p:sp>
        <p:nvSpPr>
          <p:cNvPr id="69" name="テキスト ボックス 68">
            <a:extLst>
              <a:ext uri="{FF2B5EF4-FFF2-40B4-BE49-F238E27FC236}">
                <a16:creationId xmlns:a16="http://schemas.microsoft.com/office/drawing/2014/main" id="{F26D079D-86B9-EDAE-7E6E-905E494F67B1}"/>
              </a:ext>
            </a:extLst>
          </p:cNvPr>
          <p:cNvSpPr txBox="1"/>
          <p:nvPr/>
        </p:nvSpPr>
        <p:spPr>
          <a:xfrm>
            <a:off x="8103489" y="4306073"/>
            <a:ext cx="1021433" cy="523220"/>
          </a:xfrm>
          <a:prstGeom prst="rect">
            <a:avLst/>
          </a:prstGeom>
          <a:noFill/>
        </p:spPr>
        <p:txBody>
          <a:bodyPr wrap="none" rtlCol="0">
            <a:spAutoFit/>
          </a:bodyPr>
          <a:lstStyle/>
          <a:p>
            <a:r>
              <a:rPr kumimoji="1" lang="ja-JP" altLang="en-US" sz="2800" b="1" dirty="0">
                <a:latin typeface="メイリオ" panose="020B0604030504040204" pitchFamily="50" charset="-128"/>
                <a:ea typeface="メイリオ" panose="020B0604030504040204" pitchFamily="50" charset="-128"/>
              </a:rPr>
              <a:t>社 会</a:t>
            </a:r>
          </a:p>
        </p:txBody>
      </p:sp>
      <p:sp>
        <p:nvSpPr>
          <p:cNvPr id="70" name="テキスト ボックス 69">
            <a:extLst>
              <a:ext uri="{FF2B5EF4-FFF2-40B4-BE49-F238E27FC236}">
                <a16:creationId xmlns:a16="http://schemas.microsoft.com/office/drawing/2014/main" id="{71D04115-B49B-43B7-A409-312551A053BF}"/>
              </a:ext>
            </a:extLst>
          </p:cNvPr>
          <p:cNvSpPr txBox="1"/>
          <p:nvPr/>
        </p:nvSpPr>
        <p:spPr>
          <a:xfrm>
            <a:off x="3231736" y="4250840"/>
            <a:ext cx="1021433" cy="523220"/>
          </a:xfrm>
          <a:prstGeom prst="rect">
            <a:avLst/>
          </a:prstGeom>
          <a:noFill/>
        </p:spPr>
        <p:txBody>
          <a:bodyPr wrap="none" rtlCol="0">
            <a:spAutoFit/>
          </a:bodyPr>
          <a:lstStyle/>
          <a:p>
            <a:r>
              <a:rPr kumimoji="1" lang="ja-JP" altLang="en-US" sz="2800" b="1" dirty="0">
                <a:latin typeface="メイリオ" panose="020B0604030504040204" pitchFamily="50" charset="-128"/>
                <a:ea typeface="メイリオ" panose="020B0604030504040204" pitchFamily="50" charset="-128"/>
              </a:rPr>
              <a:t>生 活</a:t>
            </a:r>
          </a:p>
        </p:txBody>
      </p:sp>
      <p:sp>
        <p:nvSpPr>
          <p:cNvPr id="59" name="四角形: 角を丸くする 58">
            <a:extLst>
              <a:ext uri="{FF2B5EF4-FFF2-40B4-BE49-F238E27FC236}">
                <a16:creationId xmlns:a16="http://schemas.microsoft.com/office/drawing/2014/main" id="{94406844-B5A0-28C2-DF7D-786E8A93EF3C}"/>
              </a:ext>
            </a:extLst>
          </p:cNvPr>
          <p:cNvSpPr/>
          <p:nvPr/>
        </p:nvSpPr>
        <p:spPr>
          <a:xfrm>
            <a:off x="2521252" y="1823619"/>
            <a:ext cx="7200000" cy="792000"/>
          </a:xfrm>
          <a:prstGeom prst="roundRect">
            <a:avLst>
              <a:gd name="adj" fmla="val 43641"/>
            </a:avLst>
          </a:prstGeom>
          <a:solidFill>
            <a:srgbClr val="CEE7A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メイリオ" panose="020B0604030504040204" pitchFamily="50" charset="-128"/>
                <a:ea typeface="メイリオ" panose="020B0604030504040204" pitchFamily="50" charset="-128"/>
              </a:rPr>
              <a:t>豊かな環境の次世代への承継と札幌の魅力発信</a:t>
            </a:r>
          </a:p>
        </p:txBody>
      </p:sp>
      <p:sp>
        <p:nvSpPr>
          <p:cNvPr id="71" name="正方形/長方形 70">
            <a:extLst>
              <a:ext uri="{FF2B5EF4-FFF2-40B4-BE49-F238E27FC236}">
                <a16:creationId xmlns:a16="http://schemas.microsoft.com/office/drawing/2014/main" id="{CAD2229D-7C32-8DA1-7177-1D141B9EF802}"/>
              </a:ext>
            </a:extLst>
          </p:cNvPr>
          <p:cNvSpPr>
            <a:spLocks/>
          </p:cNvSpPr>
          <p:nvPr/>
        </p:nvSpPr>
        <p:spPr>
          <a:xfrm>
            <a:off x="1747452" y="6221643"/>
            <a:ext cx="8939598" cy="543392"/>
          </a:xfrm>
          <a:prstGeom prst="rect">
            <a:avLst/>
          </a:prstGeom>
          <a:noFill/>
        </p:spPr>
        <p:txBody>
          <a:bodyPr wrap="square">
            <a:noAutofit/>
          </a:bodyPr>
          <a:lstStyle/>
          <a:p>
            <a:pPr>
              <a:tabLst>
                <a:tab pos="3492500" algn="l"/>
                <a:tab pos="4394200" algn="l"/>
              </a:tabLst>
            </a:pPr>
            <a:r>
              <a:rPr lang="ja-JP" altLang="en-US" sz="3200" b="1" spc="-120" dirty="0">
                <a:solidFill>
                  <a:srgbClr val="429140"/>
                </a:solidFill>
                <a:latin typeface="メイリオ" panose="020B0604030504040204" pitchFamily="50" charset="-128"/>
                <a:ea typeface="メイリオ" panose="020B0604030504040204" pitchFamily="50" charset="-128"/>
              </a:rPr>
              <a:t>「経済・社会・生活」に対する波及の同時実現</a:t>
            </a:r>
            <a:endParaRPr lang="en-US" altLang="ja-JP" sz="3200" b="1" spc="-120" dirty="0">
              <a:solidFill>
                <a:srgbClr val="429140"/>
              </a:solidFill>
              <a:latin typeface="メイリオ" panose="020B0604030504040204" pitchFamily="50" charset="-128"/>
              <a:ea typeface="メイリオ" panose="020B0604030504040204" pitchFamily="50" charset="-128"/>
            </a:endParaRPr>
          </a:p>
          <a:p>
            <a:pPr>
              <a:tabLst>
                <a:tab pos="3492500" algn="l"/>
                <a:tab pos="4394200" algn="l"/>
              </a:tabLst>
            </a:pPr>
            <a:endParaRPr lang="ja-JP" altLang="en-US" sz="3200" b="1" spc="-120" dirty="0">
              <a:solidFill>
                <a:srgbClr val="42914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82547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4572000" y="5087258"/>
            <a:ext cx="5144357" cy="1107996"/>
          </a:xfrm>
          <a:prstGeom prst="rect">
            <a:avLst/>
          </a:prstGeom>
          <a:noFill/>
        </p:spPr>
        <p:txBody>
          <a:bodyPr wrap="none" rtlCol="0">
            <a:spAutoFit/>
          </a:bodyPr>
          <a:lstStyle/>
          <a:p>
            <a:r>
              <a:rPr kumimoji="1" lang="en-US" altLang="ja-JP" sz="6600" b="1" dirty="0">
                <a:solidFill>
                  <a:schemeClr val="bg1"/>
                </a:solidFill>
              </a:rPr>
              <a:t>THANK YOU </a:t>
            </a:r>
            <a:endParaRPr kumimoji="1" lang="ja-JP" altLang="en-US" sz="6600" b="1" dirty="0">
              <a:solidFill>
                <a:schemeClr val="bg1"/>
              </a:solidFill>
            </a:endParaRPr>
          </a:p>
        </p:txBody>
      </p:sp>
      <p:pic>
        <p:nvPicPr>
          <p:cNvPr id="5" name="図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81" t="2554" r="27" b="14779"/>
          <a:stretch/>
        </p:blipFill>
        <p:spPr>
          <a:xfrm>
            <a:off x="0" y="-4503"/>
            <a:ext cx="12192000" cy="6880063"/>
          </a:xfrm>
          <a:prstGeom prst="rect">
            <a:avLst/>
          </a:prstGeom>
        </p:spPr>
      </p:pic>
      <p:sp>
        <p:nvSpPr>
          <p:cNvPr id="2" name="テキスト ボックス 1">
            <a:extLst>
              <a:ext uri="{FF2B5EF4-FFF2-40B4-BE49-F238E27FC236}">
                <a16:creationId xmlns:a16="http://schemas.microsoft.com/office/drawing/2014/main" id="{7841C101-FB58-4233-D150-BFBBFDCC4174}"/>
              </a:ext>
            </a:extLst>
          </p:cNvPr>
          <p:cNvSpPr txBox="1"/>
          <p:nvPr/>
        </p:nvSpPr>
        <p:spPr bwMode="gray">
          <a:xfrm>
            <a:off x="6209971" y="1294882"/>
            <a:ext cx="5982029" cy="830997"/>
          </a:xfrm>
          <a:prstGeom prst="rect">
            <a:avLst/>
          </a:prstGeom>
          <a:noFill/>
        </p:spPr>
        <p:txBody>
          <a:bodyPr wrap="square" rtlCol="0" anchor="ctr" anchorCtr="0">
            <a:spAutoFit/>
          </a:bodyPr>
          <a:lstStyle/>
          <a:p>
            <a:pPr algn="ctr" fontAlgn="base">
              <a:spcBef>
                <a:spcPct val="0"/>
              </a:spcBef>
              <a:spcAft>
                <a:spcPct val="0"/>
              </a:spcAft>
            </a:pPr>
            <a:r>
              <a:rPr lang="en-US" altLang="ja-JP"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THANK YOU</a:t>
            </a:r>
            <a:endParaRPr lang="ja-JP" alt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3513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楕円 25"/>
          <p:cNvSpPr>
            <a:spLocks noChangeAspect="1"/>
          </p:cNvSpPr>
          <p:nvPr/>
        </p:nvSpPr>
        <p:spPr>
          <a:xfrm>
            <a:off x="11772367" y="30579"/>
            <a:ext cx="369848" cy="369848"/>
          </a:xfrm>
          <a:prstGeom prst="ellipse">
            <a:avLst/>
          </a:prstGeom>
          <a:solidFill>
            <a:srgbClr val="A5D7A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pic>
        <p:nvPicPr>
          <p:cNvPr id="14" name="Picture 6" descr="\\B03010-s-002\12シティプロモート担当\シティプロモート\01_庁内取組（具体的なもの）\00_プロ担からの依頼\201506_庁内通知\09_写真素材\文字ロゴ（白地赤文字）.jpg"/>
          <p:cNvPicPr>
            <a:picLocks noChangeAspect="1"/>
          </p:cNvPicPr>
          <p:nvPr/>
        </p:nvPicPr>
        <p:blipFill rotWithShape="1">
          <a:blip r:embed="rId3" cstate="print">
            <a:extLst>
              <a:ext uri="{28A0092B-C50C-407E-A947-70E740481C1C}">
                <a14:useLocalDpi xmlns:a14="http://schemas.microsoft.com/office/drawing/2010/main" val="0"/>
              </a:ext>
            </a:extLst>
          </a:blip>
          <a:srcRect l="14102" t="17552" r="19966" b="21093"/>
          <a:stretch/>
        </p:blipFill>
        <p:spPr bwMode="auto">
          <a:xfrm>
            <a:off x="10630306" y="81388"/>
            <a:ext cx="1080150" cy="280538"/>
          </a:xfrm>
          <a:prstGeom prst="rect">
            <a:avLst/>
          </a:prstGeom>
          <a:noFill/>
        </p:spPr>
      </p:pic>
      <p:sp>
        <p:nvSpPr>
          <p:cNvPr id="12" name="スライド番号プレースホルダー 11"/>
          <p:cNvSpPr>
            <a:spLocks noGrp="1"/>
          </p:cNvSpPr>
          <p:nvPr>
            <p:ph type="sldNum" sz="quarter" idx="12"/>
          </p:nvPr>
        </p:nvSpPr>
        <p:spPr>
          <a:xfrm>
            <a:off x="9507772" y="42450"/>
            <a:ext cx="2651095" cy="365125"/>
          </a:xfrm>
        </p:spPr>
        <p:txBody>
          <a:bodyPr/>
          <a:lstStyle/>
          <a:p>
            <a:fld id="{D3A5AA8F-5940-4794-A8BB-D0834433E071}" type="slidenum">
              <a:rPr kumimoji="1" lang="ja-JP" altLang="en-US" smtClean="0">
                <a:latin typeface="メイリオ" panose="020B0604030504040204" pitchFamily="50" charset="-128"/>
                <a:ea typeface="メイリオ" panose="020B0604030504040204" pitchFamily="50" charset="-128"/>
              </a:rPr>
              <a:t>1</a:t>
            </a:fld>
            <a:endParaRPr kumimoji="1" lang="ja-JP" altLang="en-US" dirty="0">
              <a:latin typeface="メイリオ" panose="020B0604030504040204" pitchFamily="50" charset="-128"/>
              <a:ea typeface="メイリオ" panose="020B0604030504040204" pitchFamily="50" charset="-128"/>
            </a:endParaRPr>
          </a:p>
        </p:txBody>
      </p:sp>
      <p:sp>
        <p:nvSpPr>
          <p:cNvPr id="23" name="正方形/長方形 22">
            <a:extLst>
              <a:ext uri="{FF2B5EF4-FFF2-40B4-BE49-F238E27FC236}">
                <a16:creationId xmlns:a16="http://schemas.microsoft.com/office/drawing/2014/main" id="{4421AED1-D4E7-4D0B-9982-BC08849F8259}"/>
              </a:ext>
            </a:extLst>
          </p:cNvPr>
          <p:cNvSpPr/>
          <p:nvPr/>
        </p:nvSpPr>
        <p:spPr>
          <a:xfrm rot="5400000">
            <a:off x="-2267739" y="3998531"/>
            <a:ext cx="5544000" cy="144000"/>
          </a:xfrm>
          <a:prstGeom prst="rect">
            <a:avLst/>
          </a:prstGeom>
          <a:gradFill flip="none" rotWithShape="1">
            <a:gsLst>
              <a:gs pos="0">
                <a:schemeClr val="accent2"/>
              </a:gs>
              <a:gs pos="100000">
                <a:srgbClr val="FFCCCC"/>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99" dirty="0">
              <a:latin typeface="メイリオ" panose="020B0604030504040204" pitchFamily="50" charset="-128"/>
              <a:ea typeface="メイリオ" panose="020B0604030504040204" pitchFamily="50" charset="-128"/>
            </a:endParaRPr>
          </a:p>
        </p:txBody>
      </p:sp>
      <p:sp>
        <p:nvSpPr>
          <p:cNvPr id="24" name="楕円 23">
            <a:extLst>
              <a:ext uri="{FF2B5EF4-FFF2-40B4-BE49-F238E27FC236}">
                <a16:creationId xmlns:a16="http://schemas.microsoft.com/office/drawing/2014/main" id="{52A4B3F0-8A9C-42C9-B0B2-2D45368B55C4}"/>
              </a:ext>
            </a:extLst>
          </p:cNvPr>
          <p:cNvSpPr/>
          <p:nvPr/>
        </p:nvSpPr>
        <p:spPr>
          <a:xfrm>
            <a:off x="73568" y="1070621"/>
            <a:ext cx="900000" cy="900000"/>
          </a:xfrm>
          <a:prstGeom prst="ellipse">
            <a:avLst/>
          </a:prstGeom>
          <a:solidFill>
            <a:schemeClr val="bg1"/>
          </a:solidFill>
          <a:ln w="76200">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altLang="ja-JP" sz="1905" b="1" dirty="0">
                <a:solidFill>
                  <a:schemeClr val="tx1"/>
                </a:solidFill>
                <a:latin typeface="メイリオ" panose="020B0604030504040204" pitchFamily="50" charset="-128"/>
                <a:ea typeface="メイリオ" panose="020B0604030504040204" pitchFamily="50" charset="-128"/>
              </a:rPr>
              <a:t>1922</a:t>
            </a:r>
            <a:endParaRPr lang="ja-JP" altLang="en-US" sz="1905" b="1" dirty="0">
              <a:solidFill>
                <a:schemeClr val="tx1"/>
              </a:solidFill>
              <a:latin typeface="メイリオ" panose="020B0604030504040204" pitchFamily="50" charset="-128"/>
              <a:ea typeface="メイリオ" panose="020B0604030504040204" pitchFamily="50" charset="-128"/>
            </a:endParaRPr>
          </a:p>
        </p:txBody>
      </p:sp>
      <p:sp>
        <p:nvSpPr>
          <p:cNvPr id="25" name="楕円 24">
            <a:extLst>
              <a:ext uri="{FF2B5EF4-FFF2-40B4-BE49-F238E27FC236}">
                <a16:creationId xmlns:a16="http://schemas.microsoft.com/office/drawing/2014/main" id="{590209D6-59D5-4793-882F-3ABD0CCE99BB}"/>
              </a:ext>
            </a:extLst>
          </p:cNvPr>
          <p:cNvSpPr/>
          <p:nvPr/>
        </p:nvSpPr>
        <p:spPr>
          <a:xfrm>
            <a:off x="48939" y="4761322"/>
            <a:ext cx="900000" cy="900000"/>
          </a:xfrm>
          <a:prstGeom prst="ellipse">
            <a:avLst/>
          </a:prstGeom>
          <a:solidFill>
            <a:schemeClr val="bg1"/>
          </a:solidFill>
          <a:ln w="76200">
            <a:solidFill>
              <a:srgbClr val="CD6A68"/>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altLang="ja-JP" sz="1905" b="1" dirty="0">
                <a:solidFill>
                  <a:schemeClr val="tx1"/>
                </a:solidFill>
                <a:latin typeface="メイリオ" panose="020B0604030504040204" pitchFamily="50" charset="-128"/>
                <a:ea typeface="メイリオ" panose="020B0604030504040204" pitchFamily="50" charset="-128"/>
              </a:rPr>
              <a:t>1970s</a:t>
            </a:r>
            <a:endParaRPr lang="ja-JP" altLang="en-US" sz="1905" b="1" dirty="0">
              <a:solidFill>
                <a:schemeClr val="tx1"/>
              </a:solidFill>
              <a:latin typeface="メイリオ" panose="020B0604030504040204" pitchFamily="50" charset="-128"/>
              <a:ea typeface="メイリオ" panose="020B0604030504040204" pitchFamily="50" charset="-128"/>
            </a:endParaRPr>
          </a:p>
        </p:txBody>
      </p:sp>
      <p:sp>
        <p:nvSpPr>
          <p:cNvPr id="31" name="正方形/長方形 30">
            <a:extLst>
              <a:ext uri="{FF2B5EF4-FFF2-40B4-BE49-F238E27FC236}">
                <a16:creationId xmlns:a16="http://schemas.microsoft.com/office/drawing/2014/main" id="{F6B8A681-A2E8-48DB-BE98-EE2F259F4476}"/>
              </a:ext>
            </a:extLst>
          </p:cNvPr>
          <p:cNvSpPr/>
          <p:nvPr/>
        </p:nvSpPr>
        <p:spPr>
          <a:xfrm>
            <a:off x="896893" y="1311975"/>
            <a:ext cx="1467068" cy="677108"/>
          </a:xfrm>
          <a:prstGeom prst="rect">
            <a:avLst/>
          </a:prstGeom>
        </p:spPr>
        <p:txBody>
          <a:bodyPr wrap="none">
            <a:spAutoFit/>
          </a:bodyPr>
          <a:lstStyle/>
          <a:p>
            <a:r>
              <a:rPr lang="ja-JP" altLang="en-US" sz="2000" b="1" dirty="0">
                <a:latin typeface="メイリオ" panose="020B0604030504040204" pitchFamily="50" charset="-128"/>
                <a:ea typeface="メイリオ" panose="020B0604030504040204" pitchFamily="50" charset="-128"/>
              </a:rPr>
              <a:t>・</a:t>
            </a:r>
            <a:r>
              <a:rPr lang="ja-JP" altLang="en-US" sz="2000" b="1" u="sng" dirty="0">
                <a:latin typeface="メイリオ" panose="020B0604030504040204" pitchFamily="50" charset="-128"/>
                <a:ea typeface="メイリオ" panose="020B0604030504040204" pitchFamily="50" charset="-128"/>
              </a:rPr>
              <a:t>市制施行</a:t>
            </a:r>
            <a:endParaRPr lang="en-US" altLang="ja-JP" sz="2000" b="1" u="sng" dirty="0">
              <a:latin typeface="メイリオ" panose="020B0604030504040204" pitchFamily="50" charset="-128"/>
              <a:ea typeface="メイリオ" panose="020B0604030504040204" pitchFamily="50" charset="-128"/>
            </a:endParaRPr>
          </a:p>
          <a:p>
            <a:endParaRPr lang="ja-JP" altLang="en-US" dirty="0">
              <a:latin typeface="メイリオ" panose="020B0604030504040204" pitchFamily="50" charset="-128"/>
              <a:ea typeface="メイリオ" panose="020B0604030504040204" pitchFamily="50" charset="-128"/>
            </a:endParaRPr>
          </a:p>
        </p:txBody>
      </p:sp>
      <p:sp>
        <p:nvSpPr>
          <p:cNvPr id="32" name="正方形/長方形 31">
            <a:extLst>
              <a:ext uri="{FF2B5EF4-FFF2-40B4-BE49-F238E27FC236}">
                <a16:creationId xmlns:a16="http://schemas.microsoft.com/office/drawing/2014/main" id="{F6B0CA3E-5A58-4A92-BCB0-7A751CCE2547}"/>
              </a:ext>
            </a:extLst>
          </p:cNvPr>
          <p:cNvSpPr/>
          <p:nvPr/>
        </p:nvSpPr>
        <p:spPr>
          <a:xfrm>
            <a:off x="926883" y="4790725"/>
            <a:ext cx="3005951" cy="1261884"/>
          </a:xfrm>
          <a:prstGeom prst="rect">
            <a:avLst/>
          </a:prstGeom>
        </p:spPr>
        <p:txBody>
          <a:bodyPr wrap="none">
            <a:spAutoFit/>
          </a:bodyPr>
          <a:lstStyle/>
          <a:p>
            <a:r>
              <a:rPr lang="ja-JP" altLang="en-US" sz="2000" b="1" dirty="0">
                <a:latin typeface="メイリオ" panose="020B0604030504040204" pitchFamily="50" charset="-128"/>
                <a:ea typeface="メイリオ" panose="020B0604030504040204" pitchFamily="50" charset="-128"/>
              </a:rPr>
              <a:t>・</a:t>
            </a:r>
            <a:r>
              <a:rPr lang="ja-JP" altLang="en-US" sz="2000" b="1" u="sng" dirty="0">
                <a:latin typeface="メイリオ" panose="020B0604030504040204" pitchFamily="50" charset="-128"/>
                <a:ea typeface="メイリオ" panose="020B0604030504040204" pitchFamily="50" charset="-128"/>
              </a:rPr>
              <a:t>人口</a:t>
            </a:r>
            <a:r>
              <a:rPr lang="en-US" altLang="ja-JP" sz="2000" b="1" u="sng" dirty="0">
                <a:latin typeface="メイリオ" panose="020B0604030504040204" pitchFamily="50" charset="-128"/>
                <a:ea typeface="メイリオ" panose="020B0604030504040204" pitchFamily="50" charset="-128"/>
              </a:rPr>
              <a:t>100</a:t>
            </a:r>
            <a:r>
              <a:rPr lang="ja-JP" altLang="en-US" sz="2000" b="1" u="sng" dirty="0">
                <a:latin typeface="メイリオ" panose="020B0604030504040204" pitchFamily="50" charset="-128"/>
                <a:ea typeface="メイリオ" panose="020B0604030504040204" pitchFamily="50" charset="-128"/>
              </a:rPr>
              <a:t>万人突破</a:t>
            </a:r>
            <a:endParaRPr lang="en-US" altLang="ja-JP" sz="2000" b="1" u="sng" dirty="0">
              <a:latin typeface="メイリオ" panose="020B0604030504040204" pitchFamily="50" charset="-128"/>
              <a:ea typeface="メイリオ" panose="020B0604030504040204" pitchFamily="50" charset="-128"/>
            </a:endParaRPr>
          </a:p>
          <a:p>
            <a:endParaRPr lang="en-US" altLang="ja-JP" sz="800" b="1" u="sng" dirty="0">
              <a:latin typeface="メイリオ" panose="020B0604030504040204" pitchFamily="50" charset="-128"/>
              <a:ea typeface="メイリオ" panose="020B0604030504040204" pitchFamily="50" charset="-128"/>
            </a:endParaRPr>
          </a:p>
          <a:p>
            <a:r>
              <a:rPr lang="ja-JP" altLang="en-US" sz="2000" b="1" dirty="0">
                <a:latin typeface="メイリオ" panose="020B0604030504040204" pitchFamily="50" charset="-128"/>
                <a:ea typeface="メイリオ" panose="020B0604030504040204" pitchFamily="50" charset="-128"/>
              </a:rPr>
              <a:t>・</a:t>
            </a:r>
            <a:r>
              <a:rPr lang="ja-JP" altLang="en-US" sz="2000" b="1" u="sng" dirty="0">
                <a:latin typeface="メイリオ" panose="020B0604030504040204" pitchFamily="50" charset="-128"/>
                <a:ea typeface="メイリオ" panose="020B0604030504040204" pitchFamily="50" charset="-128"/>
              </a:rPr>
              <a:t>札幌オリンピック開催</a:t>
            </a:r>
            <a:endParaRPr lang="en-US" altLang="ja-JP" sz="2000" b="1" u="sng" dirty="0">
              <a:latin typeface="メイリオ" panose="020B0604030504040204" pitchFamily="50" charset="-128"/>
              <a:ea typeface="メイリオ" panose="020B0604030504040204" pitchFamily="50" charset="-128"/>
            </a:endParaRPr>
          </a:p>
          <a:p>
            <a:endParaRPr lang="ja-JP" altLang="en-US" sz="800" u="sng" dirty="0">
              <a:latin typeface="メイリオ" panose="020B0604030504040204" pitchFamily="50" charset="-128"/>
              <a:ea typeface="メイリオ" panose="020B0604030504040204" pitchFamily="50" charset="-128"/>
            </a:endParaRPr>
          </a:p>
          <a:p>
            <a:r>
              <a:rPr lang="ja-JP" altLang="en-US" sz="2000" b="1" dirty="0">
                <a:latin typeface="メイリオ" panose="020B0604030504040204" pitchFamily="50" charset="-128"/>
                <a:ea typeface="メイリオ" panose="020B0604030504040204" pitchFamily="50" charset="-128"/>
              </a:rPr>
              <a:t>・</a:t>
            </a:r>
            <a:r>
              <a:rPr lang="ja-JP" altLang="en-US" sz="2000" b="1" u="sng" dirty="0">
                <a:latin typeface="メイリオ" panose="020B0604030504040204" pitchFamily="50" charset="-128"/>
                <a:ea typeface="メイリオ" panose="020B0604030504040204" pitchFamily="50" charset="-128"/>
              </a:rPr>
              <a:t>政令指定都市移行</a:t>
            </a:r>
            <a:endParaRPr lang="en-US" altLang="ja-JP" sz="2800" b="1" u="sng" dirty="0">
              <a:latin typeface="メイリオ" panose="020B0604030504040204" pitchFamily="50" charset="-128"/>
              <a:ea typeface="メイリオ" panose="020B0604030504040204" pitchFamily="50" charset="-128"/>
            </a:endParaRPr>
          </a:p>
        </p:txBody>
      </p:sp>
      <p:sp>
        <p:nvSpPr>
          <p:cNvPr id="20" name="楕円 19">
            <a:extLst>
              <a:ext uri="{FF2B5EF4-FFF2-40B4-BE49-F238E27FC236}">
                <a16:creationId xmlns:a16="http://schemas.microsoft.com/office/drawing/2014/main" id="{33C7B66A-EFA0-4097-862E-F0816401CA97}"/>
              </a:ext>
            </a:extLst>
          </p:cNvPr>
          <p:cNvSpPr>
            <a:spLocks/>
          </p:cNvSpPr>
          <p:nvPr/>
        </p:nvSpPr>
        <p:spPr>
          <a:xfrm>
            <a:off x="318702" y="139662"/>
            <a:ext cx="684000" cy="684000"/>
          </a:xfrm>
          <a:prstGeom prst="ellipse">
            <a:avLst/>
          </a:prstGeom>
          <a:solidFill>
            <a:srgbClr val="A5D7A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a:spLocks/>
          </p:cNvSpPr>
          <p:nvPr/>
        </p:nvSpPr>
        <p:spPr>
          <a:xfrm>
            <a:off x="534653" y="264748"/>
            <a:ext cx="8051563" cy="379719"/>
          </a:xfrm>
          <a:prstGeom prst="rect">
            <a:avLst/>
          </a:prstGeom>
          <a:noFill/>
        </p:spPr>
        <p:txBody>
          <a:bodyPr wrap="square">
            <a:noAutofit/>
          </a:bodyPr>
          <a:lstStyle/>
          <a:p>
            <a:r>
              <a:rPr lang="ja-JP" altLang="en-US" sz="3200" b="1" dirty="0">
                <a:latin typeface="メイリオ" panose="020B0604030504040204" pitchFamily="50" charset="-128"/>
                <a:ea typeface="メイリオ" panose="020B0604030504040204" pitchFamily="50" charset="-128"/>
              </a:rPr>
              <a:t>札幌市のまちの歩みと環境問題の変遷</a:t>
            </a:r>
          </a:p>
        </p:txBody>
      </p:sp>
      <p:cxnSp>
        <p:nvCxnSpPr>
          <p:cNvPr id="15" name="直線コネクタ 14">
            <a:extLst>
              <a:ext uri="{FF2B5EF4-FFF2-40B4-BE49-F238E27FC236}">
                <a16:creationId xmlns:a16="http://schemas.microsoft.com/office/drawing/2014/main" id="{E790C705-7D81-B661-90CA-43F1CC6884AD}"/>
              </a:ext>
            </a:extLst>
          </p:cNvPr>
          <p:cNvCxnSpPr>
            <a:cxnSpLocks/>
            <a:stCxn id="10" idx="7"/>
          </p:cNvCxnSpPr>
          <p:nvPr/>
        </p:nvCxnSpPr>
        <p:spPr>
          <a:xfrm flipV="1">
            <a:off x="906525" y="2452638"/>
            <a:ext cx="651497" cy="57971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36" name="正方形/長方形 35">
            <a:extLst>
              <a:ext uri="{FF2B5EF4-FFF2-40B4-BE49-F238E27FC236}">
                <a16:creationId xmlns:a16="http://schemas.microsoft.com/office/drawing/2014/main" id="{1A0238C5-3652-D437-1C3A-CE3685F42BDF}"/>
              </a:ext>
            </a:extLst>
          </p:cNvPr>
          <p:cNvSpPr/>
          <p:nvPr/>
        </p:nvSpPr>
        <p:spPr>
          <a:xfrm>
            <a:off x="4512960" y="2894204"/>
            <a:ext cx="7440915" cy="3933384"/>
          </a:xfrm>
          <a:prstGeom prst="rect">
            <a:avLst/>
          </a:prstGeom>
          <a:solidFill>
            <a:srgbClr val="F2DCDB">
              <a:alpha val="69804"/>
            </a:srgbClr>
          </a:solidFill>
        </p:spPr>
        <p:txBody>
          <a:bodyPr wrap="square">
            <a:spAutoFit/>
          </a:bodyPr>
          <a:lstStyle/>
          <a:p>
            <a:r>
              <a:rPr lang="ja-JP" altLang="en-US" sz="2400" b="1" dirty="0">
                <a:solidFill>
                  <a:srgbClr val="C00000"/>
                </a:solidFill>
                <a:latin typeface="メイリオ" panose="020B0604030504040204" pitchFamily="50" charset="-128"/>
                <a:ea typeface="メイリオ" panose="020B0604030504040204" pitchFamily="50" charset="-128"/>
              </a:rPr>
              <a:t>・</a:t>
            </a:r>
            <a:r>
              <a:rPr lang="en-US" altLang="ja-JP" sz="2400" b="1" dirty="0">
                <a:solidFill>
                  <a:srgbClr val="C00000"/>
                </a:solidFill>
                <a:latin typeface="メイリオ" panose="020B0604030504040204" pitchFamily="50" charset="-128"/>
                <a:ea typeface="メイリオ" panose="020B0604030504040204" pitchFamily="50" charset="-128"/>
              </a:rPr>
              <a:t>1960s</a:t>
            </a:r>
            <a:r>
              <a:rPr lang="ja-JP" altLang="en-US" sz="2400" b="1" dirty="0">
                <a:solidFill>
                  <a:srgbClr val="C00000"/>
                </a:solidFill>
                <a:latin typeface="メイリオ" panose="020B0604030504040204" pitchFamily="50" charset="-128"/>
                <a:ea typeface="メイリオ" panose="020B0604030504040204" pitchFamily="50" charset="-128"/>
              </a:rPr>
              <a:t>～</a:t>
            </a:r>
            <a:r>
              <a:rPr lang="en-US" altLang="ja-JP" sz="2400" b="1" dirty="0">
                <a:solidFill>
                  <a:srgbClr val="C00000"/>
                </a:solidFill>
                <a:latin typeface="メイリオ" panose="020B0604030504040204" pitchFamily="50" charset="-128"/>
                <a:ea typeface="メイリオ" panose="020B0604030504040204" pitchFamily="50" charset="-128"/>
              </a:rPr>
              <a:t>1980s</a:t>
            </a:r>
            <a:endParaRPr lang="en-US" altLang="ja-JP" sz="2800" b="1" dirty="0">
              <a:solidFill>
                <a:srgbClr val="C00000"/>
              </a:solidFill>
              <a:latin typeface="メイリオ" panose="020B0604030504040204" pitchFamily="50" charset="-128"/>
              <a:ea typeface="メイリオ" panose="020B0604030504040204" pitchFamily="50" charset="-128"/>
            </a:endParaRPr>
          </a:p>
          <a:p>
            <a:pPr>
              <a:lnSpc>
                <a:spcPct val="120000"/>
              </a:lnSpc>
            </a:pPr>
            <a:r>
              <a:rPr lang="ja-JP" altLang="en-US" sz="2000" dirty="0">
                <a:latin typeface="メイリオ" panose="020B0604030504040204" pitchFamily="50" charset="-128"/>
                <a:ea typeface="メイリオ" panose="020B0604030504040204" pitchFamily="50" charset="-128"/>
              </a:rPr>
              <a:t>法・条例による規制や</a:t>
            </a:r>
            <a:endParaRPr lang="en-US" altLang="ja-JP" sz="2000" dirty="0">
              <a:latin typeface="メイリオ" panose="020B0604030504040204" pitchFamily="50" charset="-128"/>
              <a:ea typeface="メイリオ" panose="020B0604030504040204" pitchFamily="50" charset="-128"/>
            </a:endParaRPr>
          </a:p>
          <a:p>
            <a:pPr>
              <a:lnSpc>
                <a:spcPct val="120000"/>
              </a:lnSpc>
            </a:pPr>
            <a:r>
              <a:rPr lang="ja-JP" altLang="en-US" sz="2400" b="1" dirty="0">
                <a:latin typeface="メイリオ" panose="020B0604030504040204" pitchFamily="50" charset="-128"/>
                <a:ea typeface="メイリオ" panose="020B0604030504040204" pitchFamily="50" charset="-128"/>
              </a:rPr>
              <a:t>地域熱供給・地下鉄</a:t>
            </a:r>
            <a:r>
              <a:rPr lang="ja-JP" altLang="en-US" sz="2000" dirty="0">
                <a:latin typeface="メイリオ" panose="020B0604030504040204" pitchFamily="50" charset="-128"/>
                <a:ea typeface="メイリオ" panose="020B0604030504040204" pitchFamily="50" charset="-128"/>
              </a:rPr>
              <a:t>などの</a:t>
            </a:r>
            <a:endParaRPr lang="en-US" altLang="ja-JP" sz="2000" dirty="0">
              <a:latin typeface="メイリオ" panose="020B0604030504040204" pitchFamily="50" charset="-128"/>
              <a:ea typeface="メイリオ" panose="020B0604030504040204" pitchFamily="50" charset="-128"/>
            </a:endParaRPr>
          </a:p>
          <a:p>
            <a:pPr>
              <a:lnSpc>
                <a:spcPct val="120000"/>
              </a:lnSpc>
            </a:pPr>
            <a:r>
              <a:rPr lang="ja-JP" altLang="en-US" sz="2000" dirty="0">
                <a:latin typeface="メイリオ" panose="020B0604030504040204" pitchFamily="50" charset="-128"/>
                <a:ea typeface="メイリオ" panose="020B0604030504040204" pitchFamily="50" charset="-128"/>
              </a:rPr>
              <a:t>インフラ整備により</a:t>
            </a:r>
            <a:endParaRPr lang="en-US" altLang="ja-JP" sz="2000" dirty="0">
              <a:latin typeface="メイリオ" panose="020B0604030504040204" pitchFamily="50" charset="-128"/>
              <a:ea typeface="メイリオ" panose="020B0604030504040204" pitchFamily="50" charset="-128"/>
            </a:endParaRPr>
          </a:p>
          <a:p>
            <a:pPr>
              <a:lnSpc>
                <a:spcPct val="120000"/>
              </a:lnSpc>
            </a:pPr>
            <a:r>
              <a:rPr lang="ja-JP" altLang="en-US" sz="2400" b="1" dirty="0">
                <a:latin typeface="メイリオ" panose="020B0604030504040204" pitchFamily="50" charset="-128"/>
                <a:ea typeface="メイリオ" panose="020B0604030504040204" pitchFamily="50" charset="-128"/>
              </a:rPr>
              <a:t>大気汚染が劇的に改善</a:t>
            </a:r>
            <a:endParaRPr lang="en-US" altLang="ja-JP" sz="2400" b="1" dirty="0">
              <a:latin typeface="メイリオ" panose="020B0604030504040204" pitchFamily="50" charset="-128"/>
              <a:ea typeface="メイリオ" panose="020B0604030504040204" pitchFamily="50" charset="-128"/>
            </a:endParaRPr>
          </a:p>
          <a:p>
            <a:endParaRPr lang="en-US" altLang="ja-JP" sz="2400" b="1" dirty="0">
              <a:latin typeface="メイリオ" panose="020B0604030504040204" pitchFamily="50" charset="-128"/>
              <a:ea typeface="メイリオ" panose="020B0604030504040204" pitchFamily="50" charset="-128"/>
            </a:endParaRPr>
          </a:p>
          <a:p>
            <a:endParaRPr lang="en-US" altLang="ja-JP" sz="2400" b="1" dirty="0">
              <a:latin typeface="メイリオ" panose="020B0604030504040204" pitchFamily="50" charset="-128"/>
              <a:ea typeface="メイリオ" panose="020B0604030504040204" pitchFamily="50" charset="-128"/>
            </a:endParaRPr>
          </a:p>
          <a:p>
            <a:endParaRPr lang="en-US" altLang="ja-JP" sz="2400" b="1" dirty="0">
              <a:latin typeface="メイリオ" panose="020B0604030504040204" pitchFamily="50" charset="-128"/>
              <a:ea typeface="メイリオ" panose="020B0604030504040204" pitchFamily="50" charset="-128"/>
            </a:endParaRPr>
          </a:p>
          <a:p>
            <a:endParaRPr lang="en-US" altLang="ja-JP" sz="2400" b="1" dirty="0">
              <a:latin typeface="メイリオ" panose="020B0604030504040204" pitchFamily="50" charset="-128"/>
              <a:ea typeface="メイリオ" panose="020B0604030504040204" pitchFamily="50" charset="-128"/>
            </a:endParaRPr>
          </a:p>
          <a:p>
            <a:endParaRPr lang="ja-JP" altLang="en-US" sz="2400" b="1" dirty="0">
              <a:latin typeface="メイリオ" panose="020B0604030504040204" pitchFamily="50" charset="-128"/>
              <a:ea typeface="メイリオ" panose="020B0604030504040204" pitchFamily="50" charset="-128"/>
            </a:endParaRPr>
          </a:p>
        </p:txBody>
      </p:sp>
      <p:sp>
        <p:nvSpPr>
          <p:cNvPr id="8" name="楕円 7">
            <a:extLst>
              <a:ext uri="{FF2B5EF4-FFF2-40B4-BE49-F238E27FC236}">
                <a16:creationId xmlns:a16="http://schemas.microsoft.com/office/drawing/2014/main" id="{6582C1FA-47B2-1C2D-60E1-E2E9ABCB6AE9}"/>
              </a:ext>
            </a:extLst>
          </p:cNvPr>
          <p:cNvSpPr/>
          <p:nvPr/>
        </p:nvSpPr>
        <p:spPr>
          <a:xfrm>
            <a:off x="57743" y="3042524"/>
            <a:ext cx="900000" cy="900000"/>
          </a:xfrm>
          <a:prstGeom prst="ellipse">
            <a:avLst/>
          </a:prstGeom>
          <a:solidFill>
            <a:schemeClr val="bg1"/>
          </a:solidFill>
          <a:ln w="76200">
            <a:solidFill>
              <a:srgbClr val="F1B1B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altLang="ja-JP" sz="1905" b="1" dirty="0">
                <a:solidFill>
                  <a:schemeClr val="tx1"/>
                </a:solidFill>
                <a:latin typeface="メイリオ" panose="020B0604030504040204" pitchFamily="50" charset="-128"/>
                <a:ea typeface="メイリオ" panose="020B0604030504040204" pitchFamily="50" charset="-128"/>
              </a:rPr>
              <a:t>1950s</a:t>
            </a:r>
            <a:endParaRPr lang="ja-JP" altLang="en-US" sz="1905" b="1" dirty="0">
              <a:solidFill>
                <a:schemeClr val="tx1"/>
              </a:solidFill>
              <a:latin typeface="メイリオ" panose="020B0604030504040204" pitchFamily="50" charset="-128"/>
              <a:ea typeface="メイリオ" panose="020B0604030504040204" pitchFamily="50" charset="-128"/>
            </a:endParaRPr>
          </a:p>
        </p:txBody>
      </p:sp>
      <p:sp>
        <p:nvSpPr>
          <p:cNvPr id="9" name="正方形/長方形 8">
            <a:extLst>
              <a:ext uri="{FF2B5EF4-FFF2-40B4-BE49-F238E27FC236}">
                <a16:creationId xmlns:a16="http://schemas.microsoft.com/office/drawing/2014/main" id="{31E42B4A-242F-6390-0063-55B46124522B}"/>
              </a:ext>
            </a:extLst>
          </p:cNvPr>
          <p:cNvSpPr/>
          <p:nvPr/>
        </p:nvSpPr>
        <p:spPr>
          <a:xfrm>
            <a:off x="908538" y="3300007"/>
            <a:ext cx="2326278" cy="400110"/>
          </a:xfrm>
          <a:prstGeom prst="rect">
            <a:avLst/>
          </a:prstGeom>
        </p:spPr>
        <p:txBody>
          <a:bodyPr wrap="none">
            <a:spAutoFit/>
          </a:bodyPr>
          <a:lstStyle/>
          <a:p>
            <a:r>
              <a:rPr lang="ja-JP" altLang="en-US" sz="2000" b="1" dirty="0">
                <a:latin typeface="メイリオ" panose="020B0604030504040204" pitchFamily="50" charset="-128"/>
                <a:ea typeface="メイリオ" panose="020B0604030504040204" pitchFamily="50" charset="-128"/>
              </a:rPr>
              <a:t>・</a:t>
            </a:r>
            <a:r>
              <a:rPr lang="ja-JP" altLang="en-US" sz="2000" b="1" u="sng" dirty="0">
                <a:latin typeface="メイリオ" panose="020B0604030504040204" pitchFamily="50" charset="-128"/>
                <a:ea typeface="メイリオ" panose="020B0604030504040204" pitchFamily="50" charset="-128"/>
              </a:rPr>
              <a:t>人口</a:t>
            </a:r>
            <a:r>
              <a:rPr lang="en-US" altLang="ja-JP" sz="2000" b="1" u="sng" dirty="0">
                <a:latin typeface="メイリオ" panose="020B0604030504040204" pitchFamily="50" charset="-128"/>
                <a:ea typeface="メイリオ" panose="020B0604030504040204" pitchFamily="50" charset="-128"/>
              </a:rPr>
              <a:t>50</a:t>
            </a:r>
            <a:r>
              <a:rPr lang="ja-JP" altLang="en-US" sz="2000" b="1" u="sng" dirty="0">
                <a:latin typeface="メイリオ" panose="020B0604030504040204" pitchFamily="50" charset="-128"/>
                <a:ea typeface="メイリオ" panose="020B0604030504040204" pitchFamily="50" charset="-128"/>
              </a:rPr>
              <a:t>万人突破</a:t>
            </a:r>
            <a:endParaRPr lang="ja-JP" altLang="en-US" dirty="0">
              <a:latin typeface="メイリオ" panose="020B0604030504040204" pitchFamily="50" charset="-128"/>
              <a:ea typeface="メイリオ" panose="020B0604030504040204" pitchFamily="50" charset="-128"/>
            </a:endParaRPr>
          </a:p>
        </p:txBody>
      </p:sp>
      <p:sp>
        <p:nvSpPr>
          <p:cNvPr id="10" name="楕円 9">
            <a:extLst>
              <a:ext uri="{FF2B5EF4-FFF2-40B4-BE49-F238E27FC236}">
                <a16:creationId xmlns:a16="http://schemas.microsoft.com/office/drawing/2014/main" id="{56545259-777E-7B11-F43B-8A003D56D953}"/>
              </a:ext>
            </a:extLst>
          </p:cNvPr>
          <p:cNvSpPr/>
          <p:nvPr/>
        </p:nvSpPr>
        <p:spPr>
          <a:xfrm>
            <a:off x="660702" y="2990178"/>
            <a:ext cx="288000" cy="288000"/>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フローチャート: 組合せ 2">
            <a:extLst>
              <a:ext uri="{FF2B5EF4-FFF2-40B4-BE49-F238E27FC236}">
                <a16:creationId xmlns:a16="http://schemas.microsoft.com/office/drawing/2014/main" id="{C2F9CC28-9A99-8A35-28FD-9249FB33CBA4}"/>
              </a:ext>
            </a:extLst>
          </p:cNvPr>
          <p:cNvSpPr/>
          <p:nvPr/>
        </p:nvSpPr>
        <p:spPr>
          <a:xfrm>
            <a:off x="2083163" y="3941091"/>
            <a:ext cx="508000" cy="153317"/>
          </a:xfrm>
          <a:prstGeom prst="flowChartMerge">
            <a:avLst/>
          </a:pr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 name="フローチャート: 組合せ 3">
            <a:extLst>
              <a:ext uri="{FF2B5EF4-FFF2-40B4-BE49-F238E27FC236}">
                <a16:creationId xmlns:a16="http://schemas.microsoft.com/office/drawing/2014/main" id="{D19DC7B5-9A2D-DAA0-F65A-9B8D45A27E4A}"/>
              </a:ext>
            </a:extLst>
          </p:cNvPr>
          <p:cNvSpPr/>
          <p:nvPr/>
        </p:nvSpPr>
        <p:spPr>
          <a:xfrm>
            <a:off x="2075907" y="4200608"/>
            <a:ext cx="508000" cy="153317"/>
          </a:xfrm>
          <a:prstGeom prst="flowChartMerge">
            <a:avLst/>
          </a:pr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6" name="フローチャート: 組合せ 5">
            <a:extLst>
              <a:ext uri="{FF2B5EF4-FFF2-40B4-BE49-F238E27FC236}">
                <a16:creationId xmlns:a16="http://schemas.microsoft.com/office/drawing/2014/main" id="{BD8BF0C2-E86B-9D85-D5F8-835E21A4598E}"/>
              </a:ext>
            </a:extLst>
          </p:cNvPr>
          <p:cNvSpPr/>
          <p:nvPr/>
        </p:nvSpPr>
        <p:spPr>
          <a:xfrm>
            <a:off x="2088263" y="4594625"/>
            <a:ext cx="508000" cy="153317"/>
          </a:xfrm>
          <a:prstGeom prst="flowChartMerge">
            <a:avLst/>
          </a:pr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7" name="正方形/長方形 6">
            <a:extLst>
              <a:ext uri="{FF2B5EF4-FFF2-40B4-BE49-F238E27FC236}">
                <a16:creationId xmlns:a16="http://schemas.microsoft.com/office/drawing/2014/main" id="{F0986247-8E79-5B91-818F-B33BE7B112F0}"/>
              </a:ext>
            </a:extLst>
          </p:cNvPr>
          <p:cNvSpPr>
            <a:spLocks/>
          </p:cNvSpPr>
          <p:nvPr/>
        </p:nvSpPr>
        <p:spPr>
          <a:xfrm>
            <a:off x="613011" y="4227503"/>
            <a:ext cx="3560448" cy="875781"/>
          </a:xfrm>
          <a:prstGeom prst="rect">
            <a:avLst/>
          </a:prstGeom>
          <a:noFill/>
        </p:spPr>
        <p:txBody>
          <a:bodyPr wrap="square">
            <a:noAutofit/>
          </a:bodyPr>
          <a:lstStyle/>
          <a:p>
            <a:pPr algn="ctr"/>
            <a:r>
              <a:rPr lang="ja-JP" altLang="en-US" sz="2400" b="1" u="sng" dirty="0">
                <a:solidFill>
                  <a:srgbClr val="006600"/>
                </a:solidFill>
                <a:uFill>
                  <a:solidFill>
                    <a:srgbClr val="42923F"/>
                  </a:solidFill>
                </a:uFill>
                <a:latin typeface="メイリオ" panose="020B0604030504040204" pitchFamily="50" charset="-128"/>
                <a:ea typeface="メイリオ" panose="020B0604030504040204" pitchFamily="50" charset="-128"/>
              </a:rPr>
              <a:t>都市基盤の整備が加速</a:t>
            </a:r>
            <a:endParaRPr lang="en-US" altLang="ja-JP" sz="2400" b="1" u="sng" dirty="0">
              <a:solidFill>
                <a:srgbClr val="006600"/>
              </a:solidFill>
              <a:uFill>
                <a:solidFill>
                  <a:srgbClr val="42923F"/>
                </a:solidFill>
              </a:uFill>
              <a:latin typeface="メイリオ" panose="020B0604030504040204" pitchFamily="50" charset="-128"/>
              <a:ea typeface="メイリオ" panose="020B0604030504040204" pitchFamily="50" charset="-128"/>
            </a:endParaRPr>
          </a:p>
        </p:txBody>
      </p:sp>
      <p:grpSp>
        <p:nvGrpSpPr>
          <p:cNvPr id="18" name="グループ化 17">
            <a:extLst>
              <a:ext uri="{FF2B5EF4-FFF2-40B4-BE49-F238E27FC236}">
                <a16:creationId xmlns:a16="http://schemas.microsoft.com/office/drawing/2014/main" id="{9456084A-87FB-D85C-E52B-8FAAD2B031CF}"/>
              </a:ext>
            </a:extLst>
          </p:cNvPr>
          <p:cNvGrpSpPr/>
          <p:nvPr/>
        </p:nvGrpSpPr>
        <p:grpSpPr>
          <a:xfrm>
            <a:off x="4494675" y="851693"/>
            <a:ext cx="3838170" cy="1991002"/>
            <a:chOff x="4494675" y="1178040"/>
            <a:chExt cx="3838170" cy="1707185"/>
          </a:xfrm>
        </p:grpSpPr>
        <p:sp>
          <p:nvSpPr>
            <p:cNvPr id="21" name="正方形/長方形 20">
              <a:extLst>
                <a:ext uri="{FF2B5EF4-FFF2-40B4-BE49-F238E27FC236}">
                  <a16:creationId xmlns:a16="http://schemas.microsoft.com/office/drawing/2014/main" id="{00EBF6FB-5B46-4968-4D20-E84339A512F7}"/>
                </a:ext>
              </a:extLst>
            </p:cNvPr>
            <p:cNvSpPr/>
            <p:nvPr/>
          </p:nvSpPr>
          <p:spPr>
            <a:xfrm>
              <a:off x="4515989" y="1178040"/>
              <a:ext cx="3754696" cy="1393408"/>
            </a:xfrm>
            <a:prstGeom prst="rect">
              <a:avLst/>
            </a:prstGeom>
            <a:solidFill>
              <a:schemeClr val="bg1">
                <a:lumMod val="85000"/>
                <a:alpha val="69804"/>
              </a:schemeClr>
            </a:solidFill>
          </p:spPr>
          <p:txBody>
            <a:bodyPr wrap="square">
              <a:spAutoFit/>
            </a:bodyPr>
            <a:lstStyle/>
            <a:p>
              <a:r>
                <a:rPr lang="ja-JP" altLang="en-US" sz="2400" b="1" dirty="0">
                  <a:solidFill>
                    <a:srgbClr val="C00000"/>
                  </a:solidFill>
                  <a:latin typeface="メイリオ" panose="020B0604030504040204" pitchFamily="50" charset="-128"/>
                  <a:ea typeface="メイリオ" panose="020B0604030504040204" pitchFamily="50" charset="-128"/>
                </a:rPr>
                <a:t>・</a:t>
              </a:r>
              <a:r>
                <a:rPr lang="en-US" altLang="ja-JP" sz="2400" b="1" dirty="0">
                  <a:solidFill>
                    <a:srgbClr val="C00000"/>
                  </a:solidFill>
                  <a:latin typeface="メイリオ" panose="020B0604030504040204" pitchFamily="50" charset="-128"/>
                  <a:ea typeface="メイリオ" panose="020B0604030504040204" pitchFamily="50" charset="-128"/>
                </a:rPr>
                <a:t>1950s</a:t>
              </a:r>
              <a:r>
                <a:rPr lang="ja-JP" altLang="en-US" sz="2400" b="1" dirty="0">
                  <a:solidFill>
                    <a:srgbClr val="C00000"/>
                  </a:solidFill>
                  <a:latin typeface="メイリオ" panose="020B0604030504040204" pitchFamily="50" charset="-128"/>
                  <a:ea typeface="メイリオ" panose="020B0604030504040204" pitchFamily="50" charset="-128"/>
                </a:rPr>
                <a:t>～</a:t>
              </a:r>
              <a:r>
                <a:rPr lang="en-US" altLang="ja-JP" sz="2400" b="1" dirty="0">
                  <a:solidFill>
                    <a:srgbClr val="C00000"/>
                  </a:solidFill>
                  <a:latin typeface="メイリオ" panose="020B0604030504040204" pitchFamily="50" charset="-128"/>
                  <a:ea typeface="メイリオ" panose="020B0604030504040204" pitchFamily="50" charset="-128"/>
                </a:rPr>
                <a:t>1970s</a:t>
              </a:r>
            </a:p>
            <a:p>
              <a:pPr>
                <a:lnSpc>
                  <a:spcPct val="120000"/>
                </a:lnSpc>
              </a:pPr>
              <a:r>
                <a:rPr lang="ja-JP" altLang="en-US" sz="2000" dirty="0">
                  <a:latin typeface="メイリオ" panose="020B0604030504040204" pitchFamily="50" charset="-128"/>
                  <a:ea typeface="メイリオ" panose="020B0604030504040204" pitchFamily="50" charset="-128"/>
                </a:rPr>
                <a:t>石炭・重油の使用や自動車の</a:t>
              </a:r>
              <a:endParaRPr lang="en-US" altLang="ja-JP" sz="2000" dirty="0">
                <a:latin typeface="メイリオ" panose="020B0604030504040204" pitchFamily="50" charset="-128"/>
                <a:ea typeface="メイリオ" panose="020B0604030504040204" pitchFamily="50" charset="-128"/>
              </a:endParaRPr>
            </a:p>
            <a:p>
              <a:pPr>
                <a:lnSpc>
                  <a:spcPct val="120000"/>
                </a:lnSpc>
              </a:pPr>
              <a:r>
                <a:rPr lang="ja-JP" altLang="en-US" sz="2000" dirty="0">
                  <a:latin typeface="メイリオ" panose="020B0604030504040204" pitchFamily="50" charset="-128"/>
                  <a:ea typeface="メイリオ" panose="020B0604030504040204" pitchFamily="50" charset="-128"/>
                </a:rPr>
                <a:t>急激な増加により</a:t>
              </a:r>
              <a:endParaRPr lang="en-US" altLang="ja-JP" sz="2000" dirty="0">
                <a:latin typeface="メイリオ" panose="020B0604030504040204" pitchFamily="50" charset="-128"/>
                <a:ea typeface="メイリオ" panose="020B0604030504040204" pitchFamily="50" charset="-128"/>
              </a:endParaRPr>
            </a:p>
            <a:p>
              <a:pPr>
                <a:lnSpc>
                  <a:spcPct val="120000"/>
                </a:lnSpc>
              </a:pPr>
              <a:r>
                <a:rPr lang="ja-JP" altLang="en-US" sz="2400" b="1" dirty="0">
                  <a:latin typeface="メイリオ" panose="020B0604030504040204" pitchFamily="50" charset="-128"/>
                  <a:ea typeface="メイリオ" panose="020B0604030504040204" pitchFamily="50" charset="-128"/>
                </a:rPr>
                <a:t>大気汚染が深刻化</a:t>
              </a:r>
            </a:p>
          </p:txBody>
        </p:sp>
        <p:sp>
          <p:nvSpPr>
            <p:cNvPr id="11" name="二等辺三角形 10">
              <a:extLst>
                <a:ext uri="{FF2B5EF4-FFF2-40B4-BE49-F238E27FC236}">
                  <a16:creationId xmlns:a16="http://schemas.microsoft.com/office/drawing/2014/main" id="{D6D457D6-1226-C4BE-D4FA-483A1FACAFAF}"/>
                </a:ext>
              </a:extLst>
            </p:cNvPr>
            <p:cNvSpPr/>
            <p:nvPr/>
          </p:nvSpPr>
          <p:spPr>
            <a:xfrm rot="10800000">
              <a:off x="4494675" y="2571772"/>
              <a:ext cx="3838170" cy="313453"/>
            </a:xfrm>
            <a:prstGeom prst="triangle">
              <a:avLst/>
            </a:prstGeom>
            <a:gradFill>
              <a:gsLst>
                <a:gs pos="0">
                  <a:srgbClr val="E4E4E4"/>
                </a:gs>
                <a:gs pos="100000">
                  <a:schemeClr val="bg1">
                    <a:lumMod val="65000"/>
                  </a:schemeClr>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33" name="図 32">
            <a:extLst>
              <a:ext uri="{FF2B5EF4-FFF2-40B4-BE49-F238E27FC236}">
                <a16:creationId xmlns:a16="http://schemas.microsoft.com/office/drawing/2014/main" id="{BCF85D2E-D0D2-44BE-9D62-47C372E737C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6372"/>
          <a:stretch/>
        </p:blipFill>
        <p:spPr>
          <a:xfrm>
            <a:off x="4697873" y="5132867"/>
            <a:ext cx="3376573" cy="1635691"/>
          </a:xfrm>
          <a:prstGeom prst="rect">
            <a:avLst/>
          </a:prstGeom>
        </p:spPr>
      </p:pic>
      <p:cxnSp>
        <p:nvCxnSpPr>
          <p:cNvPr id="16" name="直線コネクタ 15">
            <a:extLst>
              <a:ext uri="{FF2B5EF4-FFF2-40B4-BE49-F238E27FC236}">
                <a16:creationId xmlns:a16="http://schemas.microsoft.com/office/drawing/2014/main" id="{D3F1CCC6-7177-396D-E19D-45E6F2CA803B}"/>
              </a:ext>
            </a:extLst>
          </p:cNvPr>
          <p:cNvCxnSpPr>
            <a:cxnSpLocks/>
          </p:cNvCxnSpPr>
          <p:nvPr/>
        </p:nvCxnSpPr>
        <p:spPr>
          <a:xfrm>
            <a:off x="1531247" y="2458170"/>
            <a:ext cx="2988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39" name="図 38">
            <a:extLst>
              <a:ext uri="{FF2B5EF4-FFF2-40B4-BE49-F238E27FC236}">
                <a16:creationId xmlns:a16="http://schemas.microsoft.com/office/drawing/2014/main" id="{75D1E8DC-1424-4202-9D1D-50C269B79CF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7559" b="6455"/>
          <a:stretch/>
        </p:blipFill>
        <p:spPr>
          <a:xfrm>
            <a:off x="8148182" y="5132867"/>
            <a:ext cx="3702074" cy="1635691"/>
          </a:xfrm>
          <a:prstGeom prst="rect">
            <a:avLst/>
          </a:prstGeom>
          <a:ln>
            <a:noFill/>
          </a:ln>
          <a:effectLst/>
        </p:spPr>
      </p:pic>
      <p:pic>
        <p:nvPicPr>
          <p:cNvPr id="30" name="図 29">
            <a:extLst>
              <a:ext uri="{FF2B5EF4-FFF2-40B4-BE49-F238E27FC236}">
                <a16:creationId xmlns:a16="http://schemas.microsoft.com/office/drawing/2014/main" id="{83CF5E0F-CA40-C73A-F61F-BFF77F2D0EF2}"/>
              </a:ext>
            </a:extLst>
          </p:cNvPr>
          <p:cNvPicPr>
            <a:picLocks noChangeAspect="1"/>
          </p:cNvPicPr>
          <p:nvPr/>
        </p:nvPicPr>
        <p:blipFill rotWithShape="1">
          <a:blip r:embed="rId6"/>
          <a:srcRect l="39524" t="14381" r="32747" b="41030"/>
          <a:stretch/>
        </p:blipFill>
        <p:spPr>
          <a:xfrm>
            <a:off x="8141263" y="2945744"/>
            <a:ext cx="2657520" cy="2138520"/>
          </a:xfrm>
          <a:prstGeom prst="rect">
            <a:avLst/>
          </a:prstGeom>
        </p:spPr>
      </p:pic>
      <p:cxnSp>
        <p:nvCxnSpPr>
          <p:cNvPr id="48" name="直線矢印コネクタ 47">
            <a:extLst>
              <a:ext uri="{FF2B5EF4-FFF2-40B4-BE49-F238E27FC236}">
                <a16:creationId xmlns:a16="http://schemas.microsoft.com/office/drawing/2014/main" id="{CBB697EF-FCC5-6A61-05F3-92FA03782ECE}"/>
              </a:ext>
            </a:extLst>
          </p:cNvPr>
          <p:cNvCxnSpPr>
            <a:cxnSpLocks/>
          </p:cNvCxnSpPr>
          <p:nvPr/>
        </p:nvCxnSpPr>
        <p:spPr>
          <a:xfrm flipH="1">
            <a:off x="10408156" y="3000840"/>
            <a:ext cx="689007" cy="84047"/>
          </a:xfrm>
          <a:prstGeom prst="straightConnector1">
            <a:avLst/>
          </a:prstGeom>
          <a:ln w="28575">
            <a:headEnd type="none"/>
            <a:tailEnd type="oval"/>
          </a:ln>
        </p:spPr>
        <p:style>
          <a:lnRef idx="1">
            <a:schemeClr val="accent1"/>
          </a:lnRef>
          <a:fillRef idx="0">
            <a:schemeClr val="accent1"/>
          </a:fillRef>
          <a:effectRef idx="0">
            <a:schemeClr val="accent1"/>
          </a:effectRef>
          <a:fontRef idx="minor">
            <a:schemeClr val="tx1"/>
          </a:fontRef>
        </p:style>
      </p:cxnSp>
      <p:cxnSp>
        <p:nvCxnSpPr>
          <p:cNvPr id="50" name="直線矢印コネクタ 49">
            <a:extLst>
              <a:ext uri="{FF2B5EF4-FFF2-40B4-BE49-F238E27FC236}">
                <a16:creationId xmlns:a16="http://schemas.microsoft.com/office/drawing/2014/main" id="{D1F57E5A-F05D-5451-D582-6975F5ECC60B}"/>
              </a:ext>
            </a:extLst>
          </p:cNvPr>
          <p:cNvCxnSpPr>
            <a:cxnSpLocks/>
          </p:cNvCxnSpPr>
          <p:nvPr/>
        </p:nvCxnSpPr>
        <p:spPr>
          <a:xfrm flipH="1" flipV="1">
            <a:off x="9958927" y="3872909"/>
            <a:ext cx="931154" cy="968470"/>
          </a:xfrm>
          <a:prstGeom prst="straightConnector1">
            <a:avLst/>
          </a:prstGeom>
          <a:ln w="28575">
            <a:tailEnd type="oval"/>
          </a:ln>
        </p:spPr>
        <p:style>
          <a:lnRef idx="1">
            <a:schemeClr val="accent1"/>
          </a:lnRef>
          <a:fillRef idx="0">
            <a:schemeClr val="accent1"/>
          </a:fillRef>
          <a:effectRef idx="0">
            <a:schemeClr val="accent1"/>
          </a:effectRef>
          <a:fontRef idx="minor">
            <a:schemeClr val="tx1"/>
          </a:fontRef>
        </p:style>
      </p:cxnSp>
      <p:pic>
        <p:nvPicPr>
          <p:cNvPr id="38" name="図 37">
            <a:extLst>
              <a:ext uri="{FF2B5EF4-FFF2-40B4-BE49-F238E27FC236}">
                <a16:creationId xmlns:a16="http://schemas.microsoft.com/office/drawing/2014/main" id="{A0514AEA-27D4-FC4D-FB3B-072266DD1BA3}"/>
              </a:ext>
            </a:extLst>
          </p:cNvPr>
          <p:cNvPicPr>
            <a:picLocks noChangeAspect="1"/>
          </p:cNvPicPr>
          <p:nvPr/>
        </p:nvPicPr>
        <p:blipFill rotWithShape="1">
          <a:blip r:embed="rId6"/>
          <a:srcRect l="70688" t="52578" r="1582" b="7434"/>
          <a:stretch/>
        </p:blipFill>
        <p:spPr>
          <a:xfrm>
            <a:off x="10747205" y="4277725"/>
            <a:ext cx="1112725" cy="803045"/>
          </a:xfrm>
          <a:prstGeom prst="rect">
            <a:avLst/>
          </a:prstGeom>
        </p:spPr>
      </p:pic>
      <p:pic>
        <p:nvPicPr>
          <p:cNvPr id="37" name="図 36">
            <a:extLst>
              <a:ext uri="{FF2B5EF4-FFF2-40B4-BE49-F238E27FC236}">
                <a16:creationId xmlns:a16="http://schemas.microsoft.com/office/drawing/2014/main" id="{01673B70-5C24-A13A-F990-B541E6445826}"/>
              </a:ext>
            </a:extLst>
          </p:cNvPr>
          <p:cNvPicPr>
            <a:picLocks noChangeAspect="1"/>
          </p:cNvPicPr>
          <p:nvPr/>
        </p:nvPicPr>
        <p:blipFill rotWithShape="1">
          <a:blip r:embed="rId6"/>
          <a:srcRect l="84119" t="2108" r="1417" b="53479"/>
          <a:stretch/>
        </p:blipFill>
        <p:spPr>
          <a:xfrm>
            <a:off x="10999555" y="2943918"/>
            <a:ext cx="850701" cy="1307209"/>
          </a:xfrm>
          <a:prstGeom prst="rect">
            <a:avLst/>
          </a:prstGeom>
        </p:spPr>
      </p:pic>
      <p:sp>
        <p:nvSpPr>
          <p:cNvPr id="58" name="テキスト ボックス 57">
            <a:extLst>
              <a:ext uri="{FF2B5EF4-FFF2-40B4-BE49-F238E27FC236}">
                <a16:creationId xmlns:a16="http://schemas.microsoft.com/office/drawing/2014/main" id="{9B7B61D4-F6B9-61F3-3651-D7D0B6EDC291}"/>
              </a:ext>
            </a:extLst>
          </p:cNvPr>
          <p:cNvSpPr txBox="1"/>
          <p:nvPr/>
        </p:nvSpPr>
        <p:spPr>
          <a:xfrm>
            <a:off x="8141261" y="2980956"/>
            <a:ext cx="1755213" cy="523220"/>
          </a:xfrm>
          <a:prstGeom prst="rect">
            <a:avLst/>
          </a:prstGeom>
          <a:solidFill>
            <a:srgbClr val="FFFFFF">
              <a:alpha val="69804"/>
            </a:srgbClr>
          </a:solidFill>
        </p:spPr>
        <p:txBody>
          <a:bodyPr wrap="square" rtlCol="0">
            <a:spAutoFit/>
          </a:bodyPr>
          <a:lstStyle/>
          <a:p>
            <a:r>
              <a:rPr kumimoji="1" lang="en-US" altLang="ja-JP" sz="1400" b="1" dirty="0">
                <a:latin typeface="メイリオ" panose="020B0604030504040204" pitchFamily="50" charset="-128"/>
                <a:ea typeface="メイリオ" panose="020B0604030504040204" pitchFamily="50" charset="-128"/>
              </a:rPr>
              <a:t>1971</a:t>
            </a:r>
            <a:r>
              <a:rPr kumimoji="1" lang="ja-JP" altLang="en-US" sz="1400" b="1" dirty="0">
                <a:latin typeface="メイリオ" panose="020B0604030504040204" pitchFamily="50" charset="-128"/>
                <a:ea typeface="メイリオ" panose="020B0604030504040204" pitchFamily="50" charset="-128"/>
              </a:rPr>
              <a:t>年：</a:t>
            </a:r>
            <a:r>
              <a:rPr lang="ja-JP" altLang="en-US" sz="1400" b="1" dirty="0">
                <a:latin typeface="メイリオ" panose="020B0604030504040204" pitchFamily="50" charset="-128"/>
                <a:ea typeface="メイリオ" panose="020B0604030504040204" pitchFamily="50" charset="-128"/>
              </a:rPr>
              <a:t>都心部で</a:t>
            </a:r>
            <a:endParaRPr lang="en-US" altLang="ja-JP" sz="1400" b="1" dirty="0">
              <a:latin typeface="メイリオ" panose="020B0604030504040204" pitchFamily="50" charset="-128"/>
              <a:ea typeface="メイリオ" panose="020B0604030504040204" pitchFamily="50" charset="-128"/>
            </a:endParaRPr>
          </a:p>
          <a:p>
            <a:r>
              <a:rPr lang="ja-JP" altLang="en-US" sz="1400" b="1" dirty="0">
                <a:latin typeface="メイリオ" panose="020B0604030504040204" pitchFamily="50" charset="-128"/>
                <a:ea typeface="メイリオ" panose="020B0604030504040204" pitchFamily="50" charset="-128"/>
              </a:rPr>
              <a:t>地域熱供給開始</a:t>
            </a:r>
            <a:endParaRPr lang="en-US" altLang="ja-JP" sz="1400" b="1" dirty="0">
              <a:latin typeface="メイリオ" panose="020B0604030504040204" pitchFamily="50" charset="-128"/>
              <a:ea typeface="メイリオ" panose="020B0604030504040204" pitchFamily="50" charset="-128"/>
            </a:endParaRPr>
          </a:p>
        </p:txBody>
      </p:sp>
      <p:pic>
        <p:nvPicPr>
          <p:cNvPr id="2" name="図 1">
            <a:extLst>
              <a:ext uri="{FF2B5EF4-FFF2-40B4-BE49-F238E27FC236}">
                <a16:creationId xmlns:a16="http://schemas.microsoft.com/office/drawing/2014/main" id="{F827382A-1EF1-FCF4-8E86-A0DB258DAAF2}"/>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a14:imgEffect>
                  </a14:imgLayer>
                </a14:imgProps>
              </a:ext>
            </a:extLst>
          </a:blip>
          <a:srcRect l="3512" t="26116" r="66986" b="39193"/>
          <a:stretch/>
        </p:blipFill>
        <p:spPr>
          <a:xfrm>
            <a:off x="8421950" y="642782"/>
            <a:ext cx="3442820" cy="1993632"/>
          </a:xfrm>
          <a:prstGeom prst="rect">
            <a:avLst/>
          </a:prstGeom>
          <a:ln>
            <a:noFill/>
          </a:ln>
        </p:spPr>
      </p:pic>
      <p:sp>
        <p:nvSpPr>
          <p:cNvPr id="5" name="テキスト ボックス 4">
            <a:extLst>
              <a:ext uri="{FF2B5EF4-FFF2-40B4-BE49-F238E27FC236}">
                <a16:creationId xmlns:a16="http://schemas.microsoft.com/office/drawing/2014/main" id="{907D9B61-175F-4EFE-FB1E-503BA9E65EC4}"/>
              </a:ext>
            </a:extLst>
          </p:cNvPr>
          <p:cNvSpPr txBox="1"/>
          <p:nvPr/>
        </p:nvSpPr>
        <p:spPr>
          <a:xfrm>
            <a:off x="8389941" y="640427"/>
            <a:ext cx="2526245" cy="461665"/>
          </a:xfrm>
          <a:prstGeom prst="rect">
            <a:avLst/>
          </a:prstGeom>
          <a:noFill/>
        </p:spPr>
        <p:txBody>
          <a:bodyPr wrap="square" rtlCol="0">
            <a:spAutoFit/>
          </a:bodyPr>
          <a:lstStyle/>
          <a:p>
            <a:r>
              <a:rPr kumimoji="1" lang="en-US" altLang="ja-JP" sz="1400" b="1" dirty="0">
                <a:latin typeface="メイリオ" panose="020B0604030504040204" pitchFamily="50" charset="-128"/>
                <a:ea typeface="メイリオ" panose="020B0604030504040204" pitchFamily="50" charset="-128"/>
              </a:rPr>
              <a:t>1950</a:t>
            </a:r>
            <a:r>
              <a:rPr kumimoji="1" lang="ja-JP" altLang="en-US" sz="1400" b="1" dirty="0">
                <a:latin typeface="メイリオ" panose="020B0604030504040204" pitchFamily="50" charset="-128"/>
                <a:ea typeface="メイリオ" panose="020B0604030504040204" pitchFamily="50" charset="-128"/>
              </a:rPr>
              <a:t>年台後半の都心</a:t>
            </a:r>
            <a:r>
              <a:rPr lang="ja-JP" altLang="en-US" sz="1400" b="1" dirty="0">
                <a:latin typeface="メイリオ" panose="020B0604030504040204" pitchFamily="50" charset="-128"/>
                <a:ea typeface="メイリオ" panose="020B0604030504040204" pitchFamily="50" charset="-128"/>
              </a:rPr>
              <a:t>部</a:t>
            </a:r>
            <a:endParaRPr kumimoji="1" lang="en-US" altLang="ja-JP" sz="1400" b="1" dirty="0">
              <a:latin typeface="メイリオ" panose="020B0604030504040204" pitchFamily="50" charset="-128"/>
              <a:ea typeface="メイリオ" panose="020B0604030504040204" pitchFamily="50" charset="-128"/>
            </a:endParaRPr>
          </a:p>
          <a:p>
            <a:r>
              <a:rPr lang="ja-JP" altLang="en-US" sz="1000" dirty="0">
                <a:latin typeface="メイリオ" panose="020B0604030504040204" pitchFamily="50" charset="-128"/>
                <a:ea typeface="メイリオ" panose="020B0604030504040204" pitchFamily="50" charset="-128"/>
              </a:rPr>
              <a:t>（札幌市公文書館所蔵）</a:t>
            </a:r>
            <a:endParaRPr kumimoji="1" lang="ja-JP" altLang="en-US" sz="1400" dirty="0">
              <a:latin typeface="メイリオ" panose="020B0604030504040204" pitchFamily="50" charset="-128"/>
              <a:ea typeface="メイリオ" panose="020B0604030504040204" pitchFamily="50" charset="-128"/>
            </a:endParaRPr>
          </a:p>
        </p:txBody>
      </p:sp>
      <p:sp>
        <p:nvSpPr>
          <p:cNvPr id="43" name="テキスト ボックス 42">
            <a:extLst>
              <a:ext uri="{FF2B5EF4-FFF2-40B4-BE49-F238E27FC236}">
                <a16:creationId xmlns:a16="http://schemas.microsoft.com/office/drawing/2014/main" id="{4545D83A-60DE-5D83-6F8F-9896A7C9DCA1}"/>
              </a:ext>
            </a:extLst>
          </p:cNvPr>
          <p:cNvSpPr txBox="1"/>
          <p:nvPr/>
        </p:nvSpPr>
        <p:spPr>
          <a:xfrm>
            <a:off x="8148182" y="5160057"/>
            <a:ext cx="2599023" cy="307777"/>
          </a:xfrm>
          <a:prstGeom prst="rect">
            <a:avLst/>
          </a:prstGeom>
          <a:solidFill>
            <a:srgbClr val="FFFFFF">
              <a:alpha val="69804"/>
            </a:srgbClr>
          </a:solidFill>
        </p:spPr>
        <p:txBody>
          <a:bodyPr wrap="square" rtlCol="0">
            <a:spAutoFit/>
          </a:bodyPr>
          <a:lstStyle/>
          <a:p>
            <a:r>
              <a:rPr kumimoji="1" lang="en-US" altLang="ja-JP" sz="1400" b="1" dirty="0">
                <a:latin typeface="メイリオ" panose="020B0604030504040204" pitchFamily="50" charset="-128"/>
                <a:ea typeface="メイリオ" panose="020B0604030504040204" pitchFamily="50" charset="-128"/>
              </a:rPr>
              <a:t>1971</a:t>
            </a:r>
            <a:r>
              <a:rPr kumimoji="1" lang="ja-JP" altLang="en-US" sz="1400" b="1" dirty="0">
                <a:latin typeface="メイリオ" panose="020B0604030504040204" pitchFamily="50" charset="-128"/>
                <a:ea typeface="メイリオ" panose="020B0604030504040204" pitchFamily="50" charset="-128"/>
              </a:rPr>
              <a:t>年：</a:t>
            </a:r>
            <a:r>
              <a:rPr lang="ja-JP" altLang="en-US" sz="1400" b="1" dirty="0">
                <a:latin typeface="メイリオ" panose="020B0604030504040204" pitchFamily="50" charset="-128"/>
                <a:ea typeface="メイリオ" panose="020B0604030504040204" pitchFamily="50" charset="-128"/>
              </a:rPr>
              <a:t>地下鉄南北線開業</a:t>
            </a:r>
            <a:endParaRPr lang="en-US" altLang="ja-JP" sz="1400" b="1" dirty="0">
              <a:latin typeface="メイリオ" panose="020B0604030504040204" pitchFamily="50" charset="-128"/>
              <a:ea typeface="メイリオ" panose="020B0604030504040204" pitchFamily="50" charset="-128"/>
            </a:endParaRPr>
          </a:p>
        </p:txBody>
      </p:sp>
      <p:sp>
        <p:nvSpPr>
          <p:cNvPr id="44" name="テキスト ボックス 43">
            <a:extLst>
              <a:ext uri="{FF2B5EF4-FFF2-40B4-BE49-F238E27FC236}">
                <a16:creationId xmlns:a16="http://schemas.microsoft.com/office/drawing/2014/main" id="{A36D3E81-A882-4FE9-C681-88E61D06A61C}"/>
              </a:ext>
            </a:extLst>
          </p:cNvPr>
          <p:cNvSpPr txBox="1"/>
          <p:nvPr/>
        </p:nvSpPr>
        <p:spPr>
          <a:xfrm>
            <a:off x="4727437" y="5191120"/>
            <a:ext cx="2936106" cy="307777"/>
          </a:xfrm>
          <a:prstGeom prst="rect">
            <a:avLst/>
          </a:prstGeom>
          <a:solidFill>
            <a:srgbClr val="FFFFFF">
              <a:alpha val="69804"/>
            </a:srgbClr>
          </a:solidFill>
        </p:spPr>
        <p:txBody>
          <a:bodyPr wrap="square" rtlCol="0">
            <a:spAutoFit/>
          </a:bodyPr>
          <a:lstStyle/>
          <a:p>
            <a:r>
              <a:rPr kumimoji="1" lang="en-US" altLang="ja-JP" sz="1400" b="1" dirty="0">
                <a:latin typeface="メイリオ" panose="020B0604030504040204" pitchFamily="50" charset="-128"/>
                <a:ea typeface="メイリオ" panose="020B0604030504040204" pitchFamily="50" charset="-128"/>
              </a:rPr>
              <a:t>1972</a:t>
            </a:r>
            <a:r>
              <a:rPr kumimoji="1" lang="ja-JP" altLang="en-US" sz="1400" b="1" dirty="0">
                <a:latin typeface="メイリオ" panose="020B0604030504040204" pitchFamily="50" charset="-128"/>
                <a:ea typeface="メイリオ" panose="020B0604030504040204" pitchFamily="50" charset="-128"/>
              </a:rPr>
              <a:t>年：</a:t>
            </a:r>
            <a:r>
              <a:rPr lang="ja-JP" altLang="en-US" sz="1400" b="1" dirty="0">
                <a:latin typeface="メイリオ" panose="020B0604030504040204" pitchFamily="50" charset="-128"/>
                <a:ea typeface="メイリオ" panose="020B0604030504040204" pitchFamily="50" charset="-128"/>
              </a:rPr>
              <a:t>札幌オリンピック開催</a:t>
            </a:r>
            <a:endParaRPr lang="en-US" altLang="ja-JP" sz="14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66664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楕円 25"/>
          <p:cNvSpPr>
            <a:spLocks noChangeAspect="1"/>
          </p:cNvSpPr>
          <p:nvPr/>
        </p:nvSpPr>
        <p:spPr>
          <a:xfrm>
            <a:off x="11772367" y="30579"/>
            <a:ext cx="369848" cy="369848"/>
          </a:xfrm>
          <a:prstGeom prst="ellipse">
            <a:avLst/>
          </a:prstGeom>
          <a:solidFill>
            <a:srgbClr val="A5D7A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pic>
        <p:nvPicPr>
          <p:cNvPr id="14" name="Picture 6" descr="\\B03010-s-002\12シティプロモート担当\シティプロモート\01_庁内取組（具体的なもの）\00_プロ担からの依頼\201506_庁内通知\09_写真素材\文字ロゴ（白地赤文字）.jpg"/>
          <p:cNvPicPr>
            <a:picLocks noChangeAspect="1"/>
          </p:cNvPicPr>
          <p:nvPr/>
        </p:nvPicPr>
        <p:blipFill rotWithShape="1">
          <a:blip r:embed="rId3" cstate="print">
            <a:extLst>
              <a:ext uri="{28A0092B-C50C-407E-A947-70E740481C1C}">
                <a14:useLocalDpi xmlns:a14="http://schemas.microsoft.com/office/drawing/2010/main" val="0"/>
              </a:ext>
            </a:extLst>
          </a:blip>
          <a:srcRect l="14102" t="17552" r="19966" b="21093"/>
          <a:stretch/>
        </p:blipFill>
        <p:spPr bwMode="auto">
          <a:xfrm>
            <a:off x="10630306" y="81388"/>
            <a:ext cx="1080150" cy="280538"/>
          </a:xfrm>
          <a:prstGeom prst="rect">
            <a:avLst/>
          </a:prstGeom>
          <a:noFill/>
        </p:spPr>
      </p:pic>
      <p:sp>
        <p:nvSpPr>
          <p:cNvPr id="12" name="スライド番号プレースホルダー 11"/>
          <p:cNvSpPr>
            <a:spLocks noGrp="1"/>
          </p:cNvSpPr>
          <p:nvPr>
            <p:ph type="sldNum" sz="quarter" idx="12"/>
          </p:nvPr>
        </p:nvSpPr>
        <p:spPr>
          <a:xfrm>
            <a:off x="9507772" y="42450"/>
            <a:ext cx="2651095" cy="365125"/>
          </a:xfrm>
        </p:spPr>
        <p:txBody>
          <a:bodyPr/>
          <a:lstStyle/>
          <a:p>
            <a:fld id="{D3A5AA8F-5940-4794-A8BB-D0834433E071}" type="slidenum">
              <a:rPr kumimoji="1" lang="ja-JP" altLang="en-US" smtClean="0">
                <a:latin typeface="メイリオ" panose="020B0604030504040204" pitchFamily="50" charset="-128"/>
                <a:ea typeface="メイリオ" panose="020B0604030504040204" pitchFamily="50" charset="-128"/>
              </a:rPr>
              <a:t>2</a:t>
            </a:fld>
            <a:endParaRPr kumimoji="1" lang="ja-JP" altLang="en-US" dirty="0">
              <a:latin typeface="メイリオ" panose="020B0604030504040204" pitchFamily="50" charset="-128"/>
              <a:ea typeface="メイリオ" panose="020B0604030504040204" pitchFamily="50" charset="-128"/>
            </a:endParaRPr>
          </a:p>
        </p:txBody>
      </p:sp>
      <p:sp>
        <p:nvSpPr>
          <p:cNvPr id="20" name="楕円 19">
            <a:extLst>
              <a:ext uri="{FF2B5EF4-FFF2-40B4-BE49-F238E27FC236}">
                <a16:creationId xmlns:a16="http://schemas.microsoft.com/office/drawing/2014/main" id="{33C7B66A-EFA0-4097-862E-F0816401CA97}"/>
              </a:ext>
            </a:extLst>
          </p:cNvPr>
          <p:cNvSpPr>
            <a:spLocks/>
          </p:cNvSpPr>
          <p:nvPr/>
        </p:nvSpPr>
        <p:spPr>
          <a:xfrm>
            <a:off x="318702" y="139662"/>
            <a:ext cx="684000" cy="684000"/>
          </a:xfrm>
          <a:prstGeom prst="ellipse">
            <a:avLst/>
          </a:prstGeom>
          <a:solidFill>
            <a:srgbClr val="A5D7A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a:spLocks/>
          </p:cNvSpPr>
          <p:nvPr/>
        </p:nvSpPr>
        <p:spPr>
          <a:xfrm>
            <a:off x="534653" y="264748"/>
            <a:ext cx="8051563" cy="379719"/>
          </a:xfrm>
          <a:prstGeom prst="rect">
            <a:avLst/>
          </a:prstGeom>
          <a:noFill/>
        </p:spPr>
        <p:txBody>
          <a:bodyPr wrap="square">
            <a:noAutofit/>
          </a:bodyPr>
          <a:lstStyle/>
          <a:p>
            <a:r>
              <a:rPr lang="ja-JP" altLang="en-US" sz="3200" b="1" dirty="0">
                <a:latin typeface="メイリオ" panose="020B0604030504040204" pitchFamily="50" charset="-128"/>
                <a:ea typeface="メイリオ" panose="020B0604030504040204" pitchFamily="50" charset="-128"/>
              </a:rPr>
              <a:t>札幌市のまちの歩みと環境問題の変遷</a:t>
            </a:r>
          </a:p>
        </p:txBody>
      </p:sp>
      <p:graphicFrame>
        <p:nvGraphicFramePr>
          <p:cNvPr id="63" name="Object 3">
            <a:extLst>
              <a:ext uri="{FF2B5EF4-FFF2-40B4-BE49-F238E27FC236}">
                <a16:creationId xmlns:a16="http://schemas.microsoft.com/office/drawing/2014/main" id="{28063BB0-0653-722B-4031-5BE8799F7365}"/>
              </a:ext>
            </a:extLst>
          </p:cNvPr>
          <p:cNvGraphicFramePr>
            <a:graphicFrameLocks noGrp="1" noChangeAspect="1"/>
          </p:cNvGraphicFramePr>
          <p:nvPr>
            <p:ph idx="1"/>
            <p:extLst>
              <p:ext uri="{D42A27DB-BD31-4B8C-83A1-F6EECF244321}">
                <p14:modId xmlns:p14="http://schemas.microsoft.com/office/powerpoint/2010/main" val="3484447690"/>
              </p:ext>
            </p:extLst>
          </p:nvPr>
        </p:nvGraphicFramePr>
        <p:xfrm>
          <a:off x="25401" y="1607592"/>
          <a:ext cx="6194424" cy="4429125"/>
        </p:xfrm>
        <a:graphic>
          <a:graphicData uri="http://schemas.openxmlformats.org/drawingml/2006/chart">
            <c:chart xmlns:c="http://schemas.openxmlformats.org/drawingml/2006/chart" xmlns:r="http://schemas.openxmlformats.org/officeDocument/2006/relationships" r:id="rId4"/>
          </a:graphicData>
        </a:graphic>
      </p:graphicFrame>
      <p:sp>
        <p:nvSpPr>
          <p:cNvPr id="64" name="Text Box 4">
            <a:extLst>
              <a:ext uri="{FF2B5EF4-FFF2-40B4-BE49-F238E27FC236}">
                <a16:creationId xmlns:a16="http://schemas.microsoft.com/office/drawing/2014/main" id="{D6AC003D-1A57-94A4-1314-74063EEBC39B}"/>
              </a:ext>
            </a:extLst>
          </p:cNvPr>
          <p:cNvSpPr txBox="1">
            <a:spLocks noChangeArrowheads="1"/>
          </p:cNvSpPr>
          <p:nvPr/>
        </p:nvSpPr>
        <p:spPr bwMode="auto">
          <a:xfrm>
            <a:off x="1282100" y="5905231"/>
            <a:ext cx="4302203" cy="830997"/>
          </a:xfrm>
          <a:prstGeom prst="rect">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altLang="ja-JP" sz="2400" dirty="0">
                <a:cs typeface="Arial" panose="020B0604020202020204" pitchFamily="34" charset="0"/>
              </a:rPr>
              <a:t>Winter (October – March) value, </a:t>
            </a:r>
          </a:p>
          <a:p>
            <a:pPr algn="l">
              <a:spcBef>
                <a:spcPct val="0"/>
              </a:spcBef>
            </a:pPr>
            <a:r>
              <a:rPr lang="en-US" altLang="ja-JP" sz="2400" dirty="0">
                <a:cs typeface="Arial" panose="020B0604020202020204" pitchFamily="34" charset="0"/>
              </a:rPr>
              <a:t>central part of Sapporo City</a:t>
            </a:r>
          </a:p>
        </p:txBody>
      </p:sp>
      <p:sp>
        <p:nvSpPr>
          <p:cNvPr id="65" name="Rectangle 2">
            <a:extLst>
              <a:ext uri="{FF2B5EF4-FFF2-40B4-BE49-F238E27FC236}">
                <a16:creationId xmlns:a16="http://schemas.microsoft.com/office/drawing/2014/main" id="{4F1741E2-4B0C-CC8A-28DA-47560B81532B}"/>
              </a:ext>
            </a:extLst>
          </p:cNvPr>
          <p:cNvSpPr>
            <a:spLocks noGrp="1" noChangeArrowheads="1"/>
          </p:cNvSpPr>
          <p:nvPr>
            <p:ph type="title"/>
          </p:nvPr>
        </p:nvSpPr>
        <p:spPr>
          <a:xfrm>
            <a:off x="209549" y="1063048"/>
            <a:ext cx="6188077" cy="1139825"/>
          </a:xfrm>
        </p:spPr>
        <p:txBody>
          <a:bodyPr>
            <a:normAutofit/>
          </a:bodyPr>
          <a:lstStyle/>
          <a:p>
            <a:r>
              <a:rPr lang="ja-JP" altLang="en-US" sz="2800" b="1" dirty="0">
                <a:latin typeface="メイリオ" panose="020B0604030504040204" pitchFamily="50" charset="-128"/>
                <a:ea typeface="メイリオ" panose="020B0604030504040204" pitchFamily="50" charset="-128"/>
              </a:rPr>
              <a:t>降下ばいじん量の経年変化</a:t>
            </a:r>
            <a:endParaRPr lang="en-US" altLang="ja-JP" sz="2800" b="1" dirty="0">
              <a:latin typeface="メイリオ" panose="020B0604030504040204" pitchFamily="50" charset="-128"/>
              <a:ea typeface="メイリオ" panose="020B0604030504040204" pitchFamily="50" charset="-128"/>
            </a:endParaRPr>
          </a:p>
        </p:txBody>
      </p:sp>
      <p:sp>
        <p:nvSpPr>
          <p:cNvPr id="66" name="Oval 6">
            <a:extLst>
              <a:ext uri="{FF2B5EF4-FFF2-40B4-BE49-F238E27FC236}">
                <a16:creationId xmlns:a16="http://schemas.microsoft.com/office/drawing/2014/main" id="{BE44DDC8-EEA8-26E5-049B-AB71C27FF63D}"/>
              </a:ext>
            </a:extLst>
          </p:cNvPr>
          <p:cNvSpPr>
            <a:spLocks noChangeArrowheads="1"/>
          </p:cNvSpPr>
          <p:nvPr/>
        </p:nvSpPr>
        <p:spPr bwMode="auto">
          <a:xfrm rot="19830978">
            <a:off x="1674225" y="2107024"/>
            <a:ext cx="925937" cy="2902626"/>
          </a:xfrm>
          <a:prstGeom prst="ellipse">
            <a:avLst/>
          </a:prstGeom>
          <a:noFill/>
          <a:ln w="25400" algn="ctr">
            <a:solidFill>
              <a:srgbClr val="0000FF"/>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aphicFrame>
        <p:nvGraphicFramePr>
          <p:cNvPr id="68" name="Object 8">
            <a:extLst>
              <a:ext uri="{FF2B5EF4-FFF2-40B4-BE49-F238E27FC236}">
                <a16:creationId xmlns:a16="http://schemas.microsoft.com/office/drawing/2014/main" id="{A3BE27D7-993E-C9CC-59F1-74D12A6C8326}"/>
              </a:ext>
            </a:extLst>
          </p:cNvPr>
          <p:cNvGraphicFramePr>
            <a:graphicFrameLocks noChangeAspect="1"/>
          </p:cNvGraphicFramePr>
          <p:nvPr>
            <p:extLst>
              <p:ext uri="{D42A27DB-BD31-4B8C-83A1-F6EECF244321}">
                <p14:modId xmlns:p14="http://schemas.microsoft.com/office/powerpoint/2010/main" val="3087007934"/>
              </p:ext>
            </p:extLst>
          </p:nvPr>
        </p:nvGraphicFramePr>
        <p:xfrm>
          <a:off x="6300263" y="1560467"/>
          <a:ext cx="6018737" cy="4344764"/>
        </p:xfrm>
        <a:graphic>
          <a:graphicData uri="http://schemas.openxmlformats.org/drawingml/2006/chart">
            <c:chart xmlns:c="http://schemas.openxmlformats.org/drawingml/2006/chart" xmlns:r="http://schemas.openxmlformats.org/officeDocument/2006/relationships" r:id="rId5"/>
          </a:graphicData>
        </a:graphic>
      </p:graphicFrame>
      <p:sp>
        <p:nvSpPr>
          <p:cNvPr id="69" name="Oval 6">
            <a:extLst>
              <a:ext uri="{FF2B5EF4-FFF2-40B4-BE49-F238E27FC236}">
                <a16:creationId xmlns:a16="http://schemas.microsoft.com/office/drawing/2014/main" id="{5B0F59B0-DF0B-C6B5-9837-B1421ABAE62D}"/>
              </a:ext>
            </a:extLst>
          </p:cNvPr>
          <p:cNvSpPr>
            <a:spLocks noChangeArrowheads="1"/>
          </p:cNvSpPr>
          <p:nvPr/>
        </p:nvSpPr>
        <p:spPr bwMode="auto">
          <a:xfrm rot="18732742">
            <a:off x="8118754" y="1429963"/>
            <a:ext cx="1081262" cy="3672714"/>
          </a:xfrm>
          <a:prstGeom prst="ellipse">
            <a:avLst/>
          </a:prstGeom>
          <a:noFill/>
          <a:ln w="25400" algn="ctr">
            <a:solidFill>
              <a:srgbClr val="0000FF"/>
            </a:solidFill>
            <a:prstDash val="sysDot"/>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dirty="0"/>
          </a:p>
        </p:txBody>
      </p:sp>
      <p:sp>
        <p:nvSpPr>
          <p:cNvPr id="70" name="Rectangle 2">
            <a:extLst>
              <a:ext uri="{FF2B5EF4-FFF2-40B4-BE49-F238E27FC236}">
                <a16:creationId xmlns:a16="http://schemas.microsoft.com/office/drawing/2014/main" id="{CDA739A4-B325-07AF-AD0A-AF5A7CEE400F}"/>
              </a:ext>
            </a:extLst>
          </p:cNvPr>
          <p:cNvSpPr txBox="1">
            <a:spLocks noChangeArrowheads="1"/>
          </p:cNvSpPr>
          <p:nvPr/>
        </p:nvSpPr>
        <p:spPr>
          <a:xfrm>
            <a:off x="7146926" y="1104054"/>
            <a:ext cx="5019141" cy="1139825"/>
          </a:xfrm>
          <a:prstGeom prst="rect">
            <a:avLst/>
          </a:prstGeom>
        </p:spPr>
        <p:txBody>
          <a:bodyPr vert="horz" lIns="139281" tIns="69641" rIns="139281" bIns="69641" rtlCol="0" anchor="ctr">
            <a:normAutofit/>
          </a:bodyPr>
          <a:lstStyle>
            <a:lvl1pPr algn="ctr" defTabSz="957838" rtl="0" eaLnBrk="1" latinLnBrk="0" hangingPunct="1">
              <a:spcBef>
                <a:spcPct val="0"/>
              </a:spcBef>
              <a:buNone/>
              <a:defRPr kumimoji="1" sz="4608" kern="1200">
                <a:solidFill>
                  <a:schemeClr val="tx1"/>
                </a:solidFill>
                <a:latin typeface="+mj-lt"/>
                <a:ea typeface="+mj-ea"/>
                <a:cs typeface="+mj-cs"/>
              </a:defRPr>
            </a:lvl1pPr>
          </a:lstStyle>
          <a:p>
            <a:r>
              <a:rPr lang="ja-JP" altLang="en-US" sz="2800" b="1" dirty="0">
                <a:latin typeface="メイリオ" panose="020B0604030504040204" pitchFamily="50" charset="-128"/>
                <a:ea typeface="メイリオ" panose="020B0604030504040204" pitchFamily="50" charset="-128"/>
              </a:rPr>
              <a:t>二酸化硫黄濃度の経年変化</a:t>
            </a:r>
            <a:endParaRPr lang="en-US" altLang="ja-JP" sz="2800" b="1" dirty="0">
              <a:latin typeface="メイリオ" panose="020B0604030504040204" pitchFamily="50" charset="-128"/>
              <a:ea typeface="メイリオ" panose="020B0604030504040204" pitchFamily="50" charset="-128"/>
            </a:endParaRPr>
          </a:p>
        </p:txBody>
      </p:sp>
      <p:sp>
        <p:nvSpPr>
          <p:cNvPr id="71" name="Rectangle 2">
            <a:extLst>
              <a:ext uri="{FF2B5EF4-FFF2-40B4-BE49-F238E27FC236}">
                <a16:creationId xmlns:a16="http://schemas.microsoft.com/office/drawing/2014/main" id="{F2C741B1-5EEC-1AEB-C653-DB328B353809}"/>
              </a:ext>
            </a:extLst>
          </p:cNvPr>
          <p:cNvSpPr txBox="1">
            <a:spLocks noChangeArrowheads="1"/>
          </p:cNvSpPr>
          <p:nvPr/>
        </p:nvSpPr>
        <p:spPr>
          <a:xfrm>
            <a:off x="9982200" y="2232894"/>
            <a:ext cx="2171699" cy="1139825"/>
          </a:xfrm>
          <a:prstGeom prst="rect">
            <a:avLst/>
          </a:prstGeom>
        </p:spPr>
        <p:txBody>
          <a:bodyPr vert="horz" lIns="139281" tIns="69641" rIns="139281" bIns="69641" rtlCol="0" anchor="ctr">
            <a:normAutofit/>
          </a:bodyPr>
          <a:lstStyle>
            <a:lvl1pPr algn="ctr" defTabSz="957838" rtl="0" eaLnBrk="1" latinLnBrk="0" hangingPunct="1">
              <a:spcBef>
                <a:spcPct val="0"/>
              </a:spcBef>
              <a:buNone/>
              <a:defRPr kumimoji="1" sz="4608" kern="1200">
                <a:solidFill>
                  <a:schemeClr val="tx1"/>
                </a:solidFill>
                <a:latin typeface="+mj-lt"/>
                <a:ea typeface="+mj-ea"/>
                <a:cs typeface="+mj-cs"/>
              </a:defRPr>
            </a:lvl1pPr>
          </a:lstStyle>
          <a:p>
            <a:r>
              <a:rPr lang="ja-JP" altLang="en-US" sz="2400" dirty="0">
                <a:latin typeface="メイリオ" panose="020B0604030504040204" pitchFamily="50" charset="-128"/>
                <a:ea typeface="メイリオ" panose="020B0604030504040204" pitchFamily="50" charset="-128"/>
              </a:rPr>
              <a:t>（環境基準）</a:t>
            </a:r>
            <a:endParaRPr lang="en-US" altLang="ja-JP" sz="2400" dirty="0">
              <a:latin typeface="メイリオ" panose="020B0604030504040204" pitchFamily="50" charset="-128"/>
              <a:ea typeface="メイリオ" panose="020B0604030504040204" pitchFamily="50" charset="-128"/>
            </a:endParaRPr>
          </a:p>
        </p:txBody>
      </p:sp>
      <p:sp>
        <p:nvSpPr>
          <p:cNvPr id="72" name="Text Box 4">
            <a:extLst>
              <a:ext uri="{FF2B5EF4-FFF2-40B4-BE49-F238E27FC236}">
                <a16:creationId xmlns:a16="http://schemas.microsoft.com/office/drawing/2014/main" id="{722535CE-8E32-222E-8E06-A3B85750BB0A}"/>
              </a:ext>
            </a:extLst>
          </p:cNvPr>
          <p:cNvSpPr txBox="1">
            <a:spLocks noChangeArrowheads="1"/>
          </p:cNvSpPr>
          <p:nvPr/>
        </p:nvSpPr>
        <p:spPr bwMode="auto">
          <a:xfrm>
            <a:off x="8095043" y="5880546"/>
            <a:ext cx="3615413" cy="830997"/>
          </a:xfrm>
          <a:prstGeom prst="rect">
            <a:avLst/>
          </a:prstGeom>
          <a:noFill/>
          <a:ln>
            <a:noFill/>
          </a:ln>
          <a:effectLst/>
          <a:extLst>
            <a:ext uri="{909E8E84-426E-40DD-AFC4-6F175D3DCCD1}">
              <a14:hiddenFill xmlns:a14="http://schemas.microsoft.com/office/drawing/2010/main">
                <a:gradFill rotWithShape="0">
                  <a:gsLst>
                    <a:gs pos="0">
                      <a:schemeClr val="bg1"/>
                    </a:gs>
                    <a:gs pos="50000">
                      <a:schemeClr val="accent1"/>
                    </a:gs>
                    <a:gs pos="100000">
                      <a:schemeClr val="bg1"/>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spcBef>
                <a:spcPct val="0"/>
              </a:spcBef>
            </a:pPr>
            <a:r>
              <a:rPr lang="en-US" altLang="ja-JP" sz="2400" dirty="0">
                <a:cs typeface="Arial" panose="020B0604020202020204" pitchFamily="34" charset="0"/>
              </a:rPr>
              <a:t>Annual</a:t>
            </a:r>
            <a:r>
              <a:rPr lang="ja-JP" altLang="en-US" sz="2400" dirty="0">
                <a:cs typeface="Arial" panose="020B0604020202020204" pitchFamily="34" charset="0"/>
              </a:rPr>
              <a:t> </a:t>
            </a:r>
            <a:r>
              <a:rPr lang="en-US" altLang="ja-JP" sz="2400" dirty="0">
                <a:cs typeface="Arial" panose="020B0604020202020204" pitchFamily="34" charset="0"/>
              </a:rPr>
              <a:t>average value, </a:t>
            </a:r>
          </a:p>
          <a:p>
            <a:pPr algn="l">
              <a:spcBef>
                <a:spcPct val="0"/>
              </a:spcBef>
            </a:pPr>
            <a:r>
              <a:rPr lang="en-US" altLang="ja-JP" sz="2400" dirty="0">
                <a:cs typeface="Arial" panose="020B0604020202020204" pitchFamily="34" charset="0"/>
              </a:rPr>
              <a:t>central part of Sapporo City</a:t>
            </a:r>
          </a:p>
        </p:txBody>
      </p:sp>
    </p:spTree>
    <p:extLst>
      <p:ext uri="{BB962C8B-B14F-4D97-AF65-F5344CB8AC3E}">
        <p14:creationId xmlns:p14="http://schemas.microsoft.com/office/powerpoint/2010/main" val="1137268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スライド番号プレースホルダー 11"/>
          <p:cNvSpPr>
            <a:spLocks noGrp="1"/>
          </p:cNvSpPr>
          <p:nvPr>
            <p:ph type="sldNum" sz="quarter" idx="12"/>
          </p:nvPr>
        </p:nvSpPr>
        <p:spPr>
          <a:xfrm>
            <a:off x="9507772" y="42450"/>
            <a:ext cx="2651095" cy="365125"/>
          </a:xfrm>
        </p:spPr>
        <p:txBody>
          <a:bodyPr/>
          <a:lstStyle/>
          <a:p>
            <a:fld id="{D3A5AA8F-5940-4794-A8BB-D0834433E071}" type="slidenum">
              <a:rPr kumimoji="1" lang="ja-JP" altLang="en-US" smtClean="0">
                <a:latin typeface="メイリオ" panose="020B0604030504040204" pitchFamily="50" charset="-128"/>
                <a:ea typeface="メイリオ" panose="020B0604030504040204" pitchFamily="50" charset="-128"/>
              </a:rPr>
              <a:t>3</a:t>
            </a:fld>
            <a:endParaRPr kumimoji="1" lang="ja-JP" altLang="en-US" dirty="0">
              <a:latin typeface="メイリオ" panose="020B0604030504040204" pitchFamily="50" charset="-128"/>
              <a:ea typeface="メイリオ" panose="020B0604030504040204" pitchFamily="50" charset="-128"/>
            </a:endParaRPr>
          </a:p>
        </p:txBody>
      </p:sp>
      <p:sp>
        <p:nvSpPr>
          <p:cNvPr id="8" name="正方形/長方形 7">
            <a:extLst>
              <a:ext uri="{FF2B5EF4-FFF2-40B4-BE49-F238E27FC236}">
                <a16:creationId xmlns:a16="http://schemas.microsoft.com/office/drawing/2014/main" id="{E6B58674-924F-44CD-A5F0-0CC03DB009B9}"/>
              </a:ext>
            </a:extLst>
          </p:cNvPr>
          <p:cNvSpPr/>
          <p:nvPr/>
        </p:nvSpPr>
        <p:spPr>
          <a:xfrm rot="5400000">
            <a:off x="-2420343" y="3816962"/>
            <a:ext cx="5904000" cy="189761"/>
          </a:xfrm>
          <a:prstGeom prst="rect">
            <a:avLst/>
          </a:prstGeom>
          <a:gradFill flip="none" rotWithShape="1">
            <a:gsLst>
              <a:gs pos="0">
                <a:srgbClr val="C00000"/>
              </a:gs>
              <a:gs pos="100000">
                <a:schemeClr val="accent2">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59" dirty="0">
              <a:latin typeface="メイリオ" panose="020B0604030504040204" pitchFamily="50" charset="-128"/>
              <a:ea typeface="メイリオ" panose="020B0604030504040204" pitchFamily="50" charset="-128"/>
            </a:endParaRPr>
          </a:p>
        </p:txBody>
      </p:sp>
      <p:sp>
        <p:nvSpPr>
          <p:cNvPr id="9" name="楕円 8">
            <a:extLst>
              <a:ext uri="{FF2B5EF4-FFF2-40B4-BE49-F238E27FC236}">
                <a16:creationId xmlns:a16="http://schemas.microsoft.com/office/drawing/2014/main" id="{6A86E42C-2884-409F-BFF7-CA5D0A20E400}"/>
              </a:ext>
            </a:extLst>
          </p:cNvPr>
          <p:cNvSpPr/>
          <p:nvPr/>
        </p:nvSpPr>
        <p:spPr>
          <a:xfrm>
            <a:off x="76579" y="1074804"/>
            <a:ext cx="900000" cy="900000"/>
          </a:xfrm>
          <a:prstGeom prst="ellipse">
            <a:avLst/>
          </a:prstGeom>
          <a:solidFill>
            <a:schemeClr val="bg1"/>
          </a:solidFill>
          <a:ln w="76200">
            <a:solidFill>
              <a:srgbClr val="D99694"/>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altLang="ja-JP" sz="1910" b="1" dirty="0">
                <a:solidFill>
                  <a:schemeClr val="tx1"/>
                </a:solidFill>
                <a:latin typeface="メイリオ" panose="020B0604030504040204" pitchFamily="50" charset="-128"/>
                <a:ea typeface="メイリオ" panose="020B0604030504040204" pitchFamily="50" charset="-128"/>
              </a:rPr>
              <a:t>1990s</a:t>
            </a:r>
            <a:endParaRPr lang="ja-JP" altLang="en-US" sz="1910" b="1" dirty="0">
              <a:solidFill>
                <a:schemeClr val="tx1"/>
              </a:solidFill>
              <a:latin typeface="メイリオ" panose="020B0604030504040204" pitchFamily="50" charset="-128"/>
              <a:ea typeface="メイリオ" panose="020B0604030504040204" pitchFamily="50" charset="-128"/>
            </a:endParaRPr>
          </a:p>
        </p:txBody>
      </p:sp>
      <p:sp>
        <p:nvSpPr>
          <p:cNvPr id="13" name="正方形/長方形 12">
            <a:extLst>
              <a:ext uri="{FF2B5EF4-FFF2-40B4-BE49-F238E27FC236}">
                <a16:creationId xmlns:a16="http://schemas.microsoft.com/office/drawing/2014/main" id="{9D63AB7C-C75D-464D-B09F-DD8C1B30C0AD}"/>
              </a:ext>
            </a:extLst>
          </p:cNvPr>
          <p:cNvSpPr/>
          <p:nvPr/>
        </p:nvSpPr>
        <p:spPr>
          <a:xfrm>
            <a:off x="892667" y="4394114"/>
            <a:ext cx="3719288" cy="1138773"/>
          </a:xfrm>
          <a:prstGeom prst="rect">
            <a:avLst/>
          </a:prstGeom>
        </p:spPr>
        <p:txBody>
          <a:bodyPr wrap="square">
            <a:spAutoFit/>
          </a:bodyPr>
          <a:lstStyle/>
          <a:p>
            <a:r>
              <a:rPr lang="ja-JP" altLang="en-US" sz="2000" b="1" dirty="0">
                <a:latin typeface="メイリオ" panose="020B0604030504040204" pitchFamily="50" charset="-128"/>
                <a:ea typeface="メイリオ" panose="020B0604030504040204" pitchFamily="50" charset="-128"/>
              </a:rPr>
              <a:t>・</a:t>
            </a:r>
            <a:r>
              <a:rPr lang="ja-JP" altLang="en-US" sz="2000" b="1" u="sng" dirty="0">
                <a:latin typeface="メイリオ" panose="020B0604030504040204" pitchFamily="50" charset="-128"/>
                <a:ea typeface="メイリオ" panose="020B0604030504040204" pitchFamily="50" charset="-128"/>
              </a:rPr>
              <a:t>市制施行</a:t>
            </a:r>
            <a:r>
              <a:rPr lang="en-US" altLang="ja-JP" sz="2000" b="1" u="sng" dirty="0">
                <a:latin typeface="メイリオ" panose="020B0604030504040204" pitchFamily="50" charset="-128"/>
                <a:ea typeface="メイリオ" panose="020B0604030504040204" pitchFamily="50" charset="-128"/>
              </a:rPr>
              <a:t>100</a:t>
            </a:r>
            <a:r>
              <a:rPr lang="ja-JP" altLang="en-US" sz="2000" b="1" u="sng" dirty="0">
                <a:latin typeface="メイリオ" panose="020B0604030504040204" pitchFamily="50" charset="-128"/>
                <a:ea typeface="メイリオ" panose="020B0604030504040204" pitchFamily="50" charset="-128"/>
              </a:rPr>
              <a:t>周年</a:t>
            </a:r>
            <a:endParaRPr lang="en-US" altLang="ja-JP" sz="2000" b="1" u="sng" dirty="0">
              <a:latin typeface="メイリオ" panose="020B0604030504040204" pitchFamily="50" charset="-128"/>
              <a:ea typeface="メイリオ" panose="020B0604030504040204" pitchFamily="50" charset="-128"/>
            </a:endParaRPr>
          </a:p>
          <a:p>
            <a:endParaRPr lang="en-US" altLang="ja-JP" sz="800" b="1" u="sng" dirty="0">
              <a:latin typeface="メイリオ" panose="020B0604030504040204" pitchFamily="50" charset="-128"/>
              <a:ea typeface="メイリオ" panose="020B0604030504040204" pitchFamily="50" charset="-128"/>
            </a:endParaRPr>
          </a:p>
          <a:p>
            <a:r>
              <a:rPr lang="ja-JP" altLang="en-US" sz="2000" b="1" dirty="0">
                <a:latin typeface="メイリオ" panose="020B0604030504040204" pitchFamily="50" charset="-128"/>
                <a:ea typeface="メイリオ" panose="020B0604030504040204" pitchFamily="50" charset="-128"/>
              </a:rPr>
              <a:t>・</a:t>
            </a:r>
            <a:r>
              <a:rPr lang="en-US" altLang="ja-JP" sz="2000" b="1" u="sng" dirty="0">
                <a:latin typeface="メイリオ" panose="020B0604030504040204" pitchFamily="50" charset="-128"/>
                <a:ea typeface="メイリオ" panose="020B0604030504040204" pitchFamily="50" charset="-128"/>
              </a:rPr>
              <a:t>G7</a:t>
            </a:r>
            <a:r>
              <a:rPr lang="ja-JP" altLang="en-US" sz="2000" b="1" u="sng" dirty="0">
                <a:latin typeface="メイリオ" panose="020B0604030504040204" pitchFamily="50" charset="-128"/>
                <a:ea typeface="メイリオ" panose="020B0604030504040204" pitchFamily="50" charset="-128"/>
              </a:rPr>
              <a:t>札幌 気候・エネルギー・</a:t>
            </a:r>
            <a:endParaRPr lang="en-US" altLang="ja-JP" sz="2000" b="1" u="sng" dirty="0">
              <a:latin typeface="メイリオ" panose="020B0604030504040204" pitchFamily="50" charset="-128"/>
              <a:ea typeface="メイリオ" panose="020B0604030504040204" pitchFamily="50" charset="-128"/>
            </a:endParaRPr>
          </a:p>
          <a:p>
            <a:r>
              <a:rPr lang="ja-JP" altLang="en-US" sz="2000" b="1" dirty="0">
                <a:latin typeface="メイリオ" panose="020B0604030504040204" pitchFamily="50" charset="-128"/>
                <a:ea typeface="メイリオ" panose="020B0604030504040204" pitchFamily="50" charset="-128"/>
              </a:rPr>
              <a:t>　</a:t>
            </a:r>
            <a:r>
              <a:rPr lang="ja-JP" altLang="en-US" sz="2000" b="1" u="sng" dirty="0">
                <a:latin typeface="メイリオ" panose="020B0604030504040204" pitchFamily="50" charset="-128"/>
                <a:ea typeface="メイリオ" panose="020B0604030504040204" pitchFamily="50" charset="-128"/>
              </a:rPr>
              <a:t>環境大臣会合開催</a:t>
            </a:r>
            <a:endParaRPr lang="en-US" altLang="ja-JP" sz="2000" b="1" u="sng" dirty="0">
              <a:latin typeface="メイリオ" panose="020B0604030504040204" pitchFamily="50" charset="-128"/>
              <a:ea typeface="メイリオ" panose="020B0604030504040204" pitchFamily="50" charset="-128"/>
            </a:endParaRPr>
          </a:p>
        </p:txBody>
      </p:sp>
      <p:sp>
        <p:nvSpPr>
          <p:cNvPr id="27" name="楕円 26">
            <a:extLst>
              <a:ext uri="{FF2B5EF4-FFF2-40B4-BE49-F238E27FC236}">
                <a16:creationId xmlns:a16="http://schemas.microsoft.com/office/drawing/2014/main" id="{399D7265-52DD-428D-A136-CF195A3847FF}"/>
              </a:ext>
            </a:extLst>
          </p:cNvPr>
          <p:cNvSpPr>
            <a:spLocks/>
          </p:cNvSpPr>
          <p:nvPr/>
        </p:nvSpPr>
        <p:spPr>
          <a:xfrm>
            <a:off x="318702" y="139662"/>
            <a:ext cx="684000" cy="684000"/>
          </a:xfrm>
          <a:prstGeom prst="ellipse">
            <a:avLst/>
          </a:prstGeom>
          <a:solidFill>
            <a:srgbClr val="A5D7A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F383D721-103C-BB95-C5C3-45CC1E62CEF3}"/>
              </a:ext>
            </a:extLst>
          </p:cNvPr>
          <p:cNvSpPr>
            <a:spLocks/>
          </p:cNvSpPr>
          <p:nvPr/>
        </p:nvSpPr>
        <p:spPr>
          <a:xfrm>
            <a:off x="534653" y="264748"/>
            <a:ext cx="8051563" cy="379719"/>
          </a:xfrm>
          <a:prstGeom prst="rect">
            <a:avLst/>
          </a:prstGeom>
          <a:noFill/>
        </p:spPr>
        <p:txBody>
          <a:bodyPr wrap="square">
            <a:noAutofit/>
          </a:bodyPr>
          <a:lstStyle/>
          <a:p>
            <a:r>
              <a:rPr lang="ja-JP" altLang="en-US" sz="3200" b="1" dirty="0">
                <a:latin typeface="メイリオ" panose="020B0604030504040204" pitchFamily="50" charset="-128"/>
                <a:ea typeface="メイリオ" panose="020B0604030504040204" pitchFamily="50" charset="-128"/>
              </a:rPr>
              <a:t>札幌市のまちの歩みと環境問題の変遷</a:t>
            </a:r>
          </a:p>
        </p:txBody>
      </p:sp>
      <p:sp>
        <p:nvSpPr>
          <p:cNvPr id="3" name="正方形/長方形 2">
            <a:extLst>
              <a:ext uri="{FF2B5EF4-FFF2-40B4-BE49-F238E27FC236}">
                <a16:creationId xmlns:a16="http://schemas.microsoft.com/office/drawing/2014/main" id="{0DB24693-2521-00A4-16CC-F2B62DA05D1B}"/>
              </a:ext>
            </a:extLst>
          </p:cNvPr>
          <p:cNvSpPr/>
          <p:nvPr/>
        </p:nvSpPr>
        <p:spPr>
          <a:xfrm>
            <a:off x="872455" y="1341078"/>
            <a:ext cx="2499402" cy="400110"/>
          </a:xfrm>
          <a:prstGeom prst="rect">
            <a:avLst/>
          </a:prstGeom>
        </p:spPr>
        <p:txBody>
          <a:bodyPr wrap="none">
            <a:spAutoFit/>
          </a:bodyPr>
          <a:lstStyle/>
          <a:p>
            <a:r>
              <a:rPr lang="ja-JP" altLang="en-US" sz="2000" b="1" dirty="0">
                <a:latin typeface="メイリオ" panose="020B0604030504040204" pitchFamily="50" charset="-128"/>
                <a:ea typeface="メイリオ" panose="020B0604030504040204" pitchFamily="50" charset="-128"/>
              </a:rPr>
              <a:t>・</a:t>
            </a:r>
            <a:r>
              <a:rPr lang="ja-JP" altLang="en-US" sz="2000" b="1" u="sng" dirty="0">
                <a:latin typeface="メイリオ" panose="020B0604030504040204" pitchFamily="50" charset="-128"/>
                <a:ea typeface="メイリオ" panose="020B0604030504040204" pitchFamily="50" charset="-128"/>
              </a:rPr>
              <a:t>人口</a:t>
            </a:r>
            <a:r>
              <a:rPr lang="en-US" altLang="ja-JP" sz="2000" b="1" u="sng" dirty="0">
                <a:latin typeface="メイリオ" panose="020B0604030504040204" pitchFamily="50" charset="-128"/>
                <a:ea typeface="メイリオ" panose="020B0604030504040204" pitchFamily="50" charset="-128"/>
              </a:rPr>
              <a:t>180</a:t>
            </a:r>
            <a:r>
              <a:rPr lang="ja-JP" altLang="en-US" sz="2000" b="1" u="sng" dirty="0">
                <a:latin typeface="メイリオ" panose="020B0604030504040204" pitchFamily="50" charset="-128"/>
                <a:ea typeface="メイリオ" panose="020B0604030504040204" pitchFamily="50" charset="-128"/>
              </a:rPr>
              <a:t>万人突破</a:t>
            </a:r>
            <a:endParaRPr lang="en-US" altLang="ja-JP" sz="2000" b="1" u="sng" dirty="0">
              <a:latin typeface="メイリオ" panose="020B0604030504040204" pitchFamily="50" charset="-128"/>
              <a:ea typeface="メイリオ" panose="020B0604030504040204" pitchFamily="50" charset="-128"/>
            </a:endParaRPr>
          </a:p>
        </p:txBody>
      </p:sp>
      <p:sp>
        <p:nvSpPr>
          <p:cNvPr id="21" name="楕円 20">
            <a:extLst>
              <a:ext uri="{FF2B5EF4-FFF2-40B4-BE49-F238E27FC236}">
                <a16:creationId xmlns:a16="http://schemas.microsoft.com/office/drawing/2014/main" id="{EC2F412C-AFDF-60C8-14A9-149C08D77EE5}"/>
              </a:ext>
            </a:extLst>
          </p:cNvPr>
          <p:cNvSpPr/>
          <p:nvPr/>
        </p:nvSpPr>
        <p:spPr>
          <a:xfrm>
            <a:off x="757308" y="1643569"/>
            <a:ext cx="288000" cy="288000"/>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9" name="直線コネクタ 28">
            <a:extLst>
              <a:ext uri="{FF2B5EF4-FFF2-40B4-BE49-F238E27FC236}">
                <a16:creationId xmlns:a16="http://schemas.microsoft.com/office/drawing/2014/main" id="{F4E362D4-E38E-0BEF-F6B7-8B4CFA346751}"/>
              </a:ext>
            </a:extLst>
          </p:cNvPr>
          <p:cNvCxnSpPr>
            <a:cxnSpLocks/>
          </p:cNvCxnSpPr>
          <p:nvPr/>
        </p:nvCxnSpPr>
        <p:spPr>
          <a:xfrm>
            <a:off x="892667" y="1763983"/>
            <a:ext cx="876402" cy="32578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61" name="楕円 60">
            <a:extLst>
              <a:ext uri="{FF2B5EF4-FFF2-40B4-BE49-F238E27FC236}">
                <a16:creationId xmlns:a16="http://schemas.microsoft.com/office/drawing/2014/main" id="{8824E273-2763-CFB8-178E-E9FE3230A5A6}"/>
              </a:ext>
            </a:extLst>
          </p:cNvPr>
          <p:cNvSpPr/>
          <p:nvPr/>
        </p:nvSpPr>
        <p:spPr>
          <a:xfrm>
            <a:off x="77369" y="4351734"/>
            <a:ext cx="900000" cy="900000"/>
          </a:xfrm>
          <a:prstGeom prst="ellipse">
            <a:avLst/>
          </a:prstGeom>
          <a:solidFill>
            <a:schemeClr val="bg1"/>
          </a:solidFill>
          <a:ln w="76200">
            <a:solidFill>
              <a:srgbClr val="C8333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altLang="ja-JP" sz="1905" b="1" dirty="0">
                <a:solidFill>
                  <a:schemeClr val="tx1"/>
                </a:solidFill>
                <a:latin typeface="メイリオ" panose="020B0604030504040204" pitchFamily="50" charset="-128"/>
                <a:ea typeface="メイリオ" panose="020B0604030504040204" pitchFamily="50" charset="-128"/>
              </a:rPr>
              <a:t>2020s</a:t>
            </a:r>
            <a:endParaRPr lang="ja-JP" altLang="en-US" sz="1905" b="1" dirty="0">
              <a:solidFill>
                <a:schemeClr val="tx1"/>
              </a:solidFill>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CBB23D33-0A63-7A0B-2F0C-9390FD9C2979}"/>
              </a:ext>
            </a:extLst>
          </p:cNvPr>
          <p:cNvSpPr>
            <a:spLocks/>
          </p:cNvSpPr>
          <p:nvPr/>
        </p:nvSpPr>
        <p:spPr>
          <a:xfrm>
            <a:off x="337460" y="5649604"/>
            <a:ext cx="4463649" cy="875781"/>
          </a:xfrm>
          <a:prstGeom prst="rect">
            <a:avLst/>
          </a:prstGeom>
          <a:noFill/>
        </p:spPr>
        <p:txBody>
          <a:bodyPr wrap="square">
            <a:noAutofit/>
          </a:bodyPr>
          <a:lstStyle/>
          <a:p>
            <a:pPr algn="ctr"/>
            <a:r>
              <a:rPr lang="ja-JP" altLang="en-US" sz="2400" b="1" u="sng" dirty="0">
                <a:solidFill>
                  <a:srgbClr val="006600"/>
                </a:solidFill>
                <a:uFill>
                  <a:solidFill>
                    <a:srgbClr val="42923F"/>
                  </a:solidFill>
                </a:uFill>
                <a:latin typeface="メイリオ" panose="020B0604030504040204" pitchFamily="50" charset="-128"/>
                <a:ea typeface="メイリオ" panose="020B0604030504040204" pitchFamily="50" charset="-128"/>
              </a:rPr>
              <a:t>まちのリニューアルが加速</a:t>
            </a:r>
            <a:endParaRPr lang="en-US" altLang="ja-JP" sz="2400" b="1" u="sng" dirty="0">
              <a:solidFill>
                <a:srgbClr val="006600"/>
              </a:solidFill>
              <a:uFill>
                <a:solidFill>
                  <a:srgbClr val="42923F"/>
                </a:solidFill>
              </a:uFill>
              <a:latin typeface="メイリオ" panose="020B0604030504040204" pitchFamily="50" charset="-128"/>
              <a:ea typeface="メイリオ" panose="020B0604030504040204" pitchFamily="50" charset="-128"/>
            </a:endParaRPr>
          </a:p>
        </p:txBody>
      </p:sp>
      <p:sp>
        <p:nvSpPr>
          <p:cNvPr id="10" name="フローチャート: 組合せ 9">
            <a:extLst>
              <a:ext uri="{FF2B5EF4-FFF2-40B4-BE49-F238E27FC236}">
                <a16:creationId xmlns:a16="http://schemas.microsoft.com/office/drawing/2014/main" id="{D8A5964A-AD4E-D8A5-66C5-7C2C0004C624}"/>
              </a:ext>
            </a:extLst>
          </p:cNvPr>
          <p:cNvSpPr/>
          <p:nvPr/>
        </p:nvSpPr>
        <p:spPr>
          <a:xfrm>
            <a:off x="2246290" y="5556343"/>
            <a:ext cx="508000" cy="153317"/>
          </a:xfrm>
          <a:prstGeom prst="flowChartMerge">
            <a:avLst/>
          </a:pr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1" name="フローチャート: 組合せ 10">
            <a:extLst>
              <a:ext uri="{FF2B5EF4-FFF2-40B4-BE49-F238E27FC236}">
                <a16:creationId xmlns:a16="http://schemas.microsoft.com/office/drawing/2014/main" id="{F323A07B-64FC-1D80-A50A-A2AEC3347669}"/>
              </a:ext>
            </a:extLst>
          </p:cNvPr>
          <p:cNvSpPr/>
          <p:nvPr/>
        </p:nvSpPr>
        <p:spPr>
          <a:xfrm>
            <a:off x="2239034" y="5930848"/>
            <a:ext cx="508000" cy="153317"/>
          </a:xfrm>
          <a:prstGeom prst="flowChartMerge">
            <a:avLst/>
          </a:pr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5" name="フローチャート: 組合せ 14">
            <a:extLst>
              <a:ext uri="{FF2B5EF4-FFF2-40B4-BE49-F238E27FC236}">
                <a16:creationId xmlns:a16="http://schemas.microsoft.com/office/drawing/2014/main" id="{DB9D040D-EDEA-691B-32AE-8DBD73EF0634}"/>
              </a:ext>
            </a:extLst>
          </p:cNvPr>
          <p:cNvSpPr/>
          <p:nvPr/>
        </p:nvSpPr>
        <p:spPr>
          <a:xfrm>
            <a:off x="2248813" y="6203505"/>
            <a:ext cx="508000" cy="153317"/>
          </a:xfrm>
          <a:prstGeom prst="flowChartMerge">
            <a:avLst/>
          </a:pr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55" name="正方形/長方形 54">
            <a:extLst>
              <a:ext uri="{FF2B5EF4-FFF2-40B4-BE49-F238E27FC236}">
                <a16:creationId xmlns:a16="http://schemas.microsoft.com/office/drawing/2014/main" id="{11B4D03E-8D57-A2FC-38C2-52D882899F02}"/>
              </a:ext>
            </a:extLst>
          </p:cNvPr>
          <p:cNvSpPr/>
          <p:nvPr/>
        </p:nvSpPr>
        <p:spPr>
          <a:xfrm>
            <a:off x="4568151" y="2589993"/>
            <a:ext cx="7524000" cy="4261251"/>
          </a:xfrm>
          <a:prstGeom prst="rect">
            <a:avLst/>
          </a:prstGeom>
          <a:solidFill>
            <a:srgbClr val="F2DCDB">
              <a:alpha val="69804"/>
            </a:srgbClr>
          </a:solidFill>
        </p:spPr>
        <p:txBody>
          <a:bodyPr wrap="square" tIns="90000">
            <a:spAutoFit/>
          </a:bodyPr>
          <a:lstStyle/>
          <a:p>
            <a:pPr>
              <a:spcBef>
                <a:spcPts val="600"/>
              </a:spcBef>
            </a:pPr>
            <a:r>
              <a:rPr lang="ja-JP" altLang="en-US" sz="2400" b="1" dirty="0">
                <a:solidFill>
                  <a:srgbClr val="C00000"/>
                </a:solidFill>
                <a:latin typeface="メイリオ" panose="020B0604030504040204" pitchFamily="50" charset="-128"/>
                <a:ea typeface="メイリオ" panose="020B0604030504040204" pitchFamily="50" charset="-128"/>
              </a:rPr>
              <a:t>・</a:t>
            </a:r>
            <a:r>
              <a:rPr lang="en-US" altLang="ja-JP" sz="2400" b="1" dirty="0">
                <a:solidFill>
                  <a:srgbClr val="C00000"/>
                </a:solidFill>
                <a:latin typeface="メイリオ" panose="020B0604030504040204" pitchFamily="50" charset="-128"/>
                <a:ea typeface="メイリオ" panose="020B0604030504040204" pitchFamily="50" charset="-128"/>
              </a:rPr>
              <a:t>2008</a:t>
            </a:r>
          </a:p>
          <a:p>
            <a:r>
              <a:rPr lang="ja-JP" altLang="en-US" sz="2000" dirty="0">
                <a:latin typeface="メイリオ" panose="020B0604030504040204" pitchFamily="50" charset="-128"/>
                <a:ea typeface="メイリオ" panose="020B0604030504040204" pitchFamily="50" charset="-128"/>
              </a:rPr>
              <a:t>世界に誇れる環境都市を目指し、</a:t>
            </a:r>
            <a:endParaRPr lang="en-US" altLang="ja-JP" sz="2000" dirty="0">
              <a:latin typeface="メイリオ" panose="020B0604030504040204" pitchFamily="50" charset="-128"/>
              <a:ea typeface="メイリオ" panose="020B0604030504040204" pitchFamily="50" charset="-128"/>
            </a:endParaRPr>
          </a:p>
          <a:p>
            <a:r>
              <a:rPr lang="ja-JP" altLang="en-US" sz="2400" b="1" dirty="0">
                <a:latin typeface="メイリオ" panose="020B0604030504040204" pitchFamily="50" charset="-128"/>
                <a:ea typeface="メイリオ" panose="020B0604030504040204" pitchFamily="50" charset="-128"/>
              </a:rPr>
              <a:t>「環境首都・札幌」</a:t>
            </a:r>
            <a:r>
              <a:rPr lang="ja-JP" altLang="en-US" sz="2000" dirty="0">
                <a:latin typeface="メイリオ" panose="020B0604030504040204" pitchFamily="50" charset="-128"/>
                <a:ea typeface="メイリオ" panose="020B0604030504040204" pitchFamily="50" charset="-128"/>
              </a:rPr>
              <a:t>を宣言</a:t>
            </a:r>
            <a:endParaRPr lang="en-US" altLang="ja-JP" sz="2400" dirty="0">
              <a:latin typeface="メイリオ" panose="020B0604030504040204" pitchFamily="50" charset="-128"/>
              <a:ea typeface="メイリオ" panose="020B0604030504040204" pitchFamily="50" charset="-128"/>
            </a:endParaRPr>
          </a:p>
          <a:p>
            <a:pPr>
              <a:spcBef>
                <a:spcPts val="1200"/>
              </a:spcBef>
            </a:pPr>
            <a:r>
              <a:rPr lang="ja-JP" altLang="en-US" sz="2400" b="1" dirty="0">
                <a:solidFill>
                  <a:srgbClr val="C00000"/>
                </a:solidFill>
                <a:latin typeface="メイリオ" panose="020B0604030504040204" pitchFamily="50" charset="-128"/>
                <a:ea typeface="メイリオ" panose="020B0604030504040204" pitchFamily="50" charset="-128"/>
              </a:rPr>
              <a:t>・</a:t>
            </a:r>
            <a:r>
              <a:rPr lang="en-US" altLang="ja-JP" sz="2400" b="1" dirty="0">
                <a:solidFill>
                  <a:srgbClr val="C00000"/>
                </a:solidFill>
                <a:latin typeface="メイリオ" panose="020B0604030504040204" pitchFamily="50" charset="-128"/>
                <a:ea typeface="メイリオ" panose="020B0604030504040204" pitchFamily="50" charset="-128"/>
              </a:rPr>
              <a:t>2020</a:t>
            </a:r>
          </a:p>
          <a:p>
            <a:r>
              <a:rPr lang="ja-JP" altLang="en-US" sz="2000" b="1" dirty="0">
                <a:latin typeface="メイリオ" panose="020B0604030504040204" pitchFamily="50" charset="-128"/>
                <a:ea typeface="メイリオ" panose="020B0604030504040204" pitchFamily="50" charset="-128"/>
              </a:rPr>
              <a:t>「</a:t>
            </a:r>
            <a:r>
              <a:rPr lang="ja-JP" altLang="en-US" sz="2400" b="1" dirty="0">
                <a:latin typeface="メイリオ" panose="020B0604030504040204" pitchFamily="50" charset="-128"/>
                <a:ea typeface="メイリオ" panose="020B0604030504040204" pitchFamily="50" charset="-128"/>
              </a:rPr>
              <a:t>ゼロカーボンシティ」</a:t>
            </a:r>
            <a:r>
              <a:rPr lang="ja-JP" altLang="en-US" sz="2000" dirty="0">
                <a:latin typeface="メイリオ" panose="020B0604030504040204" pitchFamily="50" charset="-128"/>
                <a:ea typeface="メイリオ" panose="020B0604030504040204" pitchFamily="50" charset="-128"/>
              </a:rPr>
              <a:t>を目指すことを宣言</a:t>
            </a:r>
            <a:endParaRPr lang="en-US" altLang="ja-JP" sz="2000" dirty="0">
              <a:latin typeface="メイリオ" panose="020B0604030504040204" pitchFamily="50" charset="-128"/>
              <a:ea typeface="メイリオ" panose="020B0604030504040204" pitchFamily="50" charset="-128"/>
            </a:endParaRPr>
          </a:p>
          <a:p>
            <a:pPr>
              <a:spcBef>
                <a:spcPts val="1200"/>
              </a:spcBef>
            </a:pPr>
            <a:r>
              <a:rPr lang="ja-JP" altLang="en-US" sz="2400" b="1" dirty="0">
                <a:solidFill>
                  <a:srgbClr val="C00000"/>
                </a:solidFill>
                <a:latin typeface="メイリオ" panose="020B0604030504040204" pitchFamily="50" charset="-128"/>
                <a:ea typeface="メイリオ" panose="020B0604030504040204" pitchFamily="50" charset="-128"/>
              </a:rPr>
              <a:t>・</a:t>
            </a:r>
            <a:r>
              <a:rPr lang="en-US" altLang="ja-JP" sz="2400" b="1" dirty="0">
                <a:solidFill>
                  <a:srgbClr val="C00000"/>
                </a:solidFill>
                <a:latin typeface="メイリオ" panose="020B0604030504040204" pitchFamily="50" charset="-128"/>
                <a:ea typeface="メイリオ" panose="020B0604030504040204" pitchFamily="50" charset="-128"/>
              </a:rPr>
              <a:t>2023</a:t>
            </a:r>
          </a:p>
          <a:p>
            <a:r>
              <a:rPr lang="en-US" altLang="ja-JP" sz="2000" dirty="0">
                <a:latin typeface="メイリオ" panose="020B0604030504040204" pitchFamily="50" charset="-128"/>
                <a:ea typeface="メイリオ" panose="020B0604030504040204" pitchFamily="50" charset="-128"/>
              </a:rPr>
              <a:t>G7</a:t>
            </a:r>
            <a:r>
              <a:rPr lang="ja-JP" altLang="en-US" sz="2000" dirty="0">
                <a:latin typeface="メイリオ" panose="020B0604030504040204" pitchFamily="50" charset="-128"/>
                <a:ea typeface="メイリオ" panose="020B0604030504040204" pitchFamily="50" charset="-128"/>
              </a:rPr>
              <a:t>開催を契機として、</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脱炭素を通じたエネルギーの地産地消</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と経済活性化への貢献など、</a:t>
            </a:r>
            <a:endParaRPr lang="en-US" altLang="ja-JP" sz="2000" dirty="0">
              <a:latin typeface="メイリオ" panose="020B0604030504040204" pitchFamily="50" charset="-128"/>
              <a:ea typeface="メイリオ" panose="020B0604030504040204" pitchFamily="50" charset="-128"/>
            </a:endParaRPr>
          </a:p>
          <a:p>
            <a:r>
              <a:rPr lang="ja-JP" altLang="en-US" sz="2400" b="1" dirty="0">
                <a:latin typeface="メイリオ" panose="020B0604030504040204" pitchFamily="50" charset="-128"/>
                <a:ea typeface="メイリオ" panose="020B0604030504040204" pitchFamily="50" charset="-128"/>
              </a:rPr>
              <a:t>脱炭素社会の未来を拓く</a:t>
            </a:r>
            <a:endParaRPr lang="en-US" altLang="ja-JP" sz="2400" b="1" dirty="0">
              <a:latin typeface="メイリオ" panose="020B0604030504040204" pitchFamily="50" charset="-128"/>
              <a:ea typeface="メイリオ" panose="020B0604030504040204" pitchFamily="50" charset="-128"/>
            </a:endParaRPr>
          </a:p>
          <a:p>
            <a:r>
              <a:rPr lang="ja-JP" altLang="en-US" sz="2400" b="1" dirty="0">
                <a:latin typeface="メイリオ" panose="020B0604030504040204" pitchFamily="50" charset="-128"/>
                <a:ea typeface="メイリオ" panose="020B0604030504040204" pitchFamily="50" charset="-128"/>
              </a:rPr>
              <a:t>「北海道・札幌宣言」</a:t>
            </a:r>
            <a:r>
              <a:rPr lang="ja-JP" altLang="en-US" sz="2000" dirty="0">
                <a:latin typeface="メイリオ" panose="020B0604030504040204" pitchFamily="50" charset="-128"/>
                <a:ea typeface="メイリオ" panose="020B0604030504040204" pitchFamily="50" charset="-128"/>
              </a:rPr>
              <a:t>発出</a:t>
            </a:r>
            <a:endParaRPr lang="ja-JP" altLang="en-US" sz="2400" dirty="0">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8D1D3708-F68F-CA22-8C98-BA1A552F86D3}"/>
              </a:ext>
            </a:extLst>
          </p:cNvPr>
          <p:cNvSpPr/>
          <p:nvPr/>
        </p:nvSpPr>
        <p:spPr>
          <a:xfrm>
            <a:off x="4502553" y="812922"/>
            <a:ext cx="4536000" cy="1296000"/>
          </a:xfrm>
          <a:prstGeom prst="rect">
            <a:avLst/>
          </a:prstGeom>
          <a:solidFill>
            <a:schemeClr val="bg1">
              <a:lumMod val="85000"/>
              <a:alpha val="69804"/>
            </a:schemeClr>
          </a:solidFill>
        </p:spPr>
        <p:txBody>
          <a:bodyPr wrap="square">
            <a:spAutoFit/>
          </a:bodyPr>
          <a:lstStyle/>
          <a:p>
            <a:pPr>
              <a:lnSpc>
                <a:spcPct val="110000"/>
              </a:lnSpc>
            </a:pPr>
            <a:r>
              <a:rPr lang="ja-JP" altLang="en-US" sz="2400" b="1" dirty="0">
                <a:solidFill>
                  <a:srgbClr val="C00000"/>
                </a:solidFill>
                <a:latin typeface="メイリオ" panose="020B0604030504040204" pitchFamily="50" charset="-128"/>
                <a:ea typeface="メイリオ" panose="020B0604030504040204" pitchFamily="50" charset="-128"/>
              </a:rPr>
              <a:t>・</a:t>
            </a:r>
            <a:r>
              <a:rPr lang="en-US" altLang="ja-JP" sz="2400" b="1" dirty="0">
                <a:solidFill>
                  <a:srgbClr val="C00000"/>
                </a:solidFill>
                <a:latin typeface="メイリオ" panose="020B0604030504040204" pitchFamily="50" charset="-128"/>
                <a:ea typeface="メイリオ" panose="020B0604030504040204" pitchFamily="50" charset="-128"/>
              </a:rPr>
              <a:t>1990s</a:t>
            </a:r>
          </a:p>
          <a:p>
            <a:pPr>
              <a:lnSpc>
                <a:spcPct val="110000"/>
              </a:lnSpc>
            </a:pPr>
            <a:r>
              <a:rPr lang="ja-JP" altLang="en-US" sz="2000" spc="-80" dirty="0">
                <a:latin typeface="メイリオ" panose="020B0604030504040204" pitchFamily="50" charset="-128"/>
                <a:ea typeface="メイリオ" panose="020B0604030504040204" pitchFamily="50" charset="-128"/>
              </a:rPr>
              <a:t>地球温暖化や生物多様性の喪失など、</a:t>
            </a:r>
            <a:endParaRPr lang="en-US" altLang="ja-JP" sz="2000" spc="-80" dirty="0">
              <a:latin typeface="メイリオ" panose="020B0604030504040204" pitchFamily="50" charset="-128"/>
              <a:ea typeface="メイリオ" panose="020B0604030504040204" pitchFamily="50" charset="-128"/>
            </a:endParaRPr>
          </a:p>
          <a:p>
            <a:pPr>
              <a:lnSpc>
                <a:spcPct val="110000"/>
              </a:lnSpc>
            </a:pPr>
            <a:r>
              <a:rPr lang="ja-JP" altLang="en-US" sz="2400" b="1" spc="-80" dirty="0">
                <a:latin typeface="メイリオ" panose="020B0604030504040204" pitchFamily="50" charset="-128"/>
                <a:ea typeface="メイリオ" panose="020B0604030504040204" pitchFamily="50" charset="-128"/>
              </a:rPr>
              <a:t>地球規模での環境問題が顕在化</a:t>
            </a:r>
            <a:endParaRPr lang="ja-JP" altLang="en-US" sz="2000" b="1" spc="-80" dirty="0">
              <a:latin typeface="メイリオ" panose="020B0604030504040204" pitchFamily="50" charset="-128"/>
              <a:ea typeface="メイリオ" panose="020B0604030504040204" pitchFamily="50" charset="-128"/>
            </a:endParaRPr>
          </a:p>
        </p:txBody>
      </p:sp>
      <p:cxnSp>
        <p:nvCxnSpPr>
          <p:cNvPr id="30" name="直線コネクタ 29">
            <a:extLst>
              <a:ext uri="{FF2B5EF4-FFF2-40B4-BE49-F238E27FC236}">
                <a16:creationId xmlns:a16="http://schemas.microsoft.com/office/drawing/2014/main" id="{3FB7B19B-371F-A23D-3F07-FDC03B3380DB}"/>
              </a:ext>
            </a:extLst>
          </p:cNvPr>
          <p:cNvCxnSpPr>
            <a:cxnSpLocks/>
          </p:cNvCxnSpPr>
          <p:nvPr/>
        </p:nvCxnSpPr>
        <p:spPr>
          <a:xfrm>
            <a:off x="1770391" y="2093796"/>
            <a:ext cx="277200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楕円 27">
            <a:extLst>
              <a:ext uri="{FF2B5EF4-FFF2-40B4-BE49-F238E27FC236}">
                <a16:creationId xmlns:a16="http://schemas.microsoft.com/office/drawing/2014/main" id="{006F718D-9341-EFD0-CA82-9E4E9647375B}"/>
              </a:ext>
            </a:extLst>
          </p:cNvPr>
          <p:cNvSpPr/>
          <p:nvPr/>
        </p:nvSpPr>
        <p:spPr>
          <a:xfrm>
            <a:off x="72927" y="2363755"/>
            <a:ext cx="900000" cy="900000"/>
          </a:xfrm>
          <a:prstGeom prst="ellipse">
            <a:avLst/>
          </a:prstGeom>
          <a:solidFill>
            <a:schemeClr val="bg1"/>
          </a:solidFill>
          <a:ln w="76200">
            <a:solidFill>
              <a:srgbClr val="D47674"/>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altLang="ja-JP" sz="1910" b="1" dirty="0">
                <a:solidFill>
                  <a:schemeClr val="tx1"/>
                </a:solidFill>
                <a:latin typeface="メイリオ" panose="020B0604030504040204" pitchFamily="50" charset="-128"/>
                <a:ea typeface="メイリオ" panose="020B0604030504040204" pitchFamily="50" charset="-128"/>
              </a:rPr>
              <a:t>2000s</a:t>
            </a:r>
            <a:endParaRPr lang="ja-JP" altLang="en-US" sz="1910" b="1" dirty="0">
              <a:solidFill>
                <a:schemeClr val="tx1"/>
              </a:solidFill>
              <a:latin typeface="メイリオ" panose="020B0604030504040204" pitchFamily="50" charset="-128"/>
              <a:ea typeface="メイリオ" panose="020B0604030504040204" pitchFamily="50" charset="-128"/>
            </a:endParaRPr>
          </a:p>
        </p:txBody>
      </p:sp>
      <p:sp>
        <p:nvSpPr>
          <p:cNvPr id="31" name="正方形/長方形 30">
            <a:extLst>
              <a:ext uri="{FF2B5EF4-FFF2-40B4-BE49-F238E27FC236}">
                <a16:creationId xmlns:a16="http://schemas.microsoft.com/office/drawing/2014/main" id="{7C8DA7D1-AA12-7B11-DBAA-0F7D0E33EEF2}"/>
              </a:ext>
            </a:extLst>
          </p:cNvPr>
          <p:cNvSpPr/>
          <p:nvPr/>
        </p:nvSpPr>
        <p:spPr>
          <a:xfrm>
            <a:off x="883186" y="2614496"/>
            <a:ext cx="3285038" cy="400110"/>
          </a:xfrm>
          <a:prstGeom prst="rect">
            <a:avLst/>
          </a:prstGeom>
        </p:spPr>
        <p:txBody>
          <a:bodyPr wrap="square">
            <a:spAutoFit/>
          </a:bodyPr>
          <a:lstStyle/>
          <a:p>
            <a:r>
              <a:rPr lang="ja-JP" altLang="en-US" sz="2000" b="1" dirty="0">
                <a:latin typeface="メイリオ" panose="020B0604030504040204" pitchFamily="50" charset="-128"/>
                <a:ea typeface="メイリオ" panose="020B0604030504040204" pitchFamily="50" charset="-128"/>
              </a:rPr>
              <a:t>・</a:t>
            </a:r>
            <a:r>
              <a:rPr lang="ja-JP" altLang="en-US" sz="2000" b="1" u="sng" dirty="0">
                <a:latin typeface="メイリオ" panose="020B0604030504040204" pitchFamily="50" charset="-128"/>
                <a:ea typeface="メイリオ" panose="020B0604030504040204" pitchFamily="50" charset="-128"/>
              </a:rPr>
              <a:t>人口</a:t>
            </a:r>
            <a:r>
              <a:rPr lang="en-US" altLang="ja-JP" sz="2000" b="1" u="sng" dirty="0">
                <a:latin typeface="メイリオ" panose="020B0604030504040204" pitchFamily="50" charset="-128"/>
                <a:ea typeface="メイリオ" panose="020B0604030504040204" pitchFamily="50" charset="-128"/>
              </a:rPr>
              <a:t>190</a:t>
            </a:r>
            <a:r>
              <a:rPr lang="ja-JP" altLang="en-US" sz="2000" b="1" u="sng" dirty="0">
                <a:latin typeface="メイリオ" panose="020B0604030504040204" pitchFamily="50" charset="-128"/>
                <a:ea typeface="メイリオ" panose="020B0604030504040204" pitchFamily="50" charset="-128"/>
              </a:rPr>
              <a:t>万人突破</a:t>
            </a:r>
            <a:endParaRPr lang="en-US" altLang="ja-JP" sz="2000" b="1" u="sng" dirty="0">
              <a:latin typeface="メイリオ" panose="020B0604030504040204" pitchFamily="50" charset="-128"/>
              <a:ea typeface="メイリオ" panose="020B0604030504040204" pitchFamily="50" charset="-128"/>
            </a:endParaRPr>
          </a:p>
        </p:txBody>
      </p:sp>
      <p:pic>
        <p:nvPicPr>
          <p:cNvPr id="53" name="図 52" descr="テキスト が含まれている画像&#10;&#10;自動的に生成された説明">
            <a:extLst>
              <a:ext uri="{FF2B5EF4-FFF2-40B4-BE49-F238E27FC236}">
                <a16:creationId xmlns:a16="http://schemas.microsoft.com/office/drawing/2014/main" id="{03B86D04-E3A1-19B5-FBB7-E54B0E9889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1380" y="2668807"/>
            <a:ext cx="2725820" cy="1423115"/>
          </a:xfrm>
          <a:prstGeom prst="rect">
            <a:avLst/>
          </a:prstGeom>
        </p:spPr>
      </p:pic>
      <p:grpSp>
        <p:nvGrpSpPr>
          <p:cNvPr id="6" name="グループ化 5">
            <a:extLst>
              <a:ext uri="{FF2B5EF4-FFF2-40B4-BE49-F238E27FC236}">
                <a16:creationId xmlns:a16="http://schemas.microsoft.com/office/drawing/2014/main" id="{B36D6137-8930-7217-056B-7DFB34E9D165}"/>
              </a:ext>
            </a:extLst>
          </p:cNvPr>
          <p:cNvGrpSpPr>
            <a:grpSpLocks noChangeAspect="1"/>
          </p:cNvGrpSpPr>
          <p:nvPr/>
        </p:nvGrpSpPr>
        <p:grpSpPr>
          <a:xfrm>
            <a:off x="9058129" y="5003344"/>
            <a:ext cx="2983524" cy="1672756"/>
            <a:chOff x="9132843" y="5166640"/>
            <a:chExt cx="3108362" cy="1742747"/>
          </a:xfrm>
        </p:grpSpPr>
        <p:pic>
          <p:nvPicPr>
            <p:cNvPr id="25" name="図 24">
              <a:extLst>
                <a:ext uri="{FF2B5EF4-FFF2-40B4-BE49-F238E27FC236}">
                  <a16:creationId xmlns:a16="http://schemas.microsoft.com/office/drawing/2014/main" id="{6BFECFB6-4A90-8E16-8B3A-03FF8A37F21E}"/>
                </a:ext>
              </a:extLst>
            </p:cNvPr>
            <p:cNvPicPr>
              <a:picLocks noChangeAspect="1"/>
            </p:cNvPicPr>
            <p:nvPr/>
          </p:nvPicPr>
          <p:blipFill rotWithShape="1">
            <a:blip r:embed="rId4"/>
            <a:srcRect l="13846" t="40778" r="57473" b="31099"/>
            <a:stretch/>
          </p:blipFill>
          <p:spPr>
            <a:xfrm>
              <a:off x="9149313" y="5166640"/>
              <a:ext cx="3091892" cy="1732190"/>
            </a:xfrm>
            <a:prstGeom prst="rect">
              <a:avLst/>
            </a:prstGeom>
          </p:spPr>
        </p:pic>
        <p:pic>
          <p:nvPicPr>
            <p:cNvPr id="23" name="図 22">
              <a:extLst>
                <a:ext uri="{FF2B5EF4-FFF2-40B4-BE49-F238E27FC236}">
                  <a16:creationId xmlns:a16="http://schemas.microsoft.com/office/drawing/2014/main" id="{2BC31747-C1C7-F49A-1A73-2D3F8854B9EA}"/>
                </a:ext>
              </a:extLst>
            </p:cNvPr>
            <p:cNvPicPr>
              <a:picLocks noChangeAspect="1"/>
            </p:cNvPicPr>
            <p:nvPr/>
          </p:nvPicPr>
          <p:blipFill>
            <a:blip r:embed="rId5"/>
            <a:stretch>
              <a:fillRect/>
            </a:stretch>
          </p:blipFill>
          <p:spPr>
            <a:xfrm>
              <a:off x="9132843" y="6396697"/>
              <a:ext cx="495770" cy="512690"/>
            </a:xfrm>
            <a:prstGeom prst="rect">
              <a:avLst/>
            </a:prstGeom>
          </p:spPr>
        </p:pic>
      </p:grpSp>
      <p:sp>
        <p:nvSpPr>
          <p:cNvPr id="18" name="二等辺三角形 17">
            <a:extLst>
              <a:ext uri="{FF2B5EF4-FFF2-40B4-BE49-F238E27FC236}">
                <a16:creationId xmlns:a16="http://schemas.microsoft.com/office/drawing/2014/main" id="{B2346CF5-3600-1639-8F37-34DC3BB02DED}"/>
              </a:ext>
            </a:extLst>
          </p:cNvPr>
          <p:cNvSpPr/>
          <p:nvPr/>
        </p:nvSpPr>
        <p:spPr>
          <a:xfrm rot="10800000">
            <a:off x="4494315" y="2107311"/>
            <a:ext cx="4569095" cy="432000"/>
          </a:xfrm>
          <a:prstGeom prst="triangle">
            <a:avLst/>
          </a:prstGeom>
          <a:gradFill flip="none" rotWithShape="1">
            <a:gsLst>
              <a:gs pos="0">
                <a:srgbClr val="E4E4E4"/>
              </a:gs>
              <a:gs pos="100000">
                <a:schemeClr val="bg1">
                  <a:lumMod val="65000"/>
                </a:schemeClr>
              </a:gs>
            </a:gsLst>
            <a:lin ang="162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楕円 25"/>
          <p:cNvSpPr>
            <a:spLocks noChangeAspect="1"/>
          </p:cNvSpPr>
          <p:nvPr/>
        </p:nvSpPr>
        <p:spPr>
          <a:xfrm>
            <a:off x="11772367" y="30579"/>
            <a:ext cx="369848" cy="369848"/>
          </a:xfrm>
          <a:prstGeom prst="ellipse">
            <a:avLst/>
          </a:prstGeom>
          <a:solidFill>
            <a:srgbClr val="A5D7A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pic>
        <p:nvPicPr>
          <p:cNvPr id="14" name="Picture 6" descr="\\B03010-s-002\12シティプロモート担当\シティプロモート\01_庁内取組（具体的なもの）\00_プロ担からの依頼\201506_庁内通知\09_写真素材\文字ロゴ（白地赤文字）.jpg"/>
          <p:cNvPicPr>
            <a:picLocks noChangeAspect="1"/>
          </p:cNvPicPr>
          <p:nvPr/>
        </p:nvPicPr>
        <p:blipFill rotWithShape="1">
          <a:blip r:embed="rId6" cstate="print">
            <a:extLst>
              <a:ext uri="{28A0092B-C50C-407E-A947-70E740481C1C}">
                <a14:useLocalDpi xmlns:a14="http://schemas.microsoft.com/office/drawing/2010/main" val="0"/>
              </a:ext>
            </a:extLst>
          </a:blip>
          <a:srcRect l="14102" t="17552" r="19966" b="21093"/>
          <a:stretch/>
        </p:blipFill>
        <p:spPr bwMode="auto">
          <a:xfrm>
            <a:off x="10630306" y="81388"/>
            <a:ext cx="1080150" cy="280538"/>
          </a:xfrm>
          <a:prstGeom prst="rect">
            <a:avLst/>
          </a:prstGeom>
          <a:noFill/>
        </p:spPr>
      </p:pic>
      <p:grpSp>
        <p:nvGrpSpPr>
          <p:cNvPr id="67" name="グループ化 66">
            <a:extLst>
              <a:ext uri="{FF2B5EF4-FFF2-40B4-BE49-F238E27FC236}">
                <a16:creationId xmlns:a16="http://schemas.microsoft.com/office/drawing/2014/main" id="{45D01FE3-1716-5F86-342F-A992AA070F90}"/>
              </a:ext>
            </a:extLst>
          </p:cNvPr>
          <p:cNvGrpSpPr/>
          <p:nvPr/>
        </p:nvGrpSpPr>
        <p:grpSpPr>
          <a:xfrm>
            <a:off x="9201344" y="376101"/>
            <a:ext cx="2912254" cy="2200342"/>
            <a:chOff x="12525692" y="3671337"/>
            <a:chExt cx="2857044" cy="2200342"/>
          </a:xfrm>
        </p:grpSpPr>
        <p:pic>
          <p:nvPicPr>
            <p:cNvPr id="63" name="図 62">
              <a:extLst>
                <a:ext uri="{FF2B5EF4-FFF2-40B4-BE49-F238E27FC236}">
                  <a16:creationId xmlns:a16="http://schemas.microsoft.com/office/drawing/2014/main" id="{2143C3E2-E510-768C-004A-911B1C5748DD}"/>
                </a:ext>
              </a:extLst>
            </p:cNvPr>
            <p:cNvPicPr>
              <a:picLocks noChangeAspect="1"/>
            </p:cNvPicPr>
            <p:nvPr/>
          </p:nvPicPr>
          <p:blipFill rotWithShape="1">
            <a:blip r:embed="rId7"/>
            <a:srcRect l="1692" t="16924" r="1261" b="1609"/>
            <a:stretch/>
          </p:blipFill>
          <p:spPr>
            <a:xfrm>
              <a:off x="12525692" y="4091922"/>
              <a:ext cx="2857044" cy="1779757"/>
            </a:xfrm>
            <a:prstGeom prst="rect">
              <a:avLst/>
            </a:prstGeom>
          </p:spPr>
        </p:pic>
        <p:sp>
          <p:nvSpPr>
            <p:cNvPr id="64" name="テキスト ボックス 63">
              <a:extLst>
                <a:ext uri="{FF2B5EF4-FFF2-40B4-BE49-F238E27FC236}">
                  <a16:creationId xmlns:a16="http://schemas.microsoft.com/office/drawing/2014/main" id="{863C9E55-31F7-668D-250D-AFEF90B6FC82}"/>
                </a:ext>
              </a:extLst>
            </p:cNvPr>
            <p:cNvSpPr txBox="1"/>
            <p:nvPr/>
          </p:nvSpPr>
          <p:spPr>
            <a:xfrm>
              <a:off x="12654147" y="3671337"/>
              <a:ext cx="2658008" cy="485518"/>
            </a:xfrm>
            <a:prstGeom prst="rect">
              <a:avLst/>
            </a:prstGeom>
            <a:noFill/>
          </p:spPr>
          <p:txBody>
            <a:bodyPr wrap="square" rtlCol="0">
              <a:spAutoFit/>
            </a:bodyPr>
            <a:lstStyle/>
            <a:p>
              <a:pPr>
                <a:lnSpc>
                  <a:spcPct val="90000"/>
                </a:lnSpc>
              </a:pPr>
              <a:r>
                <a:rPr kumimoji="1" lang="ja-JP" altLang="en-US" sz="1400" b="1" dirty="0">
                  <a:latin typeface="メイリオ" panose="020B0604030504040204" pitchFamily="50" charset="-128"/>
                  <a:ea typeface="メイリオ" panose="020B0604030504040204" pitchFamily="50" charset="-128"/>
                </a:rPr>
                <a:t>札幌市の年平均気温は</a:t>
              </a:r>
              <a:r>
                <a:rPr kumimoji="1" lang="en-US" altLang="ja-JP" sz="1400" b="1" dirty="0">
                  <a:latin typeface="メイリオ" panose="020B0604030504040204" pitchFamily="50" charset="-128"/>
                  <a:ea typeface="メイリオ" panose="020B0604030504040204" pitchFamily="50" charset="-128"/>
                </a:rPr>
                <a:t>100</a:t>
              </a:r>
              <a:r>
                <a:rPr kumimoji="1" lang="ja-JP" altLang="en-US" sz="1400" b="1" dirty="0">
                  <a:latin typeface="メイリオ" panose="020B0604030504040204" pitchFamily="50" charset="-128"/>
                  <a:ea typeface="メイリオ" panose="020B0604030504040204" pitchFamily="50" charset="-128"/>
                </a:rPr>
                <a:t>年</a:t>
              </a:r>
              <a:endParaRPr kumimoji="1" lang="en-US" altLang="ja-JP" sz="1400" b="1" dirty="0">
                <a:latin typeface="メイリオ" panose="020B0604030504040204" pitchFamily="50" charset="-128"/>
                <a:ea typeface="メイリオ" panose="020B0604030504040204" pitchFamily="50" charset="-128"/>
              </a:endParaRPr>
            </a:p>
            <a:p>
              <a:pPr>
                <a:lnSpc>
                  <a:spcPct val="90000"/>
                </a:lnSpc>
              </a:pPr>
              <a:r>
                <a:rPr kumimoji="1" lang="ja-JP" altLang="en-US" sz="1400" b="1" dirty="0">
                  <a:latin typeface="メイリオ" panose="020B0604030504040204" pitchFamily="50" charset="-128"/>
                  <a:ea typeface="メイリオ" panose="020B0604030504040204" pitchFamily="50" charset="-128"/>
                </a:rPr>
                <a:t>あたり約</a:t>
              </a:r>
              <a:r>
                <a:rPr kumimoji="1" lang="en-US" altLang="ja-JP" sz="1400" b="1" dirty="0">
                  <a:latin typeface="メイリオ" panose="020B0604030504040204" pitchFamily="50" charset="-128"/>
                  <a:ea typeface="メイリオ" panose="020B0604030504040204" pitchFamily="50" charset="-128"/>
                </a:rPr>
                <a:t>2.5</a:t>
              </a:r>
              <a:r>
                <a:rPr kumimoji="1" lang="ja-JP" altLang="en-US" sz="1400" b="1" dirty="0">
                  <a:latin typeface="メイリオ" panose="020B0604030504040204" pitchFamily="50" charset="-128"/>
                  <a:ea typeface="メイリオ" panose="020B0604030504040204" pitchFamily="50" charset="-128"/>
                </a:rPr>
                <a:t>℃の割合で上昇</a:t>
              </a:r>
            </a:p>
          </p:txBody>
        </p:sp>
      </p:grpSp>
      <p:grpSp>
        <p:nvGrpSpPr>
          <p:cNvPr id="66" name="グループ化 65">
            <a:extLst>
              <a:ext uri="{FF2B5EF4-FFF2-40B4-BE49-F238E27FC236}">
                <a16:creationId xmlns:a16="http://schemas.microsoft.com/office/drawing/2014/main" id="{762DE8E1-D331-B188-CDDD-AEEB03209024}"/>
              </a:ext>
            </a:extLst>
          </p:cNvPr>
          <p:cNvGrpSpPr/>
          <p:nvPr/>
        </p:nvGrpSpPr>
        <p:grpSpPr>
          <a:xfrm>
            <a:off x="12358786" y="480994"/>
            <a:ext cx="3190855" cy="2055914"/>
            <a:chOff x="12218378" y="635599"/>
            <a:chExt cx="3190855" cy="2055914"/>
          </a:xfrm>
        </p:grpSpPr>
        <p:pic>
          <p:nvPicPr>
            <p:cNvPr id="52" name="図 51">
              <a:extLst>
                <a:ext uri="{FF2B5EF4-FFF2-40B4-BE49-F238E27FC236}">
                  <a16:creationId xmlns:a16="http://schemas.microsoft.com/office/drawing/2014/main" id="{14E8B379-0EC2-573A-DA6B-3353BC46A07F}"/>
                </a:ext>
              </a:extLst>
            </p:cNvPr>
            <p:cNvPicPr>
              <a:picLocks noChangeAspect="1"/>
            </p:cNvPicPr>
            <p:nvPr/>
          </p:nvPicPr>
          <p:blipFill rotWithShape="1">
            <a:blip r:embed="rId8"/>
            <a:srcRect l="1143" t="17205" r="597" b="712"/>
            <a:stretch/>
          </p:blipFill>
          <p:spPr>
            <a:xfrm>
              <a:off x="12385463" y="933450"/>
              <a:ext cx="2838699" cy="1758063"/>
            </a:xfrm>
            <a:prstGeom prst="rect">
              <a:avLst/>
            </a:prstGeom>
          </p:spPr>
        </p:pic>
        <p:sp>
          <p:nvSpPr>
            <p:cNvPr id="65" name="テキスト ボックス 64">
              <a:extLst>
                <a:ext uri="{FF2B5EF4-FFF2-40B4-BE49-F238E27FC236}">
                  <a16:creationId xmlns:a16="http://schemas.microsoft.com/office/drawing/2014/main" id="{C92AB870-1327-D549-9399-B9DF8DDD3316}"/>
                </a:ext>
              </a:extLst>
            </p:cNvPr>
            <p:cNvSpPr txBox="1"/>
            <p:nvPr/>
          </p:nvSpPr>
          <p:spPr>
            <a:xfrm>
              <a:off x="12218378" y="635599"/>
              <a:ext cx="3190855" cy="345094"/>
            </a:xfrm>
            <a:prstGeom prst="rect">
              <a:avLst/>
            </a:prstGeom>
            <a:noFill/>
          </p:spPr>
          <p:txBody>
            <a:bodyPr wrap="square" rtlCol="0">
              <a:spAutoFit/>
            </a:bodyPr>
            <a:lstStyle/>
            <a:p>
              <a:pPr>
                <a:lnSpc>
                  <a:spcPct val="90000"/>
                </a:lnSpc>
              </a:pPr>
              <a:r>
                <a:rPr kumimoji="1" lang="en-US" altLang="ja-JP" sz="900" b="1" dirty="0">
                  <a:latin typeface="メイリオ" panose="020B0604030504040204" pitchFamily="50" charset="-128"/>
                  <a:ea typeface="メイリオ" panose="020B0604030504040204" pitchFamily="50" charset="-128"/>
                </a:rPr>
                <a:t>Sapporo’s annual average temperature has been increasing at a rate of about 2.5</a:t>
              </a:r>
              <a:r>
                <a:rPr kumimoji="1" lang="ja-JP" altLang="en-US" sz="900" b="1" dirty="0">
                  <a:latin typeface="メイリオ" panose="020B0604030504040204" pitchFamily="50" charset="-128"/>
                  <a:ea typeface="メイリオ" panose="020B0604030504040204" pitchFamily="50" charset="-128"/>
                </a:rPr>
                <a:t>℃ </a:t>
              </a:r>
              <a:r>
                <a:rPr kumimoji="1" lang="en-US" altLang="ja-JP" sz="900" b="1" dirty="0">
                  <a:latin typeface="メイリオ" panose="020B0604030504040204" pitchFamily="50" charset="-128"/>
                  <a:ea typeface="メイリオ" panose="020B0604030504040204" pitchFamily="50" charset="-128"/>
                </a:rPr>
                <a:t>per 100 years. </a:t>
              </a:r>
              <a:endParaRPr kumimoji="1" lang="ja-JP" altLang="en-US" sz="900" b="1" dirty="0">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2589375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楕円 40">
            <a:extLst>
              <a:ext uri="{FF2B5EF4-FFF2-40B4-BE49-F238E27FC236}">
                <a16:creationId xmlns:a16="http://schemas.microsoft.com/office/drawing/2014/main" id="{7752F894-C9F9-4438-BF5F-01A61675529E}"/>
              </a:ext>
            </a:extLst>
          </p:cNvPr>
          <p:cNvSpPr>
            <a:spLocks noChangeAspect="1"/>
          </p:cNvSpPr>
          <p:nvPr/>
        </p:nvSpPr>
        <p:spPr>
          <a:xfrm>
            <a:off x="11772367" y="30579"/>
            <a:ext cx="369848" cy="369848"/>
          </a:xfrm>
          <a:prstGeom prst="ellipse">
            <a:avLst/>
          </a:prstGeom>
          <a:solidFill>
            <a:srgbClr val="A5D7A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pic>
        <p:nvPicPr>
          <p:cNvPr id="42" name="Picture 6" descr="\\B03010-s-002\12シティプロモート担当\シティプロモート\01_庁内取組（具体的なもの）\00_プロ担からの依頼\201506_庁内通知\09_写真素材\文字ロゴ（白地赤文字）.jpg">
            <a:extLst>
              <a:ext uri="{FF2B5EF4-FFF2-40B4-BE49-F238E27FC236}">
                <a16:creationId xmlns:a16="http://schemas.microsoft.com/office/drawing/2014/main" id="{B1B6A1C2-72F9-471C-80AE-4F2F6417D2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102" t="17552" r="19966" b="21093"/>
          <a:stretch/>
        </p:blipFill>
        <p:spPr bwMode="auto">
          <a:xfrm>
            <a:off x="10630306" y="81388"/>
            <a:ext cx="1080150" cy="280538"/>
          </a:xfrm>
          <a:prstGeom prst="rect">
            <a:avLst/>
          </a:prstGeom>
          <a:noFill/>
        </p:spPr>
      </p:pic>
      <p:sp>
        <p:nvSpPr>
          <p:cNvPr id="43" name="スライド番号プレースホルダー 11">
            <a:extLst>
              <a:ext uri="{FF2B5EF4-FFF2-40B4-BE49-F238E27FC236}">
                <a16:creationId xmlns:a16="http://schemas.microsoft.com/office/drawing/2014/main" id="{F0CF398F-48FA-4FF7-904D-95D6C1C75599}"/>
              </a:ext>
            </a:extLst>
          </p:cNvPr>
          <p:cNvSpPr>
            <a:spLocks noGrp="1"/>
          </p:cNvSpPr>
          <p:nvPr>
            <p:ph type="sldNum" sz="quarter" idx="12"/>
          </p:nvPr>
        </p:nvSpPr>
        <p:spPr>
          <a:xfrm>
            <a:off x="9507772" y="42450"/>
            <a:ext cx="2651095" cy="365125"/>
          </a:xfrm>
        </p:spPr>
        <p:txBody>
          <a:bodyPr/>
          <a:lstStyle/>
          <a:p>
            <a:fld id="{D3A5AA8F-5940-4794-A8BB-D0834433E071}" type="slidenum">
              <a:rPr kumimoji="1" lang="ja-JP" altLang="en-US" smtClean="0">
                <a:latin typeface="メイリオ" panose="020B0604030504040204" pitchFamily="50" charset="-128"/>
                <a:ea typeface="メイリオ" panose="020B0604030504040204" pitchFamily="50" charset="-128"/>
              </a:rPr>
              <a:t>4</a:t>
            </a:fld>
            <a:endParaRPr kumimoji="1" lang="ja-JP" altLang="en-US" dirty="0">
              <a:latin typeface="メイリオ" panose="020B0604030504040204" pitchFamily="50" charset="-128"/>
              <a:ea typeface="メイリオ" panose="020B0604030504040204" pitchFamily="50" charset="-128"/>
            </a:endParaRPr>
          </a:p>
        </p:txBody>
      </p:sp>
      <p:sp>
        <p:nvSpPr>
          <p:cNvPr id="17" name="AutoShape 2">
            <a:extLst>
              <a:ext uri="{FF2B5EF4-FFF2-40B4-BE49-F238E27FC236}">
                <a16:creationId xmlns:a16="http://schemas.microsoft.com/office/drawing/2014/main" id="{FA2C71F3-AFF3-4230-BFEE-7657A993139D}"/>
              </a:ext>
            </a:extLst>
          </p:cNvPr>
          <p:cNvSpPr>
            <a:spLocks noChangeArrowheads="1"/>
          </p:cNvSpPr>
          <p:nvPr/>
        </p:nvSpPr>
        <p:spPr bwMode="auto">
          <a:xfrm>
            <a:off x="1349279" y="-3052"/>
            <a:ext cx="8036067" cy="620977"/>
          </a:xfrm>
          <a:prstGeom prst="roundRect">
            <a:avLst>
              <a:gd name="adj" fmla="val 0"/>
            </a:avLst>
          </a:prstGeom>
          <a:noFill/>
          <a:ln>
            <a:noFill/>
          </a:ln>
          <a:effectLst/>
          <a:extLst>
            <a:ext uri="{909E8E84-426E-40DD-AFC4-6F175D3DCCD1}">
              <a14:hiddenFill xmlns:a14="http://schemas.microsoft.com/office/drawing/2010/main">
                <a:solidFill>
                  <a:srgbClr val="E5DFEC"/>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62881" tIns="31441" rIns="62881" bIns="31441" numCol="1" anchor="t" anchorCtr="0" compatLnSpc="1">
            <a:prstTxWarp prst="textNoShape">
              <a:avLst/>
            </a:prstTxWarp>
          </a:bodyPr>
          <a:lstStyle/>
          <a:p>
            <a:pPr algn="just" defTabSz="628833" fontAlgn="base">
              <a:lnSpc>
                <a:spcPct val="152000"/>
              </a:lnSpc>
              <a:spcBef>
                <a:spcPct val="0"/>
              </a:spcBef>
              <a:spcAft>
                <a:spcPct val="0"/>
              </a:spcAft>
            </a:pPr>
            <a:endParaRPr lang="ja-JP" altLang="ja-JP" sz="2751" b="1">
              <a:solidFill>
                <a:prstClr val="white"/>
              </a:solidFill>
              <a:latin typeface="ＭＳ Ｐゴシック" panose="020B0600070205080204" pitchFamily="50" charset="-128"/>
              <a:ea typeface="ＭＳ Ｐゴシック" panose="020B0600070205080204" pitchFamily="50" charset="-128"/>
              <a:cs typeface="ＭＳ Ｐゴシック" pitchFamily="50" charset="-128"/>
            </a:endParaRPr>
          </a:p>
        </p:txBody>
      </p:sp>
      <p:graphicFrame>
        <p:nvGraphicFramePr>
          <p:cNvPr id="12" name="グラフ 11">
            <a:extLst>
              <a:ext uri="{FF2B5EF4-FFF2-40B4-BE49-F238E27FC236}">
                <a16:creationId xmlns:a16="http://schemas.microsoft.com/office/drawing/2014/main" id="{AC25A97C-B201-4412-B759-B18E1B490BE6}"/>
              </a:ext>
            </a:extLst>
          </p:cNvPr>
          <p:cNvGraphicFramePr>
            <a:graphicFrameLocks/>
          </p:cNvGraphicFramePr>
          <p:nvPr>
            <p:extLst>
              <p:ext uri="{D42A27DB-BD31-4B8C-83A1-F6EECF244321}">
                <p14:modId xmlns:p14="http://schemas.microsoft.com/office/powerpoint/2010/main" val="2217331928"/>
              </p:ext>
            </p:extLst>
          </p:nvPr>
        </p:nvGraphicFramePr>
        <p:xfrm>
          <a:off x="680317" y="2695699"/>
          <a:ext cx="10299790" cy="4262504"/>
        </p:xfrm>
        <a:graphic>
          <a:graphicData uri="http://schemas.openxmlformats.org/drawingml/2006/chart">
            <c:chart xmlns:c="http://schemas.openxmlformats.org/drawingml/2006/chart" xmlns:r="http://schemas.openxmlformats.org/officeDocument/2006/relationships" r:id="rId4"/>
          </a:graphicData>
        </a:graphic>
      </p:graphicFrame>
      <p:pic>
        <p:nvPicPr>
          <p:cNvPr id="2" name="図 1">
            <a:extLst>
              <a:ext uri="{FF2B5EF4-FFF2-40B4-BE49-F238E27FC236}">
                <a16:creationId xmlns:a16="http://schemas.microsoft.com/office/drawing/2014/main" id="{80DFAB14-EECE-4619-9B72-FE67085597CB}"/>
              </a:ext>
            </a:extLst>
          </p:cNvPr>
          <p:cNvPicPr>
            <a:picLocks noChangeAspect="1"/>
          </p:cNvPicPr>
          <p:nvPr/>
        </p:nvPicPr>
        <p:blipFill>
          <a:blip r:embed="rId5"/>
          <a:stretch>
            <a:fillRect/>
          </a:stretch>
        </p:blipFill>
        <p:spPr>
          <a:xfrm rot="272547">
            <a:off x="3580160" y="3793687"/>
            <a:ext cx="6330854" cy="1877083"/>
          </a:xfrm>
          <a:prstGeom prst="rect">
            <a:avLst/>
          </a:prstGeom>
        </p:spPr>
      </p:pic>
      <p:sp>
        <p:nvSpPr>
          <p:cNvPr id="14" name="二等辺三角形 13">
            <a:extLst>
              <a:ext uri="{FF2B5EF4-FFF2-40B4-BE49-F238E27FC236}">
                <a16:creationId xmlns:a16="http://schemas.microsoft.com/office/drawing/2014/main" id="{F26D16A5-A32C-459B-9B92-707298925653}"/>
              </a:ext>
            </a:extLst>
          </p:cNvPr>
          <p:cNvSpPr/>
          <p:nvPr/>
        </p:nvSpPr>
        <p:spPr>
          <a:xfrm rot="6575874">
            <a:off x="9351037" y="5339706"/>
            <a:ext cx="1080000" cy="720000"/>
          </a:xfrm>
          <a:prstGeom prst="triangle">
            <a:avLst/>
          </a:prstGeom>
          <a:solidFill>
            <a:srgbClr val="9AC87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solidFill>
                <a:schemeClr val="accent3">
                  <a:lumMod val="20000"/>
                  <a:lumOff val="80000"/>
                </a:schemeClr>
              </a:solidFill>
              <a:latin typeface="メイリオ" panose="020B0604030504040204" pitchFamily="50" charset="-128"/>
              <a:ea typeface="メイリオ" panose="020B0604030504040204" pitchFamily="50" charset="-128"/>
            </a:endParaRPr>
          </a:p>
        </p:txBody>
      </p:sp>
      <p:cxnSp>
        <p:nvCxnSpPr>
          <p:cNvPr id="15" name="直線コネクタ 14">
            <a:extLst>
              <a:ext uri="{FF2B5EF4-FFF2-40B4-BE49-F238E27FC236}">
                <a16:creationId xmlns:a16="http://schemas.microsoft.com/office/drawing/2014/main" id="{C018500A-61E7-4AD7-9D2B-4925D8257812}"/>
              </a:ext>
            </a:extLst>
          </p:cNvPr>
          <p:cNvCxnSpPr/>
          <p:nvPr/>
        </p:nvCxnSpPr>
        <p:spPr>
          <a:xfrm flipV="1">
            <a:off x="3450133" y="3567797"/>
            <a:ext cx="7200000" cy="1591"/>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6" name="下矢印 36">
            <a:extLst>
              <a:ext uri="{FF2B5EF4-FFF2-40B4-BE49-F238E27FC236}">
                <a16:creationId xmlns:a16="http://schemas.microsoft.com/office/drawing/2014/main" id="{4CE3D694-EF1D-45C3-98AA-A42849C02DB4}"/>
              </a:ext>
            </a:extLst>
          </p:cNvPr>
          <p:cNvSpPr/>
          <p:nvPr/>
        </p:nvSpPr>
        <p:spPr>
          <a:xfrm>
            <a:off x="6162499" y="3574931"/>
            <a:ext cx="474137" cy="1368000"/>
          </a:xfrm>
          <a:prstGeom prst="downArrow">
            <a:avLst/>
          </a:prstGeom>
          <a:solidFill>
            <a:srgbClr val="C0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atin typeface="メイリオ" panose="020B0604030504040204" pitchFamily="50" charset="-128"/>
              <a:ea typeface="メイリオ" panose="020B0604030504040204" pitchFamily="50" charset="-128"/>
            </a:endParaRPr>
          </a:p>
        </p:txBody>
      </p:sp>
      <p:sp>
        <p:nvSpPr>
          <p:cNvPr id="3" name="楕円 2">
            <a:extLst>
              <a:ext uri="{FF2B5EF4-FFF2-40B4-BE49-F238E27FC236}">
                <a16:creationId xmlns:a16="http://schemas.microsoft.com/office/drawing/2014/main" id="{16946A50-8E07-5273-1096-7F0273D8A3DA}"/>
              </a:ext>
            </a:extLst>
          </p:cNvPr>
          <p:cNvSpPr>
            <a:spLocks/>
          </p:cNvSpPr>
          <p:nvPr/>
        </p:nvSpPr>
        <p:spPr>
          <a:xfrm>
            <a:off x="318702" y="139662"/>
            <a:ext cx="684000" cy="684000"/>
          </a:xfrm>
          <a:prstGeom prst="ellipse">
            <a:avLst/>
          </a:prstGeom>
          <a:solidFill>
            <a:srgbClr val="A5D7A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9127814A-83C9-4E9B-A85A-6F9D0A713C1C}"/>
              </a:ext>
            </a:extLst>
          </p:cNvPr>
          <p:cNvSpPr>
            <a:spLocks/>
          </p:cNvSpPr>
          <p:nvPr/>
        </p:nvSpPr>
        <p:spPr>
          <a:xfrm>
            <a:off x="544293" y="263894"/>
            <a:ext cx="10172914" cy="433635"/>
          </a:xfrm>
          <a:prstGeom prst="rect">
            <a:avLst/>
          </a:prstGeom>
          <a:noFill/>
        </p:spPr>
        <p:txBody>
          <a:bodyPr wrap="square">
            <a:noAutofit/>
          </a:bodyPr>
          <a:lstStyle/>
          <a:p>
            <a:r>
              <a:rPr lang="zh-TW" altLang="en-US" sz="3200" b="1" dirty="0">
                <a:latin typeface="メイリオ" panose="020B0604030504040204" pitchFamily="50" charset="-128"/>
                <a:ea typeface="メイリオ" panose="020B0604030504040204" pitchFamily="50" charset="-128"/>
              </a:rPr>
              <a:t>札幌市</a:t>
            </a:r>
            <a:r>
              <a:rPr lang="ja-JP" altLang="en-US" sz="3200" b="1" dirty="0">
                <a:latin typeface="メイリオ" panose="020B0604030504040204" pitchFamily="50" charset="-128"/>
                <a:ea typeface="メイリオ" panose="020B0604030504040204" pitchFamily="50" charset="-128"/>
              </a:rPr>
              <a:t>の温室効果ガス排出量の削減目標</a:t>
            </a:r>
          </a:p>
        </p:txBody>
      </p:sp>
      <p:sp>
        <p:nvSpPr>
          <p:cNvPr id="4" name="テキスト ボックス 3">
            <a:extLst>
              <a:ext uri="{FF2B5EF4-FFF2-40B4-BE49-F238E27FC236}">
                <a16:creationId xmlns:a16="http://schemas.microsoft.com/office/drawing/2014/main" id="{559E6174-9BE8-9508-1B14-FDFE5D8C6372}"/>
              </a:ext>
            </a:extLst>
          </p:cNvPr>
          <p:cNvSpPr txBox="1"/>
          <p:nvPr/>
        </p:nvSpPr>
        <p:spPr>
          <a:xfrm>
            <a:off x="138081" y="871083"/>
            <a:ext cx="11952000" cy="1971394"/>
          </a:xfrm>
          <a:prstGeom prst="rect">
            <a:avLst/>
          </a:prstGeom>
          <a:solidFill>
            <a:schemeClr val="bg1"/>
          </a:solidFill>
          <a:ln>
            <a:solidFill>
              <a:srgbClr val="42923F"/>
            </a:solidFill>
          </a:ln>
        </p:spPr>
        <p:txBody>
          <a:bodyPr wrap="square" tIns="90000" rtlCol="0" anchor="ctr" anchorCtr="0">
            <a:spAutoFit/>
          </a:bodyPr>
          <a:lstStyle/>
          <a:p>
            <a:pPr>
              <a:lnSpc>
                <a:spcPct val="120000"/>
              </a:lnSpc>
            </a:pPr>
            <a:r>
              <a:rPr kumimoji="1" lang="ja-JP" altLang="en-US" sz="2400" dirty="0">
                <a:latin typeface="メイリオ" panose="020B0604030504040204" pitchFamily="50" charset="-128"/>
                <a:ea typeface="メイリオ" panose="020B0604030504040204" pitchFamily="50" charset="-128"/>
              </a:rPr>
              <a:t>・</a:t>
            </a:r>
            <a:r>
              <a:rPr kumimoji="1" lang="en-US" altLang="ja-JP" sz="2400" dirty="0">
                <a:latin typeface="メイリオ" panose="020B0604030504040204" pitchFamily="50" charset="-128"/>
                <a:ea typeface="メイリオ" panose="020B0604030504040204" pitchFamily="50" charset="-128"/>
              </a:rPr>
              <a:t>2050</a:t>
            </a:r>
            <a:r>
              <a:rPr kumimoji="1" lang="ja-JP" altLang="en-US" sz="2400" dirty="0">
                <a:latin typeface="メイリオ" panose="020B0604030504040204" pitchFamily="50" charset="-128"/>
                <a:ea typeface="メイリオ" panose="020B0604030504040204" pitchFamily="50" charset="-128"/>
              </a:rPr>
              <a:t>年ゼロカーボン</a:t>
            </a:r>
            <a:r>
              <a:rPr lang="ja-JP" altLang="en-US" sz="2400" dirty="0">
                <a:latin typeface="メイリオ" panose="020B0604030504040204" pitchFamily="50" charset="-128"/>
                <a:ea typeface="メイリオ" panose="020B0604030504040204" pitchFamily="50" charset="-128"/>
              </a:rPr>
              <a:t>シティ</a:t>
            </a:r>
            <a:r>
              <a:rPr kumimoji="1" lang="ja-JP" altLang="en-US" sz="2400" dirty="0">
                <a:latin typeface="メイリオ" panose="020B0604030504040204" pitchFamily="50" charset="-128"/>
                <a:ea typeface="メイリオ" panose="020B0604030504040204" pitchFamily="50" charset="-128"/>
              </a:rPr>
              <a:t>実現に向け、</a:t>
            </a:r>
            <a:r>
              <a:rPr kumimoji="1" lang="en-US" altLang="ja-JP" sz="2400" b="1" u="heavy" dirty="0">
                <a:uFill>
                  <a:solidFill>
                    <a:schemeClr val="accent6"/>
                  </a:solidFill>
                </a:uFill>
                <a:latin typeface="メイリオ" panose="020B0604030504040204" pitchFamily="50" charset="-128"/>
                <a:ea typeface="メイリオ" panose="020B0604030504040204" pitchFamily="50" charset="-128"/>
              </a:rPr>
              <a:t>2030</a:t>
            </a:r>
            <a:r>
              <a:rPr kumimoji="1" lang="ja-JP" altLang="en-US" sz="2400" b="1" u="heavy" dirty="0">
                <a:uFill>
                  <a:solidFill>
                    <a:schemeClr val="accent6"/>
                  </a:solidFill>
                </a:uFill>
                <a:latin typeface="メイリオ" panose="020B0604030504040204" pitchFamily="50" charset="-128"/>
                <a:ea typeface="メイリオ" panose="020B0604030504040204" pitchFamily="50" charset="-128"/>
              </a:rPr>
              <a:t>年に</a:t>
            </a:r>
            <a:r>
              <a:rPr kumimoji="1" lang="en-US" altLang="ja-JP" sz="2400" b="1" u="heavy" dirty="0">
                <a:uFill>
                  <a:solidFill>
                    <a:schemeClr val="accent6"/>
                  </a:solidFill>
                </a:uFill>
                <a:latin typeface="メイリオ" panose="020B0604030504040204" pitchFamily="50" charset="-128"/>
                <a:ea typeface="メイリオ" panose="020B0604030504040204" pitchFamily="50" charset="-128"/>
              </a:rPr>
              <a:t>2016</a:t>
            </a:r>
            <a:r>
              <a:rPr kumimoji="1" lang="ja-JP" altLang="en-US" sz="2400" b="1" u="heavy" dirty="0">
                <a:uFill>
                  <a:solidFill>
                    <a:schemeClr val="accent6"/>
                  </a:solidFill>
                </a:uFill>
                <a:latin typeface="メイリオ" panose="020B0604030504040204" pitchFamily="50" charset="-128"/>
                <a:ea typeface="メイリオ" panose="020B0604030504040204" pitchFamily="50" charset="-128"/>
              </a:rPr>
              <a:t>年比で</a:t>
            </a:r>
            <a:r>
              <a:rPr kumimoji="1" lang="en-US" altLang="ja-JP" sz="2400" b="1" u="heavy" dirty="0">
                <a:uFill>
                  <a:solidFill>
                    <a:schemeClr val="accent6"/>
                  </a:solidFill>
                </a:uFill>
                <a:latin typeface="メイリオ" panose="020B0604030504040204" pitchFamily="50" charset="-128"/>
                <a:ea typeface="メイリオ" panose="020B0604030504040204" pitchFamily="50" charset="-128"/>
              </a:rPr>
              <a:t>55</a:t>
            </a:r>
            <a:r>
              <a:rPr kumimoji="1" lang="ja-JP" altLang="en-US" sz="2400" b="1" u="heavy" dirty="0">
                <a:uFill>
                  <a:solidFill>
                    <a:schemeClr val="accent6"/>
                  </a:solidFill>
                </a:uFill>
                <a:latin typeface="メイリオ" panose="020B0604030504040204" pitchFamily="50" charset="-128"/>
                <a:ea typeface="メイリオ" panose="020B0604030504040204" pitchFamily="50" charset="-128"/>
              </a:rPr>
              <a:t>％削減</a:t>
            </a:r>
            <a:endParaRPr kumimoji="1" lang="en-US" altLang="ja-JP" sz="2400" b="1" u="heavy" dirty="0">
              <a:uFill>
                <a:solidFill>
                  <a:schemeClr val="accent6"/>
                </a:solidFill>
              </a:uFill>
              <a:latin typeface="メイリオ" panose="020B0604030504040204" pitchFamily="50" charset="-128"/>
              <a:ea typeface="メイリオ" panose="020B0604030504040204" pitchFamily="50" charset="-128"/>
            </a:endParaRPr>
          </a:p>
          <a:p>
            <a:pPr>
              <a:lnSpc>
                <a:spcPct val="120000"/>
              </a:lnSpc>
              <a:spcAft>
                <a:spcPts val="600"/>
              </a:spcAft>
            </a:pPr>
            <a:r>
              <a:rPr lang="ja-JP" altLang="en-US" sz="2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000" spc="-100" dirty="0">
                <a:latin typeface="メイリオ" panose="020B0604030504040204" pitchFamily="50" charset="-128"/>
                <a:ea typeface="メイリオ" panose="020B0604030504040204" pitchFamily="50" charset="-128"/>
                <a:cs typeface="メイリオ" panose="020B0604030504040204" pitchFamily="50" charset="-128"/>
              </a:rPr>
              <a:t>IPCC</a:t>
            </a:r>
            <a:r>
              <a:rPr lang="ja-JP" altLang="en-US" sz="2000" spc="-100" dirty="0">
                <a:latin typeface="メイリオ" panose="020B0604030504040204" pitchFamily="50" charset="-128"/>
                <a:ea typeface="メイリオ" panose="020B0604030504040204" pitchFamily="50" charset="-128"/>
                <a:cs typeface="メイリオ" panose="020B0604030504040204" pitchFamily="50" charset="-128"/>
              </a:rPr>
              <a:t>の科学的知見等も踏まえ、</a:t>
            </a:r>
            <a:r>
              <a:rPr lang="ja-JP" altLang="en-US" sz="2000" b="1" u="heavy" spc="-100" dirty="0">
                <a:uFill>
                  <a:solidFill>
                    <a:schemeClr val="accent6"/>
                  </a:solidFill>
                </a:uFill>
                <a:latin typeface="メイリオ" panose="020B0604030504040204" pitchFamily="50" charset="-128"/>
                <a:ea typeface="メイリオ" panose="020B0604030504040204" pitchFamily="50" charset="-128"/>
                <a:cs typeface="メイリオ" panose="020B0604030504040204" pitchFamily="50" charset="-128"/>
              </a:rPr>
              <a:t>パリ協定が掲げる</a:t>
            </a:r>
            <a:r>
              <a:rPr lang="ja-JP" altLang="en-US" sz="2000" b="1" u="heavy" spc="-100" dirty="0">
                <a:solidFill>
                  <a:schemeClr val="tx1"/>
                </a:solidFill>
                <a:uFill>
                  <a:solidFill>
                    <a:schemeClr val="accent6"/>
                  </a:solidFill>
                </a:u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000" b="1" u="heavy" spc="-100" dirty="0">
                <a:solidFill>
                  <a:schemeClr val="tx1"/>
                </a:solidFill>
                <a:uFill>
                  <a:solidFill>
                    <a:schemeClr val="accent6"/>
                  </a:solidFill>
                </a:uFill>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2000" b="1" u="heavy" spc="-100" dirty="0">
                <a:solidFill>
                  <a:schemeClr val="tx1"/>
                </a:solidFill>
                <a:uFill>
                  <a:solidFill>
                    <a:schemeClr val="accent6"/>
                  </a:solidFill>
                </a:uFill>
                <a:latin typeface="メイリオ" panose="020B0604030504040204" pitchFamily="50" charset="-128"/>
                <a:ea typeface="メイリオ" panose="020B0604030504040204" pitchFamily="50" charset="-128"/>
                <a:cs typeface="メイリオ" panose="020B0604030504040204" pitchFamily="50" charset="-128"/>
              </a:rPr>
              <a:t>℃目標」</a:t>
            </a:r>
            <a:r>
              <a:rPr lang="en-US" altLang="ja-JP" sz="2000" b="1" u="heavy" spc="-100" dirty="0">
                <a:uFill>
                  <a:solidFill>
                    <a:schemeClr val="accent6"/>
                  </a:solidFill>
                </a:u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b="1" u="heavy" spc="-100" dirty="0">
                <a:uFill>
                  <a:solidFill>
                    <a:schemeClr val="accent6"/>
                  </a:solidFill>
                </a:uFill>
                <a:latin typeface="メイリオ" panose="020B0604030504040204" pitchFamily="50" charset="-128"/>
                <a:ea typeface="メイリオ" panose="020B0604030504040204" pitchFamily="50" charset="-128"/>
                <a:cs typeface="メイリオ" panose="020B0604030504040204" pitchFamily="50" charset="-128"/>
              </a:rPr>
              <a:t>に整合</a:t>
            </a:r>
            <a:r>
              <a:rPr lang="ja-JP" altLang="en-US" sz="2000" spc="-100" dirty="0">
                <a:latin typeface="メイリオ" panose="020B0604030504040204" pitchFamily="50" charset="-128"/>
                <a:ea typeface="メイリオ" panose="020B0604030504040204" pitchFamily="50" charset="-128"/>
                <a:cs typeface="メイリオ" panose="020B0604030504040204" pitchFamily="50" charset="-128"/>
              </a:rPr>
              <a:t>した目標として</a:t>
            </a:r>
            <a:endParaRPr lang="en-US" altLang="ja-JP" sz="2000" spc="-1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20000"/>
              </a:lnSpc>
              <a:spcAft>
                <a:spcPts val="600"/>
              </a:spcAft>
            </a:pPr>
            <a:r>
              <a:rPr lang="ja-JP" altLang="en-US" sz="2000" spc="-100" dirty="0">
                <a:latin typeface="メイリオ" panose="020B0604030504040204" pitchFamily="50" charset="-128"/>
                <a:ea typeface="メイリオ" panose="020B0604030504040204" pitchFamily="50" charset="-128"/>
                <a:cs typeface="メイリオ" panose="020B0604030504040204" pitchFamily="50" charset="-128"/>
              </a:rPr>
              <a:t>　　札幌市気候変動対策行動計画（</a:t>
            </a:r>
            <a:r>
              <a:rPr lang="en-US" altLang="ja-JP" sz="2000" spc="-100" dirty="0">
                <a:latin typeface="メイリオ" panose="020B0604030504040204" pitchFamily="50" charset="-128"/>
                <a:ea typeface="メイリオ" panose="020B0604030504040204" pitchFamily="50" charset="-128"/>
                <a:cs typeface="メイリオ" panose="020B0604030504040204" pitchFamily="50" charset="-128"/>
              </a:rPr>
              <a:t>2021</a:t>
            </a:r>
            <a:r>
              <a:rPr lang="ja-JP" altLang="en-US" sz="2000" spc="-100" dirty="0">
                <a:latin typeface="メイリオ" panose="020B0604030504040204" pitchFamily="50" charset="-128"/>
                <a:ea typeface="メイリオ" panose="020B0604030504040204" pitchFamily="50" charset="-128"/>
                <a:cs typeface="メイリオ" panose="020B0604030504040204" pitchFamily="50" charset="-128"/>
              </a:rPr>
              <a:t>年３月策定）で設定</a:t>
            </a:r>
            <a:endParaRPr lang="en-US" altLang="ja-JP" sz="2000" spc="-100" dirty="0">
              <a:latin typeface="メイリオ" panose="020B0604030504040204" pitchFamily="50" charset="-128"/>
              <a:ea typeface="メイリオ" panose="020B0604030504040204" pitchFamily="50" charset="-128"/>
              <a:cs typeface="メイリオ" panose="020B0604030504040204" pitchFamily="50" charset="-128"/>
            </a:endParaRPr>
          </a:p>
          <a:p>
            <a:pPr>
              <a:lnSpc>
                <a:spcPct val="120000"/>
              </a:lnSpc>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b="1" u="heavy" dirty="0">
                <a:uFill>
                  <a:solidFill>
                    <a:schemeClr val="accent6"/>
                  </a:solidFill>
                </a:uFill>
                <a:latin typeface="メイリオ" panose="020B0604030504040204" pitchFamily="50" charset="-128"/>
                <a:ea typeface="メイリオ" panose="020B0604030504040204" pitchFamily="50" charset="-128"/>
                <a:cs typeface="メイリオ" panose="020B0604030504040204" pitchFamily="50" charset="-128"/>
              </a:rPr>
              <a:t>地域特性に応じた取組</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で目標達成を目指す</a:t>
            </a:r>
          </a:p>
        </p:txBody>
      </p:sp>
      <p:pic>
        <p:nvPicPr>
          <p:cNvPr id="5" name="図 4">
            <a:extLst>
              <a:ext uri="{FF2B5EF4-FFF2-40B4-BE49-F238E27FC236}">
                <a16:creationId xmlns:a16="http://schemas.microsoft.com/office/drawing/2014/main" id="{BAEE9D33-A542-AACC-50AE-69183CB46E7A}"/>
              </a:ext>
            </a:extLst>
          </p:cNvPr>
          <p:cNvPicPr>
            <a:picLocks noChangeAspect="1"/>
          </p:cNvPicPr>
          <p:nvPr/>
        </p:nvPicPr>
        <p:blipFill>
          <a:blip r:embed="rId6"/>
          <a:stretch>
            <a:fillRect/>
          </a:stretch>
        </p:blipFill>
        <p:spPr>
          <a:xfrm>
            <a:off x="10767191" y="983255"/>
            <a:ext cx="1273207" cy="1795953"/>
          </a:xfrm>
          <a:prstGeom prst="rect">
            <a:avLst/>
          </a:prstGeom>
        </p:spPr>
      </p:pic>
      <p:pic>
        <p:nvPicPr>
          <p:cNvPr id="6" name="図 5">
            <a:extLst>
              <a:ext uri="{FF2B5EF4-FFF2-40B4-BE49-F238E27FC236}">
                <a16:creationId xmlns:a16="http://schemas.microsoft.com/office/drawing/2014/main" id="{B37ECC15-41A2-847E-86D3-B5AA9973E5E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082377" y="1893584"/>
            <a:ext cx="1547929" cy="930299"/>
          </a:xfrm>
          <a:prstGeom prst="rect">
            <a:avLst/>
          </a:prstGeom>
        </p:spPr>
      </p:pic>
      <p:cxnSp>
        <p:nvCxnSpPr>
          <p:cNvPr id="7" name="直線コネクタ 6">
            <a:extLst>
              <a:ext uri="{FF2B5EF4-FFF2-40B4-BE49-F238E27FC236}">
                <a16:creationId xmlns:a16="http://schemas.microsoft.com/office/drawing/2014/main" id="{7AD6C9DC-5D2C-F471-A146-22BA19ED820C}"/>
              </a:ext>
            </a:extLst>
          </p:cNvPr>
          <p:cNvCxnSpPr/>
          <p:nvPr/>
        </p:nvCxnSpPr>
        <p:spPr>
          <a:xfrm flipV="1">
            <a:off x="4948212" y="4924715"/>
            <a:ext cx="1764000" cy="1591"/>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9" name="二等辺三角形 8">
            <a:extLst>
              <a:ext uri="{FF2B5EF4-FFF2-40B4-BE49-F238E27FC236}">
                <a16:creationId xmlns:a16="http://schemas.microsoft.com/office/drawing/2014/main" id="{7B27CC4B-D62D-5135-FD0A-3D0CAFED4DBA}"/>
              </a:ext>
            </a:extLst>
          </p:cNvPr>
          <p:cNvSpPr/>
          <p:nvPr/>
        </p:nvSpPr>
        <p:spPr>
          <a:xfrm rot="2637418">
            <a:off x="6033862" y="4851699"/>
            <a:ext cx="216121" cy="566057"/>
          </a:xfrm>
          <a:prstGeom prst="triangle">
            <a:avLst/>
          </a:prstGeom>
          <a:solidFill>
            <a:srgbClr val="009900"/>
          </a:solidFill>
          <a:ln>
            <a:solidFill>
              <a:srgbClr val="00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147F9F93-7EB4-95DA-65FE-D4CC5A72BD87}"/>
              </a:ext>
            </a:extLst>
          </p:cNvPr>
          <p:cNvSpPr/>
          <p:nvPr/>
        </p:nvSpPr>
        <p:spPr>
          <a:xfrm>
            <a:off x="5143264" y="4986473"/>
            <a:ext cx="1044000" cy="1044000"/>
          </a:xfrm>
          <a:prstGeom prst="ellipse">
            <a:avLst/>
          </a:prstGeom>
          <a:solidFill>
            <a:srgbClr val="009900"/>
          </a:solidFill>
          <a:ln>
            <a:solidFill>
              <a:srgbClr val="009900"/>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kumimoji="1" lang="en-US" altLang="ja-JP" b="1" dirty="0">
                <a:latin typeface="メイリオ" panose="020B0604030504040204" pitchFamily="50" charset="-128"/>
                <a:ea typeface="メイリオ" panose="020B0604030504040204" pitchFamily="50" charset="-128"/>
              </a:rPr>
              <a:t>537</a:t>
            </a:r>
          </a:p>
          <a:p>
            <a:pPr algn="ctr"/>
            <a:r>
              <a:rPr lang="en-US" altLang="ja-JP" b="1" spc="-150" dirty="0">
                <a:latin typeface="メイリオ" panose="020B0604030504040204" pitchFamily="50" charset="-128"/>
                <a:ea typeface="メイリオ" panose="020B0604030504040204" pitchFamily="50" charset="-128"/>
              </a:rPr>
              <a:t>Target</a:t>
            </a:r>
            <a:endParaRPr kumimoji="1" lang="ja-JP" altLang="en-US" b="1" spc="-150" dirty="0">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ACAB3B48-285D-7CD1-7483-D0F4AB0550BC}"/>
              </a:ext>
            </a:extLst>
          </p:cNvPr>
          <p:cNvSpPr txBox="1"/>
          <p:nvPr/>
        </p:nvSpPr>
        <p:spPr>
          <a:xfrm>
            <a:off x="6636636" y="3786774"/>
            <a:ext cx="3331361" cy="369332"/>
          </a:xfrm>
          <a:prstGeom prst="rect">
            <a:avLst/>
          </a:prstGeom>
          <a:solidFill>
            <a:srgbClr val="C00000"/>
          </a:solidFill>
        </p:spPr>
        <p:txBody>
          <a:bodyPr wrap="none" rtlCol="0">
            <a:spAutoFit/>
          </a:bodyPr>
          <a:lstStyle/>
          <a:p>
            <a:r>
              <a:rPr kumimoji="1" lang="en-US" altLang="ja-JP" b="1" dirty="0">
                <a:solidFill>
                  <a:schemeClr val="bg1"/>
                </a:solidFill>
                <a:latin typeface="メイリオ" panose="020B0604030504040204" pitchFamily="50" charset="-128"/>
                <a:ea typeface="メイリオ" panose="020B0604030504040204" pitchFamily="50" charset="-128"/>
              </a:rPr>
              <a:t>55</a:t>
            </a:r>
            <a:r>
              <a:rPr kumimoji="1" lang="ja-JP" altLang="en-US" b="1" dirty="0">
                <a:solidFill>
                  <a:schemeClr val="bg1"/>
                </a:solidFill>
                <a:latin typeface="メイリオ" panose="020B0604030504040204" pitchFamily="50" charset="-128"/>
                <a:ea typeface="メイリオ" panose="020B0604030504040204" pitchFamily="50" charset="-128"/>
              </a:rPr>
              <a:t>％ </a:t>
            </a:r>
            <a:r>
              <a:rPr kumimoji="1" lang="en-US" altLang="ja-JP" b="1" dirty="0">
                <a:solidFill>
                  <a:schemeClr val="bg1"/>
                </a:solidFill>
                <a:latin typeface="メイリオ" panose="020B0604030504040204" pitchFamily="50" charset="-128"/>
                <a:ea typeface="メイリオ" panose="020B0604030504040204" pitchFamily="50" charset="-128"/>
              </a:rPr>
              <a:t>reduction from 2016</a:t>
            </a:r>
            <a:endParaRPr kumimoji="1" lang="ja-JP" altLang="en-US" b="1" dirty="0">
              <a:solidFill>
                <a:schemeClr val="bg1"/>
              </a:solidFill>
              <a:latin typeface="メイリオ" panose="020B0604030504040204" pitchFamily="50" charset="-128"/>
              <a:ea typeface="メイリオ" panose="020B0604030504040204" pitchFamily="50" charset="-128"/>
            </a:endParaRPr>
          </a:p>
        </p:txBody>
      </p:sp>
      <p:sp>
        <p:nvSpPr>
          <p:cNvPr id="18" name="下矢印 36">
            <a:extLst>
              <a:ext uri="{FF2B5EF4-FFF2-40B4-BE49-F238E27FC236}">
                <a16:creationId xmlns:a16="http://schemas.microsoft.com/office/drawing/2014/main" id="{AA17D389-1D43-46C8-6911-CDEEA3EB27DC}"/>
              </a:ext>
            </a:extLst>
          </p:cNvPr>
          <p:cNvSpPr/>
          <p:nvPr/>
        </p:nvSpPr>
        <p:spPr>
          <a:xfrm>
            <a:off x="10253350" y="3565437"/>
            <a:ext cx="474137" cy="2520000"/>
          </a:xfrm>
          <a:prstGeom prst="downArrow">
            <a:avLst/>
          </a:prstGeom>
          <a:solidFill>
            <a:srgbClr val="C0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DAF0989C-73EF-E6CF-EC08-70D98D2D839E}"/>
              </a:ext>
            </a:extLst>
          </p:cNvPr>
          <p:cNvSpPr txBox="1"/>
          <p:nvPr/>
        </p:nvSpPr>
        <p:spPr>
          <a:xfrm>
            <a:off x="10810659" y="5387524"/>
            <a:ext cx="1240789" cy="369332"/>
          </a:xfrm>
          <a:prstGeom prst="rect">
            <a:avLst/>
          </a:prstGeom>
          <a:solidFill>
            <a:srgbClr val="C00000"/>
          </a:solidFill>
        </p:spPr>
        <p:txBody>
          <a:bodyPr wrap="none" rtlCol="0">
            <a:spAutoFit/>
          </a:bodyPr>
          <a:lstStyle/>
          <a:p>
            <a:r>
              <a:rPr kumimoji="1" lang="en-US" altLang="ja-JP" b="1" dirty="0">
                <a:solidFill>
                  <a:schemeClr val="bg1"/>
                </a:solidFill>
                <a:latin typeface="メイリオ" panose="020B0604030504040204" pitchFamily="50" charset="-128"/>
                <a:ea typeface="メイリオ" panose="020B0604030504040204" pitchFamily="50" charset="-128"/>
              </a:rPr>
              <a:t>Net Zero</a:t>
            </a:r>
            <a:endParaRPr kumimoji="1" lang="ja-JP" altLang="en-US" b="1"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58642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p:cNvSpPr txBox="1"/>
          <p:nvPr/>
        </p:nvSpPr>
        <p:spPr>
          <a:xfrm>
            <a:off x="130059" y="963060"/>
            <a:ext cx="8906366" cy="507468"/>
          </a:xfrm>
          <a:prstGeom prst="rect">
            <a:avLst/>
          </a:prstGeom>
          <a:solidFill>
            <a:srgbClr val="42923F">
              <a:alpha val="25000"/>
            </a:srgbClr>
          </a:solidFill>
        </p:spPr>
        <p:txBody>
          <a:bodyPr wrap="square" tIns="90000" bIns="46800" rtlCol="0" anchor="ctr" anchorCtr="0">
            <a:spAutoFit/>
          </a:bodyPr>
          <a:lstStyle/>
          <a:p>
            <a:r>
              <a:rPr kumimoji="1" lang="ja-JP" altLang="en-US" sz="2400" b="1" dirty="0">
                <a:latin typeface="メイリオ" panose="020B0604030504040204" pitchFamily="50" charset="-128"/>
                <a:ea typeface="メイリオ" panose="020B0604030504040204" pitchFamily="50" charset="-128"/>
              </a:rPr>
              <a:t>暖房エネルギー消費の大幅な削減を図るための</a:t>
            </a:r>
            <a:r>
              <a:rPr kumimoji="1" lang="en-US" altLang="ja-JP" sz="2400" b="1" dirty="0">
                <a:latin typeface="メイリオ" panose="020B0604030504040204" pitchFamily="50" charset="-128"/>
                <a:ea typeface="メイリオ" panose="020B0604030504040204" pitchFamily="50" charset="-128"/>
              </a:rPr>
              <a:t>ZEH</a:t>
            </a:r>
            <a:r>
              <a:rPr kumimoji="1" lang="ja-JP" altLang="en-US" sz="2400" b="1" dirty="0">
                <a:latin typeface="メイリオ" panose="020B0604030504040204" pitchFamily="50" charset="-128"/>
                <a:ea typeface="メイリオ" panose="020B0604030504040204" pitchFamily="50" charset="-128"/>
              </a:rPr>
              <a:t>・</a:t>
            </a:r>
            <a:r>
              <a:rPr kumimoji="1" lang="en-US" altLang="ja-JP" sz="2400" b="1" dirty="0">
                <a:latin typeface="メイリオ" panose="020B0604030504040204" pitchFamily="50" charset="-128"/>
                <a:ea typeface="メイリオ" panose="020B0604030504040204" pitchFamily="50" charset="-128"/>
              </a:rPr>
              <a:t>ZEB</a:t>
            </a:r>
            <a:r>
              <a:rPr kumimoji="1" lang="ja-JP" altLang="en-US" sz="2400" b="1" dirty="0">
                <a:latin typeface="メイリオ" panose="020B0604030504040204" pitchFamily="50" charset="-128"/>
                <a:ea typeface="メイリオ" panose="020B0604030504040204" pitchFamily="50" charset="-128"/>
              </a:rPr>
              <a:t>推進</a:t>
            </a:r>
          </a:p>
        </p:txBody>
      </p:sp>
      <p:sp>
        <p:nvSpPr>
          <p:cNvPr id="32" name="テキスト ボックス 31"/>
          <p:cNvSpPr txBox="1"/>
          <p:nvPr/>
        </p:nvSpPr>
        <p:spPr>
          <a:xfrm>
            <a:off x="130058" y="1464178"/>
            <a:ext cx="12005948" cy="1891372"/>
          </a:xfrm>
          <a:prstGeom prst="rect">
            <a:avLst/>
          </a:prstGeom>
          <a:solidFill>
            <a:schemeClr val="bg1"/>
          </a:solidFill>
          <a:ln>
            <a:solidFill>
              <a:srgbClr val="42923F"/>
            </a:solidFill>
          </a:ln>
        </p:spPr>
        <p:txBody>
          <a:bodyPr wrap="square" tIns="90000" rtlCol="0" anchor="ctr" anchorCtr="0">
            <a:spAutoFit/>
          </a:bodyPr>
          <a:lstStyle/>
          <a:p>
            <a:pPr marL="342900" indent="-342900">
              <a:lnSpc>
                <a:spcPct val="120000"/>
              </a:lnSpc>
              <a:buFont typeface="Arial" panose="020B0604020202020204" pitchFamily="34" charset="0"/>
              <a:buChar char="•"/>
            </a:pPr>
            <a:r>
              <a:rPr kumimoji="1" lang="ja-JP" altLang="en-US" sz="2400" dirty="0">
                <a:uFill>
                  <a:solidFill>
                    <a:schemeClr val="accent6"/>
                  </a:solidFill>
                </a:uFill>
                <a:latin typeface="メイリオ" panose="020B0604030504040204" pitchFamily="50" charset="-128"/>
                <a:ea typeface="メイリオ" panose="020B0604030504040204" pitchFamily="50" charset="-128"/>
              </a:rPr>
              <a:t>札幌独自の高断熱・高気密住宅の基準である「</a:t>
            </a:r>
            <a:r>
              <a:rPr kumimoji="1" lang="ja-JP" altLang="en-US" sz="2400" b="1" u="heavy" dirty="0">
                <a:uFill>
                  <a:solidFill>
                    <a:schemeClr val="accent6"/>
                  </a:solidFill>
                </a:uFill>
                <a:latin typeface="メイリオ" panose="020B0604030504040204" pitchFamily="50" charset="-128"/>
                <a:ea typeface="メイリオ" panose="020B0604030504040204" pitchFamily="50" charset="-128"/>
              </a:rPr>
              <a:t>札幌版次世代住宅基準</a:t>
            </a:r>
            <a:r>
              <a:rPr kumimoji="1" lang="ja-JP" altLang="en-US" sz="2400" dirty="0">
                <a:uFill>
                  <a:solidFill>
                    <a:schemeClr val="accent6"/>
                  </a:solidFill>
                </a:uFill>
                <a:latin typeface="メイリオ" panose="020B0604030504040204" pitchFamily="50" charset="-128"/>
                <a:ea typeface="メイリオ" panose="020B0604030504040204" pitchFamily="50" charset="-128"/>
              </a:rPr>
              <a:t>」を定め、認定制度や補助制度を通じて普及を促進</a:t>
            </a:r>
            <a:endParaRPr kumimoji="1" lang="en-US" altLang="ja-JP" sz="2400" dirty="0">
              <a:uFill>
                <a:solidFill>
                  <a:schemeClr val="accent6"/>
                </a:solidFill>
              </a:uFill>
              <a:latin typeface="メイリオ" panose="020B0604030504040204" pitchFamily="50" charset="-128"/>
              <a:ea typeface="メイリオ" panose="020B0604030504040204" pitchFamily="50" charset="-128"/>
            </a:endParaRPr>
          </a:p>
          <a:p>
            <a:pPr marL="342900" indent="-342900">
              <a:lnSpc>
                <a:spcPct val="120000"/>
              </a:lnSpc>
              <a:buFont typeface="Arial" panose="020B0604020202020204" pitchFamily="34" charset="0"/>
              <a:buChar char="•"/>
            </a:pPr>
            <a:r>
              <a:rPr lang="en-US" altLang="ja-JP" sz="2400" dirty="0">
                <a:uFill>
                  <a:solidFill>
                    <a:schemeClr val="accent6"/>
                  </a:solidFill>
                </a:uFill>
                <a:latin typeface="メイリオ" panose="020B0604030504040204" pitchFamily="50" charset="-128"/>
                <a:ea typeface="メイリオ" panose="020B0604030504040204" pitchFamily="50" charset="-128"/>
              </a:rPr>
              <a:t>ZEB</a:t>
            </a:r>
            <a:r>
              <a:rPr lang="ja-JP" altLang="en-US" sz="2400" dirty="0">
                <a:uFill>
                  <a:solidFill>
                    <a:schemeClr val="accent6"/>
                  </a:solidFill>
                </a:uFill>
                <a:latin typeface="メイリオ" panose="020B0604030504040204" pitchFamily="50" charset="-128"/>
                <a:ea typeface="メイリオ" panose="020B0604030504040204" pitchFamily="50" charset="-128"/>
              </a:rPr>
              <a:t>や</a:t>
            </a:r>
            <a:r>
              <a:rPr lang="en-US" altLang="ja-JP" sz="2400" dirty="0">
                <a:uFill>
                  <a:solidFill>
                    <a:schemeClr val="accent6"/>
                  </a:solidFill>
                </a:uFill>
                <a:latin typeface="メイリオ" panose="020B0604030504040204" pitchFamily="50" charset="-128"/>
                <a:ea typeface="メイリオ" panose="020B0604030504040204" pitchFamily="50" charset="-128"/>
              </a:rPr>
              <a:t>ZEH-M</a:t>
            </a:r>
            <a:r>
              <a:rPr lang="ja-JP" altLang="en-US" sz="2400" dirty="0">
                <a:uFill>
                  <a:solidFill>
                    <a:schemeClr val="accent6"/>
                  </a:solidFill>
                </a:uFill>
                <a:latin typeface="メイリオ" panose="020B0604030504040204" pitchFamily="50" charset="-128"/>
                <a:ea typeface="メイリオ" panose="020B0604030504040204" pitchFamily="50" charset="-128"/>
              </a:rPr>
              <a:t>（ゼッチ・マンション）といった</a:t>
            </a:r>
            <a:r>
              <a:rPr lang="ja-JP" altLang="en-US" sz="2400" b="1" u="heavy" dirty="0">
                <a:uFill>
                  <a:solidFill>
                    <a:schemeClr val="accent6"/>
                  </a:solidFill>
                </a:uFill>
                <a:latin typeface="メイリオ" panose="020B0604030504040204" pitchFamily="50" charset="-128"/>
                <a:ea typeface="メイリオ" panose="020B0604030504040204" pitchFamily="50" charset="-128"/>
              </a:rPr>
              <a:t>省エネ性能の高いビルや集合住宅の建設に必要な設計費への補助</a:t>
            </a:r>
            <a:r>
              <a:rPr lang="ja-JP" altLang="en-US" sz="2400" dirty="0">
                <a:uFill>
                  <a:solidFill>
                    <a:schemeClr val="accent6"/>
                  </a:solidFill>
                </a:uFill>
                <a:latin typeface="メイリオ" panose="020B0604030504040204" pitchFamily="50" charset="-128"/>
                <a:ea typeface="メイリオ" panose="020B0604030504040204" pitchFamily="50" charset="-128"/>
              </a:rPr>
              <a:t>を実施</a:t>
            </a:r>
            <a:endParaRPr kumimoji="1" lang="en-US" altLang="ja-JP" sz="2400" dirty="0">
              <a:uFill>
                <a:solidFill>
                  <a:schemeClr val="accent6"/>
                </a:solidFill>
              </a:uFill>
              <a:latin typeface="メイリオ" panose="020B0604030504040204" pitchFamily="50" charset="-128"/>
              <a:ea typeface="メイリオ" panose="020B0604030504040204" pitchFamily="50" charset="-128"/>
            </a:endParaRPr>
          </a:p>
        </p:txBody>
      </p:sp>
      <p:sp>
        <p:nvSpPr>
          <p:cNvPr id="25" name="正方形/長方形 24">
            <a:extLst>
              <a:ext uri="{FF2B5EF4-FFF2-40B4-BE49-F238E27FC236}">
                <a16:creationId xmlns:a16="http://schemas.microsoft.com/office/drawing/2014/main" id="{6C4EBE8B-E92D-4242-BD93-F20A7B3AC3E8}"/>
              </a:ext>
            </a:extLst>
          </p:cNvPr>
          <p:cNvSpPr>
            <a:spLocks/>
          </p:cNvSpPr>
          <p:nvPr/>
        </p:nvSpPr>
        <p:spPr>
          <a:xfrm>
            <a:off x="534653" y="302848"/>
            <a:ext cx="10641347" cy="433635"/>
          </a:xfrm>
          <a:prstGeom prst="rect">
            <a:avLst/>
          </a:prstGeom>
          <a:noFill/>
        </p:spPr>
        <p:txBody>
          <a:bodyPr wrap="square">
            <a:noAutofit/>
          </a:bodyPr>
          <a:lstStyle/>
          <a:p>
            <a:r>
              <a:rPr lang="ja-JP" altLang="en-US" sz="3200" b="1" dirty="0">
                <a:latin typeface="メイリオ" panose="020B0604030504040204" pitchFamily="50" charset="-128"/>
                <a:ea typeface="メイリオ" panose="020B0604030504040204" pitchFamily="50" charset="-128"/>
              </a:rPr>
              <a:t>地域特性（積雪寒冷）を踏まえた脱炭素の取組</a:t>
            </a:r>
          </a:p>
        </p:txBody>
      </p:sp>
      <p:sp>
        <p:nvSpPr>
          <p:cNvPr id="41" name="楕円 40">
            <a:extLst>
              <a:ext uri="{FF2B5EF4-FFF2-40B4-BE49-F238E27FC236}">
                <a16:creationId xmlns:a16="http://schemas.microsoft.com/office/drawing/2014/main" id="{7752F894-C9F9-4438-BF5F-01A61675529E}"/>
              </a:ext>
            </a:extLst>
          </p:cNvPr>
          <p:cNvSpPr>
            <a:spLocks noChangeAspect="1"/>
          </p:cNvSpPr>
          <p:nvPr/>
        </p:nvSpPr>
        <p:spPr>
          <a:xfrm>
            <a:off x="11772367" y="30579"/>
            <a:ext cx="369848" cy="369848"/>
          </a:xfrm>
          <a:prstGeom prst="ellipse">
            <a:avLst/>
          </a:prstGeom>
          <a:solidFill>
            <a:srgbClr val="A5D7A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pic>
        <p:nvPicPr>
          <p:cNvPr id="42" name="Picture 6" descr="\\B03010-s-002\12シティプロモート担当\シティプロモート\01_庁内取組（具体的なもの）\00_プロ担からの依頼\201506_庁内通知\09_写真素材\文字ロゴ（白地赤文字）.jpg">
            <a:extLst>
              <a:ext uri="{FF2B5EF4-FFF2-40B4-BE49-F238E27FC236}">
                <a16:creationId xmlns:a16="http://schemas.microsoft.com/office/drawing/2014/main" id="{B1B6A1C2-72F9-471C-80AE-4F2F6417D2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102" t="17552" r="19966" b="21093"/>
          <a:stretch/>
        </p:blipFill>
        <p:spPr bwMode="auto">
          <a:xfrm>
            <a:off x="10630306" y="81388"/>
            <a:ext cx="1080150" cy="280538"/>
          </a:xfrm>
          <a:prstGeom prst="rect">
            <a:avLst/>
          </a:prstGeom>
          <a:noFill/>
        </p:spPr>
      </p:pic>
      <p:sp>
        <p:nvSpPr>
          <p:cNvPr id="43" name="スライド番号プレースホルダー 11">
            <a:extLst>
              <a:ext uri="{FF2B5EF4-FFF2-40B4-BE49-F238E27FC236}">
                <a16:creationId xmlns:a16="http://schemas.microsoft.com/office/drawing/2014/main" id="{F0CF398F-48FA-4FF7-904D-95D6C1C75599}"/>
              </a:ext>
            </a:extLst>
          </p:cNvPr>
          <p:cNvSpPr>
            <a:spLocks noGrp="1"/>
          </p:cNvSpPr>
          <p:nvPr>
            <p:ph type="sldNum" sz="quarter" idx="12"/>
          </p:nvPr>
        </p:nvSpPr>
        <p:spPr>
          <a:xfrm>
            <a:off x="9534067" y="42450"/>
            <a:ext cx="2651095" cy="365125"/>
          </a:xfrm>
        </p:spPr>
        <p:txBody>
          <a:bodyPr/>
          <a:lstStyle/>
          <a:p>
            <a:fld id="{D3A5AA8F-5940-4794-A8BB-D0834433E071}" type="slidenum">
              <a:rPr kumimoji="1" lang="ja-JP" altLang="en-US" smtClean="0">
                <a:latin typeface="メイリオ" panose="020B0604030504040204" pitchFamily="50" charset="-128"/>
                <a:ea typeface="メイリオ" panose="020B0604030504040204" pitchFamily="50" charset="-128"/>
              </a:rPr>
              <a:t>5</a:t>
            </a:fld>
            <a:endParaRPr kumimoji="1" lang="ja-JP" altLang="en-US" dirty="0">
              <a:latin typeface="メイリオ" panose="020B0604030504040204" pitchFamily="50" charset="-128"/>
              <a:ea typeface="メイリオ" panose="020B0604030504040204" pitchFamily="50" charset="-128"/>
            </a:endParaRPr>
          </a:p>
        </p:txBody>
      </p:sp>
      <p:sp>
        <p:nvSpPr>
          <p:cNvPr id="2" name="楕円 1">
            <a:extLst>
              <a:ext uri="{FF2B5EF4-FFF2-40B4-BE49-F238E27FC236}">
                <a16:creationId xmlns:a16="http://schemas.microsoft.com/office/drawing/2014/main" id="{6ADD9929-4D0B-F1DE-B5E6-6D1E7DFC1CD0}"/>
              </a:ext>
            </a:extLst>
          </p:cNvPr>
          <p:cNvSpPr>
            <a:spLocks/>
          </p:cNvSpPr>
          <p:nvPr/>
        </p:nvSpPr>
        <p:spPr>
          <a:xfrm>
            <a:off x="318702" y="139662"/>
            <a:ext cx="684000" cy="684000"/>
          </a:xfrm>
          <a:prstGeom prst="ellipse">
            <a:avLst/>
          </a:prstGeom>
          <a:solidFill>
            <a:srgbClr val="A5D7A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5091EF04-B761-7775-CFA3-BF80B2A9A0F0}"/>
              </a:ext>
            </a:extLst>
          </p:cNvPr>
          <p:cNvGrpSpPr/>
          <p:nvPr/>
        </p:nvGrpSpPr>
        <p:grpSpPr>
          <a:xfrm>
            <a:off x="12396898" y="3573880"/>
            <a:ext cx="12185162" cy="3033235"/>
            <a:chOff x="0" y="6974403"/>
            <a:chExt cx="12185162" cy="3033235"/>
          </a:xfrm>
        </p:grpSpPr>
        <p:sp>
          <p:nvSpPr>
            <p:cNvPr id="10" name="正方形/長方形 9">
              <a:extLst>
                <a:ext uri="{FF2B5EF4-FFF2-40B4-BE49-F238E27FC236}">
                  <a16:creationId xmlns:a16="http://schemas.microsoft.com/office/drawing/2014/main" id="{ACD96AF5-3CBE-74DB-CA05-CFEB5E563999}"/>
                </a:ext>
              </a:extLst>
            </p:cNvPr>
            <p:cNvSpPr/>
            <p:nvPr/>
          </p:nvSpPr>
          <p:spPr>
            <a:xfrm>
              <a:off x="0" y="6974403"/>
              <a:ext cx="12185162" cy="3033235"/>
            </a:xfrm>
            <a:prstGeom prst="rect">
              <a:avLst/>
            </a:prstGeom>
            <a:solidFill>
              <a:srgbClr val="FFDE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a:extLst>
                <a:ext uri="{FF2B5EF4-FFF2-40B4-BE49-F238E27FC236}">
                  <a16:creationId xmlns:a16="http://schemas.microsoft.com/office/drawing/2014/main" id="{ED82E5C3-5E3F-6859-B519-56D1C3D2AD3A}"/>
                </a:ext>
              </a:extLst>
            </p:cNvPr>
            <p:cNvPicPr>
              <a:picLocks noChangeAspect="1"/>
            </p:cNvPicPr>
            <p:nvPr/>
          </p:nvPicPr>
          <p:blipFill>
            <a:blip r:embed="rId4"/>
            <a:stretch>
              <a:fillRect/>
            </a:stretch>
          </p:blipFill>
          <p:spPr>
            <a:xfrm>
              <a:off x="52442" y="7594338"/>
              <a:ext cx="6299200" cy="2135141"/>
            </a:xfrm>
            <a:prstGeom prst="rect">
              <a:avLst/>
            </a:prstGeom>
          </p:spPr>
        </p:pic>
        <p:pic>
          <p:nvPicPr>
            <p:cNvPr id="9" name="図 8">
              <a:extLst>
                <a:ext uri="{FF2B5EF4-FFF2-40B4-BE49-F238E27FC236}">
                  <a16:creationId xmlns:a16="http://schemas.microsoft.com/office/drawing/2014/main" id="{D433D386-7699-DEAC-E6E0-A6BBE468F836}"/>
                </a:ext>
              </a:extLst>
            </p:cNvPr>
            <p:cNvPicPr>
              <a:picLocks noChangeAspect="1"/>
            </p:cNvPicPr>
            <p:nvPr/>
          </p:nvPicPr>
          <p:blipFill>
            <a:blip r:embed="rId5"/>
            <a:stretch>
              <a:fillRect/>
            </a:stretch>
          </p:blipFill>
          <p:spPr>
            <a:xfrm>
              <a:off x="6609472" y="7594480"/>
              <a:ext cx="5526534" cy="2134999"/>
            </a:xfrm>
            <a:prstGeom prst="rect">
              <a:avLst/>
            </a:prstGeom>
          </p:spPr>
        </p:pic>
        <p:sp>
          <p:nvSpPr>
            <p:cNvPr id="11" name="テキスト ボックス 10">
              <a:extLst>
                <a:ext uri="{FF2B5EF4-FFF2-40B4-BE49-F238E27FC236}">
                  <a16:creationId xmlns:a16="http://schemas.microsoft.com/office/drawing/2014/main" id="{1EFA01C5-8B84-115E-EAC6-23F177BC0E9F}"/>
                </a:ext>
              </a:extLst>
            </p:cNvPr>
            <p:cNvSpPr txBox="1"/>
            <p:nvPr/>
          </p:nvSpPr>
          <p:spPr>
            <a:xfrm>
              <a:off x="1320230" y="7054569"/>
              <a:ext cx="3549370" cy="523220"/>
            </a:xfrm>
            <a:prstGeom prst="rect">
              <a:avLst/>
            </a:prstGeom>
            <a:noFill/>
            <a:ln>
              <a:solidFill>
                <a:schemeClr val="tx1"/>
              </a:solidFill>
            </a:ln>
          </p:spPr>
          <p:txBody>
            <a:bodyPr wrap="none" rtlCol="0">
              <a:spAutoFit/>
            </a:bodyPr>
            <a:lstStyle/>
            <a:p>
              <a:r>
                <a:rPr kumimoji="1" lang="en-US" altLang="ja-JP" sz="2000" b="1" dirty="0">
                  <a:latin typeface="メイリオ" panose="020B0604030504040204" pitchFamily="50" charset="-128"/>
                  <a:ea typeface="メイリオ" panose="020B0604030504040204" pitchFamily="50" charset="-128"/>
                </a:rPr>
                <a:t>Net </a:t>
              </a:r>
              <a:r>
                <a:rPr kumimoji="1" lang="en-US" altLang="ja-JP" sz="2800" b="1" dirty="0">
                  <a:solidFill>
                    <a:srgbClr val="E06B0A"/>
                  </a:solidFill>
                  <a:latin typeface="メイリオ" panose="020B0604030504040204" pitchFamily="50" charset="-128"/>
                  <a:ea typeface="メイリオ" panose="020B0604030504040204" pitchFamily="50" charset="-128"/>
                </a:rPr>
                <a:t>Z</a:t>
              </a:r>
              <a:r>
                <a:rPr kumimoji="1" lang="en-US" altLang="ja-JP" sz="2000" b="1" dirty="0">
                  <a:latin typeface="メイリオ" panose="020B0604030504040204" pitchFamily="50" charset="-128"/>
                  <a:ea typeface="メイリオ" panose="020B0604030504040204" pitchFamily="50" charset="-128"/>
                </a:rPr>
                <a:t>ero </a:t>
              </a:r>
              <a:r>
                <a:rPr kumimoji="1" lang="en-US" altLang="ja-JP" sz="2800" b="1" dirty="0">
                  <a:solidFill>
                    <a:srgbClr val="E06B0A"/>
                  </a:solidFill>
                  <a:latin typeface="メイリオ" panose="020B0604030504040204" pitchFamily="50" charset="-128"/>
                  <a:ea typeface="メイリオ" panose="020B0604030504040204" pitchFamily="50" charset="-128"/>
                </a:rPr>
                <a:t>E</a:t>
              </a:r>
              <a:r>
                <a:rPr kumimoji="1" lang="en-US" altLang="ja-JP" sz="2000" b="1" dirty="0">
                  <a:latin typeface="メイリオ" panose="020B0604030504040204" pitchFamily="50" charset="-128"/>
                  <a:ea typeface="メイリオ" panose="020B0604030504040204" pitchFamily="50" charset="-128"/>
                </a:rPr>
                <a:t>nergy </a:t>
              </a:r>
              <a:r>
                <a:rPr kumimoji="1" lang="en-US" altLang="ja-JP" sz="2800" b="1" dirty="0">
                  <a:solidFill>
                    <a:srgbClr val="E06B0A"/>
                  </a:solidFill>
                  <a:latin typeface="メイリオ" panose="020B0604030504040204" pitchFamily="50" charset="-128"/>
                  <a:ea typeface="メイリオ" panose="020B0604030504040204" pitchFamily="50" charset="-128"/>
                </a:rPr>
                <a:t>H</a:t>
              </a:r>
              <a:r>
                <a:rPr kumimoji="1" lang="en-US" altLang="ja-JP" sz="2000" b="1" dirty="0">
                  <a:latin typeface="メイリオ" panose="020B0604030504040204" pitchFamily="50" charset="-128"/>
                  <a:ea typeface="メイリオ" panose="020B0604030504040204" pitchFamily="50" charset="-128"/>
                </a:rPr>
                <a:t>ouse</a:t>
              </a:r>
              <a:endParaRPr kumimoji="1" lang="ja-JP" altLang="en-US" sz="2000" b="1"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825CFAEC-B5ED-4083-8180-1708734BE750}"/>
                </a:ext>
              </a:extLst>
            </p:cNvPr>
            <p:cNvSpPr txBox="1"/>
            <p:nvPr/>
          </p:nvSpPr>
          <p:spPr>
            <a:xfrm>
              <a:off x="7887945" y="7071118"/>
              <a:ext cx="3805850" cy="523220"/>
            </a:xfrm>
            <a:prstGeom prst="rect">
              <a:avLst/>
            </a:prstGeom>
            <a:noFill/>
            <a:ln>
              <a:solidFill>
                <a:schemeClr val="tx1"/>
              </a:solidFill>
            </a:ln>
          </p:spPr>
          <p:txBody>
            <a:bodyPr wrap="none" rtlCol="0">
              <a:spAutoFit/>
            </a:bodyPr>
            <a:lstStyle/>
            <a:p>
              <a:r>
                <a:rPr kumimoji="1" lang="en-US" altLang="ja-JP" sz="2000" b="1" dirty="0">
                  <a:latin typeface="メイリオ" panose="020B0604030504040204" pitchFamily="50" charset="-128"/>
                  <a:ea typeface="メイリオ" panose="020B0604030504040204" pitchFamily="50" charset="-128"/>
                </a:rPr>
                <a:t>Net </a:t>
              </a:r>
              <a:r>
                <a:rPr kumimoji="1" lang="en-US" altLang="ja-JP" sz="2800" b="1" dirty="0">
                  <a:solidFill>
                    <a:srgbClr val="E06B0A"/>
                  </a:solidFill>
                  <a:latin typeface="メイリオ" panose="020B0604030504040204" pitchFamily="50" charset="-128"/>
                  <a:ea typeface="メイリオ" panose="020B0604030504040204" pitchFamily="50" charset="-128"/>
                </a:rPr>
                <a:t>Z</a:t>
              </a:r>
              <a:r>
                <a:rPr kumimoji="1" lang="en-US" altLang="ja-JP" sz="2000" b="1" dirty="0">
                  <a:latin typeface="メイリオ" panose="020B0604030504040204" pitchFamily="50" charset="-128"/>
                  <a:ea typeface="メイリオ" panose="020B0604030504040204" pitchFamily="50" charset="-128"/>
                </a:rPr>
                <a:t>ero </a:t>
              </a:r>
              <a:r>
                <a:rPr kumimoji="1" lang="en-US" altLang="ja-JP" sz="2800" b="1" dirty="0">
                  <a:solidFill>
                    <a:srgbClr val="E06B0A"/>
                  </a:solidFill>
                  <a:latin typeface="メイリオ" panose="020B0604030504040204" pitchFamily="50" charset="-128"/>
                  <a:ea typeface="メイリオ" panose="020B0604030504040204" pitchFamily="50" charset="-128"/>
                </a:rPr>
                <a:t>E</a:t>
              </a:r>
              <a:r>
                <a:rPr kumimoji="1" lang="en-US" altLang="ja-JP" sz="2000" b="1" dirty="0">
                  <a:latin typeface="メイリオ" panose="020B0604030504040204" pitchFamily="50" charset="-128"/>
                  <a:ea typeface="メイリオ" panose="020B0604030504040204" pitchFamily="50" charset="-128"/>
                </a:rPr>
                <a:t>nergy </a:t>
              </a:r>
              <a:r>
                <a:rPr kumimoji="1" lang="en-US" altLang="ja-JP" sz="2800" b="1" dirty="0">
                  <a:solidFill>
                    <a:srgbClr val="E06B0A"/>
                  </a:solidFill>
                  <a:latin typeface="メイリオ" panose="020B0604030504040204" pitchFamily="50" charset="-128"/>
                  <a:ea typeface="メイリオ" panose="020B0604030504040204" pitchFamily="50" charset="-128"/>
                </a:rPr>
                <a:t>B</a:t>
              </a:r>
              <a:r>
                <a:rPr kumimoji="1" lang="en-US" altLang="ja-JP" sz="2000" b="1" dirty="0">
                  <a:latin typeface="メイリオ" panose="020B0604030504040204" pitchFamily="50" charset="-128"/>
                  <a:ea typeface="メイリオ" panose="020B0604030504040204" pitchFamily="50" charset="-128"/>
                </a:rPr>
                <a:t>uilding</a:t>
              </a:r>
              <a:endParaRPr kumimoji="1" lang="ja-JP" altLang="en-US" sz="2000" b="1" dirty="0">
                <a:latin typeface="メイリオ" panose="020B0604030504040204" pitchFamily="50" charset="-128"/>
                <a:ea typeface="メイリオ" panose="020B0604030504040204" pitchFamily="50" charset="-128"/>
              </a:endParaRPr>
            </a:p>
          </p:txBody>
        </p:sp>
      </p:grpSp>
      <p:grpSp>
        <p:nvGrpSpPr>
          <p:cNvPr id="19" name="グループ化 18">
            <a:extLst>
              <a:ext uri="{FF2B5EF4-FFF2-40B4-BE49-F238E27FC236}">
                <a16:creationId xmlns:a16="http://schemas.microsoft.com/office/drawing/2014/main" id="{093267FC-EC72-4F1A-F406-F2A7390A8F63}"/>
              </a:ext>
            </a:extLst>
          </p:cNvPr>
          <p:cNvGrpSpPr/>
          <p:nvPr/>
        </p:nvGrpSpPr>
        <p:grpSpPr>
          <a:xfrm>
            <a:off x="-12816" y="3570513"/>
            <a:ext cx="12204000" cy="2993504"/>
            <a:chOff x="-12816" y="3860800"/>
            <a:chExt cx="12204000" cy="2993504"/>
          </a:xfrm>
        </p:grpSpPr>
        <p:pic>
          <p:nvPicPr>
            <p:cNvPr id="14" name="図 13">
              <a:extLst>
                <a:ext uri="{FF2B5EF4-FFF2-40B4-BE49-F238E27FC236}">
                  <a16:creationId xmlns:a16="http://schemas.microsoft.com/office/drawing/2014/main" id="{B60CE5FA-D68F-634B-A177-B13E4E1C0D6C}"/>
                </a:ext>
              </a:extLst>
            </p:cNvPr>
            <p:cNvPicPr>
              <a:picLocks noChangeAspect="1"/>
            </p:cNvPicPr>
            <p:nvPr/>
          </p:nvPicPr>
          <p:blipFill>
            <a:blip r:embed="rId6"/>
            <a:stretch>
              <a:fillRect/>
            </a:stretch>
          </p:blipFill>
          <p:spPr>
            <a:xfrm>
              <a:off x="-12816" y="4794439"/>
              <a:ext cx="12204000" cy="2059865"/>
            </a:xfrm>
            <a:prstGeom prst="rect">
              <a:avLst/>
            </a:prstGeom>
          </p:spPr>
        </p:pic>
        <p:sp>
          <p:nvSpPr>
            <p:cNvPr id="15" name="正方形/長方形 14">
              <a:extLst>
                <a:ext uri="{FF2B5EF4-FFF2-40B4-BE49-F238E27FC236}">
                  <a16:creationId xmlns:a16="http://schemas.microsoft.com/office/drawing/2014/main" id="{4567BE32-6FF7-BEEE-3532-ACBE54DF77E9}"/>
                </a:ext>
              </a:extLst>
            </p:cNvPr>
            <p:cNvSpPr/>
            <p:nvPr/>
          </p:nvSpPr>
          <p:spPr>
            <a:xfrm>
              <a:off x="-12816" y="3860800"/>
              <a:ext cx="12197978" cy="931604"/>
            </a:xfrm>
            <a:prstGeom prst="rect">
              <a:avLst/>
            </a:prstGeom>
            <a:solidFill>
              <a:srgbClr val="FFE7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A79DB1CC-7898-A5C1-5525-81665F8A82BB}"/>
                </a:ext>
              </a:extLst>
            </p:cNvPr>
            <p:cNvSpPr txBox="1"/>
            <p:nvPr/>
          </p:nvSpPr>
          <p:spPr>
            <a:xfrm>
              <a:off x="1320230" y="4068821"/>
              <a:ext cx="3549370" cy="523220"/>
            </a:xfrm>
            <a:prstGeom prst="rect">
              <a:avLst/>
            </a:prstGeom>
            <a:noFill/>
            <a:ln>
              <a:solidFill>
                <a:schemeClr val="tx1"/>
              </a:solidFill>
            </a:ln>
          </p:spPr>
          <p:txBody>
            <a:bodyPr wrap="none" rtlCol="0">
              <a:spAutoFit/>
            </a:bodyPr>
            <a:lstStyle/>
            <a:p>
              <a:r>
                <a:rPr kumimoji="1" lang="en-US" altLang="ja-JP" sz="2000" b="1" dirty="0">
                  <a:latin typeface="メイリオ" panose="020B0604030504040204" pitchFamily="50" charset="-128"/>
                  <a:ea typeface="メイリオ" panose="020B0604030504040204" pitchFamily="50" charset="-128"/>
                </a:rPr>
                <a:t>Net </a:t>
              </a:r>
              <a:r>
                <a:rPr kumimoji="1" lang="en-US" altLang="ja-JP" sz="2800" b="1" dirty="0">
                  <a:solidFill>
                    <a:srgbClr val="E06B0A"/>
                  </a:solidFill>
                  <a:latin typeface="メイリオ" panose="020B0604030504040204" pitchFamily="50" charset="-128"/>
                  <a:ea typeface="メイリオ" panose="020B0604030504040204" pitchFamily="50" charset="-128"/>
                </a:rPr>
                <a:t>Z</a:t>
              </a:r>
              <a:r>
                <a:rPr kumimoji="1" lang="en-US" altLang="ja-JP" sz="2000" b="1" dirty="0">
                  <a:latin typeface="メイリオ" panose="020B0604030504040204" pitchFamily="50" charset="-128"/>
                  <a:ea typeface="メイリオ" panose="020B0604030504040204" pitchFamily="50" charset="-128"/>
                </a:rPr>
                <a:t>ero </a:t>
              </a:r>
              <a:r>
                <a:rPr kumimoji="1" lang="en-US" altLang="ja-JP" sz="2800" b="1" dirty="0">
                  <a:solidFill>
                    <a:srgbClr val="E06B0A"/>
                  </a:solidFill>
                  <a:latin typeface="メイリオ" panose="020B0604030504040204" pitchFamily="50" charset="-128"/>
                  <a:ea typeface="メイリオ" panose="020B0604030504040204" pitchFamily="50" charset="-128"/>
                </a:rPr>
                <a:t>E</a:t>
              </a:r>
              <a:r>
                <a:rPr kumimoji="1" lang="en-US" altLang="ja-JP" sz="2000" b="1" dirty="0">
                  <a:latin typeface="メイリオ" panose="020B0604030504040204" pitchFamily="50" charset="-128"/>
                  <a:ea typeface="メイリオ" panose="020B0604030504040204" pitchFamily="50" charset="-128"/>
                </a:rPr>
                <a:t>nergy </a:t>
              </a:r>
              <a:r>
                <a:rPr kumimoji="1" lang="en-US" altLang="ja-JP" sz="2800" b="1" dirty="0">
                  <a:solidFill>
                    <a:srgbClr val="E06B0A"/>
                  </a:solidFill>
                  <a:latin typeface="メイリオ" panose="020B0604030504040204" pitchFamily="50" charset="-128"/>
                  <a:ea typeface="メイリオ" panose="020B0604030504040204" pitchFamily="50" charset="-128"/>
                </a:rPr>
                <a:t>H</a:t>
              </a:r>
              <a:r>
                <a:rPr kumimoji="1" lang="en-US" altLang="ja-JP" sz="2000" b="1" dirty="0">
                  <a:latin typeface="メイリオ" panose="020B0604030504040204" pitchFamily="50" charset="-128"/>
                  <a:ea typeface="メイリオ" panose="020B0604030504040204" pitchFamily="50" charset="-128"/>
                </a:rPr>
                <a:t>ouse</a:t>
              </a:r>
              <a:endParaRPr kumimoji="1" lang="ja-JP" altLang="en-US" sz="2000" b="1" dirty="0">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4CBC354B-6EAD-1F18-249B-9D361ED4E7F5}"/>
                </a:ext>
              </a:extLst>
            </p:cNvPr>
            <p:cNvSpPr txBox="1"/>
            <p:nvPr/>
          </p:nvSpPr>
          <p:spPr>
            <a:xfrm>
              <a:off x="7887945" y="4085370"/>
              <a:ext cx="3805850" cy="523220"/>
            </a:xfrm>
            <a:prstGeom prst="rect">
              <a:avLst/>
            </a:prstGeom>
            <a:noFill/>
            <a:ln>
              <a:solidFill>
                <a:schemeClr val="tx1"/>
              </a:solidFill>
            </a:ln>
          </p:spPr>
          <p:txBody>
            <a:bodyPr wrap="none" rtlCol="0">
              <a:spAutoFit/>
            </a:bodyPr>
            <a:lstStyle/>
            <a:p>
              <a:r>
                <a:rPr kumimoji="1" lang="en-US" altLang="ja-JP" sz="2000" b="1" dirty="0">
                  <a:latin typeface="メイリオ" panose="020B0604030504040204" pitchFamily="50" charset="-128"/>
                  <a:ea typeface="メイリオ" panose="020B0604030504040204" pitchFamily="50" charset="-128"/>
                </a:rPr>
                <a:t>Net </a:t>
              </a:r>
              <a:r>
                <a:rPr kumimoji="1" lang="en-US" altLang="ja-JP" sz="2800" b="1" dirty="0">
                  <a:solidFill>
                    <a:srgbClr val="E06B0A"/>
                  </a:solidFill>
                  <a:latin typeface="メイリオ" panose="020B0604030504040204" pitchFamily="50" charset="-128"/>
                  <a:ea typeface="メイリオ" panose="020B0604030504040204" pitchFamily="50" charset="-128"/>
                </a:rPr>
                <a:t>Z</a:t>
              </a:r>
              <a:r>
                <a:rPr kumimoji="1" lang="en-US" altLang="ja-JP" sz="2000" b="1" dirty="0">
                  <a:latin typeface="メイリオ" panose="020B0604030504040204" pitchFamily="50" charset="-128"/>
                  <a:ea typeface="メイリオ" panose="020B0604030504040204" pitchFamily="50" charset="-128"/>
                </a:rPr>
                <a:t>ero </a:t>
              </a:r>
              <a:r>
                <a:rPr kumimoji="1" lang="en-US" altLang="ja-JP" sz="2800" b="1" dirty="0">
                  <a:solidFill>
                    <a:srgbClr val="E06B0A"/>
                  </a:solidFill>
                  <a:latin typeface="メイリオ" panose="020B0604030504040204" pitchFamily="50" charset="-128"/>
                  <a:ea typeface="メイリオ" panose="020B0604030504040204" pitchFamily="50" charset="-128"/>
                </a:rPr>
                <a:t>E</a:t>
              </a:r>
              <a:r>
                <a:rPr kumimoji="1" lang="en-US" altLang="ja-JP" sz="2000" b="1" dirty="0">
                  <a:latin typeface="メイリオ" panose="020B0604030504040204" pitchFamily="50" charset="-128"/>
                  <a:ea typeface="メイリオ" panose="020B0604030504040204" pitchFamily="50" charset="-128"/>
                </a:rPr>
                <a:t>nergy </a:t>
              </a:r>
              <a:r>
                <a:rPr kumimoji="1" lang="en-US" altLang="ja-JP" sz="2800" b="1" dirty="0">
                  <a:solidFill>
                    <a:srgbClr val="E06B0A"/>
                  </a:solidFill>
                  <a:latin typeface="メイリオ" panose="020B0604030504040204" pitchFamily="50" charset="-128"/>
                  <a:ea typeface="メイリオ" panose="020B0604030504040204" pitchFamily="50" charset="-128"/>
                </a:rPr>
                <a:t>B</a:t>
              </a:r>
              <a:r>
                <a:rPr kumimoji="1" lang="en-US" altLang="ja-JP" sz="2000" b="1" dirty="0">
                  <a:latin typeface="メイリオ" panose="020B0604030504040204" pitchFamily="50" charset="-128"/>
                  <a:ea typeface="メイリオ" panose="020B0604030504040204" pitchFamily="50" charset="-128"/>
                </a:rPr>
                <a:t>uilding</a:t>
              </a:r>
              <a:endParaRPr kumimoji="1" lang="ja-JP" altLang="en-US" sz="2000" b="1" dirty="0">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617665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6C4EBE8B-E92D-4242-BD93-F20A7B3AC3E8}"/>
              </a:ext>
            </a:extLst>
          </p:cNvPr>
          <p:cNvSpPr>
            <a:spLocks/>
          </p:cNvSpPr>
          <p:nvPr/>
        </p:nvSpPr>
        <p:spPr>
          <a:xfrm>
            <a:off x="534653" y="302848"/>
            <a:ext cx="10412747" cy="433635"/>
          </a:xfrm>
          <a:prstGeom prst="rect">
            <a:avLst/>
          </a:prstGeom>
          <a:noFill/>
        </p:spPr>
        <p:txBody>
          <a:bodyPr wrap="square">
            <a:noAutofit/>
          </a:bodyPr>
          <a:lstStyle/>
          <a:p>
            <a:r>
              <a:rPr lang="ja-JP" altLang="en-US" sz="3200" b="1" dirty="0">
                <a:latin typeface="メイリオ" panose="020B0604030504040204" pitchFamily="50" charset="-128"/>
                <a:ea typeface="メイリオ" panose="020B0604030504040204" pitchFamily="50" charset="-128"/>
              </a:rPr>
              <a:t>地域特性（積雪寒冷）を踏まえた脱炭素の取組</a:t>
            </a:r>
          </a:p>
        </p:txBody>
      </p:sp>
      <p:sp>
        <p:nvSpPr>
          <p:cNvPr id="41" name="楕円 40">
            <a:extLst>
              <a:ext uri="{FF2B5EF4-FFF2-40B4-BE49-F238E27FC236}">
                <a16:creationId xmlns:a16="http://schemas.microsoft.com/office/drawing/2014/main" id="{7752F894-C9F9-4438-BF5F-01A61675529E}"/>
              </a:ext>
            </a:extLst>
          </p:cNvPr>
          <p:cNvSpPr>
            <a:spLocks noChangeAspect="1"/>
          </p:cNvSpPr>
          <p:nvPr/>
        </p:nvSpPr>
        <p:spPr>
          <a:xfrm>
            <a:off x="11785067" y="30579"/>
            <a:ext cx="369848" cy="369848"/>
          </a:xfrm>
          <a:prstGeom prst="ellipse">
            <a:avLst/>
          </a:prstGeom>
          <a:solidFill>
            <a:srgbClr val="A5D7A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pic>
        <p:nvPicPr>
          <p:cNvPr id="42" name="Picture 6" descr="\\B03010-s-002\12シティプロモート担当\シティプロモート\01_庁内取組（具体的なもの）\00_プロ担からの依頼\201506_庁内通知\09_写真素材\文字ロゴ（白地赤文字）.jpg">
            <a:extLst>
              <a:ext uri="{FF2B5EF4-FFF2-40B4-BE49-F238E27FC236}">
                <a16:creationId xmlns:a16="http://schemas.microsoft.com/office/drawing/2014/main" id="{B1B6A1C2-72F9-471C-80AE-4F2F6417D2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102" t="17552" r="19966" b="21093"/>
          <a:stretch/>
        </p:blipFill>
        <p:spPr bwMode="auto">
          <a:xfrm>
            <a:off x="10630306" y="81388"/>
            <a:ext cx="1080150" cy="280538"/>
          </a:xfrm>
          <a:prstGeom prst="rect">
            <a:avLst/>
          </a:prstGeom>
          <a:noFill/>
        </p:spPr>
      </p:pic>
      <p:sp>
        <p:nvSpPr>
          <p:cNvPr id="43" name="スライド番号プレースホルダー 11">
            <a:extLst>
              <a:ext uri="{FF2B5EF4-FFF2-40B4-BE49-F238E27FC236}">
                <a16:creationId xmlns:a16="http://schemas.microsoft.com/office/drawing/2014/main" id="{F0CF398F-48FA-4FF7-904D-95D6C1C75599}"/>
              </a:ext>
            </a:extLst>
          </p:cNvPr>
          <p:cNvSpPr>
            <a:spLocks noGrp="1"/>
          </p:cNvSpPr>
          <p:nvPr>
            <p:ph type="sldNum" sz="quarter" idx="12"/>
          </p:nvPr>
        </p:nvSpPr>
        <p:spPr>
          <a:xfrm>
            <a:off x="9534067" y="42450"/>
            <a:ext cx="2651095" cy="365125"/>
          </a:xfrm>
        </p:spPr>
        <p:txBody>
          <a:bodyPr/>
          <a:lstStyle/>
          <a:p>
            <a:fld id="{D3A5AA8F-5940-4794-A8BB-D0834433E071}" type="slidenum">
              <a:rPr kumimoji="1" lang="ja-JP" altLang="en-US" smtClean="0">
                <a:latin typeface="メイリオ" panose="020B0604030504040204" pitchFamily="50" charset="-128"/>
                <a:ea typeface="メイリオ" panose="020B0604030504040204" pitchFamily="50" charset="-128"/>
              </a:rPr>
              <a:t>6</a:t>
            </a:fld>
            <a:endParaRPr kumimoji="1" lang="ja-JP" altLang="en-US" dirty="0">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8A3576D5-0AC0-41F1-ACBE-F786C8FF2AC3}"/>
              </a:ext>
            </a:extLst>
          </p:cNvPr>
          <p:cNvSpPr txBox="1"/>
          <p:nvPr/>
        </p:nvSpPr>
        <p:spPr>
          <a:xfrm>
            <a:off x="130058" y="933124"/>
            <a:ext cx="7633377" cy="507468"/>
          </a:xfrm>
          <a:prstGeom prst="rect">
            <a:avLst/>
          </a:prstGeom>
          <a:solidFill>
            <a:srgbClr val="42923F">
              <a:alpha val="25000"/>
            </a:srgbClr>
          </a:solidFill>
        </p:spPr>
        <p:txBody>
          <a:bodyPr wrap="square" tIns="90000" bIns="46800" rtlCol="0" anchor="ctr" anchorCtr="0">
            <a:spAutoFit/>
          </a:bodyPr>
          <a:lstStyle/>
          <a:p>
            <a:r>
              <a:rPr kumimoji="1" lang="ja-JP" altLang="en-US" sz="2400" b="1" dirty="0">
                <a:latin typeface="メイリオ" panose="020B0604030504040204" pitchFamily="50" charset="-128"/>
                <a:ea typeface="メイリオ" panose="020B0604030504040204" pitchFamily="50" charset="-128"/>
              </a:rPr>
              <a:t>灯油式暖房・給湯機器からのエネルギー源転換を推進</a:t>
            </a:r>
          </a:p>
        </p:txBody>
      </p:sp>
      <p:sp>
        <p:nvSpPr>
          <p:cNvPr id="12" name="テキスト ボックス 11">
            <a:extLst>
              <a:ext uri="{FF2B5EF4-FFF2-40B4-BE49-F238E27FC236}">
                <a16:creationId xmlns:a16="http://schemas.microsoft.com/office/drawing/2014/main" id="{4DBBE7E2-C1CC-4F86-81AB-D9BFC925553A}"/>
              </a:ext>
            </a:extLst>
          </p:cNvPr>
          <p:cNvSpPr txBox="1"/>
          <p:nvPr/>
        </p:nvSpPr>
        <p:spPr>
          <a:xfrm>
            <a:off x="130058" y="1431776"/>
            <a:ext cx="12005948" cy="1448174"/>
          </a:xfrm>
          <a:prstGeom prst="rect">
            <a:avLst/>
          </a:prstGeom>
          <a:solidFill>
            <a:schemeClr val="bg1"/>
          </a:solidFill>
          <a:ln>
            <a:solidFill>
              <a:srgbClr val="42923F"/>
            </a:solidFill>
          </a:ln>
        </p:spPr>
        <p:txBody>
          <a:bodyPr wrap="square" tIns="90000" rtlCol="0" anchor="ctr" anchorCtr="0">
            <a:spAutoFit/>
          </a:bodyPr>
          <a:lstStyle/>
          <a:p>
            <a:pPr marL="342900" indent="-342900">
              <a:lnSpc>
                <a:spcPct val="120000"/>
              </a:lnSpc>
              <a:buFont typeface="Arial" panose="020B0604020202020204" pitchFamily="34" charset="0"/>
              <a:buChar char="•"/>
            </a:pPr>
            <a:r>
              <a:rPr kumimoji="1" lang="ja-JP" altLang="en-US" sz="2400" dirty="0">
                <a:uFill>
                  <a:solidFill>
                    <a:schemeClr val="accent6"/>
                  </a:solidFill>
                </a:uFill>
                <a:latin typeface="メイリオ" panose="020B0604030504040204" pitchFamily="50" charset="-128"/>
                <a:ea typeface="メイリオ" panose="020B0604030504040204" pitchFamily="50" charset="-128"/>
              </a:rPr>
              <a:t>市内に広く普及している灯油を使用する暖房・給湯機器から、</a:t>
            </a:r>
            <a:r>
              <a:rPr kumimoji="1" lang="en-US" altLang="ja-JP" sz="2400" dirty="0">
                <a:uFill>
                  <a:solidFill>
                    <a:schemeClr val="accent6"/>
                  </a:solidFill>
                </a:uFill>
                <a:latin typeface="メイリオ" panose="020B0604030504040204" pitchFamily="50" charset="-128"/>
                <a:ea typeface="メイリオ" panose="020B0604030504040204" pitchFamily="50" charset="-128"/>
              </a:rPr>
              <a:t>CO</a:t>
            </a:r>
            <a:r>
              <a:rPr kumimoji="1" lang="ja-JP" altLang="en-US" sz="2400" baseline="-25000" dirty="0">
                <a:uFill>
                  <a:solidFill>
                    <a:schemeClr val="accent6"/>
                  </a:solidFill>
                </a:uFill>
                <a:latin typeface="メイリオ" panose="020B0604030504040204" pitchFamily="50" charset="-128"/>
                <a:ea typeface="メイリオ" panose="020B0604030504040204" pitchFamily="50" charset="-128"/>
              </a:rPr>
              <a:t>２</a:t>
            </a:r>
            <a:r>
              <a:rPr kumimoji="1" lang="ja-JP" altLang="en-US" sz="2400" dirty="0">
                <a:uFill>
                  <a:solidFill>
                    <a:schemeClr val="accent6"/>
                  </a:solidFill>
                </a:uFill>
                <a:latin typeface="メイリオ" panose="020B0604030504040204" pitchFamily="50" charset="-128"/>
                <a:ea typeface="メイリオ" panose="020B0604030504040204" pitchFamily="50" charset="-128"/>
              </a:rPr>
              <a:t>排出量のより少ない</a:t>
            </a:r>
            <a:r>
              <a:rPr kumimoji="1" lang="ja-JP" altLang="en-US" sz="2400" b="1" u="heavy" dirty="0">
                <a:uFill>
                  <a:solidFill>
                    <a:schemeClr val="accent6"/>
                  </a:solidFill>
                </a:uFill>
                <a:latin typeface="メイリオ" panose="020B0604030504040204" pitchFamily="50" charset="-128"/>
                <a:ea typeface="メイリオ" panose="020B0604030504040204" pitchFamily="50" charset="-128"/>
              </a:rPr>
              <a:t>電気やガスを使用する省エネ機器へと転換</a:t>
            </a:r>
            <a:r>
              <a:rPr kumimoji="1" lang="ja-JP" altLang="en-US" sz="2400" dirty="0">
                <a:uFill>
                  <a:solidFill>
                    <a:schemeClr val="accent6"/>
                  </a:solidFill>
                </a:uFill>
                <a:latin typeface="メイリオ" panose="020B0604030504040204" pitchFamily="50" charset="-128"/>
                <a:ea typeface="メイリオ" panose="020B0604030504040204" pitchFamily="50" charset="-128"/>
              </a:rPr>
              <a:t>が進むよう、補助や事業者との連携による普及啓発を実施</a:t>
            </a:r>
            <a:endParaRPr kumimoji="1" lang="en-US" altLang="ja-JP" sz="2400" dirty="0">
              <a:uFill>
                <a:solidFill>
                  <a:schemeClr val="accent6"/>
                </a:solidFill>
              </a:uFill>
              <a:latin typeface="メイリオ" panose="020B0604030504040204" pitchFamily="50" charset="-128"/>
              <a:ea typeface="メイリオ" panose="020B0604030504040204" pitchFamily="50" charset="-128"/>
            </a:endParaRPr>
          </a:p>
        </p:txBody>
      </p:sp>
      <p:pic>
        <p:nvPicPr>
          <p:cNvPr id="14" name="図 13">
            <a:extLst>
              <a:ext uri="{FF2B5EF4-FFF2-40B4-BE49-F238E27FC236}">
                <a16:creationId xmlns:a16="http://schemas.microsoft.com/office/drawing/2014/main" id="{1D47610F-4B1B-4D2D-A2F3-0B56195297B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60571" y="2946402"/>
            <a:ext cx="7191729" cy="3849542"/>
          </a:xfrm>
          <a:prstGeom prst="rect">
            <a:avLst/>
          </a:prstGeom>
        </p:spPr>
      </p:pic>
      <p:sp>
        <p:nvSpPr>
          <p:cNvPr id="16" name="テキスト ボックス 15">
            <a:extLst>
              <a:ext uri="{FF2B5EF4-FFF2-40B4-BE49-F238E27FC236}">
                <a16:creationId xmlns:a16="http://schemas.microsoft.com/office/drawing/2014/main" id="{6ADBC1E1-460C-43A4-8392-987C84164284}"/>
              </a:ext>
            </a:extLst>
          </p:cNvPr>
          <p:cNvSpPr txBox="1"/>
          <p:nvPr/>
        </p:nvSpPr>
        <p:spPr>
          <a:xfrm>
            <a:off x="933812" y="6258774"/>
            <a:ext cx="3376277" cy="584775"/>
          </a:xfrm>
          <a:prstGeom prst="rect">
            <a:avLst/>
          </a:prstGeom>
          <a:noFill/>
        </p:spPr>
        <p:txBody>
          <a:bodyPr wrap="square" rtlCol="0">
            <a:spAutoFit/>
          </a:bodyPr>
          <a:lstStyle/>
          <a:p>
            <a:pPr algn="ctr"/>
            <a:r>
              <a:rPr lang="ja-JP" altLang="en-US" sz="1600" dirty="0">
                <a:latin typeface="メイリオ" panose="020B0604030504040204" pitchFamily="50" charset="-128"/>
                <a:ea typeface="メイリオ" panose="020B0604030504040204" pitchFamily="50" charset="-128"/>
              </a:rPr>
              <a:t>第</a:t>
            </a:r>
            <a:r>
              <a:rPr lang="en-US" altLang="ja-JP" sz="1600" dirty="0">
                <a:latin typeface="メイリオ" panose="020B0604030504040204" pitchFamily="50" charset="-128"/>
                <a:ea typeface="メイリオ" panose="020B0604030504040204" pitchFamily="50" charset="-128"/>
              </a:rPr>
              <a:t>74</a:t>
            </a:r>
            <a:r>
              <a:rPr lang="ja-JP" altLang="en-US" sz="1600" dirty="0">
                <a:latin typeface="メイリオ" panose="020B0604030504040204" pitchFamily="50" charset="-128"/>
                <a:ea typeface="メイリオ" panose="020B0604030504040204" pitchFamily="50" charset="-128"/>
              </a:rPr>
              <a:t>回さっぽろ雪まつり</a:t>
            </a:r>
            <a:endParaRPr lang="en-US" altLang="ja-JP" sz="1600" dirty="0">
              <a:latin typeface="メイリオ" panose="020B0604030504040204" pitchFamily="50" charset="-128"/>
              <a:ea typeface="メイリオ" panose="020B0604030504040204" pitchFamily="50" charset="-128"/>
            </a:endParaRPr>
          </a:p>
          <a:p>
            <a:pPr algn="ctr"/>
            <a:r>
              <a:rPr lang="ja-JP" altLang="en-US" sz="1600" dirty="0">
                <a:latin typeface="メイリオ" panose="020B0604030504040204" pitchFamily="50" charset="-128"/>
                <a:ea typeface="メイリオ" panose="020B0604030504040204" pitchFamily="50" charset="-128"/>
              </a:rPr>
              <a:t>における啓発ブース</a:t>
            </a:r>
          </a:p>
        </p:txBody>
      </p:sp>
      <p:pic>
        <p:nvPicPr>
          <p:cNvPr id="2" name="図 1">
            <a:extLst>
              <a:ext uri="{FF2B5EF4-FFF2-40B4-BE49-F238E27FC236}">
                <a16:creationId xmlns:a16="http://schemas.microsoft.com/office/drawing/2014/main" id="{2EA260FD-CCF3-CB0F-DF2A-1F0EA4CD6F9A}"/>
              </a:ext>
            </a:extLst>
          </p:cNvPr>
          <p:cNvPicPr>
            <a:picLocks noChangeAspect="1"/>
          </p:cNvPicPr>
          <p:nvPr/>
        </p:nvPicPr>
        <p:blipFill rotWithShape="1">
          <a:blip r:embed="rId5"/>
          <a:srcRect r="13517"/>
          <a:stretch/>
        </p:blipFill>
        <p:spPr>
          <a:xfrm>
            <a:off x="130058" y="2975201"/>
            <a:ext cx="4590812" cy="3258928"/>
          </a:xfrm>
          <a:prstGeom prst="rect">
            <a:avLst/>
          </a:prstGeom>
        </p:spPr>
      </p:pic>
      <p:sp>
        <p:nvSpPr>
          <p:cNvPr id="3" name="楕円 2">
            <a:extLst>
              <a:ext uri="{FF2B5EF4-FFF2-40B4-BE49-F238E27FC236}">
                <a16:creationId xmlns:a16="http://schemas.microsoft.com/office/drawing/2014/main" id="{91DD521B-D726-89DA-FB15-87426B8CB330}"/>
              </a:ext>
            </a:extLst>
          </p:cNvPr>
          <p:cNvSpPr>
            <a:spLocks/>
          </p:cNvSpPr>
          <p:nvPr/>
        </p:nvSpPr>
        <p:spPr>
          <a:xfrm>
            <a:off x="318702" y="139662"/>
            <a:ext cx="684000" cy="684000"/>
          </a:xfrm>
          <a:prstGeom prst="ellipse">
            <a:avLst/>
          </a:prstGeom>
          <a:solidFill>
            <a:srgbClr val="A5D7A1">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D6CE95B7-43E7-CA17-7787-199BA939C49F}"/>
              </a:ext>
            </a:extLst>
          </p:cNvPr>
          <p:cNvPicPr>
            <a:picLocks noChangeAspect="1"/>
          </p:cNvPicPr>
          <p:nvPr/>
        </p:nvPicPr>
        <p:blipFill>
          <a:blip r:embed="rId6"/>
          <a:stretch>
            <a:fillRect/>
          </a:stretch>
        </p:blipFill>
        <p:spPr>
          <a:xfrm>
            <a:off x="12386882" y="2930750"/>
            <a:ext cx="7191729" cy="3838876"/>
          </a:xfrm>
          <a:prstGeom prst="rect">
            <a:avLst/>
          </a:prstGeom>
        </p:spPr>
      </p:pic>
    </p:spTree>
    <p:extLst>
      <p:ext uri="{BB962C8B-B14F-4D97-AF65-F5344CB8AC3E}">
        <p14:creationId xmlns:p14="http://schemas.microsoft.com/office/powerpoint/2010/main" val="1552129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6C4EBE8B-E92D-4242-BD93-F20A7B3AC3E8}"/>
              </a:ext>
            </a:extLst>
          </p:cNvPr>
          <p:cNvSpPr>
            <a:spLocks/>
          </p:cNvSpPr>
          <p:nvPr/>
        </p:nvSpPr>
        <p:spPr>
          <a:xfrm>
            <a:off x="534653" y="302848"/>
            <a:ext cx="11688609" cy="433635"/>
          </a:xfrm>
          <a:prstGeom prst="rect">
            <a:avLst/>
          </a:prstGeom>
          <a:noFill/>
        </p:spPr>
        <p:txBody>
          <a:bodyPr wrap="square">
            <a:noAutofit/>
          </a:bodyPr>
          <a:lstStyle/>
          <a:p>
            <a:r>
              <a:rPr lang="ja-JP" altLang="en-US" sz="3200" b="1" dirty="0">
                <a:latin typeface="メイリオ" panose="020B0604030504040204" pitchFamily="50" charset="-128"/>
                <a:ea typeface="メイリオ" panose="020B0604030504040204" pitchFamily="50" charset="-128"/>
              </a:rPr>
              <a:t>地域特性（まちのリニューアル）を踏まえた脱炭素の取組</a:t>
            </a:r>
          </a:p>
        </p:txBody>
      </p:sp>
      <p:sp>
        <p:nvSpPr>
          <p:cNvPr id="41" name="楕円 40">
            <a:extLst>
              <a:ext uri="{FF2B5EF4-FFF2-40B4-BE49-F238E27FC236}">
                <a16:creationId xmlns:a16="http://schemas.microsoft.com/office/drawing/2014/main" id="{7752F894-C9F9-4438-BF5F-01A61675529E}"/>
              </a:ext>
            </a:extLst>
          </p:cNvPr>
          <p:cNvSpPr>
            <a:spLocks noChangeAspect="1"/>
          </p:cNvSpPr>
          <p:nvPr/>
        </p:nvSpPr>
        <p:spPr>
          <a:xfrm>
            <a:off x="11772367" y="30579"/>
            <a:ext cx="369848" cy="369848"/>
          </a:xfrm>
          <a:prstGeom prst="ellipse">
            <a:avLst/>
          </a:prstGeom>
          <a:solidFill>
            <a:srgbClr val="A5D7A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pic>
        <p:nvPicPr>
          <p:cNvPr id="42" name="Picture 6" descr="\\B03010-s-002\12シティプロモート担当\シティプロモート\01_庁内取組（具体的なもの）\00_プロ担からの依頼\201506_庁内通知\09_写真素材\文字ロゴ（白地赤文字）.jpg">
            <a:extLst>
              <a:ext uri="{FF2B5EF4-FFF2-40B4-BE49-F238E27FC236}">
                <a16:creationId xmlns:a16="http://schemas.microsoft.com/office/drawing/2014/main" id="{B1B6A1C2-72F9-471C-80AE-4F2F6417D2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102" t="17552" r="19966" b="21093"/>
          <a:stretch/>
        </p:blipFill>
        <p:spPr bwMode="auto">
          <a:xfrm>
            <a:off x="10630306" y="81388"/>
            <a:ext cx="1080150" cy="280538"/>
          </a:xfrm>
          <a:prstGeom prst="rect">
            <a:avLst/>
          </a:prstGeom>
          <a:noFill/>
        </p:spPr>
      </p:pic>
      <p:sp>
        <p:nvSpPr>
          <p:cNvPr id="43" name="スライド番号プレースホルダー 11">
            <a:extLst>
              <a:ext uri="{FF2B5EF4-FFF2-40B4-BE49-F238E27FC236}">
                <a16:creationId xmlns:a16="http://schemas.microsoft.com/office/drawing/2014/main" id="{F0CF398F-48FA-4FF7-904D-95D6C1C75599}"/>
              </a:ext>
            </a:extLst>
          </p:cNvPr>
          <p:cNvSpPr>
            <a:spLocks noGrp="1"/>
          </p:cNvSpPr>
          <p:nvPr>
            <p:ph type="sldNum" sz="quarter" idx="12"/>
          </p:nvPr>
        </p:nvSpPr>
        <p:spPr>
          <a:xfrm>
            <a:off x="9572167" y="42450"/>
            <a:ext cx="2651095" cy="365125"/>
          </a:xfrm>
        </p:spPr>
        <p:txBody>
          <a:bodyPr/>
          <a:lstStyle/>
          <a:p>
            <a:fld id="{D3A5AA8F-5940-4794-A8BB-D0834433E071}" type="slidenum">
              <a:rPr kumimoji="1" lang="ja-JP" altLang="en-US" smtClean="0">
                <a:latin typeface="メイリオ" panose="020B0604030504040204" pitchFamily="50" charset="-128"/>
                <a:ea typeface="メイリオ" panose="020B0604030504040204" pitchFamily="50" charset="-128"/>
              </a:rPr>
              <a:t>7</a:t>
            </a:fld>
            <a:endParaRPr kumimoji="1" lang="ja-JP" altLang="en-US" dirty="0">
              <a:latin typeface="メイリオ" panose="020B0604030504040204" pitchFamily="50" charset="-128"/>
              <a:ea typeface="メイリオ" panose="020B0604030504040204" pitchFamily="50" charset="-128"/>
            </a:endParaRPr>
          </a:p>
        </p:txBody>
      </p:sp>
      <p:sp>
        <p:nvSpPr>
          <p:cNvPr id="13" name="楕円 12">
            <a:extLst>
              <a:ext uri="{FF2B5EF4-FFF2-40B4-BE49-F238E27FC236}">
                <a16:creationId xmlns:a16="http://schemas.microsoft.com/office/drawing/2014/main" id="{F46DA9EE-BD9F-4D97-83AE-7DE88C6AF95A}"/>
              </a:ext>
            </a:extLst>
          </p:cNvPr>
          <p:cNvSpPr>
            <a:spLocks/>
          </p:cNvSpPr>
          <p:nvPr/>
        </p:nvSpPr>
        <p:spPr>
          <a:xfrm>
            <a:off x="318702" y="139662"/>
            <a:ext cx="684000" cy="684000"/>
          </a:xfrm>
          <a:prstGeom prst="ellipse">
            <a:avLst/>
          </a:prstGeom>
          <a:solidFill>
            <a:srgbClr val="42923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F7E8369B-45DD-4562-8419-94E434B1B017}"/>
              </a:ext>
            </a:extLst>
          </p:cNvPr>
          <p:cNvSpPr txBox="1"/>
          <p:nvPr/>
        </p:nvSpPr>
        <p:spPr>
          <a:xfrm>
            <a:off x="101484" y="893210"/>
            <a:ext cx="8494633" cy="507468"/>
          </a:xfrm>
          <a:prstGeom prst="rect">
            <a:avLst/>
          </a:prstGeom>
          <a:solidFill>
            <a:srgbClr val="42923F">
              <a:alpha val="25000"/>
            </a:srgbClr>
          </a:solidFill>
        </p:spPr>
        <p:txBody>
          <a:bodyPr wrap="none" tIns="90000" bIns="46800" rtlCol="0" anchor="ctr" anchorCtr="0">
            <a:spAutoFit/>
          </a:bodyPr>
          <a:lstStyle/>
          <a:p>
            <a:r>
              <a:rPr kumimoji="1" lang="ja-JP" altLang="en-US" sz="2400" b="1" dirty="0">
                <a:latin typeface="メイリオ" panose="020B0604030504040204" pitchFamily="50" charset="-128"/>
                <a:ea typeface="メイリオ" panose="020B0604030504040204" pitchFamily="50" charset="-128"/>
              </a:rPr>
              <a:t>まちのリニューアルの機を捉えた都心ビルの脱炭素化を推進</a:t>
            </a:r>
          </a:p>
        </p:txBody>
      </p:sp>
      <p:pic>
        <p:nvPicPr>
          <p:cNvPr id="19" name="図 18">
            <a:extLst>
              <a:ext uri="{FF2B5EF4-FFF2-40B4-BE49-F238E27FC236}">
                <a16:creationId xmlns:a16="http://schemas.microsoft.com/office/drawing/2014/main" id="{190C1C07-1780-4B0A-802B-15490CC4DB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766" y="4157821"/>
            <a:ext cx="4480615" cy="2612018"/>
          </a:xfrm>
          <a:prstGeom prst="rect">
            <a:avLst/>
          </a:prstGeom>
        </p:spPr>
      </p:pic>
      <p:sp>
        <p:nvSpPr>
          <p:cNvPr id="2" name="テキスト ボックス 1">
            <a:extLst>
              <a:ext uri="{FF2B5EF4-FFF2-40B4-BE49-F238E27FC236}">
                <a16:creationId xmlns:a16="http://schemas.microsoft.com/office/drawing/2014/main" id="{BB798BA5-E4CF-470D-93E0-807E82DFA09B}"/>
              </a:ext>
            </a:extLst>
          </p:cNvPr>
          <p:cNvSpPr txBox="1"/>
          <p:nvPr/>
        </p:nvSpPr>
        <p:spPr>
          <a:xfrm>
            <a:off x="107931" y="1411152"/>
            <a:ext cx="11976137" cy="2334570"/>
          </a:xfrm>
          <a:prstGeom prst="rect">
            <a:avLst/>
          </a:prstGeom>
          <a:solidFill>
            <a:schemeClr val="bg1"/>
          </a:solidFill>
          <a:ln>
            <a:solidFill>
              <a:srgbClr val="42923F"/>
            </a:solidFill>
          </a:ln>
        </p:spPr>
        <p:txBody>
          <a:bodyPr wrap="square" tIns="90000" rtlCol="0" anchor="ctr" anchorCtr="0">
            <a:spAutoFit/>
          </a:bodyPr>
          <a:lstStyle/>
          <a:p>
            <a:pPr marL="342900" indent="-342900">
              <a:lnSpc>
                <a:spcPct val="120000"/>
              </a:lnSpc>
              <a:buFont typeface="Wingdings" panose="05000000000000000000" pitchFamily="2" charset="2"/>
              <a:buChar char="Ø"/>
            </a:pPr>
            <a:r>
              <a:rPr lang="ja-JP" altLang="en-US" sz="2400" dirty="0">
                <a:latin typeface="メイリオ" panose="020B0604030504040204" pitchFamily="50" charset="-128"/>
                <a:ea typeface="メイリオ" panose="020B0604030504040204" pitchFamily="50" charset="-128"/>
              </a:rPr>
              <a:t>札幌都心での建物の新築や建替えなど</a:t>
            </a:r>
            <a:r>
              <a:rPr lang="ja-JP" altLang="en-US" sz="2400" dirty="0">
                <a:uFill>
                  <a:solidFill>
                    <a:schemeClr val="accent6"/>
                  </a:solidFill>
                </a:uFill>
                <a:latin typeface="メイリオ" panose="020B0604030504040204" pitchFamily="50" charset="-128"/>
                <a:ea typeface="メイリオ" panose="020B0604030504040204" pitchFamily="50" charset="-128"/>
              </a:rPr>
              <a:t>開発計画の早い段階で札幌市と事業者が</a:t>
            </a:r>
            <a:r>
              <a:rPr lang="ja-JP" altLang="en-US" sz="2400" dirty="0">
                <a:latin typeface="メイリオ" panose="020B0604030504040204" pitchFamily="50" charset="-128"/>
                <a:ea typeface="メイリオ" panose="020B0604030504040204" pitchFamily="50" charset="-128"/>
              </a:rPr>
              <a:t>、</a:t>
            </a:r>
            <a:endParaRPr lang="en-US" altLang="ja-JP" sz="2400" dirty="0">
              <a:latin typeface="メイリオ" panose="020B0604030504040204" pitchFamily="50" charset="-128"/>
              <a:ea typeface="メイリオ" panose="020B0604030504040204" pitchFamily="50" charset="-128"/>
            </a:endParaRPr>
          </a:p>
          <a:p>
            <a:pPr>
              <a:lnSpc>
                <a:spcPct val="120000"/>
              </a:lnSpc>
            </a:pPr>
            <a:r>
              <a:rPr lang="ja-JP" altLang="en-US" sz="2400" dirty="0">
                <a:uFill>
                  <a:solidFill>
                    <a:schemeClr val="accent6"/>
                  </a:solidFill>
                </a:uFill>
                <a:latin typeface="メイリオ" panose="020B0604030504040204" pitchFamily="50" charset="-128"/>
                <a:ea typeface="メイリオ" panose="020B0604030504040204" pitchFamily="50" charset="-128"/>
              </a:rPr>
              <a:t>　</a:t>
            </a:r>
            <a:r>
              <a:rPr lang="ja-JP" altLang="en-US" sz="2400" b="1" u="heavy" dirty="0">
                <a:uFill>
                  <a:solidFill>
                    <a:schemeClr val="accent6"/>
                  </a:solidFill>
                </a:uFill>
                <a:latin typeface="メイリオ" panose="020B0604030504040204" pitchFamily="50" charset="-128"/>
                <a:ea typeface="メイリオ" panose="020B0604030504040204" pitchFamily="50" charset="-128"/>
              </a:rPr>
              <a:t>都心の「脱炭素化」「強靭化」「快適性向上」につながる取組について協議</a:t>
            </a:r>
            <a:r>
              <a:rPr lang="ja-JP" altLang="en-US" sz="2400" dirty="0">
                <a:uFill>
                  <a:solidFill>
                    <a:schemeClr val="accent6"/>
                  </a:solidFill>
                </a:uFill>
                <a:latin typeface="メイリオ" panose="020B0604030504040204" pitchFamily="50" charset="-128"/>
                <a:ea typeface="メイリオ" panose="020B0604030504040204" pitchFamily="50" charset="-128"/>
              </a:rPr>
              <a:t>を行う</a:t>
            </a:r>
            <a:endParaRPr lang="en-US" altLang="ja-JP" sz="2400" dirty="0">
              <a:uFill>
                <a:solidFill>
                  <a:schemeClr val="accent6"/>
                </a:solidFill>
              </a:uFill>
              <a:latin typeface="メイリオ" panose="020B0604030504040204" pitchFamily="50" charset="-128"/>
              <a:ea typeface="メイリオ" panose="020B0604030504040204" pitchFamily="50" charset="-128"/>
            </a:endParaRPr>
          </a:p>
          <a:p>
            <a:pPr>
              <a:lnSpc>
                <a:spcPct val="120000"/>
              </a:lnSpc>
            </a:pPr>
            <a:r>
              <a:rPr lang="ja-JP" altLang="en-US" sz="2400" dirty="0">
                <a:uFill>
                  <a:solidFill>
                    <a:schemeClr val="accent6"/>
                  </a:solidFill>
                </a:uFill>
                <a:latin typeface="メイリオ" panose="020B0604030504040204" pitchFamily="50" charset="-128"/>
                <a:ea typeface="メイリオ" panose="020B0604030504040204" pitchFamily="50" charset="-128"/>
              </a:rPr>
              <a:t>　制度として</a:t>
            </a:r>
            <a:r>
              <a:rPr lang="en-US" altLang="ja-JP" sz="2400" dirty="0">
                <a:uFill>
                  <a:solidFill>
                    <a:schemeClr val="accent6"/>
                  </a:solidFill>
                </a:uFill>
                <a:latin typeface="メイリオ" panose="020B0604030504040204" pitchFamily="50" charset="-128"/>
                <a:ea typeface="メイリオ" panose="020B0604030504040204" pitchFamily="50" charset="-128"/>
              </a:rPr>
              <a:t>2022</a:t>
            </a:r>
            <a:r>
              <a:rPr lang="ja-JP" altLang="en-US" sz="2400" dirty="0">
                <a:uFill>
                  <a:solidFill>
                    <a:schemeClr val="accent6"/>
                  </a:solidFill>
                </a:uFill>
                <a:latin typeface="メイリオ" panose="020B0604030504040204" pitchFamily="50" charset="-128"/>
                <a:ea typeface="メイリオ" panose="020B0604030504040204" pitchFamily="50" charset="-128"/>
              </a:rPr>
              <a:t>年より運用開始</a:t>
            </a:r>
            <a:endParaRPr lang="en-US" altLang="ja-JP" sz="2400" dirty="0">
              <a:uFill>
                <a:solidFill>
                  <a:schemeClr val="accent6"/>
                </a:solidFill>
              </a:uFill>
              <a:latin typeface="メイリオ" panose="020B0604030504040204" pitchFamily="50" charset="-128"/>
              <a:ea typeface="メイリオ" panose="020B0604030504040204" pitchFamily="50" charset="-128"/>
            </a:endParaRPr>
          </a:p>
          <a:p>
            <a:pPr marL="342900" indent="-342900">
              <a:lnSpc>
                <a:spcPct val="120000"/>
              </a:lnSpc>
              <a:buFont typeface="Wingdings" panose="05000000000000000000" pitchFamily="2" charset="2"/>
              <a:buChar char="Ø"/>
            </a:pPr>
            <a:r>
              <a:rPr lang="ja-JP" altLang="en-US" sz="2400" dirty="0">
                <a:uFill>
                  <a:solidFill>
                    <a:schemeClr val="accent6"/>
                  </a:solidFill>
                </a:uFill>
                <a:latin typeface="メイリオ" panose="020B0604030504040204" pitchFamily="50" charset="-128"/>
                <a:ea typeface="メイリオ" panose="020B0604030504040204" pitchFamily="50" charset="-128"/>
              </a:rPr>
              <a:t>協議において基準を満たし、認定を受けた「</a:t>
            </a:r>
            <a:r>
              <a:rPr lang="ja-JP" altLang="en-US" sz="2400" b="1" u="heavy" dirty="0">
                <a:uFill>
                  <a:solidFill>
                    <a:schemeClr val="accent6"/>
                  </a:solidFill>
                </a:uFill>
                <a:latin typeface="メイリオ" panose="020B0604030504040204" pitchFamily="50" charset="-128"/>
                <a:ea typeface="メイリオ" panose="020B0604030504040204" pitchFamily="50" charset="-128"/>
              </a:rPr>
              <a:t>ゼロカーボン推進ビル</a:t>
            </a:r>
            <a:r>
              <a:rPr lang="ja-JP" altLang="en-US" sz="2400" dirty="0">
                <a:uFill>
                  <a:solidFill>
                    <a:schemeClr val="accent6"/>
                  </a:solidFill>
                </a:uFill>
                <a:latin typeface="メイリオ" panose="020B0604030504040204" pitchFamily="50" charset="-128"/>
                <a:ea typeface="メイリオ" panose="020B0604030504040204" pitchFamily="50" charset="-128"/>
              </a:rPr>
              <a:t>」に道外から</a:t>
            </a:r>
            <a:endParaRPr lang="en-US" altLang="ja-JP" sz="2400" dirty="0">
              <a:uFill>
                <a:solidFill>
                  <a:schemeClr val="accent6"/>
                </a:solidFill>
              </a:uFill>
              <a:latin typeface="メイリオ" panose="020B0604030504040204" pitchFamily="50" charset="-128"/>
              <a:ea typeface="メイリオ" panose="020B0604030504040204" pitchFamily="50" charset="-128"/>
            </a:endParaRPr>
          </a:p>
          <a:p>
            <a:pPr>
              <a:lnSpc>
                <a:spcPct val="120000"/>
              </a:lnSpc>
            </a:pPr>
            <a:r>
              <a:rPr lang="ja-JP" altLang="en-US" sz="2400" dirty="0">
                <a:uFill>
                  <a:solidFill>
                    <a:schemeClr val="accent6"/>
                  </a:solidFill>
                </a:uFill>
                <a:latin typeface="メイリオ" panose="020B0604030504040204" pitchFamily="50" charset="-128"/>
                <a:ea typeface="メイリオ" panose="020B0604030504040204" pitchFamily="50" charset="-128"/>
              </a:rPr>
              <a:t>　本社を移転する場合などには</a:t>
            </a:r>
            <a:r>
              <a:rPr lang="ja-JP" altLang="en-US" sz="2400" b="1" u="heavy" dirty="0">
                <a:uFill>
                  <a:solidFill>
                    <a:schemeClr val="accent6"/>
                  </a:solidFill>
                </a:uFill>
                <a:latin typeface="メイリオ" panose="020B0604030504040204" pitchFamily="50" charset="-128"/>
                <a:ea typeface="メイリオ" panose="020B0604030504040204" pitchFamily="50" charset="-128"/>
              </a:rPr>
              <a:t>賃料の</a:t>
            </a:r>
            <a:r>
              <a:rPr lang="en-US" altLang="ja-JP" sz="2400" b="1" u="heavy" dirty="0">
                <a:uFill>
                  <a:solidFill>
                    <a:schemeClr val="accent6"/>
                  </a:solidFill>
                </a:uFill>
                <a:latin typeface="メイリオ" panose="020B0604030504040204" pitchFamily="50" charset="-128"/>
                <a:ea typeface="メイリオ" panose="020B0604030504040204" pitchFamily="50" charset="-128"/>
              </a:rPr>
              <a:t>100</a:t>
            </a:r>
            <a:r>
              <a:rPr lang="ja-JP" altLang="en-US" sz="2400" b="1" u="heavy" dirty="0">
                <a:uFill>
                  <a:solidFill>
                    <a:schemeClr val="accent6"/>
                  </a:solidFill>
                </a:uFill>
                <a:latin typeface="メイリオ" panose="020B0604030504040204" pitchFamily="50" charset="-128"/>
                <a:ea typeface="メイリオ" panose="020B0604030504040204" pitchFamily="50" charset="-128"/>
              </a:rPr>
              <a:t>％を２年間補助</a:t>
            </a:r>
            <a:r>
              <a:rPr lang="ja-JP" altLang="en-US" sz="2400" dirty="0">
                <a:uFill>
                  <a:solidFill>
                    <a:schemeClr val="accent6"/>
                  </a:solidFill>
                </a:uFill>
                <a:latin typeface="メイリオ" panose="020B0604030504040204" pitchFamily="50" charset="-128"/>
                <a:ea typeface="メイリオ" panose="020B0604030504040204" pitchFamily="50" charset="-128"/>
              </a:rPr>
              <a:t>するといった優遇を実施</a:t>
            </a:r>
            <a:endParaRPr lang="en-US" altLang="ja-JP" sz="2400" dirty="0">
              <a:uFill>
                <a:solidFill>
                  <a:schemeClr val="accent6"/>
                </a:solidFill>
              </a:uFill>
              <a:latin typeface="メイリオ" panose="020B0604030504040204" pitchFamily="50" charset="-128"/>
              <a:ea typeface="メイリオ" panose="020B0604030504040204" pitchFamily="50" charset="-128"/>
            </a:endParaRPr>
          </a:p>
        </p:txBody>
      </p:sp>
      <p:pic>
        <p:nvPicPr>
          <p:cNvPr id="5" name="図 4">
            <a:extLst>
              <a:ext uri="{FF2B5EF4-FFF2-40B4-BE49-F238E27FC236}">
                <a16:creationId xmlns:a16="http://schemas.microsoft.com/office/drawing/2014/main" id="{FD2A12C3-B49F-A6BF-0F25-3CC9743445FB}"/>
              </a:ext>
            </a:extLst>
          </p:cNvPr>
          <p:cNvPicPr>
            <a:picLocks noChangeAspect="1"/>
          </p:cNvPicPr>
          <p:nvPr/>
        </p:nvPicPr>
        <p:blipFill>
          <a:blip r:embed="rId5"/>
          <a:stretch>
            <a:fillRect/>
          </a:stretch>
        </p:blipFill>
        <p:spPr>
          <a:xfrm>
            <a:off x="4838252" y="4853951"/>
            <a:ext cx="2404885" cy="1931016"/>
          </a:xfrm>
          <a:prstGeom prst="rect">
            <a:avLst/>
          </a:prstGeom>
        </p:spPr>
      </p:pic>
      <p:pic>
        <p:nvPicPr>
          <p:cNvPr id="7" name="図 6">
            <a:extLst>
              <a:ext uri="{FF2B5EF4-FFF2-40B4-BE49-F238E27FC236}">
                <a16:creationId xmlns:a16="http://schemas.microsoft.com/office/drawing/2014/main" id="{9BD51565-3F30-29B0-918E-9A0A866462CB}"/>
              </a:ext>
            </a:extLst>
          </p:cNvPr>
          <p:cNvPicPr>
            <a:picLocks noChangeAspect="1"/>
          </p:cNvPicPr>
          <p:nvPr/>
        </p:nvPicPr>
        <p:blipFill>
          <a:blip r:embed="rId6"/>
          <a:stretch>
            <a:fillRect/>
          </a:stretch>
        </p:blipFill>
        <p:spPr>
          <a:xfrm>
            <a:off x="7157355" y="4844425"/>
            <a:ext cx="1656560" cy="1940542"/>
          </a:xfrm>
          <a:prstGeom prst="rect">
            <a:avLst/>
          </a:prstGeom>
        </p:spPr>
      </p:pic>
      <p:pic>
        <p:nvPicPr>
          <p:cNvPr id="9" name="図 8">
            <a:extLst>
              <a:ext uri="{FF2B5EF4-FFF2-40B4-BE49-F238E27FC236}">
                <a16:creationId xmlns:a16="http://schemas.microsoft.com/office/drawing/2014/main" id="{E1BD1197-3E4A-B5A1-7515-7F4C818211D1}"/>
              </a:ext>
            </a:extLst>
          </p:cNvPr>
          <p:cNvPicPr>
            <a:picLocks noChangeAspect="1"/>
          </p:cNvPicPr>
          <p:nvPr/>
        </p:nvPicPr>
        <p:blipFill>
          <a:blip r:embed="rId7"/>
          <a:stretch>
            <a:fillRect/>
          </a:stretch>
        </p:blipFill>
        <p:spPr>
          <a:xfrm>
            <a:off x="8800882" y="4858979"/>
            <a:ext cx="1800261" cy="1940542"/>
          </a:xfrm>
          <a:prstGeom prst="rect">
            <a:avLst/>
          </a:prstGeom>
        </p:spPr>
      </p:pic>
      <p:pic>
        <p:nvPicPr>
          <p:cNvPr id="11" name="図 10">
            <a:extLst>
              <a:ext uri="{FF2B5EF4-FFF2-40B4-BE49-F238E27FC236}">
                <a16:creationId xmlns:a16="http://schemas.microsoft.com/office/drawing/2014/main" id="{61334CAB-766D-629C-ED4A-D1942F2EE6DF}"/>
              </a:ext>
            </a:extLst>
          </p:cNvPr>
          <p:cNvPicPr>
            <a:picLocks noChangeAspect="1"/>
          </p:cNvPicPr>
          <p:nvPr/>
        </p:nvPicPr>
        <p:blipFill>
          <a:blip r:embed="rId8"/>
          <a:stretch>
            <a:fillRect/>
          </a:stretch>
        </p:blipFill>
        <p:spPr>
          <a:xfrm>
            <a:off x="10548943" y="4844425"/>
            <a:ext cx="1605971" cy="1955096"/>
          </a:xfrm>
          <a:prstGeom prst="rect">
            <a:avLst/>
          </a:prstGeom>
        </p:spPr>
      </p:pic>
      <p:sp>
        <p:nvSpPr>
          <p:cNvPr id="12" name="テキスト ボックス 11">
            <a:extLst>
              <a:ext uri="{FF2B5EF4-FFF2-40B4-BE49-F238E27FC236}">
                <a16:creationId xmlns:a16="http://schemas.microsoft.com/office/drawing/2014/main" id="{C10BD419-4425-8A20-7E14-578FD70C790A}"/>
              </a:ext>
            </a:extLst>
          </p:cNvPr>
          <p:cNvSpPr txBox="1"/>
          <p:nvPr/>
        </p:nvSpPr>
        <p:spPr>
          <a:xfrm>
            <a:off x="4773807" y="4415247"/>
            <a:ext cx="7290778" cy="461665"/>
          </a:xfrm>
          <a:prstGeom prst="rect">
            <a:avLst/>
          </a:prstGeom>
          <a:noFill/>
        </p:spPr>
        <p:txBody>
          <a:bodyPr wrap="none" rtlCol="0">
            <a:spAutoFit/>
          </a:bodyPr>
          <a:lstStyle/>
          <a:p>
            <a:r>
              <a:rPr kumimoji="1" lang="ja-JP" altLang="en-US" sz="2400" b="1" dirty="0">
                <a:solidFill>
                  <a:schemeClr val="accent1"/>
                </a:solidFill>
                <a:latin typeface="メイリオ" panose="020B0604030504040204" pitchFamily="50" charset="-128"/>
                <a:ea typeface="メイリオ" panose="020B0604030504040204" pitchFamily="50" charset="-128"/>
              </a:rPr>
              <a:t>ゼロカーボン推進ビル</a:t>
            </a:r>
            <a:r>
              <a:rPr kumimoji="1" lang="ja-JP" altLang="en-US" sz="2000" b="1" dirty="0">
                <a:solidFill>
                  <a:schemeClr val="accent1"/>
                </a:solidFill>
                <a:latin typeface="メイリオ" panose="020B0604030504040204" pitchFamily="50" charset="-128"/>
                <a:ea typeface="メイリオ" panose="020B0604030504040204" pitchFamily="50" charset="-128"/>
              </a:rPr>
              <a:t>（</a:t>
            </a:r>
            <a:r>
              <a:rPr kumimoji="1" lang="en-US" altLang="ja-JP" sz="2000" b="1" dirty="0">
                <a:solidFill>
                  <a:schemeClr val="accent1"/>
                </a:solidFill>
                <a:latin typeface="メイリオ" panose="020B0604030504040204" pitchFamily="50" charset="-128"/>
                <a:ea typeface="メイリオ" panose="020B0604030504040204" pitchFamily="50" charset="-128"/>
              </a:rPr>
              <a:t>2024</a:t>
            </a:r>
            <a:r>
              <a:rPr kumimoji="1" lang="ja-JP" altLang="en-US" sz="2000" b="1" dirty="0">
                <a:solidFill>
                  <a:schemeClr val="accent1"/>
                </a:solidFill>
                <a:latin typeface="メイリオ" panose="020B0604030504040204" pitchFamily="50" charset="-128"/>
                <a:ea typeface="メイリオ" panose="020B0604030504040204" pitchFamily="50" charset="-128"/>
              </a:rPr>
              <a:t>年</a:t>
            </a:r>
            <a:r>
              <a:rPr kumimoji="1" lang="en-US" altLang="ja-JP" sz="2000" b="1" dirty="0">
                <a:solidFill>
                  <a:schemeClr val="accent1"/>
                </a:solidFill>
                <a:latin typeface="メイリオ" panose="020B0604030504040204" pitchFamily="50" charset="-128"/>
                <a:ea typeface="メイリオ" panose="020B0604030504040204" pitchFamily="50" charset="-128"/>
              </a:rPr>
              <a:t>1</a:t>
            </a:r>
            <a:r>
              <a:rPr kumimoji="1" lang="ja-JP" altLang="en-US" sz="2000" b="1" dirty="0">
                <a:solidFill>
                  <a:schemeClr val="accent1"/>
                </a:solidFill>
                <a:latin typeface="メイリオ" panose="020B0604030504040204" pitchFamily="50" charset="-128"/>
                <a:ea typeface="メイリオ" panose="020B0604030504040204" pitchFamily="50" charset="-128"/>
              </a:rPr>
              <a:t>１月時点 ４件認定）</a:t>
            </a:r>
            <a:endParaRPr kumimoji="1" lang="ja-JP" altLang="en-US" sz="2400" b="1" dirty="0">
              <a:solidFill>
                <a:schemeClr val="accent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24829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6C4EBE8B-E92D-4242-BD93-F20A7B3AC3E8}"/>
              </a:ext>
            </a:extLst>
          </p:cNvPr>
          <p:cNvSpPr>
            <a:spLocks/>
          </p:cNvSpPr>
          <p:nvPr/>
        </p:nvSpPr>
        <p:spPr>
          <a:xfrm>
            <a:off x="534653" y="302848"/>
            <a:ext cx="11607562" cy="433635"/>
          </a:xfrm>
          <a:prstGeom prst="rect">
            <a:avLst/>
          </a:prstGeom>
          <a:noFill/>
        </p:spPr>
        <p:txBody>
          <a:bodyPr wrap="square">
            <a:noAutofit/>
          </a:bodyPr>
          <a:lstStyle/>
          <a:p>
            <a:r>
              <a:rPr lang="ja-JP" altLang="en-US" sz="3200" b="1" dirty="0">
                <a:latin typeface="メイリオ" panose="020B0604030504040204" pitchFamily="50" charset="-128"/>
                <a:ea typeface="メイリオ" panose="020B0604030504040204" pitchFamily="50" charset="-128"/>
              </a:rPr>
              <a:t>地域特性（まちのリニューアル）を踏まえた脱炭素の取組</a:t>
            </a:r>
          </a:p>
        </p:txBody>
      </p:sp>
      <p:sp>
        <p:nvSpPr>
          <p:cNvPr id="41" name="楕円 40">
            <a:extLst>
              <a:ext uri="{FF2B5EF4-FFF2-40B4-BE49-F238E27FC236}">
                <a16:creationId xmlns:a16="http://schemas.microsoft.com/office/drawing/2014/main" id="{7752F894-C9F9-4438-BF5F-01A61675529E}"/>
              </a:ext>
            </a:extLst>
          </p:cNvPr>
          <p:cNvSpPr>
            <a:spLocks noChangeAspect="1"/>
          </p:cNvSpPr>
          <p:nvPr/>
        </p:nvSpPr>
        <p:spPr>
          <a:xfrm>
            <a:off x="11772367" y="30579"/>
            <a:ext cx="369848" cy="369848"/>
          </a:xfrm>
          <a:prstGeom prst="ellipse">
            <a:avLst/>
          </a:prstGeom>
          <a:solidFill>
            <a:srgbClr val="A5D7A1">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pic>
        <p:nvPicPr>
          <p:cNvPr id="42" name="Picture 6" descr="\\B03010-s-002\12シティプロモート担当\シティプロモート\01_庁内取組（具体的なもの）\00_プロ担からの依頼\201506_庁内通知\09_写真素材\文字ロゴ（白地赤文字）.jpg">
            <a:extLst>
              <a:ext uri="{FF2B5EF4-FFF2-40B4-BE49-F238E27FC236}">
                <a16:creationId xmlns:a16="http://schemas.microsoft.com/office/drawing/2014/main" id="{B1B6A1C2-72F9-471C-80AE-4F2F6417D2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102" t="17552" r="19966" b="21093"/>
          <a:stretch/>
        </p:blipFill>
        <p:spPr bwMode="auto">
          <a:xfrm>
            <a:off x="10630306" y="81388"/>
            <a:ext cx="1080150" cy="280538"/>
          </a:xfrm>
          <a:prstGeom prst="rect">
            <a:avLst/>
          </a:prstGeom>
          <a:noFill/>
        </p:spPr>
      </p:pic>
      <p:sp>
        <p:nvSpPr>
          <p:cNvPr id="43" name="スライド番号プレースホルダー 11">
            <a:extLst>
              <a:ext uri="{FF2B5EF4-FFF2-40B4-BE49-F238E27FC236}">
                <a16:creationId xmlns:a16="http://schemas.microsoft.com/office/drawing/2014/main" id="{F0CF398F-48FA-4FF7-904D-95D6C1C75599}"/>
              </a:ext>
            </a:extLst>
          </p:cNvPr>
          <p:cNvSpPr>
            <a:spLocks noGrp="1"/>
          </p:cNvSpPr>
          <p:nvPr>
            <p:ph type="sldNum" sz="quarter" idx="12"/>
          </p:nvPr>
        </p:nvSpPr>
        <p:spPr>
          <a:xfrm>
            <a:off x="9572167" y="42450"/>
            <a:ext cx="2651095" cy="365125"/>
          </a:xfrm>
        </p:spPr>
        <p:txBody>
          <a:bodyPr/>
          <a:lstStyle/>
          <a:p>
            <a:fld id="{D3A5AA8F-5940-4794-A8BB-D0834433E071}" type="slidenum">
              <a:rPr kumimoji="1" lang="ja-JP" altLang="en-US" smtClean="0">
                <a:latin typeface="メイリオ" panose="020B0604030504040204" pitchFamily="50" charset="-128"/>
                <a:ea typeface="メイリオ" panose="020B0604030504040204" pitchFamily="50" charset="-128"/>
              </a:rPr>
              <a:t>8</a:t>
            </a:fld>
            <a:endParaRPr kumimoji="1" lang="ja-JP" altLang="en-US" dirty="0">
              <a:latin typeface="メイリオ" panose="020B0604030504040204" pitchFamily="50" charset="-128"/>
              <a:ea typeface="メイリオ" panose="020B0604030504040204" pitchFamily="50" charset="-128"/>
            </a:endParaRPr>
          </a:p>
        </p:txBody>
      </p:sp>
      <p:sp>
        <p:nvSpPr>
          <p:cNvPr id="13" name="楕円 12">
            <a:extLst>
              <a:ext uri="{FF2B5EF4-FFF2-40B4-BE49-F238E27FC236}">
                <a16:creationId xmlns:a16="http://schemas.microsoft.com/office/drawing/2014/main" id="{F46DA9EE-BD9F-4D97-83AE-7DE88C6AF95A}"/>
              </a:ext>
            </a:extLst>
          </p:cNvPr>
          <p:cNvSpPr>
            <a:spLocks/>
          </p:cNvSpPr>
          <p:nvPr/>
        </p:nvSpPr>
        <p:spPr>
          <a:xfrm>
            <a:off x="318702" y="139662"/>
            <a:ext cx="684000" cy="684000"/>
          </a:xfrm>
          <a:prstGeom prst="ellipse">
            <a:avLst/>
          </a:prstGeom>
          <a:solidFill>
            <a:srgbClr val="42923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F7E8369B-45DD-4562-8419-94E434B1B017}"/>
              </a:ext>
            </a:extLst>
          </p:cNvPr>
          <p:cNvSpPr txBox="1"/>
          <p:nvPr/>
        </p:nvSpPr>
        <p:spPr>
          <a:xfrm>
            <a:off x="130058" y="893210"/>
            <a:ext cx="8569441" cy="507468"/>
          </a:xfrm>
          <a:prstGeom prst="rect">
            <a:avLst/>
          </a:prstGeom>
          <a:solidFill>
            <a:srgbClr val="42923F">
              <a:alpha val="25000"/>
            </a:srgbClr>
          </a:solidFill>
        </p:spPr>
        <p:txBody>
          <a:bodyPr wrap="square" tIns="90000" bIns="46800" rtlCol="0" anchor="ctr" anchorCtr="0">
            <a:spAutoFit/>
          </a:bodyPr>
          <a:lstStyle/>
          <a:p>
            <a:r>
              <a:rPr kumimoji="1" lang="ja-JP" altLang="en-US" sz="2400" b="1" dirty="0">
                <a:latin typeface="メイリオ" panose="020B0604030504040204" pitchFamily="50" charset="-128"/>
                <a:ea typeface="メイリオ" panose="020B0604030504040204" pitchFamily="50" charset="-128"/>
              </a:rPr>
              <a:t>まちのリニューアルの機を捉えた地域熱供給の整備拡充</a:t>
            </a:r>
          </a:p>
        </p:txBody>
      </p:sp>
      <p:pic>
        <p:nvPicPr>
          <p:cNvPr id="14" name="図 13" descr="地下通路・ピットパース.JPG">
            <a:extLst>
              <a:ext uri="{FF2B5EF4-FFF2-40B4-BE49-F238E27FC236}">
                <a16:creationId xmlns:a16="http://schemas.microsoft.com/office/drawing/2014/main" id="{79AA78E6-61C3-4355-8585-EDB0B9F1C338}"/>
              </a:ext>
            </a:extLst>
          </p:cNvPr>
          <p:cNvPicPr>
            <a:picLocks noChangeAspect="1"/>
          </p:cNvPicPr>
          <p:nvPr/>
        </p:nvPicPr>
        <p:blipFill rotWithShape="1">
          <a:blip r:embed="rId4" cstate="print"/>
          <a:srcRect l="8818" t="20100" r="13580"/>
          <a:stretch/>
        </p:blipFill>
        <p:spPr>
          <a:xfrm>
            <a:off x="3492152" y="3623448"/>
            <a:ext cx="2133089" cy="1454850"/>
          </a:xfrm>
          <a:prstGeom prst="rect">
            <a:avLst/>
          </a:prstGeom>
          <a:effectLst>
            <a:softEdge rad="63500"/>
          </a:effectLst>
        </p:spPr>
      </p:pic>
      <p:pic>
        <p:nvPicPr>
          <p:cNvPr id="15" name="図 14">
            <a:extLst>
              <a:ext uri="{FF2B5EF4-FFF2-40B4-BE49-F238E27FC236}">
                <a16:creationId xmlns:a16="http://schemas.microsoft.com/office/drawing/2014/main" id="{ECAF3D26-D247-44C6-9E12-1FA978B2FAA3}"/>
              </a:ext>
            </a:extLst>
          </p:cNvPr>
          <p:cNvPicPr>
            <a:picLocks noChangeAspect="1"/>
          </p:cNvPicPr>
          <p:nvPr/>
        </p:nvPicPr>
        <p:blipFill rotWithShape="1">
          <a:blip r:embed="rId5">
            <a:extLst>
              <a:ext uri="{28A0092B-C50C-407E-A947-70E740481C1C}">
                <a14:useLocalDpi xmlns:a14="http://schemas.microsoft.com/office/drawing/2010/main" val="0"/>
              </a:ext>
            </a:extLst>
          </a:blip>
          <a:srcRect t="6200"/>
          <a:stretch/>
        </p:blipFill>
        <p:spPr>
          <a:xfrm>
            <a:off x="902953" y="3583966"/>
            <a:ext cx="2329459" cy="1454849"/>
          </a:xfrm>
          <a:prstGeom prst="rect">
            <a:avLst/>
          </a:prstGeom>
          <a:ln>
            <a:noFill/>
          </a:ln>
          <a:effectLst>
            <a:softEdge rad="112500"/>
          </a:effectLst>
        </p:spPr>
      </p:pic>
      <p:pic>
        <p:nvPicPr>
          <p:cNvPr id="23" name="Picture 11">
            <a:extLst>
              <a:ext uri="{FF2B5EF4-FFF2-40B4-BE49-F238E27FC236}">
                <a16:creationId xmlns:a16="http://schemas.microsoft.com/office/drawing/2014/main" id="{BBD1543A-263F-4292-96E7-1E6EAB74277B}"/>
              </a:ext>
            </a:extLst>
          </p:cNvPr>
          <p:cNvPicPr>
            <a:picLocks noChangeAspect="1" noChangeArrowheads="1"/>
          </p:cNvPicPr>
          <p:nvPr/>
        </p:nvPicPr>
        <p:blipFill>
          <a:blip r:embed="rId6" cstate="screen"/>
          <a:srcRect/>
          <a:stretch>
            <a:fillRect/>
          </a:stretch>
        </p:blipFill>
        <p:spPr bwMode="auto">
          <a:xfrm>
            <a:off x="3463901" y="5205160"/>
            <a:ext cx="2196101" cy="1526761"/>
          </a:xfrm>
          <a:prstGeom prst="rect">
            <a:avLst/>
          </a:prstGeom>
          <a:ln>
            <a:noFill/>
          </a:ln>
          <a:effectLst>
            <a:softEdge rad="112500"/>
          </a:effectLst>
        </p:spPr>
      </p:pic>
      <p:pic>
        <p:nvPicPr>
          <p:cNvPr id="24" name="図 23">
            <a:extLst>
              <a:ext uri="{FF2B5EF4-FFF2-40B4-BE49-F238E27FC236}">
                <a16:creationId xmlns:a16="http://schemas.microsoft.com/office/drawing/2014/main" id="{1FD5857D-0CFA-4E66-BBC3-660F1FCA20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8547" y="5210470"/>
            <a:ext cx="2285714" cy="1526761"/>
          </a:xfrm>
          <a:prstGeom prst="rect">
            <a:avLst/>
          </a:prstGeom>
          <a:ln>
            <a:noFill/>
          </a:ln>
          <a:effectLst>
            <a:softEdge rad="112500"/>
          </a:effectLst>
        </p:spPr>
      </p:pic>
      <p:sp>
        <p:nvSpPr>
          <p:cNvPr id="26" name="正方形/長方形 25">
            <a:extLst>
              <a:ext uri="{FF2B5EF4-FFF2-40B4-BE49-F238E27FC236}">
                <a16:creationId xmlns:a16="http://schemas.microsoft.com/office/drawing/2014/main" id="{E4ED4EEA-C5CF-484C-AA3F-0400624383AD}"/>
              </a:ext>
            </a:extLst>
          </p:cNvPr>
          <p:cNvSpPr/>
          <p:nvPr/>
        </p:nvSpPr>
        <p:spPr>
          <a:xfrm>
            <a:off x="8330482" y="6650745"/>
            <a:ext cx="4133590" cy="19133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latin typeface="メイリオ" panose="020B0604030504040204" pitchFamily="50" charset="-128"/>
                <a:ea typeface="メイリオ" panose="020B0604030504040204" pitchFamily="50" charset="-128"/>
              </a:rPr>
              <a:t>札幌都心の地域熱供給整備状況</a:t>
            </a:r>
            <a:endParaRPr kumimoji="1" lang="en-US" altLang="ja-JP" sz="1400" dirty="0">
              <a:latin typeface="メイリオ" panose="020B0604030504040204" pitchFamily="50" charset="-128"/>
              <a:ea typeface="メイリオ" panose="020B0604030504040204" pitchFamily="50" charset="-128"/>
            </a:endParaRPr>
          </a:p>
        </p:txBody>
      </p:sp>
      <p:sp>
        <p:nvSpPr>
          <p:cNvPr id="27" name="正方形/長方形 26">
            <a:extLst>
              <a:ext uri="{FF2B5EF4-FFF2-40B4-BE49-F238E27FC236}">
                <a16:creationId xmlns:a16="http://schemas.microsoft.com/office/drawing/2014/main" id="{68E842C5-531C-4BC6-93A3-4DDA6518395A}"/>
              </a:ext>
            </a:extLst>
          </p:cNvPr>
          <p:cNvSpPr/>
          <p:nvPr/>
        </p:nvSpPr>
        <p:spPr>
          <a:xfrm>
            <a:off x="1302393" y="4961689"/>
            <a:ext cx="4133590" cy="349534"/>
          </a:xfrm>
          <a:prstGeom prst="rect">
            <a:avLst/>
          </a:prstGeom>
          <a:noFill/>
          <a:ln w="9525">
            <a:noFill/>
            <a:miter lim="800000"/>
            <a:headEnd/>
            <a:tailEnd/>
          </a:ln>
        </p:spPr>
        <p:txBody>
          <a:bodyPr wrap="square" lIns="132794" tIns="66397" rIns="132794" bIns="66397">
            <a:spAutoFit/>
          </a:bodyPr>
          <a:lstStyle/>
          <a:p>
            <a:pPr algn="ctr" defTabSz="1327987"/>
            <a:r>
              <a:rPr lang="ja-JP" altLang="en-US" sz="1400" kern="0" dirty="0">
                <a:solidFill>
                  <a:sysClr val="windowText" lastClr="000000"/>
                </a:solidFill>
                <a:effectLst>
                  <a:glow rad="101600">
                    <a:srgbClr val="FFFFFF"/>
                  </a:glow>
                </a:effectLst>
                <a:latin typeface="メイリオ" panose="020B0604030504040204" pitchFamily="50" charset="-128"/>
                <a:ea typeface="メイリオ" panose="020B0604030504040204" pitchFamily="50" charset="-128"/>
                <a:cs typeface="メイリオ" panose="020B0604030504040204" pitchFamily="50" charset="-128"/>
              </a:rPr>
              <a:t>地下歩行空間ピット内の熱導管の整備</a:t>
            </a:r>
            <a:endParaRPr lang="en-US" altLang="ja-JP" sz="1400" kern="0" dirty="0">
              <a:solidFill>
                <a:sysClr val="windowText" lastClr="000000"/>
              </a:solidFill>
              <a:effectLst>
                <a:glow rad="101600">
                  <a:srgbClr val="FFFFFF"/>
                </a:glo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a:extLst>
              <a:ext uri="{FF2B5EF4-FFF2-40B4-BE49-F238E27FC236}">
                <a16:creationId xmlns:a16="http://schemas.microsoft.com/office/drawing/2014/main" id="{B271CC69-0D93-4FE2-9454-18AB00E33281}"/>
              </a:ext>
            </a:extLst>
          </p:cNvPr>
          <p:cNvSpPr/>
          <p:nvPr/>
        </p:nvSpPr>
        <p:spPr>
          <a:xfrm>
            <a:off x="6290" y="6615081"/>
            <a:ext cx="4133590" cy="349534"/>
          </a:xfrm>
          <a:prstGeom prst="rect">
            <a:avLst/>
          </a:prstGeom>
          <a:noFill/>
          <a:ln w="9525">
            <a:noFill/>
            <a:miter lim="800000"/>
            <a:headEnd/>
            <a:tailEnd/>
          </a:ln>
        </p:spPr>
        <p:txBody>
          <a:bodyPr wrap="square" lIns="132794" tIns="66397" rIns="132794" bIns="66397">
            <a:spAutoFit/>
          </a:bodyPr>
          <a:lstStyle/>
          <a:p>
            <a:pPr algn="ctr" defTabSz="1327987"/>
            <a:r>
              <a:rPr lang="ja-JP" altLang="en-US" sz="1400" kern="0" dirty="0">
                <a:solidFill>
                  <a:sysClr val="windowText" lastClr="000000"/>
                </a:solidFill>
                <a:effectLst>
                  <a:glow rad="101600">
                    <a:srgbClr val="FFFFFF"/>
                  </a:glow>
                </a:effectLst>
                <a:latin typeface="メイリオ" panose="020B0604030504040204" pitchFamily="50" charset="-128"/>
                <a:ea typeface="メイリオ" panose="020B0604030504040204" pitchFamily="50" charset="-128"/>
                <a:cs typeface="メイリオ" panose="020B0604030504040204" pitchFamily="50" charset="-128"/>
              </a:rPr>
              <a:t>コージェネレーションシステム</a:t>
            </a:r>
            <a:endParaRPr lang="en-US" altLang="ja-JP" sz="1400" kern="0" dirty="0">
              <a:solidFill>
                <a:sysClr val="windowText" lastClr="000000"/>
              </a:solidFill>
              <a:effectLst>
                <a:glow rad="101600">
                  <a:srgbClr val="FFFFFF"/>
                </a:glo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正方形/長方形 28">
            <a:extLst>
              <a:ext uri="{FF2B5EF4-FFF2-40B4-BE49-F238E27FC236}">
                <a16:creationId xmlns:a16="http://schemas.microsoft.com/office/drawing/2014/main" id="{EF8E9483-382A-4F3B-934A-9647891D09D8}"/>
              </a:ext>
            </a:extLst>
          </p:cNvPr>
          <p:cNvSpPr/>
          <p:nvPr/>
        </p:nvSpPr>
        <p:spPr>
          <a:xfrm>
            <a:off x="2518631" y="6615081"/>
            <a:ext cx="4133590" cy="349534"/>
          </a:xfrm>
          <a:prstGeom prst="rect">
            <a:avLst/>
          </a:prstGeom>
          <a:noFill/>
          <a:ln w="9525">
            <a:noFill/>
            <a:miter lim="800000"/>
            <a:headEnd/>
            <a:tailEnd/>
          </a:ln>
        </p:spPr>
        <p:txBody>
          <a:bodyPr wrap="square" lIns="132794" tIns="66397" rIns="132794" bIns="66397">
            <a:spAutoFit/>
          </a:bodyPr>
          <a:lstStyle/>
          <a:p>
            <a:pPr algn="ctr" defTabSz="1327987"/>
            <a:r>
              <a:rPr lang="ja-JP" altLang="en-US" sz="1400" kern="0" dirty="0">
                <a:solidFill>
                  <a:sysClr val="windowText" lastClr="000000"/>
                </a:solidFill>
                <a:effectLst>
                  <a:glow rad="101600">
                    <a:srgbClr val="FFFFFF"/>
                  </a:glow>
                </a:effectLst>
                <a:latin typeface="メイリオ" panose="020B0604030504040204" pitchFamily="50" charset="-128"/>
                <a:ea typeface="メイリオ" panose="020B0604030504040204" pitchFamily="50" charset="-128"/>
                <a:cs typeface="メイリオ" panose="020B0604030504040204" pitchFamily="50" charset="-128"/>
              </a:rPr>
              <a:t>木質バイオマス利用</a:t>
            </a:r>
            <a:endParaRPr lang="en-US" altLang="ja-JP" sz="1400" kern="0" dirty="0">
              <a:solidFill>
                <a:sysClr val="windowText" lastClr="000000"/>
              </a:solidFill>
              <a:effectLst>
                <a:glow rad="101600">
                  <a:srgbClr val="FFFFFF"/>
                </a:glo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 name="図 3">
            <a:extLst>
              <a:ext uri="{FF2B5EF4-FFF2-40B4-BE49-F238E27FC236}">
                <a16:creationId xmlns:a16="http://schemas.microsoft.com/office/drawing/2014/main" id="{25A23D3F-F8B1-4DB6-D417-EFADA539E012}"/>
              </a:ext>
            </a:extLst>
          </p:cNvPr>
          <p:cNvPicPr>
            <a:picLocks noChangeAspect="1"/>
          </p:cNvPicPr>
          <p:nvPr/>
        </p:nvPicPr>
        <p:blipFill rotWithShape="1">
          <a:blip r:embed="rId8"/>
          <a:srcRect l="6384" t="3715" r="11940" b="12227"/>
          <a:stretch/>
        </p:blipFill>
        <p:spPr>
          <a:xfrm>
            <a:off x="6505282" y="1443340"/>
            <a:ext cx="5665214" cy="5111812"/>
          </a:xfrm>
          <a:prstGeom prst="rect">
            <a:avLst/>
          </a:prstGeom>
        </p:spPr>
      </p:pic>
      <p:sp>
        <p:nvSpPr>
          <p:cNvPr id="5" name="フリーフォーム: 図形 4">
            <a:extLst>
              <a:ext uri="{FF2B5EF4-FFF2-40B4-BE49-F238E27FC236}">
                <a16:creationId xmlns:a16="http://schemas.microsoft.com/office/drawing/2014/main" id="{433C2FFE-556B-8418-94BA-672EE2F59847}"/>
              </a:ext>
            </a:extLst>
          </p:cNvPr>
          <p:cNvSpPr/>
          <p:nvPr/>
        </p:nvSpPr>
        <p:spPr>
          <a:xfrm>
            <a:off x="9040572" y="2837136"/>
            <a:ext cx="686876" cy="393277"/>
          </a:xfrm>
          <a:custGeom>
            <a:avLst/>
            <a:gdLst>
              <a:gd name="connsiteX0" fmla="*/ 0 w 902493"/>
              <a:gd name="connsiteY0" fmla="*/ 242887 h 516731"/>
              <a:gd name="connsiteX1" fmla="*/ 481012 w 902493"/>
              <a:gd name="connsiteY1" fmla="*/ 242887 h 516731"/>
              <a:gd name="connsiteX2" fmla="*/ 481012 w 902493"/>
              <a:gd name="connsiteY2" fmla="*/ 0 h 516731"/>
              <a:gd name="connsiteX3" fmla="*/ 900112 w 902493"/>
              <a:gd name="connsiteY3" fmla="*/ 40481 h 516731"/>
              <a:gd name="connsiteX4" fmla="*/ 902493 w 902493"/>
              <a:gd name="connsiteY4" fmla="*/ 516731 h 516731"/>
              <a:gd name="connsiteX5" fmla="*/ 0 w 902493"/>
              <a:gd name="connsiteY5" fmla="*/ 509587 h 516731"/>
              <a:gd name="connsiteX6" fmla="*/ 0 w 902493"/>
              <a:gd name="connsiteY6" fmla="*/ 242887 h 51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493" h="516731">
                <a:moveTo>
                  <a:pt x="0" y="242887"/>
                </a:moveTo>
                <a:lnTo>
                  <a:pt x="481012" y="242887"/>
                </a:lnTo>
                <a:lnTo>
                  <a:pt x="481012" y="0"/>
                </a:lnTo>
                <a:lnTo>
                  <a:pt x="900112" y="40481"/>
                </a:lnTo>
                <a:cubicBezTo>
                  <a:pt x="900906" y="199231"/>
                  <a:pt x="901699" y="357981"/>
                  <a:pt x="902493" y="516731"/>
                </a:cubicBezTo>
                <a:lnTo>
                  <a:pt x="0" y="509587"/>
                </a:lnTo>
                <a:lnTo>
                  <a:pt x="0" y="242887"/>
                </a:lnTo>
                <a:close/>
              </a:path>
            </a:pathLst>
          </a:custGeom>
          <a:solidFill>
            <a:srgbClr val="C00000">
              <a:alpha val="20000"/>
            </a:srgb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6" name="楕円 594">
            <a:extLst>
              <a:ext uri="{FF2B5EF4-FFF2-40B4-BE49-F238E27FC236}">
                <a16:creationId xmlns:a16="http://schemas.microsoft.com/office/drawing/2014/main" id="{AB5DAA03-8308-57DE-8F6B-79DA1910C4BD}"/>
              </a:ext>
            </a:extLst>
          </p:cNvPr>
          <p:cNvSpPr>
            <a:spLocks noChangeAspect="1"/>
          </p:cNvSpPr>
          <p:nvPr/>
        </p:nvSpPr>
        <p:spPr>
          <a:xfrm>
            <a:off x="9449217" y="2969969"/>
            <a:ext cx="205494" cy="205494"/>
          </a:xfrm>
          <a:prstGeom prst="ellipse">
            <a:avLst/>
          </a:prstGeom>
          <a:solidFill>
            <a:schemeClr val="accent6">
              <a:alpha val="50000"/>
            </a:schemeClr>
          </a:solid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solidFill>
                <a:prstClr val="white"/>
              </a:solidFill>
              <a:latin typeface="BIZ UDゴシック" panose="020B0400000000000000" pitchFamily="49" charset="-128"/>
              <a:ea typeface="BIZ UDゴシック" panose="020B0400000000000000" pitchFamily="49" charset="-128"/>
            </a:endParaRPr>
          </a:p>
        </p:txBody>
      </p:sp>
      <p:sp>
        <p:nvSpPr>
          <p:cNvPr id="8" name="正方形/長方形 7">
            <a:extLst>
              <a:ext uri="{FF2B5EF4-FFF2-40B4-BE49-F238E27FC236}">
                <a16:creationId xmlns:a16="http://schemas.microsoft.com/office/drawing/2014/main" id="{8203000A-1791-8405-ED21-2A1821554F29}"/>
              </a:ext>
            </a:extLst>
          </p:cNvPr>
          <p:cNvSpPr/>
          <p:nvPr/>
        </p:nvSpPr>
        <p:spPr>
          <a:xfrm>
            <a:off x="8330482" y="5209623"/>
            <a:ext cx="334954" cy="205037"/>
          </a:xfrm>
          <a:prstGeom prst="rect">
            <a:avLst/>
          </a:prstGeom>
          <a:solidFill>
            <a:srgbClr val="C00000">
              <a:alpha val="20000"/>
            </a:srgb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9" name="楕円 594">
            <a:extLst>
              <a:ext uri="{FF2B5EF4-FFF2-40B4-BE49-F238E27FC236}">
                <a16:creationId xmlns:a16="http://schemas.microsoft.com/office/drawing/2014/main" id="{4A472470-E689-928C-F181-9E340C21A3D1}"/>
              </a:ext>
            </a:extLst>
          </p:cNvPr>
          <p:cNvSpPr>
            <a:spLocks noChangeAspect="1"/>
          </p:cNvSpPr>
          <p:nvPr/>
        </p:nvSpPr>
        <p:spPr>
          <a:xfrm>
            <a:off x="8383675" y="5209623"/>
            <a:ext cx="205494" cy="205494"/>
          </a:xfrm>
          <a:prstGeom prst="ellipse">
            <a:avLst/>
          </a:prstGeom>
          <a:solidFill>
            <a:schemeClr val="accent6">
              <a:alpha val="50000"/>
            </a:schemeClr>
          </a:solidFill>
          <a:ln w="317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solidFill>
                <a:prstClr val="white"/>
              </a:solidFill>
              <a:latin typeface="BIZ UDゴシック" panose="020B0400000000000000" pitchFamily="49" charset="-128"/>
              <a:ea typeface="BIZ UDゴシック" panose="020B0400000000000000" pitchFamily="49" charset="-128"/>
            </a:endParaRPr>
          </a:p>
        </p:txBody>
      </p:sp>
      <p:cxnSp>
        <p:nvCxnSpPr>
          <p:cNvPr id="10" name="直線コネクタ 9">
            <a:extLst>
              <a:ext uri="{FF2B5EF4-FFF2-40B4-BE49-F238E27FC236}">
                <a16:creationId xmlns:a16="http://schemas.microsoft.com/office/drawing/2014/main" id="{3CE43DDC-3DF5-D64D-DC44-F07B2E934620}"/>
              </a:ext>
            </a:extLst>
          </p:cNvPr>
          <p:cNvCxnSpPr>
            <a:cxnSpLocks/>
          </p:cNvCxnSpPr>
          <p:nvPr/>
        </p:nvCxnSpPr>
        <p:spPr>
          <a:xfrm flipH="1">
            <a:off x="9322647" y="3230413"/>
            <a:ext cx="2381" cy="353553"/>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9797692D-9042-D284-5554-1915B1F03F52}"/>
              </a:ext>
            </a:extLst>
          </p:cNvPr>
          <p:cNvCxnSpPr>
            <a:cxnSpLocks/>
          </p:cNvCxnSpPr>
          <p:nvPr/>
        </p:nvCxnSpPr>
        <p:spPr>
          <a:xfrm flipH="1">
            <a:off x="8665436" y="3563184"/>
            <a:ext cx="637857"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3404DEBB-8E49-1D96-14A2-4FB831EE394A}"/>
              </a:ext>
            </a:extLst>
          </p:cNvPr>
          <p:cNvCxnSpPr>
            <a:cxnSpLocks/>
          </p:cNvCxnSpPr>
          <p:nvPr/>
        </p:nvCxnSpPr>
        <p:spPr>
          <a:xfrm>
            <a:off x="9303293" y="3230413"/>
            <a:ext cx="0" cy="332771"/>
          </a:xfrm>
          <a:prstGeom prst="line">
            <a:avLst/>
          </a:prstGeom>
          <a:ln w="3810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95CBBE7B-2512-DC8E-1F47-FB976F169721}"/>
              </a:ext>
            </a:extLst>
          </p:cNvPr>
          <p:cNvCxnSpPr>
            <a:cxnSpLocks/>
          </p:cNvCxnSpPr>
          <p:nvPr/>
        </p:nvCxnSpPr>
        <p:spPr>
          <a:xfrm flipH="1">
            <a:off x="8665436" y="3520458"/>
            <a:ext cx="618734" cy="0"/>
          </a:xfrm>
          <a:prstGeom prst="line">
            <a:avLst/>
          </a:prstGeom>
          <a:ln w="38100">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nvGrpSpPr>
          <p:cNvPr id="53" name="グループ化 52">
            <a:extLst>
              <a:ext uri="{FF2B5EF4-FFF2-40B4-BE49-F238E27FC236}">
                <a16:creationId xmlns:a16="http://schemas.microsoft.com/office/drawing/2014/main" id="{69AAABE4-B9C7-3984-A8A7-6E022356DE0A}"/>
              </a:ext>
            </a:extLst>
          </p:cNvPr>
          <p:cNvGrpSpPr/>
          <p:nvPr/>
        </p:nvGrpSpPr>
        <p:grpSpPr>
          <a:xfrm>
            <a:off x="9965309" y="4257675"/>
            <a:ext cx="2069910" cy="2099145"/>
            <a:chOff x="9499429" y="6555152"/>
            <a:chExt cx="1733466" cy="1965393"/>
          </a:xfrm>
        </p:grpSpPr>
        <p:sp>
          <p:nvSpPr>
            <p:cNvPr id="32" name="正方形/長方形 31">
              <a:extLst>
                <a:ext uri="{FF2B5EF4-FFF2-40B4-BE49-F238E27FC236}">
                  <a16:creationId xmlns:a16="http://schemas.microsoft.com/office/drawing/2014/main" id="{7AE330DF-BD59-DF61-D565-49A1DB2505FB}"/>
                </a:ext>
              </a:extLst>
            </p:cNvPr>
            <p:cNvSpPr/>
            <p:nvPr/>
          </p:nvSpPr>
          <p:spPr>
            <a:xfrm>
              <a:off x="9499429" y="6555152"/>
              <a:ext cx="1733466" cy="196539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00">
                <a:solidFill>
                  <a:prstClr val="white"/>
                </a:solidFill>
                <a:latin typeface="BIZ UDゴシック" panose="020B0400000000000000" pitchFamily="49" charset="-128"/>
                <a:ea typeface="BIZ UDゴシック" panose="020B0400000000000000" pitchFamily="49" charset="-128"/>
              </a:endParaRPr>
            </a:p>
          </p:txBody>
        </p:sp>
        <p:sp>
          <p:nvSpPr>
            <p:cNvPr id="33" name="楕円 358">
              <a:extLst>
                <a:ext uri="{FF2B5EF4-FFF2-40B4-BE49-F238E27FC236}">
                  <a16:creationId xmlns:a16="http://schemas.microsoft.com/office/drawing/2014/main" id="{A4651436-56A4-0C42-BCEF-E346C66BA9F6}"/>
                </a:ext>
              </a:extLst>
            </p:cNvPr>
            <p:cNvSpPr/>
            <p:nvPr/>
          </p:nvSpPr>
          <p:spPr>
            <a:xfrm>
              <a:off x="9605758" y="7112006"/>
              <a:ext cx="143049" cy="150671"/>
            </a:xfrm>
            <a:prstGeom prst="ellipse">
              <a:avLst/>
            </a:prstGeom>
            <a:solidFill>
              <a:schemeClr val="accent6">
                <a:alpha val="50000"/>
              </a:schemeClr>
            </a:solid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900">
                <a:solidFill>
                  <a:prstClr val="white"/>
                </a:solidFill>
                <a:latin typeface="BIZ UDゴシック" panose="020B0400000000000000" pitchFamily="49" charset="-128"/>
                <a:ea typeface="BIZ UDゴシック" panose="020B0400000000000000" pitchFamily="49" charset="-128"/>
              </a:endParaRPr>
            </a:p>
          </p:txBody>
        </p:sp>
        <p:sp>
          <p:nvSpPr>
            <p:cNvPr id="34" name="テキスト ボックス 33">
              <a:extLst>
                <a:ext uri="{FF2B5EF4-FFF2-40B4-BE49-F238E27FC236}">
                  <a16:creationId xmlns:a16="http://schemas.microsoft.com/office/drawing/2014/main" id="{A06052EC-EFC9-93B6-4F8E-8494751263DD}"/>
                </a:ext>
              </a:extLst>
            </p:cNvPr>
            <p:cNvSpPr txBox="1"/>
            <p:nvPr/>
          </p:nvSpPr>
          <p:spPr>
            <a:xfrm>
              <a:off x="9842587" y="6624663"/>
              <a:ext cx="901865" cy="162609"/>
            </a:xfrm>
            <a:prstGeom prst="rect">
              <a:avLst/>
            </a:prstGeom>
            <a:noFill/>
          </p:spPr>
          <p:txBody>
            <a:bodyPr wrap="square" rtlCol="0" anchor="ctr">
              <a:spAutoFit/>
            </a:bodyPr>
            <a:lstStyle/>
            <a:p>
              <a:pPr algn="ctr">
                <a:lnSpc>
                  <a:spcPts val="500"/>
                </a:lnSpc>
              </a:pPr>
              <a:r>
                <a:rPr lang="en-US" altLang="ja-JP" sz="1200" b="1" dirty="0">
                  <a:solidFill>
                    <a:prstClr val="black"/>
                  </a:solidFill>
                  <a:latin typeface="BIZ UDゴシック" panose="020B0400000000000000" pitchFamily="49" charset="-128"/>
                  <a:ea typeface="BIZ UDゴシック" panose="020B0400000000000000" pitchFamily="49" charset="-128"/>
                  <a:cs typeface="メイリオ" pitchFamily="50" charset="-128"/>
                </a:rPr>
                <a:t>【</a:t>
              </a:r>
              <a:r>
                <a:rPr lang="ja-JP" altLang="en-US" sz="1200" b="1">
                  <a:solidFill>
                    <a:prstClr val="black"/>
                  </a:solidFill>
                  <a:latin typeface="BIZ UDゴシック" panose="020B0400000000000000" pitchFamily="49" charset="-128"/>
                  <a:ea typeface="BIZ UDゴシック" panose="020B0400000000000000" pitchFamily="49" charset="-128"/>
                  <a:cs typeface="メイリオ" pitchFamily="50" charset="-128"/>
                </a:rPr>
                <a:t>凡例</a:t>
              </a:r>
              <a:r>
                <a:rPr lang="en-US" altLang="ja-JP" sz="1200" b="1" dirty="0">
                  <a:solidFill>
                    <a:prstClr val="black"/>
                  </a:solidFill>
                  <a:latin typeface="BIZ UDゴシック" panose="020B0400000000000000" pitchFamily="49" charset="-128"/>
                  <a:ea typeface="BIZ UDゴシック" panose="020B0400000000000000" pitchFamily="49" charset="-128"/>
                  <a:cs typeface="メイリオ" pitchFamily="50" charset="-128"/>
                </a:rPr>
                <a:t>】</a:t>
              </a:r>
              <a:endParaRPr lang="ja-JP" altLang="en-US" sz="1200" b="1">
                <a:solidFill>
                  <a:prstClr val="black"/>
                </a:solidFill>
                <a:latin typeface="BIZ UDゴシック" panose="020B0400000000000000" pitchFamily="49" charset="-128"/>
                <a:ea typeface="BIZ UDゴシック" panose="020B0400000000000000" pitchFamily="49" charset="-128"/>
                <a:cs typeface="メイリオ" pitchFamily="50" charset="-128"/>
              </a:endParaRPr>
            </a:p>
          </p:txBody>
        </p:sp>
        <p:sp>
          <p:nvSpPr>
            <p:cNvPr id="35" name="楕円 598">
              <a:extLst>
                <a:ext uri="{FF2B5EF4-FFF2-40B4-BE49-F238E27FC236}">
                  <a16:creationId xmlns:a16="http://schemas.microsoft.com/office/drawing/2014/main" id="{7DC3FB97-8807-9041-0645-BC8EB2D47E5D}"/>
                </a:ext>
              </a:extLst>
            </p:cNvPr>
            <p:cNvSpPr>
              <a:spLocks noChangeAspect="1"/>
            </p:cNvSpPr>
            <p:nvPr/>
          </p:nvSpPr>
          <p:spPr>
            <a:xfrm>
              <a:off x="9601346" y="6809629"/>
              <a:ext cx="150676" cy="150676"/>
            </a:xfrm>
            <a:prstGeom prst="ellipse">
              <a:avLst/>
            </a:prstGeom>
            <a:solidFill>
              <a:srgbClr val="C00000">
                <a:alpha val="50000"/>
              </a:srgbClr>
            </a:solidFill>
            <a:ln w="317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solidFill>
                  <a:prstClr val="white"/>
                </a:solidFill>
                <a:latin typeface="BIZ UDゴシック" panose="020B0400000000000000" pitchFamily="49" charset="-128"/>
                <a:ea typeface="BIZ UDゴシック" panose="020B0400000000000000" pitchFamily="49" charset="-128"/>
              </a:endParaRPr>
            </a:p>
          </p:txBody>
        </p:sp>
        <p:sp>
          <p:nvSpPr>
            <p:cNvPr id="36" name="テキスト ボックス 35">
              <a:extLst>
                <a:ext uri="{FF2B5EF4-FFF2-40B4-BE49-F238E27FC236}">
                  <a16:creationId xmlns:a16="http://schemas.microsoft.com/office/drawing/2014/main" id="{CC937BC5-AD25-7C32-397A-F07FB0D67BE0}"/>
                </a:ext>
              </a:extLst>
            </p:cNvPr>
            <p:cNvSpPr txBox="1"/>
            <p:nvPr/>
          </p:nvSpPr>
          <p:spPr>
            <a:xfrm>
              <a:off x="9772532" y="6700881"/>
              <a:ext cx="1175014" cy="400110"/>
            </a:xfrm>
            <a:prstGeom prst="rect">
              <a:avLst/>
            </a:prstGeom>
            <a:noFill/>
          </p:spPr>
          <p:txBody>
            <a:bodyPr wrap="square" rtlCol="0">
              <a:spAutoFit/>
            </a:bodyPr>
            <a:lstStyle/>
            <a:p>
              <a:r>
                <a:rPr lang="ja-JP" altLang="en-US" sz="1000" dirty="0">
                  <a:solidFill>
                    <a:prstClr val="black"/>
                  </a:solidFill>
                  <a:latin typeface="BIZ UDゴシック" panose="020B0400000000000000" pitchFamily="49" charset="-128"/>
                  <a:ea typeface="BIZ UDゴシック" panose="020B0400000000000000" pitchFamily="49" charset="-128"/>
                  <a:cs typeface="メイリオ" pitchFamily="50" charset="-128"/>
                </a:rPr>
                <a:t>稼働中</a:t>
              </a:r>
              <a:endParaRPr lang="en-US" altLang="ja-JP" sz="1000" dirty="0">
                <a:solidFill>
                  <a:prstClr val="black"/>
                </a:solidFill>
                <a:latin typeface="BIZ UDゴシック" panose="020B0400000000000000" pitchFamily="49" charset="-128"/>
                <a:ea typeface="BIZ UDゴシック" panose="020B0400000000000000" pitchFamily="49" charset="-128"/>
                <a:cs typeface="メイリオ" pitchFamily="50" charset="-128"/>
              </a:endParaRPr>
            </a:p>
            <a:p>
              <a:r>
                <a:rPr lang="ja-JP" altLang="en-US" sz="1000" dirty="0">
                  <a:solidFill>
                    <a:prstClr val="black"/>
                  </a:solidFill>
                  <a:latin typeface="BIZ UDゴシック" panose="020B0400000000000000" pitchFamily="49" charset="-128"/>
                  <a:ea typeface="BIZ UDゴシック" panose="020B0400000000000000" pitchFamily="49" charset="-128"/>
                  <a:cs typeface="メイリオ" pitchFamily="50" charset="-128"/>
                </a:rPr>
                <a:t>エネルギーセンター</a:t>
              </a:r>
            </a:p>
          </p:txBody>
        </p:sp>
        <p:sp>
          <p:nvSpPr>
            <p:cNvPr id="37" name="テキスト ボックス 36">
              <a:extLst>
                <a:ext uri="{FF2B5EF4-FFF2-40B4-BE49-F238E27FC236}">
                  <a16:creationId xmlns:a16="http://schemas.microsoft.com/office/drawing/2014/main" id="{2DE5BB3E-F6D7-8F70-0A27-C268E02AEF21}"/>
                </a:ext>
              </a:extLst>
            </p:cNvPr>
            <p:cNvSpPr txBox="1"/>
            <p:nvPr/>
          </p:nvSpPr>
          <p:spPr>
            <a:xfrm>
              <a:off x="9772532" y="7003011"/>
              <a:ext cx="1175014" cy="400110"/>
            </a:xfrm>
            <a:prstGeom prst="rect">
              <a:avLst/>
            </a:prstGeom>
            <a:noFill/>
          </p:spPr>
          <p:txBody>
            <a:bodyPr wrap="square" rtlCol="0">
              <a:spAutoFit/>
            </a:bodyPr>
            <a:lstStyle/>
            <a:p>
              <a:r>
                <a:rPr lang="ja-JP" altLang="en-US" sz="1000" dirty="0">
                  <a:solidFill>
                    <a:prstClr val="black"/>
                  </a:solidFill>
                  <a:latin typeface="BIZ UDゴシック" panose="020B0400000000000000" pitchFamily="49" charset="-128"/>
                  <a:ea typeface="BIZ UDゴシック" panose="020B0400000000000000" pitchFamily="49" charset="-128"/>
                  <a:cs typeface="メイリオ" pitchFamily="50" charset="-128"/>
                </a:rPr>
                <a:t>整備予定</a:t>
              </a:r>
              <a:endParaRPr lang="en-US" altLang="ja-JP" sz="1000" dirty="0">
                <a:solidFill>
                  <a:prstClr val="black"/>
                </a:solidFill>
                <a:latin typeface="BIZ UDゴシック" panose="020B0400000000000000" pitchFamily="49" charset="-128"/>
                <a:ea typeface="BIZ UDゴシック" panose="020B0400000000000000" pitchFamily="49" charset="-128"/>
                <a:cs typeface="メイリオ" pitchFamily="50" charset="-128"/>
              </a:endParaRPr>
            </a:p>
            <a:p>
              <a:r>
                <a:rPr lang="ja-JP" altLang="en-US" sz="1000" dirty="0">
                  <a:solidFill>
                    <a:prstClr val="black"/>
                  </a:solidFill>
                  <a:latin typeface="BIZ UDゴシック" panose="020B0400000000000000" pitchFamily="49" charset="-128"/>
                  <a:ea typeface="BIZ UDゴシック" panose="020B0400000000000000" pitchFamily="49" charset="-128"/>
                  <a:cs typeface="メイリオ" pitchFamily="50" charset="-128"/>
                </a:rPr>
                <a:t>エネルギーセンター</a:t>
              </a:r>
            </a:p>
          </p:txBody>
        </p:sp>
        <p:sp>
          <p:nvSpPr>
            <p:cNvPr id="38" name="正方形/長方形 37">
              <a:extLst>
                <a:ext uri="{FF2B5EF4-FFF2-40B4-BE49-F238E27FC236}">
                  <a16:creationId xmlns:a16="http://schemas.microsoft.com/office/drawing/2014/main" id="{6FF3A1BB-B616-2A68-D952-8308D3915E5B}"/>
                </a:ext>
              </a:extLst>
            </p:cNvPr>
            <p:cNvSpPr/>
            <p:nvPr/>
          </p:nvSpPr>
          <p:spPr>
            <a:xfrm>
              <a:off x="9593016" y="7391931"/>
              <a:ext cx="179521" cy="198635"/>
            </a:xfrm>
            <a:prstGeom prst="rect">
              <a:avLst/>
            </a:prstGeom>
            <a:solidFill>
              <a:srgbClr val="C00000">
                <a:alpha val="20000"/>
              </a:srgb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9" name="テキスト ボックス 38">
              <a:extLst>
                <a:ext uri="{FF2B5EF4-FFF2-40B4-BE49-F238E27FC236}">
                  <a16:creationId xmlns:a16="http://schemas.microsoft.com/office/drawing/2014/main" id="{1E38ACCD-062B-91DC-5F16-F0B8362E1DBE}"/>
                </a:ext>
              </a:extLst>
            </p:cNvPr>
            <p:cNvSpPr txBox="1"/>
            <p:nvPr/>
          </p:nvSpPr>
          <p:spPr>
            <a:xfrm>
              <a:off x="9772531" y="7316870"/>
              <a:ext cx="1314976" cy="374616"/>
            </a:xfrm>
            <a:prstGeom prst="rect">
              <a:avLst/>
            </a:prstGeom>
            <a:noFill/>
          </p:spPr>
          <p:txBody>
            <a:bodyPr wrap="square" rtlCol="0">
              <a:spAutoFit/>
            </a:bodyPr>
            <a:lstStyle/>
            <a:p>
              <a:r>
                <a:rPr lang="ja-JP" altLang="en-US" sz="1000" dirty="0">
                  <a:solidFill>
                    <a:prstClr val="black"/>
                  </a:solidFill>
                  <a:latin typeface="BIZ UDゴシック" panose="020B0400000000000000" pitchFamily="49" charset="-128"/>
                  <a:ea typeface="BIZ UDゴシック" panose="020B0400000000000000" pitchFamily="49" charset="-128"/>
                  <a:cs typeface="メイリオ" pitchFamily="50" charset="-128"/>
                </a:rPr>
                <a:t>市街地再開発事業</a:t>
              </a:r>
              <a:endParaRPr lang="en-US" altLang="ja-JP" sz="1000" dirty="0">
                <a:solidFill>
                  <a:prstClr val="black"/>
                </a:solidFill>
                <a:latin typeface="BIZ UDゴシック" panose="020B0400000000000000" pitchFamily="49" charset="-128"/>
                <a:ea typeface="BIZ UDゴシック" panose="020B0400000000000000" pitchFamily="49" charset="-128"/>
                <a:cs typeface="メイリオ" pitchFamily="50" charset="-128"/>
              </a:endParaRPr>
            </a:p>
            <a:p>
              <a:r>
                <a:rPr lang="ja-JP" altLang="en-US" sz="1000" dirty="0">
                  <a:solidFill>
                    <a:prstClr val="black"/>
                  </a:solidFill>
                  <a:latin typeface="BIZ UDゴシック" panose="020B0400000000000000" pitchFamily="49" charset="-128"/>
                  <a:ea typeface="BIZ UDゴシック" panose="020B0400000000000000" pitchFamily="49" charset="-128"/>
                  <a:cs typeface="メイリオ" pitchFamily="50" charset="-128"/>
                </a:rPr>
                <a:t>施行区域</a:t>
              </a:r>
            </a:p>
          </p:txBody>
        </p:sp>
        <p:cxnSp>
          <p:nvCxnSpPr>
            <p:cNvPr id="40" name="直線コネクタ 39">
              <a:extLst>
                <a:ext uri="{FF2B5EF4-FFF2-40B4-BE49-F238E27FC236}">
                  <a16:creationId xmlns:a16="http://schemas.microsoft.com/office/drawing/2014/main" id="{3E8E74D5-0B8D-0B88-CBB5-3B3B1769A918}"/>
                </a:ext>
              </a:extLst>
            </p:cNvPr>
            <p:cNvCxnSpPr>
              <a:cxnSpLocks/>
            </p:cNvCxnSpPr>
            <p:nvPr/>
          </p:nvCxnSpPr>
          <p:spPr>
            <a:xfrm flipH="1">
              <a:off x="9589279" y="8169162"/>
              <a:ext cx="183253" cy="0"/>
            </a:xfrm>
            <a:prstGeom prst="line">
              <a:avLst/>
            </a:prstGeom>
            <a:ln w="381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46CEBBBA-D3F8-C559-6C1E-9171FDF88F5B}"/>
                </a:ext>
              </a:extLst>
            </p:cNvPr>
            <p:cNvCxnSpPr>
              <a:cxnSpLocks/>
            </p:cNvCxnSpPr>
            <p:nvPr/>
          </p:nvCxnSpPr>
          <p:spPr>
            <a:xfrm flipH="1">
              <a:off x="9589279" y="7780494"/>
              <a:ext cx="183253" cy="0"/>
            </a:xfrm>
            <a:prstGeom prst="line">
              <a:avLst/>
            </a:prstGeom>
            <a:ln w="38100">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6A10085A-EB35-4ACA-2EF9-11F17015187F}"/>
                </a:ext>
              </a:extLst>
            </p:cNvPr>
            <p:cNvSpPr txBox="1"/>
            <p:nvPr/>
          </p:nvSpPr>
          <p:spPr>
            <a:xfrm>
              <a:off x="9770090" y="7654626"/>
              <a:ext cx="1405077" cy="246221"/>
            </a:xfrm>
            <a:prstGeom prst="rect">
              <a:avLst/>
            </a:prstGeom>
            <a:noFill/>
          </p:spPr>
          <p:txBody>
            <a:bodyPr wrap="square" rtlCol="0">
              <a:spAutoFit/>
            </a:bodyPr>
            <a:lstStyle/>
            <a:p>
              <a:r>
                <a:rPr lang="ja-JP" altLang="en-US" sz="1000" dirty="0">
                  <a:solidFill>
                    <a:prstClr val="black"/>
                  </a:solidFill>
                  <a:latin typeface="BIZ UDゴシック" panose="020B0400000000000000" pitchFamily="49" charset="-128"/>
                  <a:ea typeface="BIZ UDゴシック" panose="020B0400000000000000" pitchFamily="49" charset="-128"/>
                  <a:cs typeface="メイリオ" pitchFamily="50" charset="-128"/>
                </a:rPr>
                <a:t>整備済　温水導管幹線</a:t>
              </a:r>
            </a:p>
          </p:txBody>
        </p:sp>
        <p:sp>
          <p:nvSpPr>
            <p:cNvPr id="46" name="テキスト ボックス 45">
              <a:extLst>
                <a:ext uri="{FF2B5EF4-FFF2-40B4-BE49-F238E27FC236}">
                  <a16:creationId xmlns:a16="http://schemas.microsoft.com/office/drawing/2014/main" id="{8E5F6061-A84D-C8BF-F3BE-859D6F7FF4F3}"/>
                </a:ext>
              </a:extLst>
            </p:cNvPr>
            <p:cNvSpPr txBox="1"/>
            <p:nvPr/>
          </p:nvSpPr>
          <p:spPr>
            <a:xfrm>
              <a:off x="9757103" y="8052862"/>
              <a:ext cx="1405077" cy="246221"/>
            </a:xfrm>
            <a:prstGeom prst="rect">
              <a:avLst/>
            </a:prstGeom>
            <a:noFill/>
          </p:spPr>
          <p:txBody>
            <a:bodyPr wrap="square" rtlCol="0">
              <a:spAutoFit/>
            </a:bodyPr>
            <a:lstStyle/>
            <a:p>
              <a:r>
                <a:rPr lang="ja-JP" altLang="en-US" sz="1000" dirty="0">
                  <a:solidFill>
                    <a:prstClr val="black"/>
                  </a:solidFill>
                  <a:latin typeface="BIZ UDゴシック" panose="020B0400000000000000" pitchFamily="49" charset="-128"/>
                  <a:ea typeface="BIZ UDゴシック" panose="020B0400000000000000" pitchFamily="49" charset="-128"/>
                  <a:cs typeface="メイリオ" pitchFamily="50" charset="-128"/>
                </a:rPr>
                <a:t>整備済　冷水導管幹線</a:t>
              </a:r>
            </a:p>
          </p:txBody>
        </p:sp>
        <p:cxnSp>
          <p:nvCxnSpPr>
            <p:cNvPr id="47" name="直線コネクタ 46">
              <a:extLst>
                <a:ext uri="{FF2B5EF4-FFF2-40B4-BE49-F238E27FC236}">
                  <a16:creationId xmlns:a16="http://schemas.microsoft.com/office/drawing/2014/main" id="{2146456C-84F8-B39C-680D-8EFD019ED89A}"/>
                </a:ext>
              </a:extLst>
            </p:cNvPr>
            <p:cNvCxnSpPr>
              <a:cxnSpLocks/>
            </p:cNvCxnSpPr>
            <p:nvPr/>
          </p:nvCxnSpPr>
          <p:spPr>
            <a:xfrm flipH="1">
              <a:off x="9581306" y="7979306"/>
              <a:ext cx="183253"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7397DF56-1D93-728E-D59A-A7CCBEC215D4}"/>
                </a:ext>
              </a:extLst>
            </p:cNvPr>
            <p:cNvSpPr txBox="1"/>
            <p:nvPr/>
          </p:nvSpPr>
          <p:spPr>
            <a:xfrm>
              <a:off x="9764565" y="7862356"/>
              <a:ext cx="1330921" cy="246221"/>
            </a:xfrm>
            <a:prstGeom prst="rect">
              <a:avLst/>
            </a:prstGeom>
            <a:noFill/>
          </p:spPr>
          <p:txBody>
            <a:bodyPr wrap="square" rtlCol="0">
              <a:spAutoFit/>
            </a:bodyPr>
            <a:lstStyle/>
            <a:p>
              <a:r>
                <a:rPr lang="ja-JP" altLang="en-US" sz="1000" dirty="0">
                  <a:solidFill>
                    <a:prstClr val="black"/>
                  </a:solidFill>
                  <a:latin typeface="BIZ UDゴシック" panose="020B0400000000000000" pitchFamily="49" charset="-128"/>
                  <a:ea typeface="BIZ UDゴシック" panose="020B0400000000000000" pitchFamily="49" charset="-128"/>
                  <a:cs typeface="メイリオ" pitchFamily="50" charset="-128"/>
                </a:rPr>
                <a:t>整備予定　温水導管幹線</a:t>
              </a:r>
            </a:p>
          </p:txBody>
        </p:sp>
        <p:cxnSp>
          <p:nvCxnSpPr>
            <p:cNvPr id="49" name="直線コネクタ 48">
              <a:extLst>
                <a:ext uri="{FF2B5EF4-FFF2-40B4-BE49-F238E27FC236}">
                  <a16:creationId xmlns:a16="http://schemas.microsoft.com/office/drawing/2014/main" id="{D93E1AC1-349E-673A-E1FB-1B96DB593EA0}"/>
                </a:ext>
              </a:extLst>
            </p:cNvPr>
            <p:cNvCxnSpPr>
              <a:cxnSpLocks/>
            </p:cNvCxnSpPr>
            <p:nvPr/>
          </p:nvCxnSpPr>
          <p:spPr>
            <a:xfrm flipH="1">
              <a:off x="9578093" y="8363826"/>
              <a:ext cx="183253" cy="0"/>
            </a:xfrm>
            <a:prstGeom prst="line">
              <a:avLst/>
            </a:prstGeom>
            <a:ln w="3810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D529D4AE-D6C7-9608-3F48-7FE7391E5623}"/>
                </a:ext>
              </a:extLst>
            </p:cNvPr>
            <p:cNvSpPr txBox="1"/>
            <p:nvPr/>
          </p:nvSpPr>
          <p:spPr>
            <a:xfrm>
              <a:off x="9745940" y="8247526"/>
              <a:ext cx="1325615" cy="246221"/>
            </a:xfrm>
            <a:prstGeom prst="rect">
              <a:avLst/>
            </a:prstGeom>
            <a:noFill/>
          </p:spPr>
          <p:txBody>
            <a:bodyPr wrap="square" rtlCol="0">
              <a:spAutoFit/>
            </a:bodyPr>
            <a:lstStyle/>
            <a:p>
              <a:r>
                <a:rPr lang="ja-JP" altLang="en-US" sz="1000" dirty="0">
                  <a:solidFill>
                    <a:prstClr val="black"/>
                  </a:solidFill>
                  <a:latin typeface="BIZ UDゴシック" panose="020B0400000000000000" pitchFamily="49" charset="-128"/>
                  <a:ea typeface="BIZ UDゴシック" panose="020B0400000000000000" pitchFamily="49" charset="-128"/>
                  <a:cs typeface="メイリオ" pitchFamily="50" charset="-128"/>
                </a:rPr>
                <a:t>整備予定　冷水導管幹線</a:t>
              </a:r>
            </a:p>
          </p:txBody>
        </p:sp>
      </p:grpSp>
      <p:sp>
        <p:nvSpPr>
          <p:cNvPr id="54" name="テキスト ボックス 53">
            <a:extLst>
              <a:ext uri="{FF2B5EF4-FFF2-40B4-BE49-F238E27FC236}">
                <a16:creationId xmlns:a16="http://schemas.microsoft.com/office/drawing/2014/main" id="{0AADDAC8-54D0-A45B-817D-7884E99EDE1D}"/>
              </a:ext>
            </a:extLst>
          </p:cNvPr>
          <p:cNvSpPr txBox="1"/>
          <p:nvPr/>
        </p:nvSpPr>
        <p:spPr>
          <a:xfrm>
            <a:off x="6688977" y="1543536"/>
            <a:ext cx="1779171" cy="960588"/>
          </a:xfrm>
          <a:prstGeom prst="rect">
            <a:avLst/>
          </a:prstGeom>
          <a:solidFill>
            <a:schemeClr val="accent6">
              <a:lumMod val="40000"/>
              <a:lumOff val="60000"/>
            </a:schemeClr>
          </a:solidFill>
          <a:ln w="31750">
            <a:solidFill>
              <a:schemeClr val="accent6">
                <a:lumMod val="75000"/>
              </a:schemeClr>
            </a:solidFill>
          </a:ln>
        </p:spPr>
        <p:txBody>
          <a:bodyPr wrap="square" rtlCol="0" anchor="ctr" anchorCtr="0">
            <a:noAutofit/>
          </a:bodyPr>
          <a:lstStyle/>
          <a:p>
            <a:pPr algn="ctr"/>
            <a:r>
              <a:rPr kumimoji="1" lang="ja-JP" altLang="en-US" sz="1200" dirty="0">
                <a:latin typeface="BIZ UDゴシック" panose="020B0400000000000000" pitchFamily="49" charset="-128"/>
                <a:ea typeface="BIZ UDゴシック" panose="020B0400000000000000" pitchFamily="49" charset="-128"/>
              </a:rPr>
              <a:t>大規模再開発と連動した整備を計画中の</a:t>
            </a:r>
            <a:endParaRPr kumimoji="1" lang="en-US" altLang="ja-JP" sz="1200" dirty="0">
              <a:latin typeface="BIZ UDゴシック" panose="020B0400000000000000" pitchFamily="49" charset="-128"/>
              <a:ea typeface="BIZ UDゴシック" panose="020B0400000000000000" pitchFamily="49" charset="-128"/>
            </a:endParaRPr>
          </a:p>
          <a:p>
            <a:pPr algn="ctr"/>
            <a:r>
              <a:rPr kumimoji="1" lang="ja-JP" altLang="en-US" sz="1200" dirty="0">
                <a:latin typeface="BIZ UDゴシック" panose="020B0400000000000000" pitchFamily="49" charset="-128"/>
                <a:ea typeface="BIZ UDゴシック" panose="020B0400000000000000" pitchFamily="49" charset="-128"/>
              </a:rPr>
              <a:t>エネルギーセンター</a:t>
            </a:r>
          </a:p>
        </p:txBody>
      </p:sp>
      <p:cxnSp>
        <p:nvCxnSpPr>
          <p:cNvPr id="56" name="直線コネクタ 55">
            <a:extLst>
              <a:ext uri="{FF2B5EF4-FFF2-40B4-BE49-F238E27FC236}">
                <a16:creationId xmlns:a16="http://schemas.microsoft.com/office/drawing/2014/main" id="{BBF75F09-1012-8852-9547-A07A86CD612E}"/>
              </a:ext>
            </a:extLst>
          </p:cNvPr>
          <p:cNvCxnSpPr>
            <a:endCxn id="9" idx="1"/>
          </p:cNvCxnSpPr>
          <p:nvPr/>
        </p:nvCxnSpPr>
        <p:spPr>
          <a:xfrm>
            <a:off x="7719863" y="2517993"/>
            <a:ext cx="693906" cy="2721724"/>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61869830-25E5-A91A-F461-18E8C154D7D8}"/>
              </a:ext>
            </a:extLst>
          </p:cNvPr>
          <p:cNvCxnSpPr>
            <a:cxnSpLocks/>
            <a:stCxn id="54" idx="3"/>
            <a:endCxn id="6" idx="2"/>
          </p:cNvCxnSpPr>
          <p:nvPr/>
        </p:nvCxnSpPr>
        <p:spPr>
          <a:xfrm>
            <a:off x="8468148" y="2023830"/>
            <a:ext cx="981069" cy="1048886"/>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 name="正方形/長方形 2">
            <a:extLst>
              <a:ext uri="{FF2B5EF4-FFF2-40B4-BE49-F238E27FC236}">
                <a16:creationId xmlns:a16="http://schemas.microsoft.com/office/drawing/2014/main" id="{06755C82-D6D8-42DE-14A7-15A868B7A36A}"/>
              </a:ext>
            </a:extLst>
          </p:cNvPr>
          <p:cNvSpPr/>
          <p:nvPr/>
        </p:nvSpPr>
        <p:spPr>
          <a:xfrm>
            <a:off x="8562459" y="2582714"/>
            <a:ext cx="1972303" cy="349534"/>
          </a:xfrm>
          <a:prstGeom prst="rect">
            <a:avLst/>
          </a:prstGeom>
          <a:noFill/>
          <a:ln w="9525">
            <a:noFill/>
            <a:miter lim="800000"/>
            <a:headEnd/>
            <a:tailEnd/>
          </a:ln>
        </p:spPr>
        <p:txBody>
          <a:bodyPr wrap="square" lIns="132794" tIns="66397" rIns="132794" bIns="66397">
            <a:spAutoFit/>
          </a:bodyPr>
          <a:lstStyle/>
          <a:p>
            <a:pPr algn="ctr" defTabSz="1327987"/>
            <a:r>
              <a:rPr lang="ja-JP" altLang="en-US" sz="1400" b="1" kern="0" dirty="0">
                <a:solidFill>
                  <a:sysClr val="windowText" lastClr="000000"/>
                </a:solidFill>
                <a:effectLst>
                  <a:glow rad="101600">
                    <a:srgbClr val="FFFFFF"/>
                  </a:glow>
                </a:effectLst>
                <a:latin typeface="メイリオ" panose="020B0604030504040204" pitchFamily="50" charset="-128"/>
                <a:ea typeface="メイリオ" panose="020B0604030504040204" pitchFamily="50" charset="-128"/>
                <a:cs typeface="メイリオ" panose="020B0604030504040204" pitchFamily="50" charset="-128"/>
              </a:rPr>
              <a:t>北５西１・西２地区</a:t>
            </a:r>
            <a:endParaRPr lang="en-US" altLang="ja-JP" sz="1400" b="1" kern="0" dirty="0">
              <a:solidFill>
                <a:sysClr val="windowText" lastClr="000000"/>
              </a:solidFill>
              <a:effectLst>
                <a:glow rad="101600">
                  <a:srgbClr val="FFFFFF"/>
                </a:glo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a:extLst>
              <a:ext uri="{FF2B5EF4-FFF2-40B4-BE49-F238E27FC236}">
                <a16:creationId xmlns:a16="http://schemas.microsoft.com/office/drawing/2014/main" id="{0A2E2AAF-AEB9-7DCD-8903-D0FE3CFF973E}"/>
              </a:ext>
            </a:extLst>
          </p:cNvPr>
          <p:cNvSpPr/>
          <p:nvPr/>
        </p:nvSpPr>
        <p:spPr>
          <a:xfrm>
            <a:off x="7694559" y="5428583"/>
            <a:ext cx="1655159" cy="349534"/>
          </a:xfrm>
          <a:prstGeom prst="rect">
            <a:avLst/>
          </a:prstGeom>
          <a:noFill/>
          <a:ln w="9525">
            <a:noFill/>
            <a:miter lim="800000"/>
            <a:headEnd/>
            <a:tailEnd/>
          </a:ln>
        </p:spPr>
        <p:txBody>
          <a:bodyPr wrap="square" lIns="132794" tIns="66397" rIns="132794" bIns="66397">
            <a:spAutoFit/>
          </a:bodyPr>
          <a:lstStyle/>
          <a:p>
            <a:pPr algn="ctr" defTabSz="1327987"/>
            <a:r>
              <a:rPr lang="ja-JP" altLang="en-US" sz="1400" b="1" kern="0" dirty="0">
                <a:solidFill>
                  <a:sysClr val="windowText" lastClr="000000"/>
                </a:solidFill>
                <a:effectLst>
                  <a:glow rad="101600">
                    <a:srgbClr val="FFFFFF"/>
                  </a:glow>
                </a:effectLst>
                <a:latin typeface="メイリオ" panose="020B0604030504040204" pitchFamily="50" charset="-128"/>
                <a:ea typeface="メイリオ" panose="020B0604030504040204" pitchFamily="50" charset="-128"/>
                <a:cs typeface="メイリオ" panose="020B0604030504040204" pitchFamily="50" charset="-128"/>
              </a:rPr>
              <a:t>大通西４南地区</a:t>
            </a:r>
            <a:endParaRPr lang="en-US" altLang="ja-JP" sz="1400" b="1" kern="0" dirty="0">
              <a:solidFill>
                <a:sysClr val="windowText" lastClr="000000"/>
              </a:solidFill>
              <a:effectLst>
                <a:glow rad="101600">
                  <a:srgbClr val="FFFFFF"/>
                </a:glo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a:extLst>
              <a:ext uri="{FF2B5EF4-FFF2-40B4-BE49-F238E27FC236}">
                <a16:creationId xmlns:a16="http://schemas.microsoft.com/office/drawing/2014/main" id="{20E983F6-327E-4D0E-B12A-F77D0085BA3C}"/>
              </a:ext>
            </a:extLst>
          </p:cNvPr>
          <p:cNvSpPr txBox="1"/>
          <p:nvPr/>
        </p:nvSpPr>
        <p:spPr>
          <a:xfrm>
            <a:off x="130060" y="1409199"/>
            <a:ext cx="6382174" cy="2168371"/>
          </a:xfrm>
          <a:prstGeom prst="rect">
            <a:avLst/>
          </a:prstGeom>
          <a:solidFill>
            <a:schemeClr val="bg1"/>
          </a:solidFill>
          <a:ln>
            <a:solidFill>
              <a:srgbClr val="42923F"/>
            </a:solidFill>
          </a:ln>
        </p:spPr>
        <p:txBody>
          <a:bodyPr wrap="square" tIns="90000" rtlCol="0" anchor="ctr" anchorCtr="0">
            <a:spAutoFit/>
          </a:bodyPr>
          <a:lstStyle/>
          <a:p>
            <a:pPr marL="342900" indent="-342900">
              <a:lnSpc>
                <a:spcPct val="110000"/>
              </a:lnSpc>
              <a:buFont typeface="Arial" panose="020B0604020202020204" pitchFamily="34" charset="0"/>
              <a:buChar char="•"/>
            </a:pPr>
            <a:r>
              <a:rPr lang="ja-JP" altLang="en-US" sz="2400" dirty="0">
                <a:latin typeface="メイリオ" panose="020B0604030504040204" pitchFamily="50" charset="-128"/>
                <a:ea typeface="メイリオ" panose="020B0604030504040204" pitchFamily="50" charset="-128"/>
              </a:rPr>
              <a:t>大規模開発の機会を捉えた</a:t>
            </a:r>
            <a:r>
              <a:rPr lang="ja-JP" altLang="en-US" sz="2400" b="1" u="heavy" dirty="0">
                <a:uFill>
                  <a:solidFill>
                    <a:schemeClr val="accent6"/>
                  </a:solidFill>
                </a:uFill>
                <a:latin typeface="メイリオ" panose="020B0604030504040204" pitchFamily="50" charset="-128"/>
                <a:ea typeface="メイリオ" panose="020B0604030504040204" pitchFamily="50" charset="-128"/>
              </a:rPr>
              <a:t>熱供給プラント（エネルギーセンター）整備</a:t>
            </a:r>
          </a:p>
          <a:p>
            <a:pPr marL="342900" indent="-342900">
              <a:lnSpc>
                <a:spcPct val="110000"/>
              </a:lnSpc>
              <a:buFont typeface="Arial" panose="020B0604020202020204" pitchFamily="34" charset="0"/>
              <a:buChar char="•"/>
            </a:pPr>
            <a:r>
              <a:rPr lang="ja-JP" altLang="en-US" sz="2400" spc="-220" dirty="0">
                <a:latin typeface="メイリオ" panose="020B0604030504040204" pitchFamily="50" charset="-128"/>
                <a:ea typeface="メイリオ" panose="020B0604030504040204" pitchFamily="50" charset="-128"/>
              </a:rPr>
              <a:t>建替え機会を捉えた</a:t>
            </a:r>
            <a:r>
              <a:rPr lang="ja-JP" altLang="en-US" sz="2400" b="1" u="heavy" spc="-220" dirty="0">
                <a:uFill>
                  <a:solidFill>
                    <a:schemeClr val="accent6"/>
                  </a:solidFill>
                </a:uFill>
                <a:latin typeface="メイリオ" panose="020B0604030504040204" pitchFamily="50" charset="-128"/>
                <a:ea typeface="メイリオ" panose="020B0604030504040204" pitchFamily="50" charset="-128"/>
              </a:rPr>
              <a:t>熱導管ネットワークの拡充</a:t>
            </a:r>
          </a:p>
          <a:p>
            <a:pPr marL="342900" indent="-342900">
              <a:lnSpc>
                <a:spcPct val="110000"/>
              </a:lnSpc>
              <a:buFont typeface="Arial" panose="020B0604020202020204" pitchFamily="34" charset="0"/>
              <a:buChar char="•"/>
            </a:pPr>
            <a:r>
              <a:rPr lang="ja-JP" altLang="en-US" sz="2400" dirty="0">
                <a:latin typeface="メイリオ" panose="020B0604030504040204" pitchFamily="50" charset="-128"/>
                <a:ea typeface="メイリオ" panose="020B0604030504040204" pitchFamily="50" charset="-128"/>
              </a:rPr>
              <a:t>都心の地域熱供給では、未利用エネルギー、</a:t>
            </a:r>
            <a:endParaRPr lang="en-US" altLang="ja-JP" sz="2400" dirty="0">
              <a:latin typeface="メイリオ" panose="020B0604030504040204" pitchFamily="50" charset="-128"/>
              <a:ea typeface="メイリオ" panose="020B0604030504040204" pitchFamily="50" charset="-128"/>
            </a:endParaRPr>
          </a:p>
          <a:p>
            <a:pPr>
              <a:lnSpc>
                <a:spcPct val="110000"/>
              </a:lnSpc>
            </a:pPr>
            <a:r>
              <a:rPr lang="ja-JP" altLang="en-US" sz="2400" dirty="0">
                <a:latin typeface="メイリオ" panose="020B0604030504040204" pitchFamily="50" charset="-128"/>
                <a:ea typeface="メイリオ" panose="020B0604030504040204" pitchFamily="50" charset="-128"/>
              </a:rPr>
              <a:t>　 再生可能エネルギーを積極的に活用</a:t>
            </a:r>
          </a:p>
        </p:txBody>
      </p:sp>
    </p:spTree>
    <p:extLst>
      <p:ext uri="{BB962C8B-B14F-4D97-AF65-F5344CB8AC3E}">
        <p14:creationId xmlns:p14="http://schemas.microsoft.com/office/powerpoint/2010/main" val="60392827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10230</TotalTime>
  <Words>1431</Words>
  <Application>Microsoft Office PowerPoint</Application>
  <PresentationFormat>ワイド画面</PresentationFormat>
  <Paragraphs>202</Paragraphs>
  <Slides>14</Slides>
  <Notes>14</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14</vt:i4>
      </vt:variant>
    </vt:vector>
  </HeadingPairs>
  <TitlesOfParts>
    <vt:vector size="25" baseType="lpstr">
      <vt:lpstr>BIZ UDPゴシック</vt:lpstr>
      <vt:lpstr>BIZ UDゴシック</vt:lpstr>
      <vt:lpstr>Meiryo UI</vt:lpstr>
      <vt:lpstr>ＭＳ Ｐゴシック</vt:lpstr>
      <vt:lpstr>ＭＳ 明朝</vt:lpstr>
      <vt:lpstr>メイリオ</vt:lpstr>
      <vt:lpstr>游ゴシック</vt:lpstr>
      <vt:lpstr>Arial</vt:lpstr>
      <vt:lpstr>Calibri</vt:lpstr>
      <vt:lpstr>Wingdings</vt:lpstr>
      <vt:lpstr>Office ​​テーマ</vt:lpstr>
      <vt:lpstr>PowerPoint プレゼンテーション</vt:lpstr>
      <vt:lpstr>PowerPoint プレゼンテーション</vt:lpstr>
      <vt:lpstr>降下ばいじん量の経年変化</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菅原　歩積</dc:creator>
  <cp:lastModifiedBy>林 恵子</cp:lastModifiedBy>
  <cp:revision>378</cp:revision>
  <cp:lastPrinted>2024-12-06T06:08:17Z</cp:lastPrinted>
  <dcterms:created xsi:type="dcterms:W3CDTF">2022-05-16T01:20:21Z</dcterms:created>
  <dcterms:modified xsi:type="dcterms:W3CDTF">2024-12-06T06:19:34Z</dcterms:modified>
</cp:coreProperties>
</file>