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4180" r:id="rId3"/>
    <p:sldId id="2147472232" r:id="rId4"/>
    <p:sldId id="2147472233" r:id="rId5"/>
    <p:sldId id="4179" r:id="rId6"/>
    <p:sldId id="262" r:id="rId7"/>
    <p:sldId id="324" r:id="rId8"/>
    <p:sldId id="380" r:id="rId9"/>
    <p:sldId id="2145706664" r:id="rId10"/>
    <p:sldId id="432" r:id="rId11"/>
    <p:sldId id="491" r:id="rId12"/>
    <p:sldId id="396" r:id="rId13"/>
    <p:sldId id="631" r:id="rId14"/>
    <p:sldId id="4183" r:id="rId15"/>
    <p:sldId id="487" r:id="rId16"/>
    <p:sldId id="2147472231" r:id="rId17"/>
    <p:sldId id="405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EC5D62"/>
    <a:srgbClr val="40B786"/>
    <a:srgbClr val="00B050"/>
    <a:srgbClr val="FFFFFF"/>
    <a:srgbClr val="94DEB6"/>
    <a:srgbClr val="D4F2E1"/>
    <a:srgbClr val="343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286" autoAdjust="0"/>
  </p:normalViewPr>
  <p:slideViewPr>
    <p:cSldViewPr snapToGrid="0">
      <p:cViewPr varScale="1">
        <p:scale>
          <a:sx n="60" d="100"/>
          <a:sy n="60" d="100"/>
        </p:scale>
        <p:origin x="42" y="10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579951325570495"/>
          <c:y val="6.4911141336535761E-3"/>
          <c:w val="0.91162280456270361"/>
          <c:h val="0.94163542834866765"/>
        </c:manualLayout>
      </c:layout>
      <c:doughnutChart>
        <c:varyColors val="1"/>
        <c:ser>
          <c:idx val="0"/>
          <c:order val="0"/>
          <c:tx>
            <c:strRef>
              <c:f>Sheet1!$B$1</c:f>
              <c:strCache>
                <c:ptCount val="1"/>
                <c:pt idx="0">
                  <c:v>%</c:v>
                </c:pt>
              </c:strCache>
            </c:strRef>
          </c:tx>
          <c:dPt>
            <c:idx val="0"/>
            <c:bubble3D val="0"/>
            <c:spPr>
              <a:solidFill>
                <a:schemeClr val="accent2"/>
              </a:solidFill>
              <a:ln>
                <a:noFill/>
              </a:ln>
              <a:effectLst/>
            </c:spPr>
            <c:extLst>
              <c:ext xmlns:c16="http://schemas.microsoft.com/office/drawing/2014/chart" uri="{C3380CC4-5D6E-409C-BE32-E72D297353CC}">
                <c16:uniqueId val="{00000001-4DA6-4842-BFC3-843E40F761D1}"/>
              </c:ext>
            </c:extLst>
          </c:dPt>
          <c:dPt>
            <c:idx val="1"/>
            <c:bubble3D val="0"/>
            <c:spPr>
              <a:solidFill>
                <a:schemeClr val="accent6"/>
              </a:solidFill>
              <a:ln>
                <a:noFill/>
              </a:ln>
              <a:effectLst/>
            </c:spPr>
            <c:extLst>
              <c:ext xmlns:c16="http://schemas.microsoft.com/office/drawing/2014/chart" uri="{C3380CC4-5D6E-409C-BE32-E72D297353CC}">
                <c16:uniqueId val="{00000003-4DA6-4842-BFC3-843E40F761D1}"/>
              </c:ext>
            </c:extLst>
          </c:dPt>
          <c:cat>
            <c:strRef>
              <c:f>Sheet1!$A$2:$A$3</c:f>
              <c:strCache>
                <c:ptCount val="2"/>
                <c:pt idx="0">
                  <c:v>colored</c:v>
                </c:pt>
                <c:pt idx="1">
                  <c:v>blank</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4DA6-4842-BFC3-843E40F761D1}"/>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1700973184905199E-2"/>
          <c:y val="0.14855006259428791"/>
          <c:w val="0.97594964195897749"/>
          <c:h val="0.9416349047996655"/>
        </c:manualLayout>
      </c:layout>
      <c:doughnutChart>
        <c:varyColors val="1"/>
        <c:ser>
          <c:idx val="0"/>
          <c:order val="0"/>
          <c:tx>
            <c:strRef>
              <c:f>Sheet1!$B$1</c:f>
              <c:strCache>
                <c:ptCount val="1"/>
                <c:pt idx="0">
                  <c:v>%</c:v>
                </c:pt>
              </c:strCache>
            </c:strRef>
          </c:tx>
          <c:dPt>
            <c:idx val="0"/>
            <c:bubble3D val="0"/>
            <c:spPr>
              <a:solidFill>
                <a:schemeClr val="accent6">
                  <a:shade val="76000"/>
                </a:schemeClr>
              </a:solidFill>
              <a:ln>
                <a:noFill/>
              </a:ln>
              <a:effectLst/>
            </c:spPr>
            <c:extLst>
              <c:ext xmlns:c16="http://schemas.microsoft.com/office/drawing/2014/chart" uri="{C3380CC4-5D6E-409C-BE32-E72D297353CC}">
                <c16:uniqueId val="{00000001-E155-4C7B-9190-C8CAB39AA746}"/>
              </c:ext>
            </c:extLst>
          </c:dPt>
          <c:dPt>
            <c:idx val="1"/>
            <c:bubble3D val="0"/>
            <c:spPr>
              <a:solidFill>
                <a:schemeClr val="accent6">
                  <a:tint val="77000"/>
                </a:schemeClr>
              </a:solidFill>
              <a:ln>
                <a:noFill/>
              </a:ln>
              <a:effectLst/>
            </c:spPr>
            <c:extLst>
              <c:ext xmlns:c16="http://schemas.microsoft.com/office/drawing/2014/chart" uri="{C3380CC4-5D6E-409C-BE32-E72D297353CC}">
                <c16:uniqueId val="{00000003-E155-4C7B-9190-C8CAB39AA746}"/>
              </c:ext>
            </c:extLst>
          </c:dPt>
          <c:cat>
            <c:strRef>
              <c:f>Sheet1!$A$2:$A$3</c:f>
              <c:strCache>
                <c:ptCount val="2"/>
                <c:pt idx="0">
                  <c:v>colored</c:v>
                </c:pt>
                <c:pt idx="1">
                  <c:v>blank</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E155-4C7B-9190-C8CAB39AA746}"/>
            </c:ext>
          </c:extLst>
        </c:ser>
        <c:dLbls>
          <c:showLegendKey val="0"/>
          <c:showVal val="0"/>
          <c:showCatName val="0"/>
          <c:showSerName val="0"/>
          <c:showPercent val="0"/>
          <c:showBubbleSize val="0"/>
          <c:showLeaderLines val="1"/>
        </c:dLbls>
        <c:firstSliceAng val="0"/>
        <c:holeSize val="55"/>
      </c:doughnutChart>
      <c:spPr>
        <a:noFill/>
        <a:ln>
          <a:solidFill>
            <a:schemeClr val="accent3"/>
          </a:solid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682515603890653E-3"/>
          <c:y val="0.15027813810811722"/>
          <c:w val="0.97594964195897749"/>
          <c:h val="0.9416349047996655"/>
        </c:manualLayout>
      </c:layout>
      <c:doughnutChart>
        <c:varyColors val="1"/>
        <c:ser>
          <c:idx val="0"/>
          <c:order val="0"/>
          <c:tx>
            <c:strRef>
              <c:f>Sheet1!$B$1</c:f>
              <c:strCache>
                <c:ptCount val="1"/>
                <c:pt idx="0">
                  <c:v>%</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DCD3-4846-92EB-CE47DA7A74BF}"/>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DCD3-4846-92EB-CE47DA7A74BF}"/>
              </c:ext>
            </c:extLst>
          </c:dPt>
          <c:cat>
            <c:strRef>
              <c:f>Sheet1!$A$2:$A$3</c:f>
              <c:strCache>
                <c:ptCount val="2"/>
                <c:pt idx="0">
                  <c:v>colored</c:v>
                </c:pt>
                <c:pt idx="1">
                  <c:v>blank</c:v>
                </c:pt>
              </c:strCache>
            </c:strRef>
          </c:cat>
          <c:val>
            <c:numRef>
              <c:f>Sheet1!$B$2:$B$3</c:f>
              <c:numCache>
                <c:formatCode>General</c:formatCode>
                <c:ptCount val="2"/>
                <c:pt idx="0">
                  <c:v>23</c:v>
                </c:pt>
                <c:pt idx="1">
                  <c:v>77</c:v>
                </c:pt>
              </c:numCache>
            </c:numRef>
          </c:val>
          <c:extLst>
            <c:ext xmlns:c16="http://schemas.microsoft.com/office/drawing/2014/chart" uri="{C3380CC4-5D6E-409C-BE32-E72D297353CC}">
              <c16:uniqueId val="{00000004-DCD3-4846-92EB-CE47DA7A74BF}"/>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zero"/>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0FA9F-FDF7-41DD-B76F-E4D174640EAF}"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DE022-7EE5-4527-A3EA-53ACA490ED49}" type="slidenum">
              <a:rPr lang="en-US" smtClean="0"/>
              <a:t>‹#›</a:t>
            </a:fld>
            <a:endParaRPr lang="en-US"/>
          </a:p>
        </p:txBody>
      </p:sp>
    </p:spTree>
    <p:extLst>
      <p:ext uri="{BB962C8B-B14F-4D97-AF65-F5344CB8AC3E}">
        <p14:creationId xmlns:p14="http://schemas.microsoft.com/office/powerpoint/2010/main" val="64898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88CBBD5-F96A-D44E-D61F-27C8ED61F5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B8C487C-FAB7-06F2-98B3-8C2439865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2B43C1F8-44B9-1032-083D-A227DDD93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07A33-433A-440C-BE3D-F074E822A5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DD6E60C-6E93-3F33-9934-279D4875F1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55357C2-2F3E-4431-4AC2-4F7BCABCF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9396" name="Slide Number Placeholder 3">
            <a:extLst>
              <a:ext uri="{FF2B5EF4-FFF2-40B4-BE49-F238E27FC236}">
                <a16:creationId xmlns:a16="http://schemas.microsoft.com/office/drawing/2014/main" id="{0EF487F4-E22B-A661-A493-55C287183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0264E3-D7CD-46C3-8BAE-7F9B8D22C791}"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42E7C6F0-3C95-4B52-A69D-27D5F3736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C2630186-148C-458F-8059-E8DB42D88290}"/>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defRPr/>
            </a:pPr>
            <a:r>
              <a:rPr lang="mn-MN" altLang="en-US" sz="1200" baseline="0" dirty="0">
                <a:solidFill>
                  <a:srgbClr val="000000"/>
                </a:solidFill>
                <a:latin typeface="Arial" panose="020B0604020202020204" pitchFamily="34" charset="0"/>
              </a:rPr>
              <a:t>Улаанбаатар хотын нийт усны хэрэглээ </a:t>
            </a:r>
            <a:r>
              <a:rPr lang="mn-MN" altLang="en-US" sz="1200" b="1" baseline="0" dirty="0">
                <a:solidFill>
                  <a:srgbClr val="000000"/>
                </a:solidFill>
                <a:latin typeface="Arial" panose="020B0604020202020204" pitchFamily="34" charset="0"/>
              </a:rPr>
              <a:t>571850м3/хон</a:t>
            </a:r>
            <a:r>
              <a:rPr lang="mn-MN" altLang="en-US" sz="1200" baseline="0" dirty="0">
                <a:solidFill>
                  <a:srgbClr val="000000"/>
                </a:solidFill>
                <a:latin typeface="Arial" panose="020B0604020202020204" pitchFamily="34" charset="0"/>
              </a:rPr>
              <a:t> болно. Өсөн нэмэгдэх хэрэглээг хангахын тулд нийт усны хэрэглээний </a:t>
            </a:r>
            <a:r>
              <a:rPr lang="mn-MN" altLang="en-US" sz="1200" b="1" baseline="0" dirty="0">
                <a:solidFill>
                  <a:srgbClr val="000000"/>
                </a:solidFill>
                <a:latin typeface="Arial" panose="020B0604020202020204" pitchFamily="34" charset="0"/>
              </a:rPr>
              <a:t>50 хувийг </a:t>
            </a:r>
            <a:r>
              <a:rPr lang="mn-MN" altLang="en-US" sz="1200" baseline="0" dirty="0">
                <a:solidFill>
                  <a:srgbClr val="000000"/>
                </a:solidFill>
                <a:latin typeface="Arial" panose="020B0604020202020204" pitchFamily="34" charset="0"/>
              </a:rPr>
              <a:t>гүний эх үүсвэрээс, </a:t>
            </a:r>
            <a:r>
              <a:rPr lang="mn-MN" altLang="en-US" sz="1200" b="1" baseline="0" dirty="0">
                <a:solidFill>
                  <a:srgbClr val="000000"/>
                </a:solidFill>
                <a:latin typeface="Arial" panose="020B0604020202020204" pitchFamily="34" charset="0"/>
              </a:rPr>
              <a:t>25 хувийг </a:t>
            </a:r>
            <a:r>
              <a:rPr lang="mn-MN" altLang="en-US" sz="1200" baseline="0" dirty="0">
                <a:solidFill>
                  <a:srgbClr val="000000"/>
                </a:solidFill>
                <a:latin typeface="Arial" panose="020B0604020202020204" pitchFamily="34" charset="0"/>
              </a:rPr>
              <a:t>гадаргын эх үүсвэрээс, </a:t>
            </a:r>
            <a:r>
              <a:rPr lang="mn-MN" altLang="en-US" sz="1200" b="1" baseline="0" dirty="0">
                <a:solidFill>
                  <a:srgbClr val="000000"/>
                </a:solidFill>
                <a:latin typeface="Arial" panose="020B0604020202020204" pitchFamily="34" charset="0"/>
              </a:rPr>
              <a:t>25 хувийг </a:t>
            </a:r>
            <a:r>
              <a:rPr lang="mn-MN" altLang="en-US" sz="1200" baseline="0" dirty="0">
                <a:solidFill>
                  <a:srgbClr val="000000"/>
                </a:solidFill>
                <a:latin typeface="Arial" panose="020B0604020202020204" pitchFamily="34" charset="0"/>
              </a:rPr>
              <a:t>цэвэршүүлсэн усны эх үүсвэрээс тус ту хангахаар тооцоолон төлөвлөсөн. </a:t>
            </a:r>
          </a:p>
          <a:p>
            <a:pPr algn="just">
              <a:defRPr/>
            </a:pPr>
            <a:r>
              <a:rPr lang="mn-MN" altLang="en-US" sz="1200" baseline="0" dirty="0">
                <a:solidFill>
                  <a:srgbClr val="000000"/>
                </a:solidFill>
                <a:latin typeface="Arial" panose="020B0604020202020204" pitchFamily="34" charset="0"/>
              </a:rPr>
              <a:t>Унд ахуй, хүнсний үйлдвэрийн хэрэглээнд гүний усны эх үүсвэрийг ашиглаж бусад хэрэглээ болох үйлдвэрийн технологийн ус, зам талбай, ногоон байгууламжийн усалгаанд цэвэршүүлсэн усыг хэрэглэхээр төлөвлөв. </a:t>
            </a:r>
          </a:p>
          <a:p>
            <a:pPr algn="just">
              <a:defRPr/>
            </a:pPr>
            <a:endParaRPr lang="mn-MN" altLang="en-US" sz="1200" baseline="0" dirty="0">
              <a:solidFill>
                <a:srgbClr val="000000"/>
              </a:solidFill>
              <a:latin typeface="Arial" panose="020B0604020202020204" pitchFamily="34" charset="0"/>
            </a:endParaRPr>
          </a:p>
          <a:p>
            <a:pPr algn="just">
              <a:defRPr/>
            </a:pPr>
            <a:r>
              <a:rPr lang="mn-MN" altLang="en-US" sz="1200" baseline="0" dirty="0">
                <a:solidFill>
                  <a:srgbClr val="000000"/>
                </a:solidFill>
                <a:latin typeface="Arial" panose="020B0604020202020204" pitchFamily="34" charset="0"/>
              </a:rPr>
              <a:t>2025 оноос ашиглаж эхлэх мянганы сорилтын сангийн Баруун эх үүсвэрийн төсөл нь хоногт 140000м3 ус төвлөрсөн ус хангамжийн системд нийлүүлэх хүчин чадалтайгаас эхний ээлжинд 75000м3 усыг хоногт нийлүүлнэ гэж тооцсон. </a:t>
            </a:r>
          </a:p>
          <a:p>
            <a:pPr algn="just">
              <a:defRPr/>
            </a:pPr>
            <a:r>
              <a:rPr lang="mn-MN" altLang="en-US" sz="1200" baseline="0" dirty="0">
                <a:solidFill>
                  <a:srgbClr val="000000"/>
                </a:solidFill>
                <a:latin typeface="Arial" panose="020B0604020202020204" pitchFamily="34" charset="0"/>
              </a:rPr>
              <a:t>Баруун эх үүсвэрээс Улаанбаатар хотын шинэ төв буюу Яармаг орчим болон баруун урд хэсгийн суурьшлыг цэвэр усаар хангана. </a:t>
            </a:r>
          </a:p>
          <a:p>
            <a:pPr algn="just">
              <a:defRPr/>
            </a:pPr>
            <a:r>
              <a:rPr lang="mn-MN" altLang="en-US" sz="1200" baseline="0" dirty="0">
                <a:solidFill>
                  <a:srgbClr val="000000"/>
                </a:solidFill>
                <a:latin typeface="Arial" panose="020B0604020202020204" pitchFamily="34" charset="0"/>
              </a:rPr>
              <a:t>Гадаргын усыг урт хугацаандаа буюу 2035 оноос хойш ашиглаж эхэлнэ гэж тооцсон.</a:t>
            </a:r>
          </a:p>
          <a:p>
            <a:pPr>
              <a:defRPr/>
            </a:pPr>
            <a:endParaRPr lang="en-US" altLang="en-US" sz="1200" baseline="0" dirty="0"/>
          </a:p>
        </p:txBody>
      </p:sp>
      <p:sp>
        <p:nvSpPr>
          <p:cNvPr id="205828" name="Slide Number Placeholder 3">
            <a:extLst>
              <a:ext uri="{FF2B5EF4-FFF2-40B4-BE49-F238E27FC236}">
                <a16:creationId xmlns:a16="http://schemas.microsoft.com/office/drawing/2014/main" id="{3BF1AAC4-4130-43DA-97C7-B3B7DF3F0A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2EEB27-EBED-4207-88FA-66944FD143B0}" type="slidenum">
              <a:rPr lang="en-GB" altLang="en-US" smtClean="0"/>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Хөрсний</a:t>
            </a:r>
            <a:r>
              <a:rPr lang="mn-MN" baseline="0" dirty="0"/>
              <a:t> бохирдлын мэдээллийн санг төр /500 цэг/– нөгөө талаас иргэд, аж ахуйн нэгжүүдийн хуулийн хүрээнд хүлээсэн хариуцлага болох эзэмшиж, ашиглаж байгаа газрын төлөв байдал, чанарын хянан баталгааны шинжилгээний үр дүнд түшиглэсэн өргөн хүрээний мэдээллийн санг хөгжүүлэхээр ГХГЗЗГазрын дундын мэдээллийн санд хамтран ажиллахаар санал солилцсон</a:t>
            </a:r>
          </a:p>
          <a:p>
            <a:r>
              <a:rPr lang="mn-MN" baseline="0" dirty="0"/>
              <a:t>Олон нийтэд түшиглэсэн хяналт мониторингийн системийг хөгжүүлэхээр 2024 оны хөгжлийн төлөвлөгөөнд шинээр санал тусгасан</a:t>
            </a:r>
          </a:p>
          <a:p>
            <a:r>
              <a:rPr lang="mn-MN" baseline="0" dirty="0"/>
              <a:t>Эдгээр мэдээлэл болон гарч байгаа зөрчилтэй холбоотой хөрсний дээж шинжилгээг илрүүлэх явуулын лабораторийн санал болон хүний эрүүл мэндэд үзүүлж байгаа нөлөөллийг судлах судалгааны ажлын саналыг ДЭМБайгууллагад хүргүүлсэн бөгөөд ирэх оноос хамтран ажиллах санамж бичиг байгуулах ажлыг санаачлан хэрэгжүүлж байна.  </a:t>
            </a:r>
            <a:endParaRPr lang="en-US" dirty="0"/>
          </a:p>
        </p:txBody>
      </p:sp>
      <p:sp>
        <p:nvSpPr>
          <p:cNvPr id="4" name="Slide Number Placeholder 3"/>
          <p:cNvSpPr>
            <a:spLocks noGrp="1"/>
          </p:cNvSpPr>
          <p:nvPr>
            <p:ph type="sldNum" sz="quarter" idx="10"/>
          </p:nvPr>
        </p:nvSpPr>
        <p:spPr/>
        <p:txBody>
          <a:bodyPr/>
          <a:lstStyle/>
          <a:p>
            <a:fld id="{80CB664A-2DCF-4908-97CD-00B667DDDBDC}" type="slidenum">
              <a:rPr lang="en-US" smtClean="0"/>
              <a:t>14</a:t>
            </a:fld>
            <a:endParaRPr lang="en-US" dirty="0"/>
          </a:p>
        </p:txBody>
      </p:sp>
    </p:spTree>
    <p:extLst>
      <p:ext uri="{BB962C8B-B14F-4D97-AF65-F5344CB8AC3E}">
        <p14:creationId xmlns:p14="http://schemas.microsoft.com/office/powerpoint/2010/main" val="403649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AD2AC13B-A7BB-4BFC-AB45-CB5F0A380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03D5DE48-BF8B-4838-B079-02E4C9AF4E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12996" name="Slide Number Placeholder 3">
            <a:extLst>
              <a:ext uri="{FF2B5EF4-FFF2-40B4-BE49-F238E27FC236}">
                <a16:creationId xmlns:a16="http://schemas.microsoft.com/office/drawing/2014/main" id="{5C373B63-4DB9-4691-B85A-610344F97B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4FA0C4F-FB1C-4C04-8559-986C6A2D45B4}" type="slidenum">
              <a:rPr lang="en-US" altLang="en-US" smtClean="0"/>
              <a:pPr/>
              <a:t>16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88CBBD5-F96A-D44E-D61F-27C8ED61F5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B8C487C-FAB7-06F2-98B3-8C2439865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2B43C1F8-44B9-1032-083D-A227DDD93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07A33-433A-440C-BE3D-F074E822A5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8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6CDE56-7F0D-49A0-9A69-250B2910B63A}" type="slidenum">
              <a:rPr lang="en-US" smtClean="0"/>
              <a:t>4</a:t>
            </a:fld>
            <a:endParaRPr lang="en-US"/>
          </a:p>
        </p:txBody>
      </p:sp>
    </p:spTree>
    <p:extLst>
      <p:ext uri="{BB962C8B-B14F-4D97-AF65-F5344CB8AC3E}">
        <p14:creationId xmlns:p14="http://schemas.microsoft.com/office/powerpoint/2010/main" val="266546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DE022-7EE5-4527-A3EA-53ACA490ED49}" type="slidenum">
              <a:rPr lang="en-US" smtClean="0"/>
              <a:t>5</a:t>
            </a:fld>
            <a:endParaRPr lang="en-US"/>
          </a:p>
        </p:txBody>
      </p:sp>
    </p:spTree>
    <p:extLst>
      <p:ext uri="{BB962C8B-B14F-4D97-AF65-F5344CB8AC3E}">
        <p14:creationId xmlns:p14="http://schemas.microsoft.com/office/powerpoint/2010/main" val="247738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2016 оны Парисын хэлэлцээрээр хүлээсэн үүргийн биелэлтийг хангах амлалтыг 2020 онд баталсан.</a:t>
            </a:r>
            <a:r>
              <a:rPr lang="mn-MN" baseline="0" dirty="0"/>
              <a:t> Үндэсний хувь нэмрийг тодорхойлж 2050 он гэхэд хүлэмжийн хийн ялгарлыг 0 хувьд хүргэх зорилт тавьсан. </a:t>
            </a:r>
          </a:p>
          <a:p>
            <a:r>
              <a:rPr lang="mn-MN" baseline="0" dirty="0"/>
              <a:t>Дасан зохицох- Ой болон усан сан бүхий газрын хэмжээг бууруулахгүй байх талбайн хэмжээг нэмэгдүүлэх, газар тариалан мал аж ахуйг хөгжүүлэх, эрчимжсэн технологижсон ногоон аж үйлдвэрийг бий болгох замаар уур амьсгалын өөрчлөлтийг саармагжуулах зорилтыг хэрэгжүүлнэ.</a:t>
            </a:r>
          </a:p>
          <a:p>
            <a:r>
              <a:rPr lang="mn-MN" baseline="0" dirty="0"/>
              <a:t>Гамшгийн давтамж нэмэгдэж байгаа учраас гамшгийн менежмент, эмзэг өртөмтгий бүлгийн ард иргэдэд зориулсан нийгмийн халамжийн бодлого, нийтийн эрүүл мэндийг хамгаалах, биологийн олон янз байдлыг хамгаалах бодлогуудыг байгаль орчинд ээлтэй, дасан зохицохуйд нийцүүлэн боловсруулах, хэрэгжүүлэх шаардлагатай.</a:t>
            </a:r>
            <a:endParaRPr lang="en-US" dirty="0"/>
          </a:p>
          <a:p>
            <a:endParaRPr lang="en-US" dirty="0"/>
          </a:p>
        </p:txBody>
      </p:sp>
      <p:sp>
        <p:nvSpPr>
          <p:cNvPr id="4" name="Slide Number Placeholder 3"/>
          <p:cNvSpPr>
            <a:spLocks noGrp="1"/>
          </p:cNvSpPr>
          <p:nvPr>
            <p:ph type="sldNum" sz="quarter" idx="5"/>
          </p:nvPr>
        </p:nvSpPr>
        <p:spPr/>
        <p:txBody>
          <a:bodyPr/>
          <a:lstStyle/>
          <a:p>
            <a:fld id="{D873ECC7-365F-4989-AA1A-1EC4F7EB3094}" type="slidenum">
              <a:rPr lang="en-US" smtClean="0"/>
              <a:t>6</a:t>
            </a:fld>
            <a:endParaRPr lang="en-US"/>
          </a:p>
        </p:txBody>
      </p:sp>
    </p:spTree>
    <p:extLst>
      <p:ext uri="{BB962C8B-B14F-4D97-AF65-F5344CB8AC3E}">
        <p14:creationId xmlns:p14="http://schemas.microsoft.com/office/powerpoint/2010/main" val="416567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D559092-C8A0-E375-11A1-9D910E7809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3E2D224-AA27-0EE5-7029-77416BE746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n-MN" altLang="en-US"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p:txBody>
      </p:sp>
      <p:sp>
        <p:nvSpPr>
          <p:cNvPr id="23556" name="Slide Number Placeholder 3">
            <a:extLst>
              <a:ext uri="{FF2B5EF4-FFF2-40B4-BE49-F238E27FC236}">
                <a16:creationId xmlns:a16="http://schemas.microsoft.com/office/drawing/2014/main" id="{0D9BD5E9-DD9F-743C-C718-CCE0B94BFF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3F5D65-20F4-4006-8A12-89E3FB38F81A}"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9926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indent="457200" algn="just">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Нийслэл</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Улаанбаатар</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хот</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нийт</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470,444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нутаг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дэвсгэртэй</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бөгөөд</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1/4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хувийг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буюу</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116,257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талбайг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ойн</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сан</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газар</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эзэл</a:t>
            </a:r>
            <a:r>
              <a:rPr lang="mn-MN"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 байна. Үүнээс о</a:t>
            </a:r>
            <a:r>
              <a:rPr lang="mn-MN" sz="1800" dirty="0">
                <a:effectLst/>
                <a:latin typeface="Arial" panose="020B0604020202020204" pitchFamily="34" charset="0"/>
                <a:ea typeface="Calibri" panose="020F0502020204030204" pitchFamily="34" charset="0"/>
                <a:cs typeface="Times New Roman" panose="02020603050405020304" pitchFamily="18" charset="0"/>
              </a:rPr>
              <a:t>йн талбайн </a:t>
            </a:r>
            <a:r>
              <a:rPr lang="en-US" sz="1800" dirty="0">
                <a:effectLst/>
                <a:latin typeface="Arial" panose="020B0604020202020204" pitchFamily="34" charset="0"/>
                <a:ea typeface="Calibri" panose="020F0502020204030204" pitchFamily="34" charset="0"/>
                <a:cs typeface="Times New Roman" panose="02020603050405020304" pitchFamily="18" charset="0"/>
              </a:rPr>
              <a:t>95234 </a:t>
            </a:r>
            <a:r>
              <a:rPr lang="mn-MN" sz="1800" dirty="0">
                <a:effectLst/>
                <a:latin typeface="Arial" panose="020B0604020202020204" pitchFamily="34" charset="0"/>
                <a:ea typeface="Calibri" panose="020F0502020204030204" pitchFamily="34" charset="0"/>
                <a:cs typeface="Times New Roman" panose="02020603050405020304" pitchFamily="18" charset="0"/>
              </a:rPr>
              <a:t>га нь буюу 23% нь ойгоор бүрхэгдсэн, 17543 га буюу 15.56% нь ойгоор бүрхэгдээгүй талбай эзэлж ойрхог чанарын хувьд 20.2</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mn-MN" sz="1800" dirty="0">
                <a:effectLst/>
                <a:latin typeface="Arial" panose="020B0604020202020204" pitchFamily="34" charset="0"/>
                <a:ea typeface="Calibri" panose="020F0502020204030204" pitchFamily="34" charset="0"/>
                <a:cs typeface="Times New Roman" panose="02020603050405020304" pitchFamily="18" charset="0"/>
              </a:rPr>
              <a:t>байна. </a:t>
            </a:r>
            <a:r>
              <a:rPr lang="mn-MN" sz="1800" dirty="0">
                <a:effectLst/>
                <a:latin typeface="Arial" panose="020B0604020202020204" pitchFamily="34" charset="0"/>
                <a:ea typeface="Times New Roman" panose="02020603050405020304" pitchFamily="18" charset="0"/>
                <a:cs typeface="Times New Roman" panose="02020603050405020304" pitchFamily="18" charset="0"/>
              </a:rPr>
              <a:t>Улаанбаатар хотын ногоон бүсийн ойн гарал үүслийн хувьд өөрөө аясаараа сэргэн ургасан байгалийн ой бөгөөд бүрэлдэхүүнд шинэс, хуш, нарс,бүхий шилмүүст ой зонхилон хус, улиас, бургас, улиангар зэрэг навчит модтой холимог ойтой.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B664A-2DCF-4908-97CD-00B667DDDBDC}" type="slidenum">
              <a:rPr lang="en-US" smtClean="0"/>
              <a:t>10</a:t>
            </a:fld>
            <a:endParaRPr lang="en-US" dirty="0"/>
          </a:p>
        </p:txBody>
      </p:sp>
    </p:spTree>
    <p:extLst>
      <p:ext uri="{BB962C8B-B14F-4D97-AF65-F5344CB8AC3E}">
        <p14:creationId xmlns:p14="http://schemas.microsoft.com/office/powerpoint/2010/main" val="1949003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3B37-2A56-6CC4-2AFC-CB42CE107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D8D6-49D8-6AA8-148A-65DACDD19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9F525-C48F-BBEB-01F3-38D4655E47A3}"/>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13F83649-623E-0054-D760-D6051D306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468BB-3BCF-463B-E84D-AC2AF878ED5E}"/>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7210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6041-3DBB-5EF2-FC3C-ADB4068B48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1124BE-61D5-47C8-1138-46DE0E849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B14BE-C5A9-7BFB-5EF1-24890EA20CD3}"/>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28ECB1DC-1C63-8BB1-B694-B3E3FA21B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952FE-ADD8-5BBC-B4F5-83A93BD1D399}"/>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205330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52607-3862-E8C4-FB84-730EE6102B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9675A-1155-831C-F7CE-C2F627654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C7281-338C-A9B1-1AC9-72B99DCDE1F8}"/>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0BE8F98B-4027-4FFC-3D34-A63192F24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2EF85-05FD-7355-ECFE-0A24B0AB28F4}"/>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179439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398"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535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58260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71936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1464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3074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59030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359645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1797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82D6-5F12-B831-52A3-936CFD4F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D0418-48EA-8D7A-5C4F-DE694C1F2F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8FFF6-4B46-DB4C-9C8F-DF5D4B36276A}"/>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ED7A3263-8FE6-2D29-3944-B2EE42BE2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1C961-8634-E842-3F0B-76EE90F70FE3}"/>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297368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910048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554366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60139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310128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18AD-D374-0808-318A-1C7E1D7CF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CD765-1311-FE14-A1C6-30F0F752D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EB6AA-E313-76E8-F412-3A722202853A}"/>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EA7F0216-74D6-BE81-F771-A35621112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C8F0A-08C3-23D8-81E6-1D78B09D8277}"/>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780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7955-24B7-CEB0-42F6-1536D3CE4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E4663-5622-5B67-BD8D-EEF4F091A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193EA-E105-E9EF-FE49-A5646C128B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335F2E-4D92-313D-51D4-29FC26CE070E}"/>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6" name="Footer Placeholder 5">
            <a:extLst>
              <a:ext uri="{FF2B5EF4-FFF2-40B4-BE49-F238E27FC236}">
                <a16:creationId xmlns:a16="http://schemas.microsoft.com/office/drawing/2014/main" id="{87569A94-4153-7534-7B22-C017F9051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20BA3-82AC-B9C1-4EFD-553E895A518F}"/>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09001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93F7-BC1D-9A4D-86B7-E8AACE0806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4519CE-8007-B9B9-18DD-1B60C8806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2A262-FFFA-F851-DF9E-AD6A4AD0FF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AD8C70-72BB-AE32-B0F4-75FD3BCCAE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CE088-0C0E-F42F-2764-F2650C848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64BCB-7323-B0D2-DBC5-B4E1FEFF5857}"/>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8" name="Footer Placeholder 7">
            <a:extLst>
              <a:ext uri="{FF2B5EF4-FFF2-40B4-BE49-F238E27FC236}">
                <a16:creationId xmlns:a16="http://schemas.microsoft.com/office/drawing/2014/main" id="{83774C69-467A-9030-5DEA-9DF2A3120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C746A-CF85-16BC-F733-1C8C32B44E09}"/>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186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F717-442D-FB58-DEA7-7F26C0233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D11DC-E278-D695-8CC9-E8DFD72CCE4C}"/>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4" name="Footer Placeholder 3">
            <a:extLst>
              <a:ext uri="{FF2B5EF4-FFF2-40B4-BE49-F238E27FC236}">
                <a16:creationId xmlns:a16="http://schemas.microsoft.com/office/drawing/2014/main" id="{1DD688B9-88B1-BD45-33F9-A80AFBBF3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860B07-F8BD-1008-AA47-6F2AFAEC5714}"/>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41439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3E37F-1A90-D5B2-E857-3CE03D38CA21}"/>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3" name="Footer Placeholder 2">
            <a:extLst>
              <a:ext uri="{FF2B5EF4-FFF2-40B4-BE49-F238E27FC236}">
                <a16:creationId xmlns:a16="http://schemas.microsoft.com/office/drawing/2014/main" id="{02530CB4-389C-D429-4C47-05F184713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94775D-48AB-103B-B1EB-0B9A3F4A3F82}"/>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09386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B5F7-20A9-39B1-5030-BD9F3FFB6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896D2-8B83-9233-EFDF-F6C8C3EEB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8037A-AFAA-8DEC-9C49-9BA5026F9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D737E-8357-B0C3-70D2-D1099E92204F}"/>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6" name="Footer Placeholder 5">
            <a:extLst>
              <a:ext uri="{FF2B5EF4-FFF2-40B4-BE49-F238E27FC236}">
                <a16:creationId xmlns:a16="http://schemas.microsoft.com/office/drawing/2014/main" id="{653F84E1-625F-34F7-3E63-11ED473E8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F4EB5-4CD9-85A8-4259-9D9C089C7638}"/>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3841589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0B93-DEA6-380F-E459-13ABA1EF9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48B85-82B0-27C6-B4B9-C072264F1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CAAD25-F7DD-DE08-EEF7-FB167801E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BCFD2-79E5-BC8A-CFDE-435D8055B7EB}"/>
              </a:ext>
            </a:extLst>
          </p:cNvPr>
          <p:cNvSpPr>
            <a:spLocks noGrp="1"/>
          </p:cNvSpPr>
          <p:nvPr>
            <p:ph type="dt" sz="half" idx="10"/>
          </p:nvPr>
        </p:nvSpPr>
        <p:spPr/>
        <p:txBody>
          <a:bodyPr/>
          <a:lstStyle/>
          <a:p>
            <a:fld id="{B41C6998-A2C5-456B-ACDB-807A3FEF5B7E}" type="datetimeFigureOut">
              <a:rPr lang="en-US" smtClean="0"/>
              <a:t>12/14/2024</a:t>
            </a:fld>
            <a:endParaRPr lang="en-US"/>
          </a:p>
        </p:txBody>
      </p:sp>
      <p:sp>
        <p:nvSpPr>
          <p:cNvPr id="6" name="Footer Placeholder 5">
            <a:extLst>
              <a:ext uri="{FF2B5EF4-FFF2-40B4-BE49-F238E27FC236}">
                <a16:creationId xmlns:a16="http://schemas.microsoft.com/office/drawing/2014/main" id="{D8570084-E4A6-BE0F-29EF-1697F92BD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DE657-307E-D40A-3D81-33CEE3864DCB}"/>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067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4BC56-9AA0-9DC3-66E0-B9CC3F750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DD1249-F544-6634-B173-2EDECDC28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A1B53-0FF7-76E2-05B7-011C8C771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C6998-A2C5-456B-ACDB-807A3FEF5B7E}" type="datetimeFigureOut">
              <a:rPr lang="en-US" smtClean="0"/>
              <a:t>12/14/2024</a:t>
            </a:fld>
            <a:endParaRPr lang="en-US"/>
          </a:p>
        </p:txBody>
      </p:sp>
      <p:sp>
        <p:nvSpPr>
          <p:cNvPr id="5" name="Footer Placeholder 4">
            <a:extLst>
              <a:ext uri="{FF2B5EF4-FFF2-40B4-BE49-F238E27FC236}">
                <a16:creationId xmlns:a16="http://schemas.microsoft.com/office/drawing/2014/main" id="{E6B4B944-8182-601D-E6DE-E12722324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85D442-3927-042F-1339-15D2B6E9B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01252-4634-4F61-BB83-9B992FC07655}" type="slidenum">
              <a:rPr lang="en-US" smtClean="0"/>
              <a:t>‹#›</a:t>
            </a:fld>
            <a:endParaRPr lang="en-US"/>
          </a:p>
        </p:txBody>
      </p:sp>
    </p:spTree>
    <p:extLst>
      <p:ext uri="{BB962C8B-B14F-4D97-AF65-F5344CB8AC3E}">
        <p14:creationId xmlns:p14="http://schemas.microsoft.com/office/powerpoint/2010/main" val="296357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AF50F-E773-4C2C-92C0-9A44496C8C7A}" type="datetimeFigureOut">
              <a:rPr lang="en-US" smtClean="0"/>
              <a:t>12/14/2024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0357A-3F19-4FC6-A903-679556D47AEC}" type="slidenum">
              <a:rPr lang="en-US" smtClean="0"/>
              <a:t>‹#›</a:t>
            </a:fld>
            <a:endParaRPr lang="en-US" dirty="0"/>
          </a:p>
        </p:txBody>
      </p:sp>
      <p:pic>
        <p:nvPicPr>
          <p:cNvPr id="7" name="Picture 6"/>
          <p:cNvPicPr>
            <a:picLocks noChangeAspect="1"/>
          </p:cNvPicPr>
          <p:nvPr/>
        </p:nvPicPr>
        <p:blipFill>
          <a:blip r:embed="rId13" cstate="print">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306450"/>
            <a:ext cx="12192000" cy="551550"/>
          </a:xfrm>
          <a:prstGeom prst="rect">
            <a:avLst/>
          </a:prstGeom>
        </p:spPr>
      </p:pic>
    </p:spTree>
    <p:extLst>
      <p:ext uri="{BB962C8B-B14F-4D97-AF65-F5344CB8AC3E}">
        <p14:creationId xmlns:p14="http://schemas.microsoft.com/office/powerpoint/2010/main" val="1441271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0.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86.svg"/><Relationship Id="rId21" Type="http://schemas.openxmlformats.org/officeDocument/2006/relationships/image" Target="../media/image104.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png"/><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107.svg"/><Relationship Id="rId5" Type="http://schemas.openxmlformats.org/officeDocument/2006/relationships/image" Target="../media/image88.sv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svg"/><Relationship Id="rId22" Type="http://schemas.openxmlformats.org/officeDocument/2006/relationships/image" Target="../media/image105.svg"/></Relationships>
</file>

<file path=ppt/slides/_rels/slide14.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svg"/><Relationship Id="rId5" Type="http://schemas.openxmlformats.org/officeDocument/2006/relationships/image" Target="../media/image15.jp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5.jpeg"/><Relationship Id="rId39" Type="http://schemas.openxmlformats.org/officeDocument/2006/relationships/image" Target="../media/image48.jpeg"/><Relationship Id="rId3" Type="http://schemas.openxmlformats.org/officeDocument/2006/relationships/image" Target="../media/image21.png"/><Relationship Id="rId21" Type="http://schemas.microsoft.com/office/2007/relationships/hdphoto" Target="../media/hdphoto7.wdp"/><Relationship Id="rId34" Type="http://schemas.openxmlformats.org/officeDocument/2006/relationships/image" Target="../media/image43.jpeg"/><Relationship Id="rId42" Type="http://schemas.openxmlformats.org/officeDocument/2006/relationships/image" Target="../media/image51.jpeg"/><Relationship Id="rId7" Type="http://schemas.microsoft.com/office/2007/relationships/hdphoto" Target="../media/hdphoto2.wdp"/><Relationship Id="rId12" Type="http://schemas.openxmlformats.org/officeDocument/2006/relationships/image" Target="../media/image26.jpeg"/><Relationship Id="rId17" Type="http://schemas.openxmlformats.org/officeDocument/2006/relationships/image" Target="../media/image30.png"/><Relationship Id="rId25" Type="http://schemas.microsoft.com/office/2007/relationships/hdphoto" Target="../media/hdphoto9.wdp"/><Relationship Id="rId33" Type="http://schemas.openxmlformats.org/officeDocument/2006/relationships/image" Target="../media/image42.jpeg"/><Relationship Id="rId38" Type="http://schemas.openxmlformats.org/officeDocument/2006/relationships/image" Target="../media/image47.jpeg"/><Relationship Id="rId2" Type="http://schemas.openxmlformats.org/officeDocument/2006/relationships/notesSlide" Target="../notesSlides/notesSlide5.xml"/><Relationship Id="rId16" Type="http://schemas.microsoft.com/office/2007/relationships/hdphoto" Target="../media/hdphoto5.wdp"/><Relationship Id="rId20" Type="http://schemas.openxmlformats.org/officeDocument/2006/relationships/image" Target="../media/image32.png"/><Relationship Id="rId29" Type="http://schemas.openxmlformats.org/officeDocument/2006/relationships/image" Target="../media/image38.jpeg"/><Relationship Id="rId41"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4.wdp"/><Relationship Id="rId24" Type="http://schemas.openxmlformats.org/officeDocument/2006/relationships/image" Target="../media/image34.png"/><Relationship Id="rId32" Type="http://schemas.openxmlformats.org/officeDocument/2006/relationships/image" Target="../media/image41.jpeg"/><Relationship Id="rId37" Type="http://schemas.openxmlformats.org/officeDocument/2006/relationships/image" Target="../media/image46.jpeg"/><Relationship Id="rId40" Type="http://schemas.openxmlformats.org/officeDocument/2006/relationships/image" Target="../media/image49.jpeg"/><Relationship Id="rId45"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29.png"/><Relationship Id="rId23" Type="http://schemas.microsoft.com/office/2007/relationships/hdphoto" Target="../media/hdphoto8.wdp"/><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25.png"/><Relationship Id="rId19" Type="http://schemas.microsoft.com/office/2007/relationships/hdphoto" Target="../media/hdphoto6.wdp"/><Relationship Id="rId31" Type="http://schemas.openxmlformats.org/officeDocument/2006/relationships/image" Target="../media/image40.jpeg"/><Relationship Id="rId44" Type="http://schemas.microsoft.com/office/2007/relationships/hdphoto" Target="../media/hdphoto10.wdp"/><Relationship Id="rId4" Type="http://schemas.openxmlformats.org/officeDocument/2006/relationships/image" Target="../media/image22.png"/><Relationship Id="rId9" Type="http://schemas.microsoft.com/office/2007/relationships/hdphoto" Target="../media/hdphoto3.wdp"/><Relationship Id="rId14" Type="http://schemas.openxmlformats.org/officeDocument/2006/relationships/image" Target="../media/image28.png"/><Relationship Id="rId22" Type="http://schemas.openxmlformats.org/officeDocument/2006/relationships/image" Target="../media/image33.pn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 Id="rId43"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tags" Target="../tags/tag3.xml"/><Relationship Id="rId7" Type="http://schemas.openxmlformats.org/officeDocument/2006/relationships/image" Target="../media/image6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notesSlide" Target="../notesSlides/notesSlide7.xml"/><Relationship Id="rId10" Type="http://schemas.openxmlformats.org/officeDocument/2006/relationships/image" Target="../media/image62.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1.xml"/><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376492" y="2015472"/>
            <a:ext cx="1974909" cy="0"/>
          </a:xfrm>
          <a:prstGeom prst="line">
            <a:avLst/>
          </a:prstGeom>
          <a:ln w="28575" cap="rnd">
            <a:solidFill>
              <a:srgbClr val="343392"/>
            </a:solidFill>
            <a:prstDash val="solid"/>
            <a:headEnd type="none" w="sm" len="sm"/>
            <a:tailEnd type="none" w="sm" len="sm"/>
          </a:ln>
        </p:spPr>
        <p:txBody>
          <a:bodyPr/>
          <a:lstStyle/>
          <a:p>
            <a:endParaRPr lang="en-US"/>
          </a:p>
        </p:txBody>
      </p:sp>
      <p:pic>
        <p:nvPicPr>
          <p:cNvPr id="3" name="Picture 3"/>
          <p:cNvPicPr>
            <a:picLocks noChangeAspect="1"/>
          </p:cNvPicPr>
          <p:nvPr/>
        </p:nvPicPr>
        <p:blipFill>
          <a:blip r:embed="rId2"/>
          <a:srcRect/>
          <a:stretch>
            <a:fillRect/>
          </a:stretch>
        </p:blipFill>
        <p:spPr>
          <a:xfrm>
            <a:off x="831717" y="1037543"/>
            <a:ext cx="1966436" cy="2061794"/>
          </a:xfrm>
          <a:prstGeom prst="rect">
            <a:avLst/>
          </a:prstGeom>
        </p:spPr>
      </p:pic>
      <p:grpSp>
        <p:nvGrpSpPr>
          <p:cNvPr id="6" name="Group 6"/>
          <p:cNvGrpSpPr/>
          <p:nvPr/>
        </p:nvGrpSpPr>
        <p:grpSpPr>
          <a:xfrm>
            <a:off x="3499985" y="1310151"/>
            <a:ext cx="8692015" cy="2066670"/>
            <a:chOff x="0" y="380249"/>
            <a:chExt cx="17384030" cy="4133341"/>
          </a:xfrm>
        </p:grpSpPr>
        <p:sp>
          <p:nvSpPr>
            <p:cNvPr id="7" name="TextBox 7"/>
            <p:cNvSpPr txBox="1"/>
            <p:nvPr/>
          </p:nvSpPr>
          <p:spPr>
            <a:xfrm>
              <a:off x="0" y="3932148"/>
              <a:ext cx="17384030" cy="581442"/>
            </a:xfrm>
            <a:prstGeom prst="rect">
              <a:avLst/>
            </a:prstGeom>
          </p:spPr>
          <p:txBody>
            <a:bodyPr lIns="0" tIns="0" rIns="0" bIns="0" rtlCol="0" anchor="t">
              <a:spAutoFit/>
            </a:bodyPr>
            <a:lstStyle/>
            <a:p>
              <a:pPr>
                <a:lnSpc>
                  <a:spcPts val="2560"/>
                </a:lnSpc>
              </a:pPr>
              <a:endParaRPr sz="1200"/>
            </a:p>
          </p:txBody>
        </p:sp>
        <p:sp>
          <p:nvSpPr>
            <p:cNvPr id="8" name="TextBox 8"/>
            <p:cNvSpPr txBox="1"/>
            <p:nvPr/>
          </p:nvSpPr>
          <p:spPr>
            <a:xfrm>
              <a:off x="0" y="380249"/>
              <a:ext cx="16377766" cy="1897956"/>
            </a:xfrm>
            <a:prstGeom prst="rect">
              <a:avLst/>
            </a:prstGeom>
          </p:spPr>
          <p:txBody>
            <a:bodyPr wrap="square" lIns="0" tIns="0" rIns="0" bIns="0" rtlCol="0" anchor="t">
              <a:spAutoFit/>
            </a:bodyPr>
            <a:lstStyle/>
            <a:p>
              <a:pPr algn="ctr">
                <a:lnSpc>
                  <a:spcPts val="3680"/>
                </a:lnSpc>
              </a:pPr>
              <a:r>
                <a:rPr lang="en-US" sz="3200" b="1" dirty="0">
                  <a:solidFill>
                    <a:srgbClr val="343392"/>
                  </a:solidFill>
                  <a:latin typeface="Roboto" panose="020B0604020202020204" charset="0"/>
                  <a:ea typeface="Roboto" panose="020B0604020202020204" charset="0"/>
                  <a:cs typeface="Roboto" panose="020B0604020202020204" charset="0"/>
                </a:rPr>
                <a:t>ENVIRONMENTAL ISSUES OF ULAANBAATAR CITY</a:t>
              </a:r>
              <a:endParaRPr lang="en-US" sz="3200" dirty="0">
                <a:solidFill>
                  <a:srgbClr val="343392"/>
                </a:solidFill>
                <a:latin typeface="Roboto" panose="020B0604020202020204" charset="0"/>
                <a:ea typeface="Roboto" panose="020B0604020202020204" charset="0"/>
                <a:cs typeface="Roboto" panose="020B0604020202020204" charset="0"/>
              </a:endParaRPr>
            </a:p>
          </p:txBody>
        </p:sp>
      </p:grpSp>
      <p:sp>
        <p:nvSpPr>
          <p:cNvPr id="9" name="TextBox 8">
            <a:extLst>
              <a:ext uri="{FF2B5EF4-FFF2-40B4-BE49-F238E27FC236}">
                <a16:creationId xmlns:a16="http://schemas.microsoft.com/office/drawing/2014/main" id="{B3C53E25-F86B-7971-7A44-80BEBFBD84A1}"/>
              </a:ext>
            </a:extLst>
          </p:cNvPr>
          <p:cNvSpPr txBox="1"/>
          <p:nvPr/>
        </p:nvSpPr>
        <p:spPr>
          <a:xfrm>
            <a:off x="5181600" y="3276600"/>
            <a:ext cx="182880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endParaRPr lang="en-US" sz="1200">
              <a:solidFill>
                <a:srgbClr val="343392"/>
              </a:solidFill>
              <a:latin typeface="Roboto"/>
              <a:ea typeface="Roboto"/>
              <a:cs typeface="Roboto"/>
            </a:endParaRPr>
          </a:p>
        </p:txBody>
      </p:sp>
      <p:sp>
        <p:nvSpPr>
          <p:cNvPr id="11" name="TextBox 10">
            <a:extLst>
              <a:ext uri="{FF2B5EF4-FFF2-40B4-BE49-F238E27FC236}">
                <a16:creationId xmlns:a16="http://schemas.microsoft.com/office/drawing/2014/main" id="{7B3E9E5D-674E-B755-41DB-71548EE7E2E4}"/>
              </a:ext>
            </a:extLst>
          </p:cNvPr>
          <p:cNvSpPr txBox="1"/>
          <p:nvPr/>
        </p:nvSpPr>
        <p:spPr>
          <a:xfrm>
            <a:off x="234427" y="5981892"/>
            <a:ext cx="1580508" cy="51289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933" b="1" dirty="0">
                <a:solidFill>
                  <a:srgbClr val="FFFFFF"/>
                </a:solidFill>
                <a:latin typeface="Roboto"/>
                <a:ea typeface="Roboto"/>
                <a:cs typeface="Roboto"/>
              </a:rPr>
              <a:t>202</a:t>
            </a:r>
            <a:r>
              <a:rPr lang="mn-MN" sz="2933" b="1" dirty="0">
                <a:solidFill>
                  <a:srgbClr val="FFFFFF"/>
                </a:solidFill>
                <a:latin typeface="Roboto"/>
                <a:ea typeface="Roboto"/>
                <a:cs typeface="Roboto"/>
              </a:rPr>
              <a:t>4</a:t>
            </a:r>
            <a:r>
              <a:rPr lang="en-US" sz="2933" b="1" dirty="0">
                <a:solidFill>
                  <a:srgbClr val="FFFFFF"/>
                </a:solidFill>
                <a:latin typeface="Roboto"/>
                <a:ea typeface="Roboto"/>
                <a:cs typeface="Roboto"/>
              </a:rPr>
              <a:t> </a:t>
            </a:r>
          </a:p>
        </p:txBody>
      </p:sp>
      <p:sp>
        <p:nvSpPr>
          <p:cNvPr id="10" name="TextBox 9">
            <a:extLst>
              <a:ext uri="{FF2B5EF4-FFF2-40B4-BE49-F238E27FC236}">
                <a16:creationId xmlns:a16="http://schemas.microsoft.com/office/drawing/2014/main" id="{6C0F7E4D-BE34-18A5-F3C1-6CF27D545EC2}"/>
              </a:ext>
            </a:extLst>
          </p:cNvPr>
          <p:cNvSpPr txBox="1"/>
          <p:nvPr/>
        </p:nvSpPr>
        <p:spPr>
          <a:xfrm>
            <a:off x="4604561" y="4412100"/>
            <a:ext cx="4811677" cy="67691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spcBef>
                <a:spcPct val="0"/>
              </a:spcBef>
            </a:pPr>
            <a:r>
              <a:rPr lang="en-US" altLang="en-US" sz="1333" b="1" dirty="0">
                <a:latin typeface="Arial" panose="020B0604020202020204" pitchFamily="34" charset="0"/>
                <a:cs typeface="Arial" panose="020B0604020202020204" pitchFamily="34" charset="0"/>
              </a:rPr>
              <a:t>NYAMBAATAR KHISHGEE</a:t>
            </a:r>
            <a:r>
              <a:rPr lang="mn-MN" altLang="en-US" sz="1333" b="1" dirty="0">
                <a:latin typeface="Arial" panose="020B0604020202020204" pitchFamily="34" charset="0"/>
                <a:cs typeface="Arial" panose="020B0604020202020204" pitchFamily="34" charset="0"/>
              </a:rPr>
              <a:t> </a:t>
            </a:r>
          </a:p>
          <a:p>
            <a:pPr algn="ctr">
              <a:spcBef>
                <a:spcPct val="0"/>
              </a:spcBef>
            </a:pPr>
            <a:r>
              <a:rPr lang="en-US" altLang="en-US" sz="1333" b="1" dirty="0">
                <a:latin typeface="Arial" panose="020B0604020202020204" pitchFamily="34" charset="0"/>
                <a:cs typeface="Arial" panose="020B0604020202020204" pitchFamily="34" charset="0"/>
              </a:rPr>
              <a:t>GOVERNOR OF THE CAPITAL CITY AND MAYOR OF ULAANBAATAR</a:t>
            </a:r>
            <a:endParaRPr lang="mn-MN" altLang="en-US" sz="1333" b="1" dirty="0">
              <a:latin typeface="Arial" panose="020B060402020202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id="{56D54E90-FAB5-CB16-A4ED-502E8E996CF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49774"/>
          <a:stretch>
            <a:fillRect/>
          </a:stretch>
        </p:blipFill>
        <p:spPr bwMode="auto">
          <a:xfrm>
            <a:off x="32722" y="-44154"/>
            <a:ext cx="121920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829F5AA1-A51D-8CB9-3ADC-EB02825E9A3A}"/>
              </a:ext>
            </a:extLst>
          </p:cNvPr>
          <p:cNvSpPr/>
          <p:nvPr/>
        </p:nvSpPr>
        <p:spPr>
          <a:xfrm>
            <a:off x="3819837" y="1028017"/>
            <a:ext cx="7713401" cy="14433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rgbClr val="343392"/>
                </a:solidFill>
              </a:rPr>
              <a:t>ウランバートル市の環境問題</a:t>
            </a:r>
            <a:endParaRPr kumimoji="1" lang="en-US" altLang="ja-JP" sz="3600" b="1" dirty="0">
              <a:solidFill>
                <a:srgbClr val="343392"/>
              </a:solidFill>
            </a:endParaRPr>
          </a:p>
        </p:txBody>
      </p:sp>
      <p:sp>
        <p:nvSpPr>
          <p:cNvPr id="5" name="正方形/長方形 4">
            <a:extLst>
              <a:ext uri="{FF2B5EF4-FFF2-40B4-BE49-F238E27FC236}">
                <a16:creationId xmlns:a16="http://schemas.microsoft.com/office/drawing/2014/main" id="{1CEADFCC-F393-A911-65C7-3525E97EF922}"/>
              </a:ext>
            </a:extLst>
          </p:cNvPr>
          <p:cNvSpPr/>
          <p:nvPr/>
        </p:nvSpPr>
        <p:spPr>
          <a:xfrm>
            <a:off x="4894492" y="4364356"/>
            <a:ext cx="4231814" cy="7246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spcBef>
                <a:spcPct val="0"/>
              </a:spcBef>
            </a:pPr>
            <a:r>
              <a:rPr lang="ja-JP" altLang="en-US" sz="1600" b="1" dirty="0">
                <a:latin typeface="Arial" panose="020B0604020202020204" pitchFamily="34" charset="0"/>
                <a:cs typeface="Arial" panose="020B0604020202020204" pitchFamily="34" charset="0"/>
              </a:rPr>
              <a:t>ニャムバートル・ヒシゲー</a:t>
            </a:r>
            <a:endParaRPr lang="en-US" altLang="ja-JP" sz="1600" b="1" dirty="0">
              <a:latin typeface="Arial" panose="020B0604020202020204" pitchFamily="34" charset="0"/>
              <a:cs typeface="Arial" panose="020B0604020202020204" pitchFamily="34" charset="0"/>
            </a:endParaRPr>
          </a:p>
          <a:p>
            <a:pPr algn="ctr">
              <a:spcBef>
                <a:spcPct val="0"/>
              </a:spcBef>
            </a:pPr>
            <a:r>
              <a:rPr lang="en-US" altLang="en-US" sz="1600" b="1" dirty="0" err="1">
                <a:latin typeface="Arial" panose="020B0604020202020204" pitchFamily="34" charset="0"/>
                <a:cs typeface="Arial" panose="020B0604020202020204" pitchFamily="34" charset="0"/>
              </a:rPr>
              <a:t>首都知事兼ウランバートル市長</a:t>
            </a:r>
            <a:endParaRPr lang="mn-MN" alt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12029" y="2627773"/>
            <a:ext cx="2427763" cy="1078821"/>
          </a:xfrm>
          <a:custGeom>
            <a:avLst/>
            <a:gdLst/>
            <a:ahLst/>
            <a:cxnLst/>
            <a:rect l="l" t="t" r="r" b="b"/>
            <a:pathLst>
              <a:path w="2362383" h="1618232">
                <a:moveTo>
                  <a:pt x="0" y="0"/>
                </a:moveTo>
                <a:lnTo>
                  <a:pt x="2362383" y="0"/>
                </a:lnTo>
                <a:lnTo>
                  <a:pt x="2362383" y="1618232"/>
                </a:lnTo>
                <a:lnTo>
                  <a:pt x="0" y="1618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30" name="Freeform 30"/>
          <p:cNvSpPr/>
          <p:nvPr/>
        </p:nvSpPr>
        <p:spPr>
          <a:xfrm>
            <a:off x="5098137" y="1264529"/>
            <a:ext cx="2247207" cy="1061604"/>
          </a:xfrm>
          <a:custGeom>
            <a:avLst/>
            <a:gdLst/>
            <a:ahLst/>
            <a:cxnLst/>
            <a:rect l="l" t="t" r="r" b="b"/>
            <a:pathLst>
              <a:path w="2133877" h="1592406">
                <a:moveTo>
                  <a:pt x="0" y="0"/>
                </a:moveTo>
                <a:lnTo>
                  <a:pt x="2133876" y="0"/>
                </a:lnTo>
                <a:lnTo>
                  <a:pt x="2133876" y="1592405"/>
                </a:lnTo>
                <a:lnTo>
                  <a:pt x="0" y="1592405"/>
                </a:lnTo>
                <a:lnTo>
                  <a:pt x="0" y="0"/>
                </a:lnTo>
                <a:close/>
              </a:path>
            </a:pathLst>
          </a:custGeom>
          <a:blipFill>
            <a:blip r:embed="rId5"/>
            <a:stretch>
              <a:fillRect/>
            </a:stretch>
          </a:blipFill>
        </p:spPr>
        <p:txBody>
          <a:bodyPr/>
          <a:lstStyle/>
          <a:p>
            <a:endParaRPr lang="en-US" sz="1200" dirty="0"/>
          </a:p>
        </p:txBody>
      </p:sp>
      <p:sp>
        <p:nvSpPr>
          <p:cNvPr id="111" name="TextBox 111"/>
          <p:cNvSpPr txBox="1"/>
          <p:nvPr/>
        </p:nvSpPr>
        <p:spPr>
          <a:xfrm>
            <a:off x="410805" y="1332040"/>
            <a:ext cx="274431" cy="218008"/>
          </a:xfrm>
          <a:prstGeom prst="rect">
            <a:avLst/>
          </a:prstGeom>
        </p:spPr>
        <p:txBody>
          <a:bodyPr lIns="0" tIns="0" rIns="0" bIns="0" rtlCol="0" anchor="t">
            <a:spAutoFit/>
          </a:bodyPr>
          <a:lstStyle/>
          <a:p>
            <a:pPr marL="0" lvl="1" algn="ctr">
              <a:lnSpc>
                <a:spcPts val="1745"/>
              </a:lnSpc>
            </a:pPr>
            <a:r>
              <a:rPr lang="en-US" sz="1745" dirty="0">
                <a:solidFill>
                  <a:srgbClr val="FFFFFF"/>
                </a:solidFill>
                <a:latin typeface="Arial Bold"/>
              </a:rPr>
              <a:t>1</a:t>
            </a:r>
          </a:p>
        </p:txBody>
      </p:sp>
      <p:sp>
        <p:nvSpPr>
          <p:cNvPr id="112" name="TextBox 112"/>
          <p:cNvSpPr txBox="1"/>
          <p:nvPr/>
        </p:nvSpPr>
        <p:spPr>
          <a:xfrm>
            <a:off x="489107" y="3076236"/>
            <a:ext cx="274431" cy="218008"/>
          </a:xfrm>
          <a:prstGeom prst="rect">
            <a:avLst/>
          </a:prstGeom>
        </p:spPr>
        <p:txBody>
          <a:bodyPr lIns="0" tIns="0" rIns="0" bIns="0" rtlCol="0" anchor="t">
            <a:spAutoFit/>
          </a:bodyPr>
          <a:lstStyle/>
          <a:p>
            <a:pPr marL="0" lvl="1" algn="ctr">
              <a:lnSpc>
                <a:spcPts val="1745"/>
              </a:lnSpc>
            </a:pPr>
            <a:r>
              <a:rPr lang="en-US" sz="1745" dirty="0">
                <a:solidFill>
                  <a:srgbClr val="FFFFFF"/>
                </a:solidFill>
                <a:latin typeface="Arial Bold"/>
              </a:rPr>
              <a:t>2</a:t>
            </a:r>
          </a:p>
        </p:txBody>
      </p:sp>
      <p:sp>
        <p:nvSpPr>
          <p:cNvPr id="115" name="TextBox 115"/>
          <p:cNvSpPr txBox="1"/>
          <p:nvPr/>
        </p:nvSpPr>
        <p:spPr>
          <a:xfrm>
            <a:off x="356942" y="4685673"/>
            <a:ext cx="449909" cy="218008"/>
          </a:xfrm>
          <a:prstGeom prst="rect">
            <a:avLst/>
          </a:prstGeom>
        </p:spPr>
        <p:txBody>
          <a:bodyPr wrap="square" lIns="0" tIns="0" rIns="0" bIns="0" rtlCol="0" anchor="t">
            <a:spAutoFit/>
          </a:bodyPr>
          <a:lstStyle/>
          <a:p>
            <a:pPr marL="0" lvl="1" algn="ctr">
              <a:lnSpc>
                <a:spcPts val="1745"/>
              </a:lnSpc>
            </a:pPr>
            <a:r>
              <a:rPr lang="en-US" sz="1745" dirty="0">
                <a:solidFill>
                  <a:srgbClr val="FFFFFF"/>
                </a:solidFill>
                <a:latin typeface="Arial Bold"/>
              </a:rPr>
              <a:t>3</a:t>
            </a:r>
          </a:p>
        </p:txBody>
      </p:sp>
      <p:sp>
        <p:nvSpPr>
          <p:cNvPr id="138" name="Freeform 138"/>
          <p:cNvSpPr/>
          <p:nvPr/>
        </p:nvSpPr>
        <p:spPr>
          <a:xfrm>
            <a:off x="5596932" y="4685673"/>
            <a:ext cx="1748413" cy="911959"/>
          </a:xfrm>
          <a:custGeom>
            <a:avLst/>
            <a:gdLst/>
            <a:ahLst/>
            <a:cxnLst/>
            <a:rect l="l" t="t" r="r" b="b"/>
            <a:pathLst>
              <a:path w="1144157" h="934897">
                <a:moveTo>
                  <a:pt x="0" y="0"/>
                </a:moveTo>
                <a:lnTo>
                  <a:pt x="1144158" y="0"/>
                </a:lnTo>
                <a:lnTo>
                  <a:pt x="1144158" y="934897"/>
                </a:lnTo>
                <a:lnTo>
                  <a:pt x="0" y="934897"/>
                </a:lnTo>
                <a:lnTo>
                  <a:pt x="0" y="0"/>
                </a:lnTo>
                <a:close/>
              </a:path>
            </a:pathLst>
          </a:custGeom>
          <a:blipFill>
            <a:blip r:embed="rId6"/>
            <a:stretch>
              <a:fillRect/>
            </a:stretch>
          </a:blipFill>
        </p:spPr>
        <p:txBody>
          <a:bodyPr/>
          <a:lstStyle/>
          <a:p>
            <a:endParaRPr lang="en-US" sz="1200" dirty="0"/>
          </a:p>
        </p:txBody>
      </p:sp>
      <p:sp>
        <p:nvSpPr>
          <p:cNvPr id="2" name="Title 1">
            <a:extLst>
              <a:ext uri="{FF2B5EF4-FFF2-40B4-BE49-F238E27FC236}">
                <a16:creationId xmlns:a16="http://schemas.microsoft.com/office/drawing/2014/main" id="{C0C235FE-8339-D067-1637-7588F28FA31B}"/>
              </a:ext>
            </a:extLst>
          </p:cNvPr>
          <p:cNvSpPr txBox="1">
            <a:spLocks/>
          </p:cNvSpPr>
          <p:nvPr/>
        </p:nvSpPr>
        <p:spPr>
          <a:xfrm>
            <a:off x="1358104" y="426379"/>
            <a:ext cx="9380456" cy="6731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ea typeface="Roboto" panose="02000000000000000000" pitchFamily="2" charset="0"/>
                <a:cs typeface="Arial" panose="020B0604020202020204" pitchFamily="34" charset="0"/>
              </a:rPr>
              <a:t>MEASURES TO REDUCE FOREST DESTRUCTION AND DEGRADATION</a:t>
            </a:r>
          </a:p>
        </p:txBody>
      </p:sp>
      <p:sp>
        <p:nvSpPr>
          <p:cNvPr id="178" name="TextBox 20">
            <a:extLst>
              <a:ext uri="{FF2B5EF4-FFF2-40B4-BE49-F238E27FC236}">
                <a16:creationId xmlns:a16="http://schemas.microsoft.com/office/drawing/2014/main" id="{EB6B55B4-A2C1-86A1-0915-2D3B20C66AD9}"/>
              </a:ext>
            </a:extLst>
          </p:cNvPr>
          <p:cNvSpPr txBox="1"/>
          <p:nvPr/>
        </p:nvSpPr>
        <p:spPr>
          <a:xfrm>
            <a:off x="548021" y="5255139"/>
            <a:ext cx="2268087" cy="153888"/>
          </a:xfrm>
          <a:prstGeom prst="rect">
            <a:avLst/>
          </a:prstGeom>
        </p:spPr>
        <p:txBody>
          <a:bodyPr wrap="square" lIns="0" tIns="0" rIns="0" bIns="0" rtlCol="0" anchor="t">
            <a:spAutoFit/>
          </a:bodyPr>
          <a:lstStyle/>
          <a:p>
            <a:pPr marL="0" lvl="1"/>
            <a:r>
              <a:rPr lang="mn-MN" sz="1000" spc="34" dirty="0">
                <a:solidFill>
                  <a:srgbClr val="FFFFFF"/>
                </a:solidFill>
                <a:latin typeface="Arial Bold"/>
              </a:rPr>
              <a:t>Ойн сан бүхий газарт</a:t>
            </a:r>
          </a:p>
        </p:txBody>
      </p:sp>
      <p:sp>
        <p:nvSpPr>
          <p:cNvPr id="179" name="TextBox 20">
            <a:extLst>
              <a:ext uri="{FF2B5EF4-FFF2-40B4-BE49-F238E27FC236}">
                <a16:creationId xmlns:a16="http://schemas.microsoft.com/office/drawing/2014/main" id="{1EF8F7D4-89CE-E928-3902-2757ECD24C41}"/>
              </a:ext>
            </a:extLst>
          </p:cNvPr>
          <p:cNvSpPr txBox="1"/>
          <p:nvPr/>
        </p:nvSpPr>
        <p:spPr>
          <a:xfrm>
            <a:off x="2370514" y="5182961"/>
            <a:ext cx="1284229" cy="353943"/>
          </a:xfrm>
          <a:prstGeom prst="rect">
            <a:avLst/>
          </a:prstGeom>
        </p:spPr>
        <p:txBody>
          <a:bodyPr wrap="square" lIns="0" tIns="0" rIns="0" bIns="0" rtlCol="0" anchor="t">
            <a:spAutoFit/>
          </a:bodyPr>
          <a:lstStyle/>
          <a:p>
            <a:pPr marL="0" lvl="1" algn="ctr"/>
            <a:r>
              <a:rPr lang="mn-MN" sz="1400" spc="34" dirty="0">
                <a:solidFill>
                  <a:srgbClr val="FFFFFF"/>
                </a:solidFill>
                <a:latin typeface="Arial Bold"/>
              </a:rPr>
              <a:t>36 927</a:t>
            </a:r>
          </a:p>
          <a:p>
            <a:pPr marL="0" lvl="1" algn="ctr"/>
            <a:r>
              <a:rPr lang="mn-MN" sz="900" spc="34" dirty="0">
                <a:solidFill>
                  <a:srgbClr val="FFFFFF"/>
                </a:solidFill>
                <a:latin typeface="Arial Bold"/>
              </a:rPr>
              <a:t>нэгж талбар</a:t>
            </a:r>
          </a:p>
        </p:txBody>
      </p:sp>
      <p:pic>
        <p:nvPicPr>
          <p:cNvPr id="204" name="Picture 203">
            <a:extLst>
              <a:ext uri="{FF2B5EF4-FFF2-40B4-BE49-F238E27FC236}">
                <a16:creationId xmlns:a16="http://schemas.microsoft.com/office/drawing/2014/main" id="{01A059C2-2152-A606-C04D-817B78F75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4924" y="64201"/>
            <a:ext cx="634921" cy="666667"/>
          </a:xfrm>
          <a:prstGeom prst="rect">
            <a:avLst/>
          </a:prstGeom>
        </p:spPr>
      </p:pic>
      <p:grpSp>
        <p:nvGrpSpPr>
          <p:cNvPr id="3" name="Group 27">
            <a:extLst>
              <a:ext uri="{FF2B5EF4-FFF2-40B4-BE49-F238E27FC236}">
                <a16:creationId xmlns:a16="http://schemas.microsoft.com/office/drawing/2014/main" id="{92FF378C-8DC3-F8FC-6896-D5D53DEA384B}"/>
              </a:ext>
            </a:extLst>
          </p:cNvPr>
          <p:cNvGrpSpPr/>
          <p:nvPr/>
        </p:nvGrpSpPr>
        <p:grpSpPr>
          <a:xfrm>
            <a:off x="518110" y="4215640"/>
            <a:ext cx="388060" cy="388060"/>
            <a:chOff x="0" y="0"/>
            <a:chExt cx="812800" cy="812800"/>
          </a:xfrm>
        </p:grpSpPr>
        <p:sp>
          <p:nvSpPr>
            <p:cNvPr id="5" name="Freeform 28">
              <a:extLst>
                <a:ext uri="{FF2B5EF4-FFF2-40B4-BE49-F238E27FC236}">
                  <a16:creationId xmlns:a16="http://schemas.microsoft.com/office/drawing/2014/main" id="{6E92F807-516E-1788-0DC0-93867941D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3</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29">
              <a:extLst>
                <a:ext uri="{FF2B5EF4-FFF2-40B4-BE49-F238E27FC236}">
                  <a16:creationId xmlns:a16="http://schemas.microsoft.com/office/drawing/2014/main" id="{B2ECACEC-F020-24BE-077B-09F9AC0A79F9}"/>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94">
            <a:extLst>
              <a:ext uri="{FF2B5EF4-FFF2-40B4-BE49-F238E27FC236}">
                <a16:creationId xmlns:a16="http://schemas.microsoft.com/office/drawing/2014/main" id="{325A4C35-EB42-AA46-6341-6EB564D6D358}"/>
              </a:ext>
            </a:extLst>
          </p:cNvPr>
          <p:cNvSpPr txBox="1"/>
          <p:nvPr/>
        </p:nvSpPr>
        <p:spPr>
          <a:xfrm>
            <a:off x="1024834" y="1489592"/>
            <a:ext cx="1747934" cy="141064"/>
          </a:xfrm>
          <a:prstGeom prst="rect">
            <a:avLst/>
          </a:prstGeom>
        </p:spPr>
        <p:txBody>
          <a:bodyPr lIns="0" tIns="0" rIns="0" bIns="0" rtlCol="0" anchor="t">
            <a:spAutoFit/>
          </a:bodyPr>
          <a:lstStyle/>
          <a:p>
            <a:pPr marL="0" marR="0" lvl="1" indent="0" algn="l" defTabSz="914400" rtl="0" eaLnBrk="1" fontAlgn="auto" latinLnBrk="0" hangingPunct="1">
              <a:lnSpc>
                <a:spcPts val="106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FOREST PROTECTION</a:t>
            </a:r>
          </a:p>
        </p:txBody>
      </p:sp>
      <p:sp>
        <p:nvSpPr>
          <p:cNvPr id="8" name="TextBox 95">
            <a:extLst>
              <a:ext uri="{FF2B5EF4-FFF2-40B4-BE49-F238E27FC236}">
                <a16:creationId xmlns:a16="http://schemas.microsoft.com/office/drawing/2014/main" id="{C7318F7D-B10C-7D71-BBA8-B1AFF395019E}"/>
              </a:ext>
            </a:extLst>
          </p:cNvPr>
          <p:cNvSpPr txBox="1"/>
          <p:nvPr/>
        </p:nvSpPr>
        <p:spPr>
          <a:xfrm>
            <a:off x="1024834" y="2970323"/>
            <a:ext cx="3138207" cy="282129"/>
          </a:xfrm>
          <a:prstGeom prst="rect">
            <a:avLst/>
          </a:prstGeom>
        </p:spPr>
        <p:txBody>
          <a:bodyPr wrap="square" lIns="0" tIns="0" rIns="0" bIns="0" rtlCol="0" anchor="t">
            <a:spAutoFit/>
          </a:bodyPr>
          <a:lstStyle/>
          <a:p>
            <a:pPr marL="0" marR="0" lvl="1" indent="0" algn="l" defTabSz="914400" rtl="0" eaLnBrk="1" fontAlgn="auto" latinLnBrk="0" hangingPunct="1">
              <a:lnSpc>
                <a:spcPts val="1065"/>
              </a:lnSpc>
              <a:spcBef>
                <a:spcPts val="0"/>
              </a:spcBef>
              <a:spcAft>
                <a:spcPts val="0"/>
              </a:spcAft>
              <a:buClrTx/>
              <a:buSzTx/>
              <a:buFontTx/>
              <a:buNone/>
              <a:tabLst/>
              <a:defRPr/>
            </a:pPr>
            <a:r>
              <a:rPr lang="en-US" sz="1065" dirty="0">
                <a:solidFill>
                  <a:srgbClr val="49B819"/>
                </a:solidFill>
                <a:latin typeface="Arial Bold" panose="020B0604020202020204"/>
              </a:rPr>
              <a:t>RE</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FORESTATION AND RESTORATION OF FORESTS</a:t>
            </a:r>
          </a:p>
        </p:txBody>
      </p:sp>
      <p:sp>
        <p:nvSpPr>
          <p:cNvPr id="9" name="TextBox 110">
            <a:extLst>
              <a:ext uri="{FF2B5EF4-FFF2-40B4-BE49-F238E27FC236}">
                <a16:creationId xmlns:a16="http://schemas.microsoft.com/office/drawing/2014/main" id="{A55CF1D0-69F1-7E60-02C3-71496CB30B7A}"/>
              </a:ext>
            </a:extLst>
          </p:cNvPr>
          <p:cNvSpPr txBox="1"/>
          <p:nvPr/>
        </p:nvSpPr>
        <p:spPr>
          <a:xfrm>
            <a:off x="935187" y="1691512"/>
            <a:ext cx="3138208" cy="987771"/>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Conduct research on forest pests and organize control efforts based on research results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Prevent forest fires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Forest maintenance and clearing felling</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Ensure implementation of forest laws and regulations and conduct inspections</a:t>
            </a:r>
          </a:p>
        </p:txBody>
      </p:sp>
      <p:sp>
        <p:nvSpPr>
          <p:cNvPr id="10" name="TextBox 111">
            <a:extLst>
              <a:ext uri="{FF2B5EF4-FFF2-40B4-BE49-F238E27FC236}">
                <a16:creationId xmlns:a16="http://schemas.microsoft.com/office/drawing/2014/main" id="{74DFF4DD-843F-E3B7-1D6E-1D81F522B5E2}"/>
              </a:ext>
            </a:extLst>
          </p:cNvPr>
          <p:cNvSpPr txBox="1"/>
          <p:nvPr/>
        </p:nvSpPr>
        <p:spPr>
          <a:xfrm>
            <a:off x="574925" y="1445630"/>
            <a:ext cx="274431" cy="218008"/>
          </a:xfrm>
          <a:prstGeom prst="rect">
            <a:avLst/>
          </a:prstGeom>
        </p:spPr>
        <p:txBody>
          <a:bodyPr lIns="0" tIns="0" rIns="0" bIns="0" rtlCol="0" anchor="t">
            <a:spAutoFit/>
          </a:bodyPr>
          <a:lstStyle/>
          <a:p>
            <a:pPr marL="0" marR="0" lvl="1" indent="0" algn="ctr" defTabSz="914400" rtl="0" eaLnBrk="1" fontAlgn="auto" latinLnBrk="0" hangingPunct="1">
              <a:lnSpc>
                <a:spcPts val="1745"/>
              </a:lnSpc>
              <a:spcBef>
                <a:spcPts val="0"/>
              </a:spcBef>
              <a:spcAft>
                <a:spcPts val="0"/>
              </a:spcAft>
              <a:buClrTx/>
              <a:buSzTx/>
              <a:buFontTx/>
              <a:buNone/>
              <a:tabLst/>
              <a:defRPr/>
            </a:pPr>
            <a:r>
              <a:rPr kumimoji="0" lang="en-US" sz="1745" b="0" i="0" u="none" strike="noStrike" kern="1200" cap="none" spc="0" normalizeH="0" baseline="0" noProof="0" dirty="0">
                <a:ln>
                  <a:noFill/>
                </a:ln>
                <a:solidFill>
                  <a:srgbClr val="FFFFFF"/>
                </a:solidFill>
                <a:effectLst/>
                <a:uLnTx/>
                <a:uFillTx/>
                <a:latin typeface="Arial Bold" panose="020B0604020202020204"/>
                <a:ea typeface="+mn-ea"/>
                <a:cs typeface="+mn-cs"/>
              </a:rPr>
              <a:t>1</a:t>
            </a:r>
          </a:p>
        </p:txBody>
      </p:sp>
      <p:sp>
        <p:nvSpPr>
          <p:cNvPr id="11" name="TextBox 112">
            <a:extLst>
              <a:ext uri="{FF2B5EF4-FFF2-40B4-BE49-F238E27FC236}">
                <a16:creationId xmlns:a16="http://schemas.microsoft.com/office/drawing/2014/main" id="{6D96CD73-79B8-37A9-32E6-04E08D0EF466}"/>
              </a:ext>
            </a:extLst>
          </p:cNvPr>
          <p:cNvSpPr txBox="1"/>
          <p:nvPr/>
        </p:nvSpPr>
        <p:spPr>
          <a:xfrm>
            <a:off x="574925" y="3014725"/>
            <a:ext cx="274431" cy="218008"/>
          </a:xfrm>
          <a:prstGeom prst="rect">
            <a:avLst/>
          </a:prstGeom>
        </p:spPr>
        <p:txBody>
          <a:bodyPr lIns="0" tIns="0" rIns="0" bIns="0" rtlCol="0" anchor="t">
            <a:spAutoFit/>
          </a:bodyPr>
          <a:lstStyle/>
          <a:p>
            <a:pPr marL="0" marR="0" lvl="1" indent="0" algn="ctr" defTabSz="914400" rtl="0" eaLnBrk="1" fontAlgn="auto" latinLnBrk="0" hangingPunct="1">
              <a:lnSpc>
                <a:spcPts val="1745"/>
              </a:lnSpc>
              <a:spcBef>
                <a:spcPts val="0"/>
              </a:spcBef>
              <a:spcAft>
                <a:spcPts val="0"/>
              </a:spcAft>
              <a:buClrTx/>
              <a:buSzTx/>
              <a:buFontTx/>
              <a:buNone/>
              <a:tabLst/>
              <a:defRPr/>
            </a:pPr>
            <a:r>
              <a:rPr kumimoji="0" lang="en-US" sz="1745" b="0" i="0" u="none" strike="noStrike" kern="1200" cap="none" spc="0" normalizeH="0" baseline="0" noProof="0" dirty="0">
                <a:ln>
                  <a:noFill/>
                </a:ln>
                <a:solidFill>
                  <a:srgbClr val="FFFFFF"/>
                </a:solidFill>
                <a:effectLst/>
                <a:uLnTx/>
                <a:uFillTx/>
                <a:latin typeface="Arial Bold" panose="020B0604020202020204"/>
                <a:ea typeface="+mn-ea"/>
                <a:cs typeface="+mn-cs"/>
              </a:rPr>
              <a:t>2</a:t>
            </a:r>
          </a:p>
        </p:txBody>
      </p:sp>
      <p:sp>
        <p:nvSpPr>
          <p:cNvPr id="12" name="TextBox 113">
            <a:extLst>
              <a:ext uri="{FF2B5EF4-FFF2-40B4-BE49-F238E27FC236}">
                <a16:creationId xmlns:a16="http://schemas.microsoft.com/office/drawing/2014/main" id="{26C3996A-EDB7-632C-BA32-C59C5AD81915}"/>
              </a:ext>
            </a:extLst>
          </p:cNvPr>
          <p:cNvSpPr txBox="1"/>
          <p:nvPr/>
        </p:nvSpPr>
        <p:spPr>
          <a:xfrm>
            <a:off x="935187" y="3241407"/>
            <a:ext cx="3138208" cy="821059"/>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Afforestation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Measures to support natural regeneration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Establishing protective strips to slow desertification and sand migration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Establishing reserves for tree planting</a:t>
            </a:r>
          </a:p>
        </p:txBody>
      </p:sp>
      <p:sp>
        <p:nvSpPr>
          <p:cNvPr id="13" name="TextBox 114">
            <a:extLst>
              <a:ext uri="{FF2B5EF4-FFF2-40B4-BE49-F238E27FC236}">
                <a16:creationId xmlns:a16="http://schemas.microsoft.com/office/drawing/2014/main" id="{97D13B85-AD52-EF14-57DB-76691AD100C7}"/>
              </a:ext>
            </a:extLst>
          </p:cNvPr>
          <p:cNvSpPr txBox="1"/>
          <p:nvPr/>
        </p:nvSpPr>
        <p:spPr>
          <a:xfrm>
            <a:off x="1024834" y="4297698"/>
            <a:ext cx="3054864" cy="165815"/>
          </a:xfrm>
          <a:prstGeom prst="rect">
            <a:avLst/>
          </a:prstGeom>
        </p:spPr>
        <p:txBody>
          <a:bodyPr lIns="0" tIns="0" rIns="0" bIns="0" rtlCol="0" anchor="t">
            <a:spAutoFit/>
          </a:bodyPr>
          <a:lstStyle/>
          <a:p>
            <a:pPr marL="0" marR="0" lvl="1" indent="0" algn="l" defTabSz="914400" rtl="0" eaLnBrk="1" fontAlgn="auto" latinLnBrk="0" hangingPunct="1">
              <a:lnSpc>
                <a:spcPts val="1385"/>
              </a:lnSpc>
              <a:spcBef>
                <a:spcPts val="0"/>
              </a:spcBef>
              <a:spcAft>
                <a:spcPts val="0"/>
              </a:spcAft>
              <a:buClrTx/>
              <a:buSzTx/>
              <a:buFontTx/>
              <a:buNone/>
              <a:tabLst/>
              <a:defRPr/>
            </a:pPr>
            <a:r>
              <a:rPr lang="en-US" sz="1065" dirty="0">
                <a:solidFill>
                  <a:srgbClr val="49B819"/>
                </a:solidFill>
                <a:latin typeface="Arial Bold" panose="020B0604020202020204"/>
              </a:rPr>
              <a:t>USE OF FOREST RESOURCES PROPERLY  </a:t>
            </a:r>
            <a:endPar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endParaRPr>
          </a:p>
        </p:txBody>
      </p:sp>
      <p:sp>
        <p:nvSpPr>
          <p:cNvPr id="14" name="TextBox 116">
            <a:extLst>
              <a:ext uri="{FF2B5EF4-FFF2-40B4-BE49-F238E27FC236}">
                <a16:creationId xmlns:a16="http://schemas.microsoft.com/office/drawing/2014/main" id="{DC02DBEF-CEF8-01ED-77A2-23E1D34CDE22}"/>
              </a:ext>
            </a:extLst>
          </p:cNvPr>
          <p:cNvSpPr txBox="1"/>
          <p:nvPr/>
        </p:nvSpPr>
        <p:spPr>
          <a:xfrm>
            <a:off x="935187" y="4524416"/>
            <a:ext cx="3144511" cy="654346"/>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Granting permits to residents of green zones to harvest firewood for fuel purposes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Utilization of forest by-products (nuts, fruits, medicinal and useful plants, hay)</a:t>
            </a:r>
          </a:p>
        </p:txBody>
      </p:sp>
      <p:grpSp>
        <p:nvGrpSpPr>
          <p:cNvPr id="15" name="Group 27">
            <a:extLst>
              <a:ext uri="{FF2B5EF4-FFF2-40B4-BE49-F238E27FC236}">
                <a16:creationId xmlns:a16="http://schemas.microsoft.com/office/drawing/2014/main" id="{2142F54C-E751-0D32-5CAF-362C259EE6A1}"/>
              </a:ext>
            </a:extLst>
          </p:cNvPr>
          <p:cNvGrpSpPr/>
          <p:nvPr/>
        </p:nvGrpSpPr>
        <p:grpSpPr>
          <a:xfrm>
            <a:off x="491206" y="2941477"/>
            <a:ext cx="388060" cy="388060"/>
            <a:chOff x="0" y="0"/>
            <a:chExt cx="812800" cy="812800"/>
          </a:xfrm>
        </p:grpSpPr>
        <p:sp>
          <p:nvSpPr>
            <p:cNvPr id="16" name="Freeform 28">
              <a:extLst>
                <a:ext uri="{FF2B5EF4-FFF2-40B4-BE49-F238E27FC236}">
                  <a16:creationId xmlns:a16="http://schemas.microsoft.com/office/drawing/2014/main" id="{EF9D0C6F-56B3-7DC9-C1AB-955209AC98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2</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9">
              <a:extLst>
                <a:ext uri="{FF2B5EF4-FFF2-40B4-BE49-F238E27FC236}">
                  <a16:creationId xmlns:a16="http://schemas.microsoft.com/office/drawing/2014/main" id="{E221F7B5-49D3-4D95-6A7B-37104C29A9D1}"/>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 name="Group 27">
            <a:extLst>
              <a:ext uri="{FF2B5EF4-FFF2-40B4-BE49-F238E27FC236}">
                <a16:creationId xmlns:a16="http://schemas.microsoft.com/office/drawing/2014/main" id="{83DCDF1C-D8B2-2405-393B-208C2DBEC587}"/>
              </a:ext>
            </a:extLst>
          </p:cNvPr>
          <p:cNvGrpSpPr/>
          <p:nvPr/>
        </p:nvGrpSpPr>
        <p:grpSpPr>
          <a:xfrm>
            <a:off x="511879" y="1461607"/>
            <a:ext cx="388060" cy="388060"/>
            <a:chOff x="0" y="0"/>
            <a:chExt cx="812800" cy="812800"/>
          </a:xfrm>
        </p:grpSpPr>
        <p:sp>
          <p:nvSpPr>
            <p:cNvPr id="19" name="Freeform 28">
              <a:extLst>
                <a:ext uri="{FF2B5EF4-FFF2-40B4-BE49-F238E27FC236}">
                  <a16:creationId xmlns:a16="http://schemas.microsoft.com/office/drawing/2014/main" id="{6785EA95-AAC0-0DE9-4204-8AD854C6B5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9">
              <a:extLst>
                <a:ext uri="{FF2B5EF4-FFF2-40B4-BE49-F238E27FC236}">
                  <a16:creationId xmlns:a16="http://schemas.microsoft.com/office/drawing/2014/main" id="{77D47AC9-0AF9-5DCB-79D3-333F0F8F6595}"/>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5" name="Group 31">
            <a:extLst>
              <a:ext uri="{FF2B5EF4-FFF2-40B4-BE49-F238E27FC236}">
                <a16:creationId xmlns:a16="http://schemas.microsoft.com/office/drawing/2014/main" id="{EFF55843-FD9B-F837-3611-5EBCE5F26F63}"/>
              </a:ext>
            </a:extLst>
          </p:cNvPr>
          <p:cNvGrpSpPr/>
          <p:nvPr/>
        </p:nvGrpSpPr>
        <p:grpSpPr>
          <a:xfrm>
            <a:off x="8623025" y="1591111"/>
            <a:ext cx="920750" cy="612717"/>
            <a:chOff x="0" y="0"/>
            <a:chExt cx="942571" cy="627238"/>
          </a:xfrm>
        </p:grpSpPr>
        <p:sp>
          <p:nvSpPr>
            <p:cNvPr id="56" name="Freeform 32">
              <a:extLst>
                <a:ext uri="{FF2B5EF4-FFF2-40B4-BE49-F238E27FC236}">
                  <a16:creationId xmlns:a16="http://schemas.microsoft.com/office/drawing/2014/main" id="{4B04EB81-4B03-ADBA-E8C4-8C4BAB3D8041}"/>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33">
              <a:extLst>
                <a:ext uri="{FF2B5EF4-FFF2-40B4-BE49-F238E27FC236}">
                  <a16:creationId xmlns:a16="http://schemas.microsoft.com/office/drawing/2014/main" id="{3CA8F5C9-BC87-E2D3-432D-A9C6810A3C6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6" name="Group 34">
            <a:extLst>
              <a:ext uri="{FF2B5EF4-FFF2-40B4-BE49-F238E27FC236}">
                <a16:creationId xmlns:a16="http://schemas.microsoft.com/office/drawing/2014/main" id="{CFF38F2D-1740-1584-0C82-E9F3949CA080}"/>
              </a:ext>
            </a:extLst>
          </p:cNvPr>
          <p:cNvGrpSpPr/>
          <p:nvPr/>
        </p:nvGrpSpPr>
        <p:grpSpPr>
          <a:xfrm>
            <a:off x="8623025" y="1591111"/>
            <a:ext cx="920750" cy="271845"/>
            <a:chOff x="0" y="0"/>
            <a:chExt cx="942571" cy="278287"/>
          </a:xfrm>
        </p:grpSpPr>
        <p:sp>
          <p:nvSpPr>
            <p:cNvPr id="97" name="Freeform 35">
              <a:extLst>
                <a:ext uri="{FF2B5EF4-FFF2-40B4-BE49-F238E27FC236}">
                  <a16:creationId xmlns:a16="http://schemas.microsoft.com/office/drawing/2014/main" id="{AD112DF8-250E-8FD5-6B9E-3040BCCE1E32}"/>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TextBox 36">
              <a:extLst>
                <a:ext uri="{FF2B5EF4-FFF2-40B4-BE49-F238E27FC236}">
                  <a16:creationId xmlns:a16="http://schemas.microsoft.com/office/drawing/2014/main" id="{8B28A4E9-54C1-E9D4-539C-9F501F68B37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9" name="Group 40">
            <a:extLst>
              <a:ext uri="{FF2B5EF4-FFF2-40B4-BE49-F238E27FC236}">
                <a16:creationId xmlns:a16="http://schemas.microsoft.com/office/drawing/2014/main" id="{F6A4D905-BA1D-B85C-AE79-F4E052D666CA}"/>
              </a:ext>
            </a:extLst>
          </p:cNvPr>
          <p:cNvGrpSpPr/>
          <p:nvPr/>
        </p:nvGrpSpPr>
        <p:grpSpPr>
          <a:xfrm>
            <a:off x="10607179" y="1591111"/>
            <a:ext cx="920750" cy="612717"/>
            <a:chOff x="0" y="0"/>
            <a:chExt cx="942571" cy="627238"/>
          </a:xfrm>
        </p:grpSpPr>
        <p:sp>
          <p:nvSpPr>
            <p:cNvPr id="100" name="Freeform 41">
              <a:extLst>
                <a:ext uri="{FF2B5EF4-FFF2-40B4-BE49-F238E27FC236}">
                  <a16:creationId xmlns:a16="http://schemas.microsoft.com/office/drawing/2014/main" id="{C330DE8B-7913-09B4-6EC8-DFCF27F76E35}"/>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TextBox 42">
              <a:extLst>
                <a:ext uri="{FF2B5EF4-FFF2-40B4-BE49-F238E27FC236}">
                  <a16:creationId xmlns:a16="http://schemas.microsoft.com/office/drawing/2014/main" id="{2171CBDE-CF98-30E1-528C-DB3D7D61F6C7}"/>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2" name="Group 43">
            <a:extLst>
              <a:ext uri="{FF2B5EF4-FFF2-40B4-BE49-F238E27FC236}">
                <a16:creationId xmlns:a16="http://schemas.microsoft.com/office/drawing/2014/main" id="{5D9C64C8-0061-6519-7D4A-43833B1C71A3}"/>
              </a:ext>
            </a:extLst>
          </p:cNvPr>
          <p:cNvGrpSpPr/>
          <p:nvPr/>
        </p:nvGrpSpPr>
        <p:grpSpPr>
          <a:xfrm>
            <a:off x="10607179" y="1591111"/>
            <a:ext cx="920750" cy="271845"/>
            <a:chOff x="0" y="0"/>
            <a:chExt cx="942571" cy="278287"/>
          </a:xfrm>
        </p:grpSpPr>
        <p:sp>
          <p:nvSpPr>
            <p:cNvPr id="103" name="Freeform 44">
              <a:extLst>
                <a:ext uri="{FF2B5EF4-FFF2-40B4-BE49-F238E27FC236}">
                  <a16:creationId xmlns:a16="http://schemas.microsoft.com/office/drawing/2014/main" id="{98BA7F59-8AD6-36CB-3AED-4C02C51D31FA}"/>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TextBox 45">
              <a:extLst>
                <a:ext uri="{FF2B5EF4-FFF2-40B4-BE49-F238E27FC236}">
                  <a16:creationId xmlns:a16="http://schemas.microsoft.com/office/drawing/2014/main" id="{93DF8CB7-380F-93A5-4714-D8DAC77F585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5" name="Group 46">
            <a:extLst>
              <a:ext uri="{FF2B5EF4-FFF2-40B4-BE49-F238E27FC236}">
                <a16:creationId xmlns:a16="http://schemas.microsoft.com/office/drawing/2014/main" id="{46F49E42-D2C3-F39B-EB3D-5BA66E90E13C}"/>
              </a:ext>
            </a:extLst>
          </p:cNvPr>
          <p:cNvGrpSpPr/>
          <p:nvPr/>
        </p:nvGrpSpPr>
        <p:grpSpPr>
          <a:xfrm>
            <a:off x="9615102" y="1591111"/>
            <a:ext cx="920750" cy="612717"/>
            <a:chOff x="0" y="0"/>
            <a:chExt cx="942571" cy="627238"/>
          </a:xfrm>
        </p:grpSpPr>
        <p:sp>
          <p:nvSpPr>
            <p:cNvPr id="106" name="Freeform 47">
              <a:extLst>
                <a:ext uri="{FF2B5EF4-FFF2-40B4-BE49-F238E27FC236}">
                  <a16:creationId xmlns:a16="http://schemas.microsoft.com/office/drawing/2014/main" id="{CF84D60D-DAC7-1FEA-FBFE-17195462CB48}"/>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TextBox 48">
              <a:extLst>
                <a:ext uri="{FF2B5EF4-FFF2-40B4-BE49-F238E27FC236}">
                  <a16:creationId xmlns:a16="http://schemas.microsoft.com/office/drawing/2014/main" id="{3CDAAF02-FC9B-F85B-9704-D23355FF5EF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8" name="Group 49">
            <a:extLst>
              <a:ext uri="{FF2B5EF4-FFF2-40B4-BE49-F238E27FC236}">
                <a16:creationId xmlns:a16="http://schemas.microsoft.com/office/drawing/2014/main" id="{4A0E44B5-3677-39D0-804D-CB33047AA4A5}"/>
              </a:ext>
            </a:extLst>
          </p:cNvPr>
          <p:cNvGrpSpPr/>
          <p:nvPr/>
        </p:nvGrpSpPr>
        <p:grpSpPr>
          <a:xfrm>
            <a:off x="9615102" y="1591111"/>
            <a:ext cx="920750" cy="271845"/>
            <a:chOff x="0" y="0"/>
            <a:chExt cx="942571" cy="278287"/>
          </a:xfrm>
        </p:grpSpPr>
        <p:sp>
          <p:nvSpPr>
            <p:cNvPr id="109" name="Freeform 50">
              <a:extLst>
                <a:ext uri="{FF2B5EF4-FFF2-40B4-BE49-F238E27FC236}">
                  <a16:creationId xmlns:a16="http://schemas.microsoft.com/office/drawing/2014/main" id="{BD212158-5DA8-6BEE-CF2C-649408A80FA2}"/>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TextBox 51">
              <a:extLst>
                <a:ext uri="{FF2B5EF4-FFF2-40B4-BE49-F238E27FC236}">
                  <a16:creationId xmlns:a16="http://schemas.microsoft.com/office/drawing/2014/main" id="{1F66F14D-4A8E-172E-275E-F236CBDABD44}"/>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5" name="Group 52">
            <a:extLst>
              <a:ext uri="{FF2B5EF4-FFF2-40B4-BE49-F238E27FC236}">
                <a16:creationId xmlns:a16="http://schemas.microsoft.com/office/drawing/2014/main" id="{F5C56167-B869-F3F9-BCBE-6F7539EAA44F}"/>
              </a:ext>
            </a:extLst>
          </p:cNvPr>
          <p:cNvGrpSpPr/>
          <p:nvPr/>
        </p:nvGrpSpPr>
        <p:grpSpPr>
          <a:xfrm>
            <a:off x="8650230" y="2663713"/>
            <a:ext cx="920750" cy="612717"/>
            <a:chOff x="0" y="0"/>
            <a:chExt cx="942571" cy="627238"/>
          </a:xfrm>
        </p:grpSpPr>
        <p:sp>
          <p:nvSpPr>
            <p:cNvPr id="132" name="Freeform 53">
              <a:extLst>
                <a:ext uri="{FF2B5EF4-FFF2-40B4-BE49-F238E27FC236}">
                  <a16:creationId xmlns:a16="http://schemas.microsoft.com/office/drawing/2014/main" id="{1D983480-A504-FF39-2637-3E1E676DB3A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TextBox 54">
              <a:extLst>
                <a:ext uri="{FF2B5EF4-FFF2-40B4-BE49-F238E27FC236}">
                  <a16:creationId xmlns:a16="http://schemas.microsoft.com/office/drawing/2014/main" id="{6DBD279F-0F02-85BD-C564-DDA64EF99BCF}"/>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6" name="Group 55">
            <a:extLst>
              <a:ext uri="{FF2B5EF4-FFF2-40B4-BE49-F238E27FC236}">
                <a16:creationId xmlns:a16="http://schemas.microsoft.com/office/drawing/2014/main" id="{1A89133F-7251-ED3A-D346-A5F2B757339F}"/>
              </a:ext>
            </a:extLst>
          </p:cNvPr>
          <p:cNvGrpSpPr/>
          <p:nvPr/>
        </p:nvGrpSpPr>
        <p:grpSpPr>
          <a:xfrm>
            <a:off x="8650230" y="2663713"/>
            <a:ext cx="920750" cy="271845"/>
            <a:chOff x="0" y="0"/>
            <a:chExt cx="942571" cy="278287"/>
          </a:xfrm>
        </p:grpSpPr>
        <p:sp>
          <p:nvSpPr>
            <p:cNvPr id="159" name="Freeform 56">
              <a:extLst>
                <a:ext uri="{FF2B5EF4-FFF2-40B4-BE49-F238E27FC236}">
                  <a16:creationId xmlns:a16="http://schemas.microsoft.com/office/drawing/2014/main" id="{289C2E38-5F2B-5BDF-7DD9-40F2D7D78EC3}"/>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0" name="TextBox 57">
              <a:extLst>
                <a:ext uri="{FF2B5EF4-FFF2-40B4-BE49-F238E27FC236}">
                  <a16:creationId xmlns:a16="http://schemas.microsoft.com/office/drawing/2014/main" id="{5A90EE7C-F3CF-297F-251A-B3E76B8A2FF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1" name="Group 58">
            <a:extLst>
              <a:ext uri="{FF2B5EF4-FFF2-40B4-BE49-F238E27FC236}">
                <a16:creationId xmlns:a16="http://schemas.microsoft.com/office/drawing/2014/main" id="{1A7966CF-C5D7-42EB-921B-785C5459A55C}"/>
              </a:ext>
            </a:extLst>
          </p:cNvPr>
          <p:cNvGrpSpPr/>
          <p:nvPr/>
        </p:nvGrpSpPr>
        <p:grpSpPr>
          <a:xfrm>
            <a:off x="8650230" y="2291521"/>
            <a:ext cx="2904905" cy="306779"/>
            <a:chOff x="0" y="0"/>
            <a:chExt cx="1286741" cy="135889"/>
          </a:xfrm>
        </p:grpSpPr>
        <p:sp>
          <p:nvSpPr>
            <p:cNvPr id="162" name="Freeform 59">
              <a:extLst>
                <a:ext uri="{FF2B5EF4-FFF2-40B4-BE49-F238E27FC236}">
                  <a16:creationId xmlns:a16="http://schemas.microsoft.com/office/drawing/2014/main" id="{A15C96AF-0822-A88C-6FF8-108467041BED}"/>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 name="TextBox 60">
              <a:extLst>
                <a:ext uri="{FF2B5EF4-FFF2-40B4-BE49-F238E27FC236}">
                  <a16:creationId xmlns:a16="http://schemas.microsoft.com/office/drawing/2014/main" id="{82B2954D-C875-C3A8-28D8-04095525D06A}"/>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4" name="Group 61">
            <a:extLst>
              <a:ext uri="{FF2B5EF4-FFF2-40B4-BE49-F238E27FC236}">
                <a16:creationId xmlns:a16="http://schemas.microsoft.com/office/drawing/2014/main" id="{16392592-462E-B13A-4637-DF72BB9F9F54}"/>
              </a:ext>
            </a:extLst>
          </p:cNvPr>
          <p:cNvGrpSpPr/>
          <p:nvPr/>
        </p:nvGrpSpPr>
        <p:grpSpPr>
          <a:xfrm>
            <a:off x="10634384" y="2663713"/>
            <a:ext cx="920750" cy="612717"/>
            <a:chOff x="0" y="0"/>
            <a:chExt cx="942571" cy="627238"/>
          </a:xfrm>
        </p:grpSpPr>
        <p:sp>
          <p:nvSpPr>
            <p:cNvPr id="165" name="Freeform 62">
              <a:extLst>
                <a:ext uri="{FF2B5EF4-FFF2-40B4-BE49-F238E27FC236}">
                  <a16:creationId xmlns:a16="http://schemas.microsoft.com/office/drawing/2014/main" id="{8F60BEEE-36AF-CD1B-BEBA-EEBEEDD262CC}"/>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6" name="TextBox 63">
              <a:extLst>
                <a:ext uri="{FF2B5EF4-FFF2-40B4-BE49-F238E27FC236}">
                  <a16:creationId xmlns:a16="http://schemas.microsoft.com/office/drawing/2014/main" id="{2EF778A0-8BE6-83DF-C088-4851A8B3BDA7}"/>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7" name="Group 64">
            <a:extLst>
              <a:ext uri="{FF2B5EF4-FFF2-40B4-BE49-F238E27FC236}">
                <a16:creationId xmlns:a16="http://schemas.microsoft.com/office/drawing/2014/main" id="{67F08681-3908-0B5E-B107-4FA5EA4423E8}"/>
              </a:ext>
            </a:extLst>
          </p:cNvPr>
          <p:cNvGrpSpPr/>
          <p:nvPr/>
        </p:nvGrpSpPr>
        <p:grpSpPr>
          <a:xfrm>
            <a:off x="10634384" y="2663713"/>
            <a:ext cx="920750" cy="271845"/>
            <a:chOff x="0" y="0"/>
            <a:chExt cx="942571" cy="278287"/>
          </a:xfrm>
        </p:grpSpPr>
        <p:sp>
          <p:nvSpPr>
            <p:cNvPr id="168" name="Freeform 65">
              <a:extLst>
                <a:ext uri="{FF2B5EF4-FFF2-40B4-BE49-F238E27FC236}">
                  <a16:creationId xmlns:a16="http://schemas.microsoft.com/office/drawing/2014/main" id="{04979CDC-5522-35F7-44EC-AD91D0A664E0}"/>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9" name="TextBox 66">
              <a:extLst>
                <a:ext uri="{FF2B5EF4-FFF2-40B4-BE49-F238E27FC236}">
                  <a16:creationId xmlns:a16="http://schemas.microsoft.com/office/drawing/2014/main" id="{CBDF94D0-CCC0-B225-7E26-6E80930DD2F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0" name="Group 67">
            <a:extLst>
              <a:ext uri="{FF2B5EF4-FFF2-40B4-BE49-F238E27FC236}">
                <a16:creationId xmlns:a16="http://schemas.microsoft.com/office/drawing/2014/main" id="{3CB23838-851F-2BB8-5F1D-3F8D528B7819}"/>
              </a:ext>
            </a:extLst>
          </p:cNvPr>
          <p:cNvGrpSpPr/>
          <p:nvPr/>
        </p:nvGrpSpPr>
        <p:grpSpPr>
          <a:xfrm>
            <a:off x="9642307" y="2663713"/>
            <a:ext cx="920750" cy="612717"/>
            <a:chOff x="0" y="0"/>
            <a:chExt cx="942571" cy="627238"/>
          </a:xfrm>
        </p:grpSpPr>
        <p:sp>
          <p:nvSpPr>
            <p:cNvPr id="171" name="Freeform 68">
              <a:extLst>
                <a:ext uri="{FF2B5EF4-FFF2-40B4-BE49-F238E27FC236}">
                  <a16:creationId xmlns:a16="http://schemas.microsoft.com/office/drawing/2014/main" id="{8B58CEAC-D2DE-2566-3D23-A5D0E67AEA71}"/>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2" name="TextBox 69">
              <a:extLst>
                <a:ext uri="{FF2B5EF4-FFF2-40B4-BE49-F238E27FC236}">
                  <a16:creationId xmlns:a16="http://schemas.microsoft.com/office/drawing/2014/main" id="{161A6AEF-7547-CAA0-E7F8-269713F911F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3" name="Group 70">
            <a:extLst>
              <a:ext uri="{FF2B5EF4-FFF2-40B4-BE49-F238E27FC236}">
                <a16:creationId xmlns:a16="http://schemas.microsoft.com/office/drawing/2014/main" id="{2E392537-5139-5C1A-4F22-7C3799C0B9EF}"/>
              </a:ext>
            </a:extLst>
          </p:cNvPr>
          <p:cNvGrpSpPr/>
          <p:nvPr/>
        </p:nvGrpSpPr>
        <p:grpSpPr>
          <a:xfrm>
            <a:off x="9642307" y="2663713"/>
            <a:ext cx="920750" cy="271845"/>
            <a:chOff x="0" y="0"/>
            <a:chExt cx="942571" cy="278287"/>
          </a:xfrm>
        </p:grpSpPr>
        <p:sp>
          <p:nvSpPr>
            <p:cNvPr id="174" name="Freeform 71">
              <a:extLst>
                <a:ext uri="{FF2B5EF4-FFF2-40B4-BE49-F238E27FC236}">
                  <a16:creationId xmlns:a16="http://schemas.microsoft.com/office/drawing/2014/main" id="{FE9DFEDF-DDA5-EB5F-4CA5-089058755E1A}"/>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5" name="TextBox 72">
              <a:extLst>
                <a:ext uri="{FF2B5EF4-FFF2-40B4-BE49-F238E27FC236}">
                  <a16:creationId xmlns:a16="http://schemas.microsoft.com/office/drawing/2014/main" id="{07F999EC-74B9-F75B-E1F0-B83BC12F8DD4}"/>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7" name="Group 73">
            <a:extLst>
              <a:ext uri="{FF2B5EF4-FFF2-40B4-BE49-F238E27FC236}">
                <a16:creationId xmlns:a16="http://schemas.microsoft.com/office/drawing/2014/main" id="{FD525893-64CB-27DB-0818-3ED26BED2F8E}"/>
              </a:ext>
            </a:extLst>
          </p:cNvPr>
          <p:cNvGrpSpPr/>
          <p:nvPr/>
        </p:nvGrpSpPr>
        <p:grpSpPr>
          <a:xfrm>
            <a:off x="8650229" y="3774695"/>
            <a:ext cx="920750" cy="612717"/>
            <a:chOff x="0" y="0"/>
            <a:chExt cx="942571" cy="627238"/>
          </a:xfrm>
        </p:grpSpPr>
        <p:sp>
          <p:nvSpPr>
            <p:cNvPr id="182" name="Freeform 74">
              <a:extLst>
                <a:ext uri="{FF2B5EF4-FFF2-40B4-BE49-F238E27FC236}">
                  <a16:creationId xmlns:a16="http://schemas.microsoft.com/office/drawing/2014/main" id="{5CA7DDF3-F545-91B2-641B-B6699211D94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3" name="TextBox 75">
              <a:extLst>
                <a:ext uri="{FF2B5EF4-FFF2-40B4-BE49-F238E27FC236}">
                  <a16:creationId xmlns:a16="http://schemas.microsoft.com/office/drawing/2014/main" id="{539383D3-C16F-D3B3-7836-EDBBA9462B92}"/>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5" name="Group 76">
            <a:extLst>
              <a:ext uri="{FF2B5EF4-FFF2-40B4-BE49-F238E27FC236}">
                <a16:creationId xmlns:a16="http://schemas.microsoft.com/office/drawing/2014/main" id="{33922210-9F86-CEEE-EB73-873F51F3BE61}"/>
              </a:ext>
            </a:extLst>
          </p:cNvPr>
          <p:cNvGrpSpPr/>
          <p:nvPr/>
        </p:nvGrpSpPr>
        <p:grpSpPr>
          <a:xfrm>
            <a:off x="8650229" y="3774695"/>
            <a:ext cx="920750" cy="271845"/>
            <a:chOff x="0" y="0"/>
            <a:chExt cx="942571" cy="278287"/>
          </a:xfrm>
        </p:grpSpPr>
        <p:sp>
          <p:nvSpPr>
            <p:cNvPr id="195" name="Freeform 77">
              <a:extLst>
                <a:ext uri="{FF2B5EF4-FFF2-40B4-BE49-F238E27FC236}">
                  <a16:creationId xmlns:a16="http://schemas.microsoft.com/office/drawing/2014/main" id="{E9B236C7-7560-71FF-1196-5685D638BDE5}"/>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6" name="TextBox 78">
              <a:extLst>
                <a:ext uri="{FF2B5EF4-FFF2-40B4-BE49-F238E27FC236}">
                  <a16:creationId xmlns:a16="http://schemas.microsoft.com/office/drawing/2014/main" id="{38923BBC-17B8-B4F5-FBA5-A9B16396B1E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7" name="Group 79">
            <a:extLst>
              <a:ext uri="{FF2B5EF4-FFF2-40B4-BE49-F238E27FC236}">
                <a16:creationId xmlns:a16="http://schemas.microsoft.com/office/drawing/2014/main" id="{96A9FA8F-4310-F677-FFA4-00FB99A1432B}"/>
              </a:ext>
            </a:extLst>
          </p:cNvPr>
          <p:cNvGrpSpPr/>
          <p:nvPr/>
        </p:nvGrpSpPr>
        <p:grpSpPr>
          <a:xfrm>
            <a:off x="8650229" y="3402503"/>
            <a:ext cx="2904905" cy="306779"/>
            <a:chOff x="0" y="0"/>
            <a:chExt cx="1286741" cy="135889"/>
          </a:xfrm>
        </p:grpSpPr>
        <p:sp>
          <p:nvSpPr>
            <p:cNvPr id="200" name="Freeform 80">
              <a:extLst>
                <a:ext uri="{FF2B5EF4-FFF2-40B4-BE49-F238E27FC236}">
                  <a16:creationId xmlns:a16="http://schemas.microsoft.com/office/drawing/2014/main" id="{079EEBF2-5721-364D-2364-8158BDFCEE66}"/>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5" name="TextBox 81">
              <a:extLst>
                <a:ext uri="{FF2B5EF4-FFF2-40B4-BE49-F238E27FC236}">
                  <a16:creationId xmlns:a16="http://schemas.microsoft.com/office/drawing/2014/main" id="{3B8B4736-8D6E-CDDB-33A2-72465D56F1AF}"/>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6" name="Group 82">
            <a:extLst>
              <a:ext uri="{FF2B5EF4-FFF2-40B4-BE49-F238E27FC236}">
                <a16:creationId xmlns:a16="http://schemas.microsoft.com/office/drawing/2014/main" id="{3702E852-89EA-CF35-2E90-D547D70D68AC}"/>
              </a:ext>
            </a:extLst>
          </p:cNvPr>
          <p:cNvGrpSpPr/>
          <p:nvPr/>
        </p:nvGrpSpPr>
        <p:grpSpPr>
          <a:xfrm>
            <a:off x="10634383" y="3774695"/>
            <a:ext cx="920750" cy="612717"/>
            <a:chOff x="0" y="0"/>
            <a:chExt cx="942571" cy="627238"/>
          </a:xfrm>
        </p:grpSpPr>
        <p:sp>
          <p:nvSpPr>
            <p:cNvPr id="207" name="Freeform 83">
              <a:extLst>
                <a:ext uri="{FF2B5EF4-FFF2-40B4-BE49-F238E27FC236}">
                  <a16:creationId xmlns:a16="http://schemas.microsoft.com/office/drawing/2014/main" id="{0AFDD3DA-722C-8323-8F8C-18DDDA0375D5}"/>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8" name="TextBox 84">
              <a:extLst>
                <a:ext uri="{FF2B5EF4-FFF2-40B4-BE49-F238E27FC236}">
                  <a16:creationId xmlns:a16="http://schemas.microsoft.com/office/drawing/2014/main" id="{D3DBC928-2458-83C7-08FA-EAABE6DDE1E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9" name="Group 85">
            <a:extLst>
              <a:ext uri="{FF2B5EF4-FFF2-40B4-BE49-F238E27FC236}">
                <a16:creationId xmlns:a16="http://schemas.microsoft.com/office/drawing/2014/main" id="{1571FEE4-6873-95CA-9640-1774F8134438}"/>
              </a:ext>
            </a:extLst>
          </p:cNvPr>
          <p:cNvGrpSpPr/>
          <p:nvPr/>
        </p:nvGrpSpPr>
        <p:grpSpPr>
          <a:xfrm>
            <a:off x="10634383" y="3774695"/>
            <a:ext cx="920750" cy="271845"/>
            <a:chOff x="0" y="0"/>
            <a:chExt cx="942571" cy="278287"/>
          </a:xfrm>
        </p:grpSpPr>
        <p:sp>
          <p:nvSpPr>
            <p:cNvPr id="210" name="Freeform 86">
              <a:extLst>
                <a:ext uri="{FF2B5EF4-FFF2-40B4-BE49-F238E27FC236}">
                  <a16:creationId xmlns:a16="http://schemas.microsoft.com/office/drawing/2014/main" id="{7E19C44E-E464-0AE3-94AA-86F0DCDCCE20}"/>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1" name="TextBox 87">
              <a:extLst>
                <a:ext uri="{FF2B5EF4-FFF2-40B4-BE49-F238E27FC236}">
                  <a16:creationId xmlns:a16="http://schemas.microsoft.com/office/drawing/2014/main" id="{4955F8EE-9A2F-4621-7EB6-31B02F8CC50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2" name="Group 88">
            <a:extLst>
              <a:ext uri="{FF2B5EF4-FFF2-40B4-BE49-F238E27FC236}">
                <a16:creationId xmlns:a16="http://schemas.microsoft.com/office/drawing/2014/main" id="{3E5BF9C1-11CD-BB52-E7D5-F4D864AE331B}"/>
              </a:ext>
            </a:extLst>
          </p:cNvPr>
          <p:cNvGrpSpPr/>
          <p:nvPr/>
        </p:nvGrpSpPr>
        <p:grpSpPr>
          <a:xfrm>
            <a:off x="9642306" y="3774695"/>
            <a:ext cx="920750" cy="612717"/>
            <a:chOff x="0" y="0"/>
            <a:chExt cx="942571" cy="627238"/>
          </a:xfrm>
        </p:grpSpPr>
        <p:sp>
          <p:nvSpPr>
            <p:cNvPr id="213" name="Freeform 89">
              <a:extLst>
                <a:ext uri="{FF2B5EF4-FFF2-40B4-BE49-F238E27FC236}">
                  <a16:creationId xmlns:a16="http://schemas.microsoft.com/office/drawing/2014/main" id="{ACDDAE65-7EE3-5760-6E02-2174EBD5DE5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4" name="TextBox 90">
              <a:extLst>
                <a:ext uri="{FF2B5EF4-FFF2-40B4-BE49-F238E27FC236}">
                  <a16:creationId xmlns:a16="http://schemas.microsoft.com/office/drawing/2014/main" id="{236D88B1-28EC-1A7A-F127-ED9D79DEB2F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5" name="Group 91">
            <a:extLst>
              <a:ext uri="{FF2B5EF4-FFF2-40B4-BE49-F238E27FC236}">
                <a16:creationId xmlns:a16="http://schemas.microsoft.com/office/drawing/2014/main" id="{931C7032-8005-2DF3-E6FC-24E7B05F2538}"/>
              </a:ext>
            </a:extLst>
          </p:cNvPr>
          <p:cNvGrpSpPr/>
          <p:nvPr/>
        </p:nvGrpSpPr>
        <p:grpSpPr>
          <a:xfrm>
            <a:off x="9642306" y="3774695"/>
            <a:ext cx="920750" cy="271845"/>
            <a:chOff x="0" y="0"/>
            <a:chExt cx="942571" cy="278287"/>
          </a:xfrm>
        </p:grpSpPr>
        <p:sp>
          <p:nvSpPr>
            <p:cNvPr id="216" name="Freeform 92">
              <a:extLst>
                <a:ext uri="{FF2B5EF4-FFF2-40B4-BE49-F238E27FC236}">
                  <a16:creationId xmlns:a16="http://schemas.microsoft.com/office/drawing/2014/main" id="{C1AA4EB7-B829-8737-FF44-62097C0CA157}"/>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7" name="TextBox 93">
              <a:extLst>
                <a:ext uri="{FF2B5EF4-FFF2-40B4-BE49-F238E27FC236}">
                  <a16:creationId xmlns:a16="http://schemas.microsoft.com/office/drawing/2014/main" id="{FB2B605E-8CC3-33D2-D3ED-75841742D25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8" name="TextBox 118">
            <a:extLst>
              <a:ext uri="{FF2B5EF4-FFF2-40B4-BE49-F238E27FC236}">
                <a16:creationId xmlns:a16="http://schemas.microsoft.com/office/drawing/2014/main" id="{60B4AA02-EC9C-0560-2678-7E3E13CCB74F}"/>
              </a:ext>
            </a:extLst>
          </p:cNvPr>
          <p:cNvSpPr txBox="1"/>
          <p:nvPr/>
        </p:nvSpPr>
        <p:spPr>
          <a:xfrm>
            <a:off x="8669886" y="1641395"/>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19" name="TextBox 119">
            <a:extLst>
              <a:ext uri="{FF2B5EF4-FFF2-40B4-BE49-F238E27FC236}">
                <a16:creationId xmlns:a16="http://schemas.microsoft.com/office/drawing/2014/main" id="{02AB7ACD-C48B-8F77-E4A6-4A5E65CAD5C8}"/>
              </a:ext>
            </a:extLst>
          </p:cNvPr>
          <p:cNvSpPr txBox="1"/>
          <p:nvPr/>
        </p:nvSpPr>
        <p:spPr>
          <a:xfrm>
            <a:off x="8710893"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10011</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0" name="TextBox 120">
            <a:extLst>
              <a:ext uri="{FF2B5EF4-FFF2-40B4-BE49-F238E27FC236}">
                <a16:creationId xmlns:a16="http://schemas.microsoft.com/office/drawing/2014/main" id="{246FE109-5198-D729-17CD-FD856CC5B6CE}"/>
              </a:ext>
            </a:extLst>
          </p:cNvPr>
          <p:cNvSpPr txBox="1"/>
          <p:nvPr/>
        </p:nvSpPr>
        <p:spPr>
          <a:xfrm>
            <a:off x="10654041" y="1641395"/>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4</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1" name="TextBox 121">
            <a:extLst>
              <a:ext uri="{FF2B5EF4-FFF2-40B4-BE49-F238E27FC236}">
                <a16:creationId xmlns:a16="http://schemas.microsoft.com/office/drawing/2014/main" id="{51772370-FD9F-F0D9-EBF5-024316D5FEAD}"/>
              </a:ext>
            </a:extLst>
          </p:cNvPr>
          <p:cNvSpPr txBox="1"/>
          <p:nvPr/>
        </p:nvSpPr>
        <p:spPr>
          <a:xfrm>
            <a:off x="10695048"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10765</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2" name="TextBox 122">
            <a:extLst>
              <a:ext uri="{FF2B5EF4-FFF2-40B4-BE49-F238E27FC236}">
                <a16:creationId xmlns:a16="http://schemas.microsoft.com/office/drawing/2014/main" id="{7F074134-FD88-7858-22E9-1D9C4E6982D9}"/>
              </a:ext>
            </a:extLst>
          </p:cNvPr>
          <p:cNvSpPr txBox="1"/>
          <p:nvPr/>
        </p:nvSpPr>
        <p:spPr>
          <a:xfrm>
            <a:off x="9661964" y="1641395"/>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3</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3" name="TextBox 123">
            <a:extLst>
              <a:ext uri="{FF2B5EF4-FFF2-40B4-BE49-F238E27FC236}">
                <a16:creationId xmlns:a16="http://schemas.microsoft.com/office/drawing/2014/main" id="{569BCA8F-B491-EED6-78B5-92864AC93B53}"/>
              </a:ext>
            </a:extLst>
          </p:cNvPr>
          <p:cNvSpPr txBox="1"/>
          <p:nvPr/>
        </p:nvSpPr>
        <p:spPr>
          <a:xfrm>
            <a:off x="9702971"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8030</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4" name="TextBox 124">
            <a:extLst>
              <a:ext uri="{FF2B5EF4-FFF2-40B4-BE49-F238E27FC236}">
                <a16:creationId xmlns:a16="http://schemas.microsoft.com/office/drawing/2014/main" id="{48F762F8-7B26-FFFD-8E2C-224B6B70CADB}"/>
              </a:ext>
            </a:extLst>
          </p:cNvPr>
          <p:cNvSpPr txBox="1"/>
          <p:nvPr/>
        </p:nvSpPr>
        <p:spPr>
          <a:xfrm>
            <a:off x="9227421" y="2353768"/>
            <a:ext cx="2037395" cy="153888"/>
          </a:xfrm>
          <a:prstGeom prst="rect">
            <a:avLst/>
          </a:prstGeom>
        </p:spPr>
        <p:txBody>
          <a:bodyPr wrap="square"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Afforestation (12,948 hectares)</a:t>
            </a:r>
          </a:p>
        </p:txBody>
      </p:sp>
      <p:sp>
        <p:nvSpPr>
          <p:cNvPr id="225" name="TextBox 125">
            <a:extLst>
              <a:ext uri="{FF2B5EF4-FFF2-40B4-BE49-F238E27FC236}">
                <a16:creationId xmlns:a16="http://schemas.microsoft.com/office/drawing/2014/main" id="{07EFF622-DD4A-91DF-7EB4-AC224AFCE13F}"/>
              </a:ext>
            </a:extLst>
          </p:cNvPr>
          <p:cNvSpPr txBox="1"/>
          <p:nvPr/>
        </p:nvSpPr>
        <p:spPr>
          <a:xfrm>
            <a:off x="8697091" y="2713997"/>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26" name="TextBox 126">
            <a:extLst>
              <a:ext uri="{FF2B5EF4-FFF2-40B4-BE49-F238E27FC236}">
                <a16:creationId xmlns:a16="http://schemas.microsoft.com/office/drawing/2014/main" id="{52EAAE24-7D38-8252-D280-FFDE78E09F0E}"/>
              </a:ext>
            </a:extLst>
          </p:cNvPr>
          <p:cNvSpPr txBox="1"/>
          <p:nvPr/>
        </p:nvSpPr>
        <p:spPr>
          <a:xfrm>
            <a:off x="8738098"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87</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7" name="TextBox 127">
            <a:extLst>
              <a:ext uri="{FF2B5EF4-FFF2-40B4-BE49-F238E27FC236}">
                <a16:creationId xmlns:a16="http://schemas.microsoft.com/office/drawing/2014/main" id="{0154E86A-65DA-4A61-7BC0-49670A71BC4C}"/>
              </a:ext>
            </a:extLst>
          </p:cNvPr>
          <p:cNvSpPr txBox="1"/>
          <p:nvPr/>
        </p:nvSpPr>
        <p:spPr>
          <a:xfrm>
            <a:off x="10681246" y="2713997"/>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5</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8" name="TextBox 128">
            <a:extLst>
              <a:ext uri="{FF2B5EF4-FFF2-40B4-BE49-F238E27FC236}">
                <a16:creationId xmlns:a16="http://schemas.microsoft.com/office/drawing/2014/main" id="{28B5936F-5DC4-EC24-F18B-A4E9516203F9}"/>
              </a:ext>
            </a:extLst>
          </p:cNvPr>
          <p:cNvSpPr txBox="1"/>
          <p:nvPr/>
        </p:nvSpPr>
        <p:spPr>
          <a:xfrm>
            <a:off x="10722252"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20</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9" name="TextBox 129">
            <a:extLst>
              <a:ext uri="{FF2B5EF4-FFF2-40B4-BE49-F238E27FC236}">
                <a16:creationId xmlns:a16="http://schemas.microsoft.com/office/drawing/2014/main" id="{E8AE72F7-17EF-B4E3-4C0B-0FDEAA0B0347}"/>
              </a:ext>
            </a:extLst>
          </p:cNvPr>
          <p:cNvSpPr txBox="1"/>
          <p:nvPr/>
        </p:nvSpPr>
        <p:spPr>
          <a:xfrm>
            <a:off x="9689169" y="2713997"/>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3-2024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0" name="TextBox 130">
            <a:extLst>
              <a:ext uri="{FF2B5EF4-FFF2-40B4-BE49-F238E27FC236}">
                <a16:creationId xmlns:a16="http://schemas.microsoft.com/office/drawing/2014/main" id="{5585C7D8-13CE-6274-AB72-AD6012ED8B34}"/>
              </a:ext>
            </a:extLst>
          </p:cNvPr>
          <p:cNvSpPr txBox="1"/>
          <p:nvPr/>
        </p:nvSpPr>
        <p:spPr>
          <a:xfrm>
            <a:off x="9730175"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71 </a:t>
            </a:r>
            <a:r>
              <a:rPr kumimoji="0" lang="en-US" sz="1065" b="0" i="0" u="none" strike="noStrike" kern="1200" cap="none" spc="0" normalizeH="0" baseline="0" noProof="0" dirty="0" err="1">
                <a:ln>
                  <a:noFill/>
                </a:ln>
                <a:solidFill>
                  <a:srgbClr val="000000"/>
                </a:solidFill>
                <a:effectLst/>
                <a:uLnTx/>
                <a:uFillTx/>
                <a:latin typeface="Arial Bold" panose="020B0604020202020204"/>
                <a:ea typeface="+mn-ea"/>
                <a:cs typeface="+mn-cs"/>
              </a:rPr>
              <a:t>га</a:t>
            </a:r>
            <a:endPar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sp>
        <p:nvSpPr>
          <p:cNvPr id="231" name="TextBox 131">
            <a:extLst>
              <a:ext uri="{FF2B5EF4-FFF2-40B4-BE49-F238E27FC236}">
                <a16:creationId xmlns:a16="http://schemas.microsoft.com/office/drawing/2014/main" id="{E4EDB606-1585-22F5-AA73-1FF57E43D925}"/>
              </a:ext>
            </a:extLst>
          </p:cNvPr>
          <p:cNvSpPr txBox="1"/>
          <p:nvPr/>
        </p:nvSpPr>
        <p:spPr>
          <a:xfrm>
            <a:off x="8788269" y="3478805"/>
            <a:ext cx="2672646" cy="153888"/>
          </a:xfrm>
          <a:prstGeom prst="rect">
            <a:avLst/>
          </a:prstGeom>
        </p:spPr>
        <p:txBody>
          <a:bodyPr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Protective forest strip (3350 hectares)</a:t>
            </a:r>
          </a:p>
        </p:txBody>
      </p:sp>
      <p:sp>
        <p:nvSpPr>
          <p:cNvPr id="232" name="TextBox 132">
            <a:extLst>
              <a:ext uri="{FF2B5EF4-FFF2-40B4-BE49-F238E27FC236}">
                <a16:creationId xmlns:a16="http://schemas.microsoft.com/office/drawing/2014/main" id="{0854099C-437C-878C-8C71-054D1F44F5D4}"/>
              </a:ext>
            </a:extLst>
          </p:cNvPr>
          <p:cNvSpPr txBox="1"/>
          <p:nvPr/>
        </p:nvSpPr>
        <p:spPr>
          <a:xfrm>
            <a:off x="8697090" y="382497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3" name="TextBox 133">
            <a:extLst>
              <a:ext uri="{FF2B5EF4-FFF2-40B4-BE49-F238E27FC236}">
                <a16:creationId xmlns:a16="http://schemas.microsoft.com/office/drawing/2014/main" id="{1B5F783B-AB1E-4438-A253-B59EA462B5B6}"/>
              </a:ext>
            </a:extLst>
          </p:cNvPr>
          <p:cNvSpPr txBox="1"/>
          <p:nvPr/>
        </p:nvSpPr>
        <p:spPr>
          <a:xfrm>
            <a:off x="8738097"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109.5</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34" name="TextBox 134">
            <a:extLst>
              <a:ext uri="{FF2B5EF4-FFF2-40B4-BE49-F238E27FC236}">
                <a16:creationId xmlns:a16="http://schemas.microsoft.com/office/drawing/2014/main" id="{BCDC463E-7C89-A664-C707-9ACE517B6F58}"/>
              </a:ext>
            </a:extLst>
          </p:cNvPr>
          <p:cNvSpPr txBox="1"/>
          <p:nvPr/>
        </p:nvSpPr>
        <p:spPr>
          <a:xfrm>
            <a:off x="10681245" y="3824978"/>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5</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5" name="TextBox 135">
            <a:extLst>
              <a:ext uri="{FF2B5EF4-FFF2-40B4-BE49-F238E27FC236}">
                <a16:creationId xmlns:a16="http://schemas.microsoft.com/office/drawing/2014/main" id="{4205028B-7821-1CC9-E820-EA22F769716B}"/>
              </a:ext>
            </a:extLst>
          </p:cNvPr>
          <p:cNvSpPr txBox="1"/>
          <p:nvPr/>
        </p:nvSpPr>
        <p:spPr>
          <a:xfrm>
            <a:off x="10722252"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4.4</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36" name="TextBox 136">
            <a:extLst>
              <a:ext uri="{FF2B5EF4-FFF2-40B4-BE49-F238E27FC236}">
                <a16:creationId xmlns:a16="http://schemas.microsoft.com/office/drawing/2014/main" id="{C8A15AF6-A0F7-BDEA-37BF-8803104809A9}"/>
              </a:ext>
            </a:extLst>
          </p:cNvPr>
          <p:cNvSpPr txBox="1"/>
          <p:nvPr/>
        </p:nvSpPr>
        <p:spPr>
          <a:xfrm>
            <a:off x="9689168" y="382497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3-2024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7" name="TextBox 137">
            <a:extLst>
              <a:ext uri="{FF2B5EF4-FFF2-40B4-BE49-F238E27FC236}">
                <a16:creationId xmlns:a16="http://schemas.microsoft.com/office/drawing/2014/main" id="{83DE8989-1C0C-D004-2F15-0530E1DC32E7}"/>
              </a:ext>
            </a:extLst>
          </p:cNvPr>
          <p:cNvSpPr txBox="1"/>
          <p:nvPr/>
        </p:nvSpPr>
        <p:spPr>
          <a:xfrm>
            <a:off x="9730175"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25.8</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grpSp>
        <p:nvGrpSpPr>
          <p:cNvPr id="238" name="Group 55">
            <a:extLst>
              <a:ext uri="{FF2B5EF4-FFF2-40B4-BE49-F238E27FC236}">
                <a16:creationId xmlns:a16="http://schemas.microsoft.com/office/drawing/2014/main" id="{329A2821-031E-5F12-1DE9-68A2B274BF4F}"/>
              </a:ext>
            </a:extLst>
          </p:cNvPr>
          <p:cNvGrpSpPr/>
          <p:nvPr/>
        </p:nvGrpSpPr>
        <p:grpSpPr>
          <a:xfrm>
            <a:off x="8688375" y="5167670"/>
            <a:ext cx="1386350" cy="271845"/>
            <a:chOff x="0" y="0"/>
            <a:chExt cx="942571" cy="278287"/>
          </a:xfrm>
        </p:grpSpPr>
        <p:sp>
          <p:nvSpPr>
            <p:cNvPr id="239" name="Freeform 56">
              <a:extLst>
                <a:ext uri="{FF2B5EF4-FFF2-40B4-BE49-F238E27FC236}">
                  <a16:creationId xmlns:a16="http://schemas.microsoft.com/office/drawing/2014/main" id="{A3AE201A-DCC5-5AC6-6412-600D7BA40D37}"/>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0" name="TextBox 57">
              <a:extLst>
                <a:ext uri="{FF2B5EF4-FFF2-40B4-BE49-F238E27FC236}">
                  <a16:creationId xmlns:a16="http://schemas.microsoft.com/office/drawing/2014/main" id="{6694CECF-9367-4895-70A0-7F59B163082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1" name="Group 58">
            <a:extLst>
              <a:ext uri="{FF2B5EF4-FFF2-40B4-BE49-F238E27FC236}">
                <a16:creationId xmlns:a16="http://schemas.microsoft.com/office/drawing/2014/main" id="{E970E131-B786-DBDC-50C7-11C259C975A4}"/>
              </a:ext>
            </a:extLst>
          </p:cNvPr>
          <p:cNvGrpSpPr/>
          <p:nvPr/>
        </p:nvGrpSpPr>
        <p:grpSpPr>
          <a:xfrm>
            <a:off x="8632529" y="4595111"/>
            <a:ext cx="2904905" cy="411462"/>
            <a:chOff x="0" y="0"/>
            <a:chExt cx="1286741" cy="135889"/>
          </a:xfrm>
        </p:grpSpPr>
        <p:sp>
          <p:nvSpPr>
            <p:cNvPr id="242" name="Freeform 59">
              <a:extLst>
                <a:ext uri="{FF2B5EF4-FFF2-40B4-BE49-F238E27FC236}">
                  <a16:creationId xmlns:a16="http://schemas.microsoft.com/office/drawing/2014/main" id="{2B5249A8-2D2E-F981-D76B-E0CDA0D6D3B1}"/>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3" name="TextBox 60">
              <a:extLst>
                <a:ext uri="{FF2B5EF4-FFF2-40B4-BE49-F238E27FC236}">
                  <a16:creationId xmlns:a16="http://schemas.microsoft.com/office/drawing/2014/main" id="{A3E7D3CA-1390-B502-23C1-4568C90C9F85}"/>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4" name="TextBox 124">
            <a:extLst>
              <a:ext uri="{FF2B5EF4-FFF2-40B4-BE49-F238E27FC236}">
                <a16:creationId xmlns:a16="http://schemas.microsoft.com/office/drawing/2014/main" id="{DF4FB6C3-1F41-6B88-ACC8-601F16FF74D1}"/>
              </a:ext>
            </a:extLst>
          </p:cNvPr>
          <p:cNvSpPr txBox="1"/>
          <p:nvPr/>
        </p:nvSpPr>
        <p:spPr>
          <a:xfrm>
            <a:off x="8705036" y="4657357"/>
            <a:ext cx="2761352"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0808"/>
                </a:solidFill>
                <a:effectLst/>
                <a:uLnTx/>
                <a:uFillTx/>
                <a:latin typeface="Arial" panose="020B0604020202020204" pitchFamily="34" charset="0"/>
                <a:ea typeface="+mn-ea"/>
                <a:cs typeface="Arial" panose="020B0604020202020204" pitchFamily="34" charset="0"/>
              </a:rPr>
              <a:t>Assist in the natural regeneration of forests (6660 hectares)</a:t>
            </a:r>
          </a:p>
        </p:txBody>
      </p:sp>
      <p:sp>
        <p:nvSpPr>
          <p:cNvPr id="245" name="TextBox 125">
            <a:extLst>
              <a:ext uri="{FF2B5EF4-FFF2-40B4-BE49-F238E27FC236}">
                <a16:creationId xmlns:a16="http://schemas.microsoft.com/office/drawing/2014/main" id="{D34AB660-8B74-C56E-6A31-B83A23C2B2A9}"/>
              </a:ext>
            </a:extLst>
          </p:cNvPr>
          <p:cNvSpPr txBox="1"/>
          <p:nvPr/>
        </p:nvSpPr>
        <p:spPr>
          <a:xfrm>
            <a:off x="8735236" y="5217954"/>
            <a:ext cx="1245234" cy="151260"/>
          </a:xfrm>
          <a:prstGeom prst="rect">
            <a:avLst/>
          </a:prstGeom>
        </p:spPr>
        <p:txBody>
          <a:bodyPr wrap="square"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46" name="TextBox 126">
            <a:extLst>
              <a:ext uri="{FF2B5EF4-FFF2-40B4-BE49-F238E27FC236}">
                <a16:creationId xmlns:a16="http://schemas.microsoft.com/office/drawing/2014/main" id="{A8669458-1BF9-B06C-A38F-4A20BCA3EB3D}"/>
              </a:ext>
            </a:extLst>
          </p:cNvPr>
          <p:cNvSpPr txBox="1"/>
          <p:nvPr/>
        </p:nvSpPr>
        <p:spPr>
          <a:xfrm>
            <a:off x="9071430" y="5552781"/>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91</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grpSp>
        <p:nvGrpSpPr>
          <p:cNvPr id="247" name="Group 55">
            <a:extLst>
              <a:ext uri="{FF2B5EF4-FFF2-40B4-BE49-F238E27FC236}">
                <a16:creationId xmlns:a16="http://schemas.microsoft.com/office/drawing/2014/main" id="{E904D8A9-AB36-D388-4CD9-F8B2C38DDF85}"/>
              </a:ext>
            </a:extLst>
          </p:cNvPr>
          <p:cNvGrpSpPr/>
          <p:nvPr/>
        </p:nvGrpSpPr>
        <p:grpSpPr>
          <a:xfrm>
            <a:off x="10180162" y="5169505"/>
            <a:ext cx="1386350" cy="271845"/>
            <a:chOff x="0" y="0"/>
            <a:chExt cx="942571" cy="278287"/>
          </a:xfrm>
        </p:grpSpPr>
        <p:sp>
          <p:nvSpPr>
            <p:cNvPr id="248" name="Freeform 56">
              <a:extLst>
                <a:ext uri="{FF2B5EF4-FFF2-40B4-BE49-F238E27FC236}">
                  <a16:creationId xmlns:a16="http://schemas.microsoft.com/office/drawing/2014/main" id="{9FF203E1-F329-9657-BAB3-90382BF02256}"/>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9" name="TextBox 57">
              <a:extLst>
                <a:ext uri="{FF2B5EF4-FFF2-40B4-BE49-F238E27FC236}">
                  <a16:creationId xmlns:a16="http://schemas.microsoft.com/office/drawing/2014/main" id="{B39B0DCE-C3B2-A493-DA0D-2A7192406E78}"/>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0" name="TextBox 125">
            <a:extLst>
              <a:ext uri="{FF2B5EF4-FFF2-40B4-BE49-F238E27FC236}">
                <a16:creationId xmlns:a16="http://schemas.microsoft.com/office/drawing/2014/main" id="{A95C4FDD-E585-8EB0-CBE6-078570451E4B}"/>
              </a:ext>
            </a:extLst>
          </p:cNvPr>
          <p:cNvSpPr txBox="1"/>
          <p:nvPr/>
        </p:nvSpPr>
        <p:spPr>
          <a:xfrm>
            <a:off x="10227023" y="5219789"/>
            <a:ext cx="1245234" cy="151260"/>
          </a:xfrm>
          <a:prstGeom prst="rect">
            <a:avLst/>
          </a:prstGeom>
        </p:spPr>
        <p:txBody>
          <a:bodyPr wrap="square"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2025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51" name="TextBox 126">
            <a:extLst>
              <a:ext uri="{FF2B5EF4-FFF2-40B4-BE49-F238E27FC236}">
                <a16:creationId xmlns:a16="http://schemas.microsoft.com/office/drawing/2014/main" id="{CFF92B31-F8D0-85DE-521E-A40052B80412}"/>
              </a:ext>
            </a:extLst>
          </p:cNvPr>
          <p:cNvSpPr txBox="1"/>
          <p:nvPr/>
        </p:nvSpPr>
        <p:spPr>
          <a:xfrm>
            <a:off x="10519803" y="5552781"/>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26</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142">
            <a:extLst>
              <a:ext uri="{FF2B5EF4-FFF2-40B4-BE49-F238E27FC236}">
                <a16:creationId xmlns:a16="http://schemas.microsoft.com/office/drawing/2014/main" id="{06A5F4BA-1E3C-8224-2143-5F89E9858F9A}"/>
              </a:ext>
            </a:extLst>
          </p:cNvPr>
          <p:cNvSpPr txBox="1">
            <a:spLocks noChangeArrowheads="1"/>
          </p:cNvSpPr>
          <p:nvPr/>
        </p:nvSpPr>
        <p:spPr bwMode="auto">
          <a:xfrm>
            <a:off x="58738" y="215900"/>
            <a:ext cx="9896475"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mn-MN" sz="2000" b="1" dirty="0">
                <a:solidFill>
                  <a:schemeClr val="accent1">
                    <a:lumMod val="50000"/>
                  </a:schemeClr>
                </a:solidFill>
                <a:latin typeface="Arial" pitchFamily="34" charset="0"/>
                <a:cs typeface="Arial" pitchFamily="34" charset="0"/>
              </a:rPr>
              <a:t>IN THE FRAMEWORK OF THE "BILLION TREES" NATIONAL MOVEMENT</a:t>
            </a:r>
            <a:endParaRPr lang="mn-MN" altLang="mn-MN" sz="2000" b="1" dirty="0">
              <a:solidFill>
                <a:schemeClr val="accent1">
                  <a:lumMod val="50000"/>
                </a:schemeClr>
              </a:solidFill>
              <a:latin typeface="Arial" pitchFamily="34" charset="0"/>
              <a:cs typeface="Arial" pitchFamily="34" charset="0"/>
            </a:endParaRPr>
          </a:p>
        </p:txBody>
      </p:sp>
      <p:grpSp>
        <p:nvGrpSpPr>
          <p:cNvPr id="44035" name="Group 37">
            <a:extLst>
              <a:ext uri="{FF2B5EF4-FFF2-40B4-BE49-F238E27FC236}">
                <a16:creationId xmlns:a16="http://schemas.microsoft.com/office/drawing/2014/main" id="{D9B9C3C3-99F6-D0FE-53E6-DCF919743551}"/>
              </a:ext>
            </a:extLst>
          </p:cNvPr>
          <p:cNvGrpSpPr>
            <a:grpSpLocks/>
          </p:cNvGrpSpPr>
          <p:nvPr/>
        </p:nvGrpSpPr>
        <p:grpSpPr bwMode="auto">
          <a:xfrm>
            <a:off x="495931" y="692150"/>
            <a:ext cx="10628147" cy="2344738"/>
            <a:chOff x="858844" y="1242422"/>
            <a:chExt cx="10629039" cy="2345321"/>
          </a:xfrm>
        </p:grpSpPr>
        <p:sp>
          <p:nvSpPr>
            <p:cNvPr id="44055" name="TextBox 1">
              <a:extLst>
                <a:ext uri="{FF2B5EF4-FFF2-40B4-BE49-F238E27FC236}">
                  <a16:creationId xmlns:a16="http://schemas.microsoft.com/office/drawing/2014/main" id="{E3F01C79-038F-DD91-C83B-AD4B22718B3D}"/>
                </a:ext>
              </a:extLst>
            </p:cNvPr>
            <p:cNvSpPr txBox="1">
              <a:spLocks noChangeArrowheads="1"/>
            </p:cNvSpPr>
            <p:nvPr/>
          </p:nvSpPr>
          <p:spPr bwMode="auto">
            <a:xfrm>
              <a:off x="858844" y="2483709"/>
              <a:ext cx="3255404" cy="7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Rehabilitation of degraded forests</a:t>
              </a:r>
              <a:endParaRPr lang="mn-MN" altLang="mn-MN" sz="2000" dirty="0">
                <a:latin typeface="Montserrat" panose="00000500000000000000" pitchFamily="2" charset="0"/>
              </a:endParaRPr>
            </a:p>
          </p:txBody>
        </p:sp>
        <p:sp>
          <p:nvSpPr>
            <p:cNvPr id="44056" name="TextBox 66">
              <a:extLst>
                <a:ext uri="{FF2B5EF4-FFF2-40B4-BE49-F238E27FC236}">
                  <a16:creationId xmlns:a16="http://schemas.microsoft.com/office/drawing/2014/main" id="{8A9FD5F0-E735-16F4-880F-61378A0FF131}"/>
                </a:ext>
              </a:extLst>
            </p:cNvPr>
            <p:cNvSpPr txBox="1">
              <a:spLocks noChangeArrowheads="1"/>
            </p:cNvSpPr>
            <p:nvPr/>
          </p:nvSpPr>
          <p:spPr bwMode="auto">
            <a:xfrm>
              <a:off x="4369401" y="2475363"/>
              <a:ext cx="3376501" cy="7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Reducing desertification and land degradation</a:t>
              </a:r>
              <a:endParaRPr lang="mn-MN" altLang="mn-MN" sz="2000" dirty="0">
                <a:latin typeface="Montserrat" panose="00000500000000000000" pitchFamily="2" charset="0"/>
              </a:endParaRPr>
            </a:p>
          </p:txBody>
        </p:sp>
        <p:sp>
          <p:nvSpPr>
            <p:cNvPr id="44057" name="TextBox 67">
              <a:extLst>
                <a:ext uri="{FF2B5EF4-FFF2-40B4-BE49-F238E27FC236}">
                  <a16:creationId xmlns:a16="http://schemas.microsoft.com/office/drawing/2014/main" id="{47D9FBAD-E09A-5B47-D216-78869194D785}"/>
                </a:ext>
              </a:extLst>
            </p:cNvPr>
            <p:cNvSpPr txBox="1">
              <a:spLocks noChangeArrowheads="1"/>
            </p:cNvSpPr>
            <p:nvPr/>
          </p:nvSpPr>
          <p:spPr bwMode="auto">
            <a:xfrm>
              <a:off x="8072880" y="2462515"/>
              <a:ext cx="3415003" cy="40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Increase the green space</a:t>
              </a:r>
              <a:endParaRPr lang="mn-MN" altLang="mn-MN" sz="2000" dirty="0">
                <a:latin typeface="Montserrat" panose="00000500000000000000" pitchFamily="2" charset="0"/>
              </a:endParaRPr>
            </a:p>
          </p:txBody>
        </p:sp>
        <p:sp>
          <p:nvSpPr>
            <p:cNvPr id="44058" name="TextBox 68">
              <a:extLst>
                <a:ext uri="{FF2B5EF4-FFF2-40B4-BE49-F238E27FC236}">
                  <a16:creationId xmlns:a16="http://schemas.microsoft.com/office/drawing/2014/main" id="{63731E95-0837-8A51-F78E-60AA03EC897A}"/>
                </a:ext>
              </a:extLst>
            </p:cNvPr>
            <p:cNvSpPr txBox="1">
              <a:spLocks noChangeArrowheads="1"/>
            </p:cNvSpPr>
            <p:nvPr/>
          </p:nvSpPr>
          <p:spPr bwMode="auto">
            <a:xfrm>
              <a:off x="1786028" y="3100590"/>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20</a:t>
              </a:r>
              <a:r>
                <a:rPr lang="mn-MN" altLang="mn-MN" sz="2400" b="1">
                  <a:latin typeface="Montserrat" panose="00000500000000000000" pitchFamily="2" charset="0"/>
                </a:rPr>
                <a:t>.</a:t>
              </a:r>
              <a:r>
                <a:rPr lang="en-US" altLang="mn-MN" sz="2400" b="1">
                  <a:latin typeface="Montserrat" panose="00000500000000000000" pitchFamily="2" charset="0"/>
                </a:rPr>
                <a:t>7</a:t>
              </a:r>
              <a:r>
                <a:rPr lang="mn-MN" altLang="mn-MN" sz="2400" b="1">
                  <a:latin typeface="Montserrat" panose="00000500000000000000" pitchFamily="2" charset="0"/>
                </a:rPr>
                <a:t> сая</a:t>
              </a:r>
            </a:p>
          </p:txBody>
        </p:sp>
        <p:sp>
          <p:nvSpPr>
            <p:cNvPr id="44059" name="TextBox 69">
              <a:extLst>
                <a:ext uri="{FF2B5EF4-FFF2-40B4-BE49-F238E27FC236}">
                  <a16:creationId xmlns:a16="http://schemas.microsoft.com/office/drawing/2014/main" id="{07E06170-71CF-94AE-EC31-B62E648640EE}"/>
                </a:ext>
              </a:extLst>
            </p:cNvPr>
            <p:cNvSpPr txBox="1">
              <a:spLocks noChangeArrowheads="1"/>
            </p:cNvSpPr>
            <p:nvPr/>
          </p:nvSpPr>
          <p:spPr bwMode="auto">
            <a:xfrm>
              <a:off x="5350160" y="3125967"/>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34</a:t>
              </a:r>
              <a:r>
                <a:rPr lang="mn-MN" altLang="mn-MN" sz="2400" b="1">
                  <a:latin typeface="Montserrat" panose="00000500000000000000" pitchFamily="2" charset="0"/>
                </a:rPr>
                <a:t>.</a:t>
              </a:r>
              <a:r>
                <a:rPr lang="en-US" altLang="mn-MN" sz="2400" b="1">
                  <a:latin typeface="Montserrat" panose="00000500000000000000" pitchFamily="2" charset="0"/>
                </a:rPr>
                <a:t>3</a:t>
              </a:r>
              <a:r>
                <a:rPr lang="mn-MN" altLang="mn-MN" sz="2400" b="1">
                  <a:latin typeface="Montserrat" panose="00000500000000000000" pitchFamily="2" charset="0"/>
                </a:rPr>
                <a:t> сая</a:t>
              </a:r>
            </a:p>
          </p:txBody>
        </p:sp>
        <p:sp>
          <p:nvSpPr>
            <p:cNvPr id="44060" name="TextBox 70">
              <a:extLst>
                <a:ext uri="{FF2B5EF4-FFF2-40B4-BE49-F238E27FC236}">
                  <a16:creationId xmlns:a16="http://schemas.microsoft.com/office/drawing/2014/main" id="{207956CC-351D-4F3C-E0C9-F59EB09FB9AD}"/>
                </a:ext>
              </a:extLst>
            </p:cNvPr>
            <p:cNvSpPr txBox="1">
              <a:spLocks noChangeArrowheads="1"/>
            </p:cNvSpPr>
            <p:nvPr/>
          </p:nvSpPr>
          <p:spPr bwMode="auto">
            <a:xfrm>
              <a:off x="9092800" y="3125967"/>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65</a:t>
              </a:r>
              <a:r>
                <a:rPr lang="mn-MN" altLang="mn-MN" sz="2400" b="1">
                  <a:latin typeface="Montserrat" panose="00000500000000000000" pitchFamily="2" charset="0"/>
                </a:rPr>
                <a:t>.</a:t>
              </a:r>
              <a:r>
                <a:rPr lang="en-US" altLang="mn-MN" sz="2400" b="1">
                  <a:latin typeface="Montserrat" panose="00000500000000000000" pitchFamily="2" charset="0"/>
                </a:rPr>
                <a:t>0</a:t>
              </a:r>
              <a:r>
                <a:rPr lang="mn-MN" altLang="mn-MN" sz="2400" b="1">
                  <a:latin typeface="Montserrat" panose="00000500000000000000" pitchFamily="2" charset="0"/>
                </a:rPr>
                <a:t> сая</a:t>
              </a:r>
            </a:p>
          </p:txBody>
        </p:sp>
        <p:pic>
          <p:nvPicPr>
            <p:cNvPr id="44061" name="Graphic 5" descr="Forest scene">
              <a:extLst>
                <a:ext uri="{FF2B5EF4-FFF2-40B4-BE49-F238E27FC236}">
                  <a16:creationId xmlns:a16="http://schemas.microsoft.com/office/drawing/2014/main" id="{B4F27AE2-E467-C7CB-F7E6-0B8E05E3E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061" y="1274179"/>
              <a:ext cx="1370128" cy="13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Graphic 9" descr="Hill scene">
              <a:extLst>
                <a:ext uri="{FF2B5EF4-FFF2-40B4-BE49-F238E27FC236}">
                  <a16:creationId xmlns:a16="http://schemas.microsoft.com/office/drawing/2014/main" id="{B0835DEE-BC90-3354-DCF1-7DD2257FB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803" y="1378976"/>
              <a:ext cx="1232003" cy="123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Graphic 11" descr="Suburban scene">
              <a:extLst>
                <a:ext uri="{FF2B5EF4-FFF2-40B4-BE49-F238E27FC236}">
                  <a16:creationId xmlns:a16="http://schemas.microsoft.com/office/drawing/2014/main" id="{37E1C5D0-38FF-CCC8-F590-07D1929A3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524" y="1242422"/>
              <a:ext cx="1370128" cy="13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36" name="Group 36">
            <a:extLst>
              <a:ext uri="{FF2B5EF4-FFF2-40B4-BE49-F238E27FC236}">
                <a16:creationId xmlns:a16="http://schemas.microsoft.com/office/drawing/2014/main" id="{A74AD65C-01B0-FD0D-BF79-EDC9405AA1D7}"/>
              </a:ext>
            </a:extLst>
          </p:cNvPr>
          <p:cNvGrpSpPr>
            <a:grpSpLocks/>
          </p:cNvGrpSpPr>
          <p:nvPr/>
        </p:nvGrpSpPr>
        <p:grpSpPr bwMode="auto">
          <a:xfrm>
            <a:off x="772824" y="4007822"/>
            <a:ext cx="10312316" cy="2152634"/>
            <a:chOff x="698186" y="3887240"/>
            <a:chExt cx="10312190" cy="2154094"/>
          </a:xfrm>
        </p:grpSpPr>
        <p:pic>
          <p:nvPicPr>
            <p:cNvPr id="44038" name="Picture 14">
              <a:extLst>
                <a:ext uri="{FF2B5EF4-FFF2-40B4-BE49-F238E27FC236}">
                  <a16:creationId xmlns:a16="http://schemas.microsoft.com/office/drawing/2014/main" id="{4E93DC90-9AE0-C049-9761-C72ECF7C5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2021"/>
            <a:stretch>
              <a:fillRect/>
            </a:stretch>
          </p:blipFill>
          <p:spPr bwMode="auto">
            <a:xfrm>
              <a:off x="1095517" y="3887240"/>
              <a:ext cx="9705673" cy="54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Graphic 16" descr="Fir tree">
              <a:extLst>
                <a:ext uri="{FF2B5EF4-FFF2-40B4-BE49-F238E27FC236}">
                  <a16:creationId xmlns:a16="http://schemas.microsoft.com/office/drawing/2014/main" id="{F614CF65-AFCD-24D1-A741-A2D0C19EB9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68" y="4312773"/>
              <a:ext cx="731876" cy="73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Graphic 20" descr="Tropical scene">
              <a:extLst>
                <a:ext uri="{FF2B5EF4-FFF2-40B4-BE49-F238E27FC236}">
                  <a16:creationId xmlns:a16="http://schemas.microsoft.com/office/drawing/2014/main" id="{F9DF8C46-C8E9-0504-BAA4-6D49FFE684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5986" y="4352486"/>
              <a:ext cx="731876"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Graphic 22" descr="Farm scene">
              <a:extLst>
                <a:ext uri="{FF2B5EF4-FFF2-40B4-BE49-F238E27FC236}">
                  <a16:creationId xmlns:a16="http://schemas.microsoft.com/office/drawing/2014/main" id="{FB54B3D2-66FD-6285-0A7B-B8EADC1E04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0981" y="4350899"/>
              <a:ext cx="731875" cy="73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Graphic 24" descr="Highway scene">
              <a:extLst>
                <a:ext uri="{FF2B5EF4-FFF2-40B4-BE49-F238E27FC236}">
                  <a16:creationId xmlns:a16="http://schemas.microsoft.com/office/drawing/2014/main" id="{5243C5F3-C0CA-E827-E57E-ABDAD4F9AB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1755" y="4377896"/>
              <a:ext cx="731875"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3" name="Group 31">
              <a:extLst>
                <a:ext uri="{FF2B5EF4-FFF2-40B4-BE49-F238E27FC236}">
                  <a16:creationId xmlns:a16="http://schemas.microsoft.com/office/drawing/2014/main" id="{6CA4AD75-7E4B-4AF3-3984-F613E0C24CF2}"/>
                </a:ext>
              </a:extLst>
            </p:cNvPr>
            <p:cNvGrpSpPr>
              <a:grpSpLocks/>
            </p:cNvGrpSpPr>
            <p:nvPr/>
          </p:nvGrpSpPr>
          <p:grpSpPr bwMode="auto">
            <a:xfrm>
              <a:off x="8323000" y="4381070"/>
              <a:ext cx="779513" cy="753851"/>
              <a:chOff x="8147765" y="4147548"/>
              <a:chExt cx="779513" cy="753851"/>
            </a:xfrm>
          </p:grpSpPr>
          <p:pic>
            <p:nvPicPr>
              <p:cNvPr id="44053" name="Graphic 28" descr="Cherries">
                <a:extLst>
                  <a:ext uri="{FF2B5EF4-FFF2-40B4-BE49-F238E27FC236}">
                    <a16:creationId xmlns:a16="http://schemas.microsoft.com/office/drawing/2014/main" id="{BC940A3C-D401-DE9A-7664-9286BB4F4F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7207" y="4147548"/>
                <a:ext cx="400071" cy="39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Graphic 30" descr="Plant">
                <a:extLst>
                  <a:ext uri="{FF2B5EF4-FFF2-40B4-BE49-F238E27FC236}">
                    <a16:creationId xmlns:a16="http://schemas.microsoft.com/office/drawing/2014/main" id="{917A837E-1EE7-FDFA-4306-FCDD47323A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47765" y="4169785"/>
                <a:ext cx="731876"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4" name="Graphic 112" descr="Suburban scene">
              <a:extLst>
                <a:ext uri="{FF2B5EF4-FFF2-40B4-BE49-F238E27FC236}">
                  <a16:creationId xmlns:a16="http://schemas.microsoft.com/office/drawing/2014/main" id="{61C18CDB-75B9-47D4-FD95-B13FBD4897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55009" y="4303251"/>
              <a:ext cx="846181" cy="84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Box 114">
              <a:extLst>
                <a:ext uri="{FF2B5EF4-FFF2-40B4-BE49-F238E27FC236}">
                  <a16:creationId xmlns:a16="http://schemas.microsoft.com/office/drawing/2014/main" id="{2AD8B66D-378F-8047-2BB9-81E0E52C7384}"/>
                </a:ext>
              </a:extLst>
            </p:cNvPr>
            <p:cNvSpPr txBox="1">
              <a:spLocks noChangeArrowheads="1"/>
            </p:cNvSpPr>
            <p:nvPr/>
          </p:nvSpPr>
          <p:spPr bwMode="auto">
            <a:xfrm>
              <a:off x="698186" y="5267681"/>
              <a:ext cx="1850309"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Afforestation and forest restoration</a:t>
              </a:r>
            </a:p>
            <a:p>
              <a:pPr algn="ctr" eaLnBrk="1" hangingPunct="1"/>
              <a:r>
                <a:rPr lang="mn-MN" altLang="mn-MN" sz="1400" b="1" dirty="0">
                  <a:latin typeface="Montserrat" panose="00000500000000000000" pitchFamily="2" charset="0"/>
                </a:rPr>
                <a:t>20</a:t>
              </a:r>
              <a:r>
                <a:rPr lang="en-US" altLang="mn-MN" sz="1400" b="1" dirty="0">
                  <a:latin typeface="Montserrat" panose="00000500000000000000" pitchFamily="2" charset="0"/>
                </a:rPr>
                <a:t>.</a:t>
              </a:r>
              <a:r>
                <a:rPr lang="mn-MN" altLang="mn-MN" sz="1400" b="1" dirty="0">
                  <a:latin typeface="Montserrat" panose="00000500000000000000" pitchFamily="2" charset="0"/>
                </a:rPr>
                <a:t>7</a:t>
              </a:r>
              <a:r>
                <a:rPr lang="en-US" altLang="mn-MN" sz="1400" b="1" dirty="0">
                  <a:latin typeface="Montserrat" panose="00000500000000000000" pitchFamily="2" charset="0"/>
                </a:rPr>
                <a:t> million</a:t>
              </a:r>
              <a:endParaRPr lang="mn-MN" altLang="mn-MN" sz="1400" b="1" dirty="0">
                <a:latin typeface="Montserrat" panose="00000500000000000000" pitchFamily="2" charset="0"/>
              </a:endParaRPr>
            </a:p>
          </p:txBody>
        </p:sp>
        <p:sp>
          <p:nvSpPr>
            <p:cNvPr id="44046" name="TextBox 125">
              <a:extLst>
                <a:ext uri="{FF2B5EF4-FFF2-40B4-BE49-F238E27FC236}">
                  <a16:creationId xmlns:a16="http://schemas.microsoft.com/office/drawing/2014/main" id="{90466073-ABB7-582D-9A2E-783FBE95CA99}"/>
                </a:ext>
              </a:extLst>
            </p:cNvPr>
            <p:cNvSpPr txBox="1">
              <a:spLocks noChangeArrowheads="1"/>
            </p:cNvSpPr>
            <p:nvPr/>
          </p:nvSpPr>
          <p:spPr bwMode="auto">
            <a:xfrm>
              <a:off x="2477507" y="5225173"/>
              <a:ext cx="1200951" cy="8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Plant trees along the Tatami River</a:t>
              </a:r>
            </a:p>
            <a:p>
              <a:pPr algn="ctr" eaLnBrk="1" hangingPunct="1"/>
              <a:r>
                <a:rPr lang="en-US" altLang="mn-MN" sz="1400" b="1" dirty="0">
                  <a:latin typeface="Montserrat" panose="00000500000000000000" pitchFamily="2" charset="0"/>
                </a:rPr>
                <a:t>6.0 million</a:t>
              </a:r>
              <a:endParaRPr lang="mn-MN" altLang="mn-MN" sz="1400" b="1" dirty="0">
                <a:latin typeface="Montserrat" panose="00000500000000000000" pitchFamily="2" charset="0"/>
              </a:endParaRPr>
            </a:p>
          </p:txBody>
        </p:sp>
        <p:sp>
          <p:nvSpPr>
            <p:cNvPr id="44047" name="TextBox 126">
              <a:extLst>
                <a:ext uri="{FF2B5EF4-FFF2-40B4-BE49-F238E27FC236}">
                  <a16:creationId xmlns:a16="http://schemas.microsoft.com/office/drawing/2014/main" id="{658B85B2-C60E-7631-8FBA-BA2383A626EE}"/>
                </a:ext>
              </a:extLst>
            </p:cNvPr>
            <p:cNvSpPr txBox="1">
              <a:spLocks noChangeArrowheads="1"/>
            </p:cNvSpPr>
            <p:nvPr/>
          </p:nvSpPr>
          <p:spPr bwMode="auto">
            <a:xfrm>
              <a:off x="3515504" y="5233676"/>
              <a:ext cx="1604332"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Cropland Protection</a:t>
              </a:r>
            </a:p>
            <a:p>
              <a:pPr algn="ctr" eaLnBrk="1" hangingPunct="1"/>
              <a:r>
                <a:rPr lang="mn-MN" altLang="mn-MN" sz="1400" b="1" dirty="0">
                  <a:latin typeface="Montserrat" panose="00000500000000000000" pitchFamily="2" charset="0"/>
                </a:rPr>
                <a:t>1</a:t>
              </a:r>
              <a:r>
                <a:rPr lang="en-US" altLang="mn-MN" sz="1400" b="1" dirty="0">
                  <a:latin typeface="Montserrat" panose="00000500000000000000" pitchFamily="2" charset="0"/>
                </a:rPr>
                <a:t>.</a:t>
              </a:r>
              <a:r>
                <a:rPr lang="mn-MN" altLang="mn-MN" sz="1400" b="1" dirty="0">
                  <a:latin typeface="Montserrat" panose="00000500000000000000" pitchFamily="2" charset="0"/>
                </a:rPr>
                <a:t>2 </a:t>
              </a:r>
              <a:r>
                <a:rPr lang="en-US" altLang="mn-MN" sz="1400" b="1" dirty="0">
                  <a:latin typeface="Montserrat" panose="00000500000000000000" pitchFamily="2" charset="0"/>
                </a:rPr>
                <a:t>million</a:t>
              </a:r>
              <a:endParaRPr lang="mn-MN" altLang="mn-MN" sz="1400" b="1" dirty="0">
                <a:latin typeface="Montserrat" panose="00000500000000000000" pitchFamily="2" charset="0"/>
              </a:endParaRPr>
            </a:p>
          </p:txBody>
        </p:sp>
        <p:sp>
          <p:nvSpPr>
            <p:cNvPr id="44048" name="TextBox 127">
              <a:extLst>
                <a:ext uri="{FF2B5EF4-FFF2-40B4-BE49-F238E27FC236}">
                  <a16:creationId xmlns:a16="http://schemas.microsoft.com/office/drawing/2014/main" id="{39AA37B4-427A-CD00-34C2-02855484622F}"/>
                </a:ext>
              </a:extLst>
            </p:cNvPr>
            <p:cNvSpPr txBox="1">
              <a:spLocks noChangeArrowheads="1"/>
            </p:cNvSpPr>
            <p:nvPr/>
          </p:nvSpPr>
          <p:spPr bwMode="auto">
            <a:xfrm>
              <a:off x="4996839" y="5259246"/>
              <a:ext cx="1699917"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Road and railway Protection</a:t>
              </a:r>
            </a:p>
            <a:p>
              <a:pPr algn="ctr" eaLnBrk="1" hangingPunct="1"/>
              <a:r>
                <a:rPr lang="mn-MN" altLang="mn-MN" sz="1400" b="1" dirty="0">
                  <a:latin typeface="Montserrat" panose="00000500000000000000" pitchFamily="2" charset="0"/>
                </a:rPr>
                <a:t>6</a:t>
              </a:r>
              <a:r>
                <a:rPr lang="en-US" altLang="mn-MN" sz="1400" b="1" dirty="0">
                  <a:latin typeface="Montserrat" panose="00000500000000000000" pitchFamily="2" charset="0"/>
                </a:rPr>
                <a:t>.</a:t>
              </a:r>
              <a:r>
                <a:rPr lang="mn-MN" altLang="mn-MN" sz="1400" b="1" dirty="0">
                  <a:latin typeface="Montserrat" panose="00000500000000000000" pitchFamily="2" charset="0"/>
                </a:rPr>
                <a:t>6 </a:t>
              </a:r>
              <a:r>
                <a:rPr lang="en-US" altLang="mn-MN" sz="1400" b="1" dirty="0">
                  <a:latin typeface="Montserrat" panose="00000500000000000000" pitchFamily="2" charset="0"/>
                </a:rPr>
                <a:t>million</a:t>
              </a:r>
              <a:endParaRPr lang="mn-MN" altLang="mn-MN" sz="1400" b="1" dirty="0">
                <a:latin typeface="Montserrat" panose="00000500000000000000" pitchFamily="2" charset="0"/>
              </a:endParaRPr>
            </a:p>
          </p:txBody>
        </p:sp>
        <p:sp>
          <p:nvSpPr>
            <p:cNvPr id="44049" name="TextBox 128">
              <a:extLst>
                <a:ext uri="{FF2B5EF4-FFF2-40B4-BE49-F238E27FC236}">
                  <a16:creationId xmlns:a16="http://schemas.microsoft.com/office/drawing/2014/main" id="{7E9173D6-EBAD-E3D9-A59E-C9C5E80A0693}"/>
                </a:ext>
              </a:extLst>
            </p:cNvPr>
            <p:cNvSpPr txBox="1">
              <a:spLocks noChangeArrowheads="1"/>
            </p:cNvSpPr>
            <p:nvPr/>
          </p:nvSpPr>
          <p:spPr bwMode="auto">
            <a:xfrm>
              <a:off x="6655763" y="5267681"/>
              <a:ext cx="1535175"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Protective forest strip</a:t>
              </a:r>
            </a:p>
            <a:p>
              <a:pPr algn="ctr" eaLnBrk="1" hangingPunct="1"/>
              <a:r>
                <a:rPr lang="mn-MN" altLang="mn-MN" sz="1400" b="1" dirty="0">
                  <a:latin typeface="Montserrat" panose="00000500000000000000" pitchFamily="2" charset="0"/>
                </a:rPr>
                <a:t>9</a:t>
              </a:r>
              <a:r>
                <a:rPr lang="en-US" altLang="mn-MN" sz="1400" b="1" dirty="0">
                  <a:latin typeface="Montserrat" panose="00000500000000000000" pitchFamily="2" charset="0"/>
                </a:rPr>
                <a:t>.5</a:t>
              </a:r>
              <a:r>
                <a:rPr lang="mn-MN" altLang="mn-MN" sz="1400" b="1" dirty="0">
                  <a:latin typeface="Montserrat" panose="00000500000000000000" pitchFamily="2" charset="0"/>
                </a:rPr>
                <a:t> </a:t>
              </a:r>
              <a:r>
                <a:rPr lang="en-US" altLang="mn-MN" sz="1400" b="1" dirty="0">
                  <a:latin typeface="Montserrat" panose="00000500000000000000" pitchFamily="2" charset="0"/>
                </a:rPr>
                <a:t>million</a:t>
              </a:r>
              <a:endParaRPr lang="mn-MN" altLang="mn-MN" sz="1400" b="1" dirty="0">
                <a:latin typeface="Montserrat" panose="00000500000000000000" pitchFamily="2" charset="0"/>
              </a:endParaRPr>
            </a:p>
          </p:txBody>
        </p:sp>
        <p:sp>
          <p:nvSpPr>
            <p:cNvPr id="44050" name="TextBox 130">
              <a:extLst>
                <a:ext uri="{FF2B5EF4-FFF2-40B4-BE49-F238E27FC236}">
                  <a16:creationId xmlns:a16="http://schemas.microsoft.com/office/drawing/2014/main" id="{8BDC3549-4CA5-FD6A-0FEC-1AAB4079195C}"/>
                </a:ext>
              </a:extLst>
            </p:cNvPr>
            <p:cNvSpPr txBox="1">
              <a:spLocks noChangeArrowheads="1"/>
            </p:cNvSpPr>
            <p:nvPr/>
          </p:nvSpPr>
          <p:spPr bwMode="auto">
            <a:xfrm>
              <a:off x="8334723" y="5280167"/>
              <a:ext cx="1263144" cy="4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Fruit farming</a:t>
              </a:r>
            </a:p>
            <a:p>
              <a:pPr algn="ctr" eaLnBrk="1" hangingPunct="1"/>
              <a:r>
                <a:rPr lang="mn-MN" altLang="mn-MN" sz="1400" b="1" dirty="0">
                  <a:latin typeface="Montserrat" panose="00000500000000000000" pitchFamily="2" charset="0"/>
                </a:rPr>
                <a:t>11</a:t>
              </a:r>
              <a:r>
                <a:rPr lang="en-US" altLang="mn-MN" sz="1400" b="1" dirty="0">
                  <a:latin typeface="Montserrat" panose="00000500000000000000" pitchFamily="2" charset="0"/>
                </a:rPr>
                <a:t>.</a:t>
              </a:r>
              <a:r>
                <a:rPr lang="mn-MN" altLang="mn-MN" sz="1400" b="1" dirty="0">
                  <a:latin typeface="Montserrat" panose="00000500000000000000" pitchFamily="2" charset="0"/>
                </a:rPr>
                <a:t>0 </a:t>
              </a:r>
              <a:r>
                <a:rPr lang="en-US" altLang="mn-MN" sz="1400" b="1" dirty="0">
                  <a:latin typeface="Montserrat" panose="00000500000000000000" pitchFamily="2" charset="0"/>
                </a:rPr>
                <a:t>million</a:t>
              </a:r>
              <a:endParaRPr lang="mn-MN" altLang="mn-MN" sz="1400" b="1" dirty="0">
                <a:latin typeface="Montserrat" panose="00000500000000000000" pitchFamily="2" charset="0"/>
              </a:endParaRPr>
            </a:p>
          </p:txBody>
        </p:sp>
        <p:sp>
          <p:nvSpPr>
            <p:cNvPr id="44051" name="TextBox 131">
              <a:extLst>
                <a:ext uri="{FF2B5EF4-FFF2-40B4-BE49-F238E27FC236}">
                  <a16:creationId xmlns:a16="http://schemas.microsoft.com/office/drawing/2014/main" id="{A4B8FD36-6125-438D-2D4E-880884275FDB}"/>
                </a:ext>
              </a:extLst>
            </p:cNvPr>
            <p:cNvSpPr txBox="1">
              <a:spLocks noChangeArrowheads="1"/>
            </p:cNvSpPr>
            <p:nvPr/>
          </p:nvSpPr>
          <p:spPr bwMode="auto">
            <a:xfrm>
              <a:off x="9738889" y="5291573"/>
              <a:ext cx="1271487" cy="4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Green facilities</a:t>
              </a:r>
            </a:p>
            <a:p>
              <a:pPr algn="ctr" eaLnBrk="1" hangingPunct="1"/>
              <a:r>
                <a:rPr lang="mn-MN" altLang="mn-MN" sz="1400" b="1" dirty="0">
                  <a:latin typeface="Montserrat" panose="00000500000000000000" pitchFamily="2" charset="0"/>
                </a:rPr>
                <a:t>65</a:t>
              </a:r>
              <a:r>
                <a:rPr lang="en-US" altLang="mn-MN" sz="1400" b="1" dirty="0">
                  <a:latin typeface="Montserrat" panose="00000500000000000000" pitchFamily="2" charset="0"/>
                </a:rPr>
                <a:t>.</a:t>
              </a:r>
              <a:r>
                <a:rPr lang="mn-MN" altLang="mn-MN" sz="1400" b="1" dirty="0">
                  <a:latin typeface="Montserrat" panose="00000500000000000000" pitchFamily="2" charset="0"/>
                </a:rPr>
                <a:t>0 </a:t>
              </a:r>
              <a:r>
                <a:rPr lang="en-US" altLang="mn-MN" sz="1400" b="1" dirty="0">
                  <a:latin typeface="Montserrat" panose="00000500000000000000" pitchFamily="2" charset="0"/>
                </a:rPr>
                <a:t>million</a:t>
              </a:r>
              <a:endParaRPr lang="mn-MN" altLang="mn-MN" sz="1400" b="1" dirty="0">
                <a:latin typeface="Montserrat" panose="00000500000000000000" pitchFamily="2" charset="0"/>
              </a:endParaRPr>
            </a:p>
          </p:txBody>
        </p:sp>
        <p:pic>
          <p:nvPicPr>
            <p:cNvPr id="44052" name="Picture 35">
              <a:extLst>
                <a:ext uri="{FF2B5EF4-FFF2-40B4-BE49-F238E27FC236}">
                  <a16:creationId xmlns:a16="http://schemas.microsoft.com/office/drawing/2014/main" id="{40D15591-F8B5-D0F9-F882-66DE7CD40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9312" y="4301986"/>
              <a:ext cx="764365"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TextBox 56">
            <a:extLst>
              <a:ext uri="{FF2B5EF4-FFF2-40B4-BE49-F238E27FC236}">
                <a16:creationId xmlns:a16="http://schemas.microsoft.com/office/drawing/2014/main" id="{F8DC192F-7726-9E8B-08B7-4790C9E96F9E}"/>
              </a:ext>
            </a:extLst>
          </p:cNvPr>
          <p:cNvSpPr txBox="1">
            <a:spLocks noChangeArrowheads="1"/>
          </p:cNvSpPr>
          <p:nvPr/>
        </p:nvSpPr>
        <p:spPr bwMode="auto">
          <a:xfrm>
            <a:off x="4619625" y="3008313"/>
            <a:ext cx="482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mn-MN" altLang="mn-MN" sz="5400" b="1">
                <a:solidFill>
                  <a:srgbClr val="FF0000"/>
                </a:solidFill>
                <a:latin typeface="Montserrat" panose="00000500000000000000" pitchFamily="2" charset="0"/>
              </a:rPr>
              <a:t>1</a:t>
            </a:r>
            <a:r>
              <a:rPr lang="en-US" altLang="mn-MN" sz="5400" b="1">
                <a:solidFill>
                  <a:srgbClr val="FF0000"/>
                </a:solidFill>
                <a:latin typeface="Montserrat" panose="00000500000000000000" pitchFamily="2" charset="0"/>
              </a:rPr>
              <a:t>20.0</a:t>
            </a:r>
            <a:r>
              <a:rPr lang="mn-MN" altLang="mn-MN" sz="4000" b="1">
                <a:solidFill>
                  <a:srgbClr val="FF0000"/>
                </a:solidFill>
                <a:latin typeface="Montserrat" panose="00000500000000000000" pitchFamily="2" charset="0"/>
              </a:rPr>
              <a:t> </a:t>
            </a:r>
            <a:r>
              <a:rPr lang="mn-MN" altLang="mn-MN" sz="2400" b="1">
                <a:solidFill>
                  <a:srgbClr val="FF0000"/>
                </a:solidFill>
                <a:latin typeface="Montserrat" panose="00000500000000000000" pitchFamily="2" charset="0"/>
              </a:rPr>
              <a:t>сая  мод</a:t>
            </a:r>
            <a:endParaRPr lang="mn-MN" altLang="mn-MN" sz="4000" b="1">
              <a:solidFill>
                <a:srgbClr val="FF0000"/>
              </a:solidFill>
              <a:latin typeface="Montserrat" panose="00000500000000000000" pitchFamily="2" charset="0"/>
            </a:endParaRPr>
          </a:p>
        </p:txBody>
      </p:sp>
      <p:pic>
        <p:nvPicPr>
          <p:cNvPr id="2" name="Picture 24">
            <a:extLst>
              <a:ext uri="{FF2B5EF4-FFF2-40B4-BE49-F238E27FC236}">
                <a16:creationId xmlns:a16="http://schemas.microsoft.com/office/drawing/2014/main" id="{10A96206-6A7D-2100-FBE7-33B6343F81BF}"/>
              </a:ext>
            </a:extLst>
          </p:cNvPr>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l="49774"/>
          <a:stretch>
            <a:fillRect/>
          </a:stretch>
        </p:blipFill>
        <p:spPr bwMode="auto">
          <a:xfrm>
            <a:off x="0" y="-101600"/>
            <a:ext cx="12262104"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39">
            <a:extLst>
              <a:ext uri="{FF2B5EF4-FFF2-40B4-BE49-F238E27FC236}">
                <a16:creationId xmlns:a16="http://schemas.microsoft.com/office/drawing/2014/main" id="{E8D65004-A4B5-4CBD-A0F5-494FA888698C}"/>
              </a:ext>
            </a:extLst>
          </p:cNvPr>
          <p:cNvGrpSpPr/>
          <p:nvPr/>
        </p:nvGrpSpPr>
        <p:grpSpPr>
          <a:xfrm>
            <a:off x="8886477" y="3020352"/>
            <a:ext cx="2956737" cy="414499"/>
            <a:chOff x="0" y="0"/>
            <a:chExt cx="1309700" cy="183604"/>
          </a:xfrm>
        </p:grpSpPr>
        <p:sp>
          <p:nvSpPr>
            <p:cNvPr id="34" name="Freeform 140">
              <a:extLst>
                <a:ext uri="{FF2B5EF4-FFF2-40B4-BE49-F238E27FC236}">
                  <a16:creationId xmlns:a16="http://schemas.microsoft.com/office/drawing/2014/main" id="{9C461CFE-A501-4518-B857-71F2C7EE3200}"/>
                </a:ext>
              </a:extLst>
            </p:cNvPr>
            <p:cNvSpPr/>
            <p:nvPr/>
          </p:nvSpPr>
          <p:spPr>
            <a:xfrm>
              <a:off x="0" y="0"/>
              <a:ext cx="1309700" cy="183604"/>
            </a:xfrm>
            <a:custGeom>
              <a:avLst/>
              <a:gdLst/>
              <a:ahLst/>
              <a:cxnLst/>
              <a:rect l="l" t="t" r="r" b="b"/>
              <a:pathLst>
                <a:path w="1309700" h="183604">
                  <a:moveTo>
                    <a:pt x="17456" y="0"/>
                  </a:moveTo>
                  <a:lnTo>
                    <a:pt x="1292244" y="0"/>
                  </a:lnTo>
                  <a:cubicBezTo>
                    <a:pt x="1296874" y="0"/>
                    <a:pt x="1301314" y="1839"/>
                    <a:pt x="1304588" y="5113"/>
                  </a:cubicBezTo>
                  <a:cubicBezTo>
                    <a:pt x="1307861" y="8386"/>
                    <a:pt x="1309700" y="12826"/>
                    <a:pt x="1309700" y="17456"/>
                  </a:cubicBezTo>
                  <a:lnTo>
                    <a:pt x="1309700" y="166148"/>
                  </a:lnTo>
                  <a:cubicBezTo>
                    <a:pt x="1309700" y="170778"/>
                    <a:pt x="1307861" y="175218"/>
                    <a:pt x="1304588" y="178492"/>
                  </a:cubicBezTo>
                  <a:cubicBezTo>
                    <a:pt x="1301314" y="181765"/>
                    <a:pt x="1296874" y="183604"/>
                    <a:pt x="1292244" y="183604"/>
                  </a:cubicBezTo>
                  <a:lnTo>
                    <a:pt x="17456" y="183604"/>
                  </a:lnTo>
                  <a:cubicBezTo>
                    <a:pt x="12826" y="183604"/>
                    <a:pt x="8386" y="181765"/>
                    <a:pt x="5113" y="178492"/>
                  </a:cubicBezTo>
                  <a:cubicBezTo>
                    <a:pt x="1839" y="175218"/>
                    <a:pt x="0" y="170778"/>
                    <a:pt x="0" y="166148"/>
                  </a:cubicBezTo>
                  <a:lnTo>
                    <a:pt x="0" y="17456"/>
                  </a:lnTo>
                  <a:cubicBezTo>
                    <a:pt x="0" y="12826"/>
                    <a:pt x="1839" y="8386"/>
                    <a:pt x="5113" y="5113"/>
                  </a:cubicBezTo>
                  <a:cubicBezTo>
                    <a:pt x="8386" y="1839"/>
                    <a:pt x="12826" y="0"/>
                    <a:pt x="17456"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141">
              <a:extLst>
                <a:ext uri="{FF2B5EF4-FFF2-40B4-BE49-F238E27FC236}">
                  <a16:creationId xmlns:a16="http://schemas.microsoft.com/office/drawing/2014/main" id="{9B341C92-4570-4313-B33A-569B4CD3BB9C}"/>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6" name="Group 142">
            <a:extLst>
              <a:ext uri="{FF2B5EF4-FFF2-40B4-BE49-F238E27FC236}">
                <a16:creationId xmlns:a16="http://schemas.microsoft.com/office/drawing/2014/main" id="{08843DA9-BE1F-4ADD-87F7-D41E81F34664}"/>
              </a:ext>
            </a:extLst>
          </p:cNvPr>
          <p:cNvGrpSpPr/>
          <p:nvPr/>
        </p:nvGrpSpPr>
        <p:grpSpPr>
          <a:xfrm>
            <a:off x="9938662" y="3585375"/>
            <a:ext cx="920750" cy="612717"/>
            <a:chOff x="0" y="0"/>
            <a:chExt cx="942571" cy="627238"/>
          </a:xfrm>
        </p:grpSpPr>
        <p:sp>
          <p:nvSpPr>
            <p:cNvPr id="37" name="Freeform 143">
              <a:extLst>
                <a:ext uri="{FF2B5EF4-FFF2-40B4-BE49-F238E27FC236}">
                  <a16:creationId xmlns:a16="http://schemas.microsoft.com/office/drawing/2014/main" id="{2E6C450E-56E0-42A1-BE9D-B6B6B9CBAFDB}"/>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144">
              <a:extLst>
                <a:ext uri="{FF2B5EF4-FFF2-40B4-BE49-F238E27FC236}">
                  <a16:creationId xmlns:a16="http://schemas.microsoft.com/office/drawing/2014/main" id="{83617C24-2478-4CFE-95B2-BCEF4162287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9" name="Group 145">
            <a:extLst>
              <a:ext uri="{FF2B5EF4-FFF2-40B4-BE49-F238E27FC236}">
                <a16:creationId xmlns:a16="http://schemas.microsoft.com/office/drawing/2014/main" id="{728B64E6-EE20-4AD8-BA13-AD349347DA8D}"/>
              </a:ext>
            </a:extLst>
          </p:cNvPr>
          <p:cNvGrpSpPr/>
          <p:nvPr/>
        </p:nvGrpSpPr>
        <p:grpSpPr>
          <a:xfrm>
            <a:off x="9938662" y="3585375"/>
            <a:ext cx="920750" cy="271845"/>
            <a:chOff x="0" y="0"/>
            <a:chExt cx="942571" cy="278287"/>
          </a:xfrm>
        </p:grpSpPr>
        <p:sp>
          <p:nvSpPr>
            <p:cNvPr id="40" name="Freeform 146">
              <a:extLst>
                <a:ext uri="{FF2B5EF4-FFF2-40B4-BE49-F238E27FC236}">
                  <a16:creationId xmlns:a16="http://schemas.microsoft.com/office/drawing/2014/main" id="{E90F53B5-9490-4FA5-8AD9-63BBE13E1454}"/>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147">
              <a:extLst>
                <a:ext uri="{FF2B5EF4-FFF2-40B4-BE49-F238E27FC236}">
                  <a16:creationId xmlns:a16="http://schemas.microsoft.com/office/drawing/2014/main" id="{05C4C187-0A2C-45F5-9937-FB05A4C9400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2" name="Group 148">
            <a:extLst>
              <a:ext uri="{FF2B5EF4-FFF2-40B4-BE49-F238E27FC236}">
                <a16:creationId xmlns:a16="http://schemas.microsoft.com/office/drawing/2014/main" id="{A5B264F4-79C6-4E86-8111-9A4E699A9EBC}"/>
              </a:ext>
            </a:extLst>
          </p:cNvPr>
          <p:cNvGrpSpPr/>
          <p:nvPr/>
        </p:nvGrpSpPr>
        <p:grpSpPr>
          <a:xfrm>
            <a:off x="8915575" y="3585375"/>
            <a:ext cx="920750" cy="612717"/>
            <a:chOff x="0" y="0"/>
            <a:chExt cx="942571" cy="627238"/>
          </a:xfrm>
        </p:grpSpPr>
        <p:sp>
          <p:nvSpPr>
            <p:cNvPr id="43" name="Freeform 149">
              <a:extLst>
                <a:ext uri="{FF2B5EF4-FFF2-40B4-BE49-F238E27FC236}">
                  <a16:creationId xmlns:a16="http://schemas.microsoft.com/office/drawing/2014/main" id="{770D2D25-CD34-435B-A363-638D352D674D}"/>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150">
              <a:extLst>
                <a:ext uri="{FF2B5EF4-FFF2-40B4-BE49-F238E27FC236}">
                  <a16:creationId xmlns:a16="http://schemas.microsoft.com/office/drawing/2014/main" id="{B8A2B4C5-95FA-4A61-BF3E-D139FA89590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151">
            <a:extLst>
              <a:ext uri="{FF2B5EF4-FFF2-40B4-BE49-F238E27FC236}">
                <a16:creationId xmlns:a16="http://schemas.microsoft.com/office/drawing/2014/main" id="{6B395190-2228-4E42-B851-36501B8C76EA}"/>
              </a:ext>
            </a:extLst>
          </p:cNvPr>
          <p:cNvGrpSpPr/>
          <p:nvPr/>
        </p:nvGrpSpPr>
        <p:grpSpPr>
          <a:xfrm>
            <a:off x="8896125" y="3585375"/>
            <a:ext cx="920750" cy="271845"/>
            <a:chOff x="0" y="0"/>
            <a:chExt cx="942571" cy="278287"/>
          </a:xfrm>
        </p:grpSpPr>
        <p:sp>
          <p:nvSpPr>
            <p:cNvPr id="46" name="Freeform 152">
              <a:extLst>
                <a:ext uri="{FF2B5EF4-FFF2-40B4-BE49-F238E27FC236}">
                  <a16:creationId xmlns:a16="http://schemas.microsoft.com/office/drawing/2014/main" id="{127FBD9E-8A4D-4F46-BBF3-7DC9B4D51E4D}"/>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Box 153">
              <a:extLst>
                <a:ext uri="{FF2B5EF4-FFF2-40B4-BE49-F238E27FC236}">
                  <a16:creationId xmlns:a16="http://schemas.microsoft.com/office/drawing/2014/main" id="{AC654739-BA43-44D6-BB9A-C561BAB0898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8" name="TextBox 154">
            <a:extLst>
              <a:ext uri="{FF2B5EF4-FFF2-40B4-BE49-F238E27FC236}">
                <a16:creationId xmlns:a16="http://schemas.microsoft.com/office/drawing/2014/main" id="{CC5B7A33-9BAF-418C-93EB-2C4207FBFF24}"/>
              </a:ext>
            </a:extLst>
          </p:cNvPr>
          <p:cNvSpPr txBox="1"/>
          <p:nvPr/>
        </p:nvSpPr>
        <p:spPr>
          <a:xfrm>
            <a:off x="9008264" y="3072526"/>
            <a:ext cx="2672646" cy="307777"/>
          </a:xfrm>
          <a:prstGeom prst="rect">
            <a:avLst/>
          </a:prstGeom>
        </p:spPr>
        <p:txBody>
          <a:bodyPr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Billion Tree National Movement (Total of 120 million trees in the capital)</a:t>
            </a:r>
          </a:p>
        </p:txBody>
      </p:sp>
      <p:sp>
        <p:nvSpPr>
          <p:cNvPr id="49" name="TextBox 155">
            <a:extLst>
              <a:ext uri="{FF2B5EF4-FFF2-40B4-BE49-F238E27FC236}">
                <a16:creationId xmlns:a16="http://schemas.microsoft.com/office/drawing/2014/main" id="{C5EA761E-A634-4AFB-B7B9-66F86CF2E5FD}"/>
              </a:ext>
            </a:extLst>
          </p:cNvPr>
          <p:cNvSpPr txBox="1"/>
          <p:nvPr/>
        </p:nvSpPr>
        <p:spPr>
          <a:xfrm>
            <a:off x="9985524" y="3635658"/>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50" name="TextBox 156">
            <a:extLst>
              <a:ext uri="{FF2B5EF4-FFF2-40B4-BE49-F238E27FC236}">
                <a16:creationId xmlns:a16="http://schemas.microsoft.com/office/drawing/2014/main" id="{9C7A714C-6C1A-467F-97B2-3FEB6368FD31}"/>
              </a:ext>
            </a:extLst>
          </p:cNvPr>
          <p:cNvSpPr txBox="1"/>
          <p:nvPr/>
        </p:nvSpPr>
        <p:spPr>
          <a:xfrm>
            <a:off x="10026531" y="391188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878 836</a:t>
            </a:r>
          </a:p>
        </p:txBody>
      </p:sp>
      <p:sp>
        <p:nvSpPr>
          <p:cNvPr id="51" name="TextBox 157">
            <a:extLst>
              <a:ext uri="{FF2B5EF4-FFF2-40B4-BE49-F238E27FC236}">
                <a16:creationId xmlns:a16="http://schemas.microsoft.com/office/drawing/2014/main" id="{A0B3EF99-7A98-46B5-A01C-85DAA944172A}"/>
              </a:ext>
            </a:extLst>
          </p:cNvPr>
          <p:cNvSpPr txBox="1"/>
          <p:nvPr/>
        </p:nvSpPr>
        <p:spPr>
          <a:xfrm>
            <a:off x="8942987" y="363565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52" name="TextBox 158">
            <a:extLst>
              <a:ext uri="{FF2B5EF4-FFF2-40B4-BE49-F238E27FC236}">
                <a16:creationId xmlns:a16="http://schemas.microsoft.com/office/drawing/2014/main" id="{D8E62BBE-C8D5-4267-B7CD-A1703EADA557}"/>
              </a:ext>
            </a:extLst>
          </p:cNvPr>
          <p:cNvSpPr txBox="1"/>
          <p:nvPr/>
        </p:nvSpPr>
        <p:spPr>
          <a:xfrm>
            <a:off x="8983994" y="391188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1.339.822</a:t>
            </a:r>
            <a:endPar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grpSp>
        <p:nvGrpSpPr>
          <p:cNvPr id="53" name="Group 142">
            <a:extLst>
              <a:ext uri="{FF2B5EF4-FFF2-40B4-BE49-F238E27FC236}">
                <a16:creationId xmlns:a16="http://schemas.microsoft.com/office/drawing/2014/main" id="{5F099600-C23F-4808-9CD2-10BCDC1A3492}"/>
              </a:ext>
            </a:extLst>
          </p:cNvPr>
          <p:cNvGrpSpPr/>
          <p:nvPr/>
        </p:nvGrpSpPr>
        <p:grpSpPr>
          <a:xfrm>
            <a:off x="10964011" y="3587150"/>
            <a:ext cx="920750" cy="612717"/>
            <a:chOff x="0" y="0"/>
            <a:chExt cx="942571" cy="627238"/>
          </a:xfrm>
        </p:grpSpPr>
        <p:sp>
          <p:nvSpPr>
            <p:cNvPr id="54" name="Freeform 143">
              <a:extLst>
                <a:ext uri="{FF2B5EF4-FFF2-40B4-BE49-F238E27FC236}">
                  <a16:creationId xmlns:a16="http://schemas.microsoft.com/office/drawing/2014/main" id="{9C732A43-EDD9-486F-8A6C-4BA2F2DD9FA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144">
              <a:extLst>
                <a:ext uri="{FF2B5EF4-FFF2-40B4-BE49-F238E27FC236}">
                  <a16:creationId xmlns:a16="http://schemas.microsoft.com/office/drawing/2014/main" id="{1C75D68D-14E9-4DBE-9A7E-45D74C4CF5E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6" name="Group 145">
            <a:extLst>
              <a:ext uri="{FF2B5EF4-FFF2-40B4-BE49-F238E27FC236}">
                <a16:creationId xmlns:a16="http://schemas.microsoft.com/office/drawing/2014/main" id="{202E5A54-F449-4C92-BC38-63EC403690DC}"/>
              </a:ext>
            </a:extLst>
          </p:cNvPr>
          <p:cNvGrpSpPr/>
          <p:nvPr/>
        </p:nvGrpSpPr>
        <p:grpSpPr>
          <a:xfrm>
            <a:off x="10964011" y="3587150"/>
            <a:ext cx="920750" cy="271845"/>
            <a:chOff x="0" y="0"/>
            <a:chExt cx="942571" cy="278287"/>
          </a:xfrm>
        </p:grpSpPr>
        <p:sp>
          <p:nvSpPr>
            <p:cNvPr id="57" name="Freeform 146">
              <a:extLst>
                <a:ext uri="{FF2B5EF4-FFF2-40B4-BE49-F238E27FC236}">
                  <a16:creationId xmlns:a16="http://schemas.microsoft.com/office/drawing/2014/main" id="{475B3053-8EB2-457A-8ED5-C7815B00CFC6}"/>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TextBox 147">
              <a:extLst>
                <a:ext uri="{FF2B5EF4-FFF2-40B4-BE49-F238E27FC236}">
                  <a16:creationId xmlns:a16="http://schemas.microsoft.com/office/drawing/2014/main" id="{E52A4164-6855-4691-B889-ED7D5B6865E8}"/>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9" name="TextBox 155">
            <a:extLst>
              <a:ext uri="{FF2B5EF4-FFF2-40B4-BE49-F238E27FC236}">
                <a16:creationId xmlns:a16="http://schemas.microsoft.com/office/drawing/2014/main" id="{E9B776CD-BF16-42C6-8D76-F07AAA69AC32}"/>
              </a:ext>
            </a:extLst>
          </p:cNvPr>
          <p:cNvSpPr txBox="1"/>
          <p:nvPr/>
        </p:nvSpPr>
        <p:spPr>
          <a:xfrm>
            <a:off x="11010873" y="3637433"/>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60" name="TextBox 156">
            <a:extLst>
              <a:ext uri="{FF2B5EF4-FFF2-40B4-BE49-F238E27FC236}">
                <a16:creationId xmlns:a16="http://schemas.microsoft.com/office/drawing/2014/main" id="{4581EE58-0FAB-4727-A4C4-77BFEEBA99C6}"/>
              </a:ext>
            </a:extLst>
          </p:cNvPr>
          <p:cNvSpPr txBox="1"/>
          <p:nvPr/>
        </p:nvSpPr>
        <p:spPr>
          <a:xfrm>
            <a:off x="11051880" y="3913655"/>
            <a:ext cx="745013" cy="166712"/>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1.150.961 </a:t>
            </a:r>
            <a:endParaRPr kumimoji="0" lang="en-US" sz="900" b="1"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pic>
        <p:nvPicPr>
          <p:cNvPr id="3" name="Picture 2">
            <a:extLst>
              <a:ext uri="{FF2B5EF4-FFF2-40B4-BE49-F238E27FC236}">
                <a16:creationId xmlns:a16="http://schemas.microsoft.com/office/drawing/2014/main" id="{70A27C9A-576E-478B-954E-E3AB3BF50132}"/>
              </a:ext>
            </a:extLst>
          </p:cNvPr>
          <p:cNvPicPr>
            <a:picLocks noChangeAspect="1"/>
          </p:cNvPicPr>
          <p:nvPr/>
        </p:nvPicPr>
        <p:blipFill>
          <a:blip r:embed="rId16"/>
          <a:stretch>
            <a:fillRect/>
          </a:stretch>
        </p:blipFill>
        <p:spPr>
          <a:xfrm>
            <a:off x="10812551" y="55650"/>
            <a:ext cx="1141863" cy="1149091"/>
          </a:xfrm>
          <a:prstGeom prst="rect">
            <a:avLst/>
          </a:prstGeom>
        </p:spPr>
      </p:pic>
      <p:sp>
        <p:nvSpPr>
          <p:cNvPr id="4" name="正方形/長方形 3">
            <a:extLst>
              <a:ext uri="{FF2B5EF4-FFF2-40B4-BE49-F238E27FC236}">
                <a16:creationId xmlns:a16="http://schemas.microsoft.com/office/drawing/2014/main" id="{07E5065D-F8A0-9B92-0A45-1D5FAA0257F8}"/>
              </a:ext>
            </a:extLst>
          </p:cNvPr>
          <p:cNvSpPr/>
          <p:nvPr/>
        </p:nvSpPr>
        <p:spPr>
          <a:xfrm>
            <a:off x="555018" y="248488"/>
            <a:ext cx="8893782" cy="33443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2400" b="1" dirty="0">
                <a:solidFill>
                  <a:srgbClr val="203864"/>
                </a:solidFill>
                <a:latin typeface="+mn-ea"/>
              </a:rPr>
              <a:t>「</a:t>
            </a:r>
            <a:r>
              <a:rPr kumimoji="1" lang="en-US" altLang="ja-JP" sz="2400" b="1" dirty="0">
                <a:solidFill>
                  <a:srgbClr val="203864"/>
                </a:solidFill>
                <a:latin typeface="+mn-ea"/>
              </a:rPr>
              <a:t>10</a:t>
            </a:r>
            <a:r>
              <a:rPr kumimoji="1" lang="ja-JP" altLang="en-US" sz="2400" b="1" dirty="0">
                <a:solidFill>
                  <a:srgbClr val="203864"/>
                </a:solidFill>
                <a:latin typeface="+mn-ea"/>
              </a:rPr>
              <a:t>億本の木」国民運動の枠組みで</a:t>
            </a:r>
          </a:p>
        </p:txBody>
      </p:sp>
      <p:sp>
        <p:nvSpPr>
          <p:cNvPr id="5" name="正方形/長方形 4">
            <a:extLst>
              <a:ext uri="{FF2B5EF4-FFF2-40B4-BE49-F238E27FC236}">
                <a16:creationId xmlns:a16="http://schemas.microsoft.com/office/drawing/2014/main" id="{B5D6446B-EEC0-6622-A10A-27D5D29AA059}"/>
              </a:ext>
            </a:extLst>
          </p:cNvPr>
          <p:cNvSpPr/>
          <p:nvPr/>
        </p:nvSpPr>
        <p:spPr>
          <a:xfrm>
            <a:off x="730372" y="2003549"/>
            <a:ext cx="3015779"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dirty="0">
                <a:solidFill>
                  <a:schemeClr val="tx1"/>
                </a:solidFill>
              </a:rPr>
              <a:t>劣化した森林の修復</a:t>
            </a:r>
          </a:p>
        </p:txBody>
      </p:sp>
      <p:sp>
        <p:nvSpPr>
          <p:cNvPr id="6" name="正方形/長方形 5">
            <a:extLst>
              <a:ext uri="{FF2B5EF4-FFF2-40B4-BE49-F238E27FC236}">
                <a16:creationId xmlns:a16="http://schemas.microsoft.com/office/drawing/2014/main" id="{26BAC374-958E-08FD-8258-7D87C9AF7F36}"/>
              </a:ext>
            </a:extLst>
          </p:cNvPr>
          <p:cNvSpPr/>
          <p:nvPr/>
        </p:nvSpPr>
        <p:spPr>
          <a:xfrm>
            <a:off x="4126752" y="1994296"/>
            <a:ext cx="3165299" cy="58093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dirty="0">
                <a:solidFill>
                  <a:schemeClr val="tx1"/>
                </a:solidFill>
              </a:rPr>
              <a:t>砂漠化と土地劣化の削減</a:t>
            </a:r>
          </a:p>
        </p:txBody>
      </p:sp>
      <p:sp>
        <p:nvSpPr>
          <p:cNvPr id="7" name="正方形/長方形 6">
            <a:extLst>
              <a:ext uri="{FF2B5EF4-FFF2-40B4-BE49-F238E27FC236}">
                <a16:creationId xmlns:a16="http://schemas.microsoft.com/office/drawing/2014/main" id="{F9CF884C-7691-9231-8A70-D10E82651AA0}"/>
              </a:ext>
            </a:extLst>
          </p:cNvPr>
          <p:cNvSpPr/>
          <p:nvPr/>
        </p:nvSpPr>
        <p:spPr>
          <a:xfrm>
            <a:off x="7793300" y="1973510"/>
            <a:ext cx="3330778" cy="58093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dirty="0">
                <a:solidFill>
                  <a:schemeClr val="tx1"/>
                </a:solidFill>
              </a:rPr>
              <a:t>緑地を増やす</a:t>
            </a:r>
          </a:p>
        </p:txBody>
      </p:sp>
      <p:sp>
        <p:nvSpPr>
          <p:cNvPr id="8" name="正方形/長方形 7">
            <a:extLst>
              <a:ext uri="{FF2B5EF4-FFF2-40B4-BE49-F238E27FC236}">
                <a16:creationId xmlns:a16="http://schemas.microsoft.com/office/drawing/2014/main" id="{214EB8A8-88FB-CBFC-1F44-2FC8C7CCB3E5}"/>
              </a:ext>
            </a:extLst>
          </p:cNvPr>
          <p:cNvSpPr/>
          <p:nvPr/>
        </p:nvSpPr>
        <p:spPr>
          <a:xfrm>
            <a:off x="800174" y="5423502"/>
            <a:ext cx="1765186" cy="584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20.7</a:t>
            </a:r>
            <a:endParaRPr kumimoji="1" lang="en-US" altLang="ja-JP" sz="1600" dirty="0">
              <a:solidFill>
                <a:schemeClr val="tx1"/>
              </a:solidFill>
            </a:endParaRPr>
          </a:p>
        </p:txBody>
      </p:sp>
      <p:sp>
        <p:nvSpPr>
          <p:cNvPr id="22" name="正方形/長方形 21">
            <a:extLst>
              <a:ext uri="{FF2B5EF4-FFF2-40B4-BE49-F238E27FC236}">
                <a16:creationId xmlns:a16="http://schemas.microsoft.com/office/drawing/2014/main" id="{D323DBA7-072B-4CFB-100C-7BBCA9144DD9}"/>
              </a:ext>
            </a:extLst>
          </p:cNvPr>
          <p:cNvSpPr/>
          <p:nvPr/>
        </p:nvSpPr>
        <p:spPr>
          <a:xfrm>
            <a:off x="8941422" y="3052809"/>
            <a:ext cx="2850150" cy="351297"/>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en-US" altLang="ja-JP" sz="1200" dirty="0">
                <a:solidFill>
                  <a:schemeClr val="tx1"/>
                </a:solidFill>
                <a:latin typeface="+mn-ea"/>
              </a:rPr>
              <a:t>10</a:t>
            </a:r>
            <a:r>
              <a:rPr kumimoji="1" lang="ja-JP" altLang="en-US" sz="1200" dirty="0">
                <a:solidFill>
                  <a:schemeClr val="tx1"/>
                </a:solidFill>
                <a:latin typeface="+mn-ea"/>
              </a:rPr>
              <a:t>億本の木国民運動</a:t>
            </a:r>
            <a:endParaRPr kumimoji="1" lang="en-US" altLang="ja-JP" sz="1200" dirty="0">
              <a:solidFill>
                <a:schemeClr val="tx1"/>
              </a:solidFill>
              <a:latin typeface="+mn-ea"/>
            </a:endParaRPr>
          </a:p>
          <a:p>
            <a:pPr algn="ctr"/>
            <a:r>
              <a:rPr kumimoji="1" lang="ja-JP" altLang="en-US" sz="1200" dirty="0">
                <a:solidFill>
                  <a:schemeClr val="tx1"/>
                </a:solidFill>
                <a:latin typeface="+mn-ea"/>
              </a:rPr>
              <a:t>（首都圏に合計</a:t>
            </a:r>
            <a:r>
              <a:rPr kumimoji="1" lang="en-US" altLang="ja-JP" sz="1200" dirty="0">
                <a:solidFill>
                  <a:schemeClr val="tx1"/>
                </a:solidFill>
                <a:latin typeface="+mn-ea"/>
              </a:rPr>
              <a:t>1</a:t>
            </a:r>
            <a:r>
              <a:rPr kumimoji="1" lang="ja-JP" altLang="en-US" sz="1200" dirty="0">
                <a:solidFill>
                  <a:schemeClr val="tx1"/>
                </a:solidFill>
                <a:latin typeface="+mn-ea"/>
              </a:rPr>
              <a:t>億</a:t>
            </a:r>
            <a:r>
              <a:rPr kumimoji="1" lang="en-US" altLang="ja-JP" sz="1200" dirty="0">
                <a:solidFill>
                  <a:schemeClr val="tx1"/>
                </a:solidFill>
                <a:latin typeface="+mn-ea"/>
              </a:rPr>
              <a:t>2000</a:t>
            </a:r>
            <a:r>
              <a:rPr kumimoji="1" lang="ja-JP" altLang="en-US" sz="1200" dirty="0">
                <a:solidFill>
                  <a:schemeClr val="tx1"/>
                </a:solidFill>
                <a:latin typeface="+mn-ea"/>
              </a:rPr>
              <a:t>万本の木）</a:t>
            </a:r>
          </a:p>
        </p:txBody>
      </p:sp>
      <p:sp>
        <p:nvSpPr>
          <p:cNvPr id="24" name="正方形/長方形 23">
            <a:extLst>
              <a:ext uri="{FF2B5EF4-FFF2-40B4-BE49-F238E27FC236}">
                <a16:creationId xmlns:a16="http://schemas.microsoft.com/office/drawing/2014/main" id="{02CA71A4-E729-2880-C7DC-05931A051F92}"/>
              </a:ext>
            </a:extLst>
          </p:cNvPr>
          <p:cNvSpPr/>
          <p:nvPr/>
        </p:nvSpPr>
        <p:spPr>
          <a:xfrm>
            <a:off x="2592710" y="5427558"/>
            <a:ext cx="1158352"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6.0</a:t>
            </a:r>
            <a:endParaRPr kumimoji="1" lang="en-US" altLang="ja-JP" sz="1600" dirty="0">
              <a:solidFill>
                <a:schemeClr val="tx1"/>
              </a:solidFill>
            </a:endParaRPr>
          </a:p>
        </p:txBody>
      </p:sp>
      <p:sp>
        <p:nvSpPr>
          <p:cNvPr id="25" name="正方形/長方形 24">
            <a:extLst>
              <a:ext uri="{FF2B5EF4-FFF2-40B4-BE49-F238E27FC236}">
                <a16:creationId xmlns:a16="http://schemas.microsoft.com/office/drawing/2014/main" id="{7A520178-FAC8-AE90-E7B1-168B15052DEE}"/>
              </a:ext>
            </a:extLst>
          </p:cNvPr>
          <p:cNvSpPr/>
          <p:nvPr/>
        </p:nvSpPr>
        <p:spPr>
          <a:xfrm>
            <a:off x="8288535" y="5392750"/>
            <a:ext cx="1332438" cy="55356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eaLnBrk="1" hangingPunct="1"/>
            <a:r>
              <a:rPr lang="en-US" altLang="mn-MN" sz="1000" dirty="0" err="1">
                <a:latin typeface="Montserrat" panose="00000500000000000000" pitchFamily="2" charset="0"/>
              </a:rPr>
              <a:t>果物栽培</a:t>
            </a:r>
            <a:endParaRPr lang="en-US" altLang="mn-MN" sz="1000" dirty="0">
              <a:latin typeface="Montserrat" panose="00000500000000000000" pitchFamily="2" charset="0"/>
            </a:endParaRPr>
          </a:p>
          <a:p>
            <a:pPr algn="ctr"/>
            <a:r>
              <a:rPr kumimoji="1" lang="en-US" altLang="ja-JP" sz="1600" b="1" dirty="0">
                <a:solidFill>
                  <a:schemeClr val="tx1"/>
                </a:solidFill>
              </a:rPr>
              <a:t>11.0</a:t>
            </a:r>
            <a:r>
              <a:rPr kumimoji="1" lang="ja-JP" altLang="en-US" sz="1600" b="1" dirty="0">
                <a:solidFill>
                  <a:schemeClr val="tx1"/>
                </a:solidFill>
              </a:rPr>
              <a:t>百万</a:t>
            </a:r>
            <a:endParaRPr kumimoji="1" lang="en-US" altLang="ja-JP" sz="1600" dirty="0">
              <a:solidFill>
                <a:schemeClr val="tx1"/>
              </a:solidFill>
            </a:endParaRPr>
          </a:p>
        </p:txBody>
      </p:sp>
      <p:sp>
        <p:nvSpPr>
          <p:cNvPr id="29" name="正方形/長方形 28">
            <a:extLst>
              <a:ext uri="{FF2B5EF4-FFF2-40B4-BE49-F238E27FC236}">
                <a16:creationId xmlns:a16="http://schemas.microsoft.com/office/drawing/2014/main" id="{F57DC64A-DC15-01BF-4DFC-538DA24DA3E3}"/>
              </a:ext>
            </a:extLst>
          </p:cNvPr>
          <p:cNvSpPr/>
          <p:nvPr/>
        </p:nvSpPr>
        <p:spPr>
          <a:xfrm>
            <a:off x="865422" y="5422242"/>
            <a:ext cx="1765186" cy="584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20.7</a:t>
            </a:r>
            <a:endParaRPr kumimoji="1" lang="en-US" altLang="ja-JP" sz="1600" dirty="0">
              <a:solidFill>
                <a:schemeClr val="tx1"/>
              </a:solidFill>
            </a:endParaRPr>
          </a:p>
        </p:txBody>
      </p:sp>
      <p:sp>
        <p:nvSpPr>
          <p:cNvPr id="30" name="正方形/長方形 29">
            <a:extLst>
              <a:ext uri="{FF2B5EF4-FFF2-40B4-BE49-F238E27FC236}">
                <a16:creationId xmlns:a16="http://schemas.microsoft.com/office/drawing/2014/main" id="{F7A3C6A9-DD1F-636A-04E8-39B723314C41}"/>
              </a:ext>
            </a:extLst>
          </p:cNvPr>
          <p:cNvSpPr/>
          <p:nvPr/>
        </p:nvSpPr>
        <p:spPr>
          <a:xfrm>
            <a:off x="2657958" y="5426298"/>
            <a:ext cx="1158352"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6.0</a:t>
            </a:r>
            <a:endParaRPr kumimoji="1" lang="en-US" altLang="ja-JP" sz="1600" dirty="0">
              <a:solidFill>
                <a:schemeClr val="tx1"/>
              </a:solidFill>
            </a:endParaRPr>
          </a:p>
        </p:txBody>
      </p:sp>
      <p:sp>
        <p:nvSpPr>
          <p:cNvPr id="31" name="正方形/長方形 30">
            <a:extLst>
              <a:ext uri="{FF2B5EF4-FFF2-40B4-BE49-F238E27FC236}">
                <a16:creationId xmlns:a16="http://schemas.microsoft.com/office/drawing/2014/main" id="{0991EC2B-D040-3AE6-3B2D-2CBD368DFECC}"/>
              </a:ext>
            </a:extLst>
          </p:cNvPr>
          <p:cNvSpPr/>
          <p:nvPr/>
        </p:nvSpPr>
        <p:spPr>
          <a:xfrm>
            <a:off x="6777045" y="5410596"/>
            <a:ext cx="1542392" cy="55545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eaLnBrk="1" hangingPunct="1"/>
            <a:r>
              <a:rPr lang="en-US" altLang="mn-MN" sz="1000" dirty="0" err="1">
                <a:latin typeface="Montserrat" panose="00000500000000000000" pitchFamily="2" charset="0"/>
              </a:rPr>
              <a:t>森林保護帯</a:t>
            </a:r>
            <a:endParaRPr lang="en-US" altLang="mn-MN" sz="1000" dirty="0">
              <a:latin typeface="Montserrat" panose="00000500000000000000" pitchFamily="2" charset="0"/>
            </a:endParaRPr>
          </a:p>
          <a:p>
            <a:pPr algn="ctr"/>
            <a:r>
              <a:rPr kumimoji="1" lang="en-US" altLang="ja-JP" sz="1600" b="1" dirty="0">
                <a:solidFill>
                  <a:schemeClr val="tx1"/>
                </a:solidFill>
              </a:rPr>
              <a:t>9.5</a:t>
            </a:r>
            <a:r>
              <a:rPr kumimoji="1" lang="ja-JP" altLang="en-US" sz="1600" b="1" dirty="0">
                <a:solidFill>
                  <a:schemeClr val="tx1"/>
                </a:solidFill>
              </a:rPr>
              <a:t>百万</a:t>
            </a:r>
            <a:endParaRPr kumimoji="1" lang="en-US" altLang="ja-JP" sz="1600" dirty="0">
              <a:solidFill>
                <a:schemeClr val="tx1"/>
              </a:solidFill>
            </a:endParaRPr>
          </a:p>
        </p:txBody>
      </p:sp>
      <p:sp>
        <p:nvSpPr>
          <p:cNvPr id="62" name="正方形/長方形 61">
            <a:extLst>
              <a:ext uri="{FF2B5EF4-FFF2-40B4-BE49-F238E27FC236}">
                <a16:creationId xmlns:a16="http://schemas.microsoft.com/office/drawing/2014/main" id="{12519C37-CDEC-2D09-ECD8-390AAEC92281}"/>
              </a:ext>
            </a:extLst>
          </p:cNvPr>
          <p:cNvSpPr/>
          <p:nvPr/>
        </p:nvSpPr>
        <p:spPr>
          <a:xfrm>
            <a:off x="901851" y="5422242"/>
            <a:ext cx="1765186" cy="584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20.7</a:t>
            </a:r>
            <a:endParaRPr kumimoji="1" lang="en-US" altLang="ja-JP" sz="1600" dirty="0">
              <a:solidFill>
                <a:schemeClr val="tx1"/>
              </a:solidFill>
            </a:endParaRPr>
          </a:p>
        </p:txBody>
      </p:sp>
      <p:sp>
        <p:nvSpPr>
          <p:cNvPr id="63" name="正方形/長方形 62">
            <a:extLst>
              <a:ext uri="{FF2B5EF4-FFF2-40B4-BE49-F238E27FC236}">
                <a16:creationId xmlns:a16="http://schemas.microsoft.com/office/drawing/2014/main" id="{A48DD34E-CB0F-4B48-C2F3-0379DEA5684D}"/>
              </a:ext>
            </a:extLst>
          </p:cNvPr>
          <p:cNvSpPr/>
          <p:nvPr/>
        </p:nvSpPr>
        <p:spPr>
          <a:xfrm>
            <a:off x="2694387" y="5426298"/>
            <a:ext cx="1158352"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chemeClr val="tx1"/>
                </a:solidFill>
              </a:rPr>
              <a:t>あああ</a:t>
            </a:r>
            <a:endParaRPr kumimoji="1" lang="en-US" altLang="ja-JP" sz="1000" dirty="0">
              <a:solidFill>
                <a:schemeClr val="tx1"/>
              </a:solidFill>
            </a:endParaRPr>
          </a:p>
          <a:p>
            <a:pPr algn="ctr"/>
            <a:r>
              <a:rPr kumimoji="1" lang="en-US" altLang="ja-JP" sz="1600" b="1" dirty="0">
                <a:solidFill>
                  <a:schemeClr val="tx1"/>
                </a:solidFill>
              </a:rPr>
              <a:t>6.0</a:t>
            </a:r>
            <a:endParaRPr kumimoji="1" lang="en-US" altLang="ja-JP" sz="1600" dirty="0">
              <a:solidFill>
                <a:schemeClr val="tx1"/>
              </a:solidFill>
            </a:endParaRPr>
          </a:p>
        </p:txBody>
      </p:sp>
      <p:sp>
        <p:nvSpPr>
          <p:cNvPr id="44032" name="正方形/長方形 44031">
            <a:extLst>
              <a:ext uri="{FF2B5EF4-FFF2-40B4-BE49-F238E27FC236}">
                <a16:creationId xmlns:a16="http://schemas.microsoft.com/office/drawing/2014/main" id="{BF316597-4174-C586-9DC0-FEE8633F6544}"/>
              </a:ext>
            </a:extLst>
          </p:cNvPr>
          <p:cNvSpPr/>
          <p:nvPr/>
        </p:nvSpPr>
        <p:spPr>
          <a:xfrm>
            <a:off x="5213407" y="5399103"/>
            <a:ext cx="1529090" cy="594077"/>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eaLnBrk="1" hangingPunct="1"/>
            <a:r>
              <a:rPr lang="en-US" altLang="mn-MN" sz="1000" dirty="0" err="1">
                <a:latin typeface="Montserrat" panose="00000500000000000000" pitchFamily="2" charset="0"/>
              </a:rPr>
              <a:t>道路と鉄道の保護</a:t>
            </a:r>
            <a:endParaRPr lang="en-US" altLang="mn-MN" sz="1000" dirty="0">
              <a:latin typeface="Montserrat" panose="00000500000000000000" pitchFamily="2" charset="0"/>
            </a:endParaRPr>
          </a:p>
          <a:p>
            <a:pPr algn="ctr"/>
            <a:r>
              <a:rPr kumimoji="1" lang="en-US" altLang="ja-JP" sz="1600" b="1" dirty="0">
                <a:solidFill>
                  <a:schemeClr val="tx1"/>
                </a:solidFill>
              </a:rPr>
              <a:t>6.6</a:t>
            </a:r>
            <a:r>
              <a:rPr kumimoji="1" lang="ja-JP" altLang="en-US" sz="1600" b="1" dirty="0">
                <a:solidFill>
                  <a:schemeClr val="tx1"/>
                </a:solidFill>
              </a:rPr>
              <a:t>百万</a:t>
            </a:r>
            <a:endParaRPr kumimoji="1" lang="en-US" altLang="ja-JP" sz="1600" dirty="0">
              <a:solidFill>
                <a:schemeClr val="tx1"/>
              </a:solidFill>
            </a:endParaRPr>
          </a:p>
        </p:txBody>
      </p:sp>
      <p:sp>
        <p:nvSpPr>
          <p:cNvPr id="44033" name="正方形/長方形 44032">
            <a:extLst>
              <a:ext uri="{FF2B5EF4-FFF2-40B4-BE49-F238E27FC236}">
                <a16:creationId xmlns:a16="http://schemas.microsoft.com/office/drawing/2014/main" id="{A4BC1CD1-658D-6A42-3103-BFBD106A6842}"/>
              </a:ext>
            </a:extLst>
          </p:cNvPr>
          <p:cNvSpPr/>
          <p:nvPr/>
        </p:nvSpPr>
        <p:spPr>
          <a:xfrm>
            <a:off x="9750088" y="5377398"/>
            <a:ext cx="1373990" cy="584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72000" rIns="36000" bIns="36000" rtlCol="0" anchor="t" anchorCtr="0"/>
          <a:lstStyle/>
          <a:p>
            <a:pPr algn="ctr" eaLnBrk="1" hangingPunct="1"/>
            <a:r>
              <a:rPr lang="ja-JP" altLang="en-US" sz="1000" dirty="0">
                <a:latin typeface="Montserrat" panose="00000500000000000000" pitchFamily="2" charset="0"/>
              </a:rPr>
              <a:t>環境配慮</a:t>
            </a:r>
            <a:r>
              <a:rPr lang="en-US" altLang="mn-MN" sz="1000" dirty="0" err="1">
                <a:latin typeface="Montserrat" panose="00000500000000000000" pitchFamily="2" charset="0"/>
              </a:rPr>
              <a:t>施設</a:t>
            </a:r>
            <a:endParaRPr lang="en-US" altLang="mn-MN" sz="1000" dirty="0">
              <a:latin typeface="Montserrat" panose="00000500000000000000" pitchFamily="2" charset="0"/>
            </a:endParaRPr>
          </a:p>
          <a:p>
            <a:pPr algn="ctr"/>
            <a:r>
              <a:rPr kumimoji="1" lang="en-US" altLang="ja-JP" sz="1600" b="1" dirty="0">
                <a:solidFill>
                  <a:schemeClr val="tx1"/>
                </a:solidFill>
              </a:rPr>
              <a:t>65.0</a:t>
            </a:r>
            <a:r>
              <a:rPr kumimoji="1" lang="ja-JP" altLang="en-US" sz="1600" b="1" dirty="0">
                <a:solidFill>
                  <a:schemeClr val="tx1"/>
                </a:solidFill>
              </a:rPr>
              <a:t>百万</a:t>
            </a:r>
            <a:endParaRPr kumimoji="1" lang="en-US" altLang="ja-JP" sz="1600" dirty="0">
              <a:solidFill>
                <a:schemeClr val="tx1"/>
              </a:solidFill>
            </a:endParaRPr>
          </a:p>
        </p:txBody>
      </p:sp>
      <p:sp>
        <p:nvSpPr>
          <p:cNvPr id="44065" name="正方形/長方形 44064">
            <a:extLst>
              <a:ext uri="{FF2B5EF4-FFF2-40B4-BE49-F238E27FC236}">
                <a16:creationId xmlns:a16="http://schemas.microsoft.com/office/drawing/2014/main" id="{55DF55CE-CC75-E747-96ED-EDB01B35B857}"/>
              </a:ext>
            </a:extLst>
          </p:cNvPr>
          <p:cNvSpPr/>
          <p:nvPr/>
        </p:nvSpPr>
        <p:spPr>
          <a:xfrm>
            <a:off x="895590" y="5399103"/>
            <a:ext cx="1765186" cy="584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72000" rIns="36000" bIns="36000" rtlCol="0" anchor="t" anchorCtr="0"/>
          <a:lstStyle/>
          <a:p>
            <a:pPr algn="ctr"/>
            <a:r>
              <a:rPr kumimoji="1" lang="ja-JP" altLang="en-US" sz="1000" dirty="0">
                <a:solidFill>
                  <a:schemeClr val="tx1"/>
                </a:solidFill>
              </a:rPr>
              <a:t>植林と森林再生</a:t>
            </a:r>
          </a:p>
          <a:p>
            <a:pPr algn="ctr"/>
            <a:r>
              <a:rPr kumimoji="1" lang="en-US" altLang="ja-JP" sz="1600" b="1" dirty="0">
                <a:solidFill>
                  <a:schemeClr val="tx1"/>
                </a:solidFill>
              </a:rPr>
              <a:t>20.7</a:t>
            </a:r>
            <a:r>
              <a:rPr kumimoji="1" lang="ja-JP" altLang="en-US" sz="1600" b="1" dirty="0">
                <a:solidFill>
                  <a:schemeClr val="tx1"/>
                </a:solidFill>
              </a:rPr>
              <a:t>百万</a:t>
            </a:r>
            <a:endParaRPr kumimoji="1" lang="en-US" altLang="ja-JP" sz="1600" dirty="0">
              <a:solidFill>
                <a:schemeClr val="tx1"/>
              </a:solidFill>
            </a:endParaRPr>
          </a:p>
        </p:txBody>
      </p:sp>
      <p:sp>
        <p:nvSpPr>
          <p:cNvPr id="44066" name="正方形/長方形 44065">
            <a:extLst>
              <a:ext uri="{FF2B5EF4-FFF2-40B4-BE49-F238E27FC236}">
                <a16:creationId xmlns:a16="http://schemas.microsoft.com/office/drawing/2014/main" id="{31906FBC-69AD-C1BC-B464-05EB427839DC}"/>
              </a:ext>
            </a:extLst>
          </p:cNvPr>
          <p:cNvSpPr/>
          <p:nvPr/>
        </p:nvSpPr>
        <p:spPr>
          <a:xfrm>
            <a:off x="2519387" y="5389821"/>
            <a:ext cx="1361582" cy="646331"/>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72000" rIns="36000" bIns="36000" rtlCol="0" anchor="t" anchorCtr="0"/>
          <a:lstStyle/>
          <a:p>
            <a:pPr algn="ctr" eaLnBrk="1" hangingPunct="1"/>
            <a:r>
              <a:rPr lang="en-US" altLang="mn-MN" sz="1000" dirty="0" err="1">
                <a:latin typeface="Montserrat" panose="00000500000000000000" pitchFamily="2" charset="0"/>
              </a:rPr>
              <a:t>Tatami川沿いに植樹</a:t>
            </a:r>
            <a:endParaRPr lang="en-US" altLang="mn-MN" sz="1000" dirty="0">
              <a:latin typeface="Montserrat" panose="00000500000000000000" pitchFamily="2" charset="0"/>
            </a:endParaRPr>
          </a:p>
          <a:p>
            <a:pPr algn="ctr"/>
            <a:r>
              <a:rPr kumimoji="1" lang="en-US" altLang="ja-JP" sz="1600" b="1" dirty="0">
                <a:solidFill>
                  <a:schemeClr val="tx1"/>
                </a:solidFill>
              </a:rPr>
              <a:t>6.0</a:t>
            </a:r>
            <a:r>
              <a:rPr kumimoji="1" lang="ja-JP" altLang="en-US" sz="1600" b="1" dirty="0">
                <a:solidFill>
                  <a:schemeClr val="tx1"/>
                </a:solidFill>
              </a:rPr>
              <a:t>百万</a:t>
            </a:r>
            <a:endParaRPr kumimoji="1" lang="en-US" altLang="ja-JP" sz="1600" dirty="0">
              <a:solidFill>
                <a:schemeClr val="tx1"/>
              </a:solidFill>
            </a:endParaRPr>
          </a:p>
        </p:txBody>
      </p:sp>
      <p:sp>
        <p:nvSpPr>
          <p:cNvPr id="44067" name="正方形/長方形 44066">
            <a:extLst>
              <a:ext uri="{FF2B5EF4-FFF2-40B4-BE49-F238E27FC236}">
                <a16:creationId xmlns:a16="http://schemas.microsoft.com/office/drawing/2014/main" id="{1A64345F-18BA-6180-C920-DB446CA1F87A}"/>
              </a:ext>
            </a:extLst>
          </p:cNvPr>
          <p:cNvSpPr/>
          <p:nvPr/>
        </p:nvSpPr>
        <p:spPr>
          <a:xfrm>
            <a:off x="3889168" y="5399104"/>
            <a:ext cx="1097702" cy="523506"/>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72000" rIns="36000" bIns="36000" rtlCol="0" anchor="t" anchorCtr="0"/>
          <a:lstStyle/>
          <a:p>
            <a:pPr algn="ctr" eaLnBrk="1" hangingPunct="1"/>
            <a:r>
              <a:rPr lang="en-US" altLang="mn-MN" sz="1000" dirty="0" err="1">
                <a:latin typeface="Montserrat" panose="00000500000000000000" pitchFamily="2" charset="0"/>
              </a:rPr>
              <a:t>農地保護</a:t>
            </a:r>
            <a:endParaRPr lang="en-US" altLang="mn-MN" sz="1000" dirty="0">
              <a:latin typeface="Montserrat" panose="00000500000000000000" pitchFamily="2" charset="0"/>
            </a:endParaRPr>
          </a:p>
          <a:p>
            <a:pPr algn="ctr"/>
            <a:r>
              <a:rPr kumimoji="1" lang="en-US" altLang="ja-JP" sz="1600" b="1" dirty="0">
                <a:solidFill>
                  <a:schemeClr val="tx1"/>
                </a:solidFill>
              </a:rPr>
              <a:t>1.2</a:t>
            </a:r>
            <a:r>
              <a:rPr kumimoji="1" lang="ja-JP" altLang="en-US" sz="1600" b="1" dirty="0">
                <a:solidFill>
                  <a:schemeClr val="tx1"/>
                </a:solidFill>
              </a:rPr>
              <a:t>百万</a:t>
            </a:r>
            <a:endParaRPr kumimoji="1" lang="en-US" altLang="ja-JP" sz="1600" dirty="0">
              <a:solidFill>
                <a:schemeClr val="tx1"/>
              </a:solidFill>
            </a:endParaRPr>
          </a:p>
        </p:txBody>
      </p:sp>
      <p:sp>
        <p:nvSpPr>
          <p:cNvPr id="9" name="正方形/長方形 8">
            <a:extLst>
              <a:ext uri="{FF2B5EF4-FFF2-40B4-BE49-F238E27FC236}">
                <a16:creationId xmlns:a16="http://schemas.microsoft.com/office/drawing/2014/main" id="{D1318C45-BC20-564F-55DA-42690B2059B9}"/>
              </a:ext>
            </a:extLst>
          </p:cNvPr>
          <p:cNvSpPr/>
          <p:nvPr/>
        </p:nvSpPr>
        <p:spPr>
          <a:xfrm>
            <a:off x="2248657" y="2508686"/>
            <a:ext cx="740069" cy="572503"/>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2000" b="1" dirty="0">
                <a:solidFill>
                  <a:schemeClr val="tx1"/>
                </a:solidFill>
              </a:rPr>
              <a:t>百万</a:t>
            </a:r>
          </a:p>
        </p:txBody>
      </p:sp>
      <p:sp>
        <p:nvSpPr>
          <p:cNvPr id="10" name="正方形/長方形 9">
            <a:extLst>
              <a:ext uri="{FF2B5EF4-FFF2-40B4-BE49-F238E27FC236}">
                <a16:creationId xmlns:a16="http://schemas.microsoft.com/office/drawing/2014/main" id="{9EF753CA-57F8-26D3-207F-17050234F791}"/>
              </a:ext>
            </a:extLst>
          </p:cNvPr>
          <p:cNvSpPr/>
          <p:nvPr/>
        </p:nvSpPr>
        <p:spPr>
          <a:xfrm>
            <a:off x="5789184" y="2536576"/>
            <a:ext cx="740069" cy="572503"/>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2000" b="1" dirty="0">
                <a:solidFill>
                  <a:schemeClr val="tx1"/>
                </a:solidFill>
              </a:rPr>
              <a:t>百万</a:t>
            </a:r>
          </a:p>
        </p:txBody>
      </p:sp>
      <p:sp>
        <p:nvSpPr>
          <p:cNvPr id="11" name="正方形/長方形 10">
            <a:extLst>
              <a:ext uri="{FF2B5EF4-FFF2-40B4-BE49-F238E27FC236}">
                <a16:creationId xmlns:a16="http://schemas.microsoft.com/office/drawing/2014/main" id="{39E52AFC-E124-80F2-D92C-D7659AB82020}"/>
              </a:ext>
            </a:extLst>
          </p:cNvPr>
          <p:cNvSpPr/>
          <p:nvPr/>
        </p:nvSpPr>
        <p:spPr>
          <a:xfrm>
            <a:off x="9545963" y="2650383"/>
            <a:ext cx="740069" cy="3025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2000" b="1" dirty="0">
                <a:solidFill>
                  <a:schemeClr val="tx1"/>
                </a:solidFill>
              </a:rPr>
              <a:t>百万</a:t>
            </a:r>
          </a:p>
        </p:txBody>
      </p:sp>
      <p:sp>
        <p:nvSpPr>
          <p:cNvPr id="12" name="正方形/長方形 11">
            <a:extLst>
              <a:ext uri="{FF2B5EF4-FFF2-40B4-BE49-F238E27FC236}">
                <a16:creationId xmlns:a16="http://schemas.microsoft.com/office/drawing/2014/main" id="{A38F980F-B2E2-678D-4407-617AD9D57BF5}"/>
              </a:ext>
            </a:extLst>
          </p:cNvPr>
          <p:cNvSpPr/>
          <p:nvPr/>
        </p:nvSpPr>
        <p:spPr>
          <a:xfrm>
            <a:off x="7197985" y="3268586"/>
            <a:ext cx="1586155" cy="572503"/>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2000" b="1" dirty="0">
                <a:solidFill>
                  <a:srgbClr val="FF0000"/>
                </a:solidFill>
              </a:rPr>
              <a:t>百万本</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50FA3E-2C78-4E7F-88D9-6AB3D9355E83}"/>
              </a:ext>
            </a:extLst>
          </p:cNvPr>
          <p:cNvPicPr>
            <a:picLocks noChangeAspect="1"/>
          </p:cNvPicPr>
          <p:nvPr/>
        </p:nvPicPr>
        <p:blipFill rotWithShape="1">
          <a:blip r:embed="rId3">
            <a:extLst>
              <a:ext uri="{28A0092B-C50C-407E-A947-70E740481C1C}">
                <a14:useLocalDpi xmlns:a14="http://schemas.microsoft.com/office/drawing/2010/main" val="0"/>
              </a:ext>
            </a:extLst>
          </a:blip>
          <a:srcRect l="6031" r="6282"/>
          <a:stretch/>
        </p:blipFill>
        <p:spPr>
          <a:xfrm>
            <a:off x="0" y="-4762"/>
            <a:ext cx="8553451" cy="6895066"/>
          </a:xfrm>
          <a:prstGeom prst="rect">
            <a:avLst/>
          </a:prstGeom>
        </p:spPr>
      </p:pic>
      <p:grpSp>
        <p:nvGrpSpPr>
          <p:cNvPr id="204803" name="Group 36">
            <a:extLst>
              <a:ext uri="{FF2B5EF4-FFF2-40B4-BE49-F238E27FC236}">
                <a16:creationId xmlns:a16="http://schemas.microsoft.com/office/drawing/2014/main" id="{BBB23B26-3B54-4249-85CB-BB3832C07A75}"/>
              </a:ext>
            </a:extLst>
          </p:cNvPr>
          <p:cNvGrpSpPr>
            <a:grpSpLocks/>
          </p:cNvGrpSpPr>
          <p:nvPr/>
        </p:nvGrpSpPr>
        <p:grpSpPr bwMode="auto">
          <a:xfrm>
            <a:off x="1589883" y="282576"/>
            <a:ext cx="6254690" cy="557040"/>
            <a:chOff x="2370101" y="422800"/>
            <a:chExt cx="6254751" cy="556866"/>
          </a:xfrm>
        </p:grpSpPr>
        <p:sp>
          <p:nvSpPr>
            <p:cNvPr id="204868" name="TextBox 39">
              <a:extLst>
                <a:ext uri="{FF2B5EF4-FFF2-40B4-BE49-F238E27FC236}">
                  <a16:creationId xmlns:a16="http://schemas.microsoft.com/office/drawing/2014/main" id="{D8B71F27-B228-49CE-BE79-A05760456DD3}"/>
                </a:ext>
              </a:extLst>
            </p:cNvPr>
            <p:cNvSpPr txBox="1">
              <a:spLocks noChangeArrowheads="1"/>
            </p:cNvSpPr>
            <p:nvPr/>
          </p:nvSpPr>
          <p:spPr bwMode="auto">
            <a:xfrm>
              <a:off x="2844769" y="422800"/>
              <a:ext cx="5780083" cy="3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ja-JP" altLang="en-US" sz="1800" b="1" dirty="0">
                  <a:latin typeface="Arial" panose="020B0604020202020204" pitchFamily="34" charset="0"/>
                  <a:cs typeface="Arial" panose="020B0604020202020204" pitchFamily="34" charset="0"/>
                </a:rPr>
                <a:t>ウランバートル都市計画</a:t>
              </a:r>
              <a:endParaRPr lang="en-US" altLang="en-US" sz="1800" b="1" dirty="0">
                <a:latin typeface="Arial" panose="020B0604020202020204" pitchFamily="34" charset="0"/>
                <a:cs typeface="Arial" panose="020B0604020202020204" pitchFamily="34" charset="0"/>
              </a:endParaRPr>
            </a:p>
          </p:txBody>
        </p:sp>
        <p:sp>
          <p:nvSpPr>
            <p:cNvPr id="204869" name="TextBox 40">
              <a:extLst>
                <a:ext uri="{FF2B5EF4-FFF2-40B4-BE49-F238E27FC236}">
                  <a16:creationId xmlns:a16="http://schemas.microsoft.com/office/drawing/2014/main" id="{2C73E877-FCE2-4B86-B63A-B17D92016FF1}"/>
                </a:ext>
              </a:extLst>
            </p:cNvPr>
            <p:cNvSpPr txBox="1">
              <a:spLocks noChangeArrowheads="1"/>
            </p:cNvSpPr>
            <p:nvPr/>
          </p:nvSpPr>
          <p:spPr bwMode="auto">
            <a:xfrm>
              <a:off x="2370101" y="686664"/>
              <a:ext cx="6249761" cy="29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15000"/>
                </a:lnSpc>
                <a:spcBef>
                  <a:spcPct val="0"/>
                </a:spcBef>
                <a:buFontTx/>
                <a:buNone/>
              </a:pPr>
              <a:r>
                <a:rPr lang="ja-JP" altLang="en-US" sz="1200" dirty="0">
                  <a:solidFill>
                    <a:srgbClr val="E54C4A"/>
                  </a:solidFill>
                  <a:latin typeface="Arial" panose="020B0604020202020204" pitchFamily="34" charset="0"/>
                  <a:cs typeface="Arial" panose="020B0604020202020204" pitchFamily="34" charset="0"/>
                </a:rPr>
                <a:t>給水網</a:t>
              </a:r>
              <a:endParaRPr lang="en-US" altLang="en-US" sz="1200" b="1" dirty="0">
                <a:solidFill>
                  <a:srgbClr val="E54C4A"/>
                </a:solidFill>
                <a:latin typeface="Arial" panose="020B0604020202020204" pitchFamily="34" charset="0"/>
                <a:cs typeface="Arial" panose="020B0604020202020204" pitchFamily="34" charset="0"/>
              </a:endParaRPr>
            </a:p>
          </p:txBody>
        </p:sp>
      </p:grpSp>
      <p:grpSp>
        <p:nvGrpSpPr>
          <p:cNvPr id="204804" name="Group 41">
            <a:extLst>
              <a:ext uri="{FF2B5EF4-FFF2-40B4-BE49-F238E27FC236}">
                <a16:creationId xmlns:a16="http://schemas.microsoft.com/office/drawing/2014/main" id="{8B4DCCB7-AE41-45F3-A60E-0A7CDEFB1833}"/>
              </a:ext>
            </a:extLst>
          </p:cNvPr>
          <p:cNvGrpSpPr>
            <a:grpSpLocks/>
          </p:cNvGrpSpPr>
          <p:nvPr/>
        </p:nvGrpSpPr>
        <p:grpSpPr bwMode="auto">
          <a:xfrm>
            <a:off x="8564563" y="0"/>
            <a:ext cx="374650" cy="6858000"/>
            <a:chOff x="9265921" y="0"/>
            <a:chExt cx="374274" cy="6858000"/>
          </a:xfrm>
        </p:grpSpPr>
        <p:cxnSp>
          <p:nvCxnSpPr>
            <p:cNvPr id="120" name="Straight Connector 119">
              <a:extLst>
                <a:ext uri="{FF2B5EF4-FFF2-40B4-BE49-F238E27FC236}">
                  <a16:creationId xmlns:a16="http://schemas.microsoft.com/office/drawing/2014/main" id="{34255CB8-EEC7-4FB6-9298-0D0B7A96B692}"/>
                </a:ext>
              </a:extLst>
            </p:cNvPr>
            <p:cNvCxnSpPr>
              <a:cxnSpLocks/>
            </p:cNvCxnSpPr>
            <p:nvPr/>
          </p:nvCxnSpPr>
          <p:spPr>
            <a:xfrm>
              <a:off x="9265921" y="0"/>
              <a:ext cx="0" cy="6858000"/>
            </a:xfrm>
            <a:prstGeom prst="line">
              <a:avLst/>
            </a:prstGeom>
            <a:ln w="9525">
              <a:solidFill>
                <a:srgbClr val="E54C4A"/>
              </a:solidFill>
            </a:ln>
            <a:effectLst>
              <a:outerShdw dist="12700" dir="108000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99119354-6DFD-4DA9-8E4B-E069D09FB24E}"/>
                </a:ext>
              </a:extLst>
            </p:cNvPr>
            <p:cNvSpPr/>
            <p:nvPr/>
          </p:nvSpPr>
          <p:spPr>
            <a:xfrm>
              <a:off x="9288124" y="9525"/>
              <a:ext cx="352071" cy="684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latin typeface="Arial" panose="020B0604020202020204" pitchFamily="34" charset="0"/>
                <a:cs typeface="Arial" panose="020B0604020202020204" pitchFamily="34" charset="0"/>
              </a:endParaRPr>
            </a:p>
          </p:txBody>
        </p:sp>
      </p:grpSp>
      <p:grpSp>
        <p:nvGrpSpPr>
          <p:cNvPr id="204805" name="Group 16">
            <a:extLst>
              <a:ext uri="{FF2B5EF4-FFF2-40B4-BE49-F238E27FC236}">
                <a16:creationId xmlns:a16="http://schemas.microsoft.com/office/drawing/2014/main" id="{948FE5D6-82FD-4CE9-BF50-65AE246B3D5C}"/>
              </a:ext>
            </a:extLst>
          </p:cNvPr>
          <p:cNvGrpSpPr>
            <a:grpSpLocks/>
          </p:cNvGrpSpPr>
          <p:nvPr/>
        </p:nvGrpSpPr>
        <p:grpSpPr bwMode="auto">
          <a:xfrm>
            <a:off x="1211585" y="5262683"/>
            <a:ext cx="7673977" cy="2038350"/>
            <a:chOff x="1548237" y="2704681"/>
            <a:chExt cx="7672748" cy="2039440"/>
          </a:xfrm>
        </p:grpSpPr>
        <p:graphicFrame>
          <p:nvGraphicFramePr>
            <p:cNvPr id="204829" name="Object 23">
              <a:extLst>
                <a:ext uri="{FF2B5EF4-FFF2-40B4-BE49-F238E27FC236}">
                  <a16:creationId xmlns:a16="http://schemas.microsoft.com/office/drawing/2014/main" id="{67DD03C8-7A68-4F00-A9F0-AAA2144B7673}"/>
                </a:ext>
              </a:extLst>
            </p:cNvPr>
            <p:cNvGraphicFramePr>
              <a:graphicFrameLocks noChangeAspect="1"/>
            </p:cNvGraphicFramePr>
            <p:nvPr/>
          </p:nvGraphicFramePr>
          <p:xfrm>
            <a:off x="2137835" y="2704681"/>
            <a:ext cx="2776652" cy="2039440"/>
          </p:xfrm>
          <a:graphic>
            <a:graphicData uri="http://schemas.openxmlformats.org/presentationml/2006/ole">
              <mc:AlternateContent xmlns:mc="http://schemas.openxmlformats.org/markup-compatibility/2006">
                <mc:Choice xmlns:v="urn:schemas-microsoft-com:vml" Requires="v">
                  <p:oleObj name="AutoCAD Drawing" r:id="rId4" imgW="14344650" imgH="10534650" progId="AutoCAD.Drawing.23">
                    <p:embed/>
                  </p:oleObj>
                </mc:Choice>
                <mc:Fallback>
                  <p:oleObj name="AutoCAD Drawing" r:id="rId4" imgW="14344650" imgH="10534650" progId="AutoCAD.Drawing.23">
                    <p:embed/>
                    <p:pic>
                      <p:nvPicPr>
                        <p:cNvPr id="204829" name="Object 23">
                          <a:extLst>
                            <a:ext uri="{FF2B5EF4-FFF2-40B4-BE49-F238E27FC236}">
                              <a16:creationId xmlns:a16="http://schemas.microsoft.com/office/drawing/2014/main" id="{67DD03C8-7A68-4F00-A9F0-AAA2144B7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35" y="2704681"/>
                          <a:ext cx="2776652" cy="20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4830" name="Group 12">
              <a:extLst>
                <a:ext uri="{FF2B5EF4-FFF2-40B4-BE49-F238E27FC236}">
                  <a16:creationId xmlns:a16="http://schemas.microsoft.com/office/drawing/2014/main" id="{1A53239A-D4EC-468E-843F-1834F23441B1}"/>
                </a:ext>
              </a:extLst>
            </p:cNvPr>
            <p:cNvGrpSpPr>
              <a:grpSpLocks/>
            </p:cNvGrpSpPr>
            <p:nvPr/>
          </p:nvGrpSpPr>
          <p:grpSpPr bwMode="auto">
            <a:xfrm>
              <a:off x="1548237" y="3051367"/>
              <a:ext cx="896660" cy="989869"/>
              <a:chOff x="1481935" y="4176497"/>
              <a:chExt cx="896660" cy="989869"/>
            </a:xfrm>
          </p:grpSpPr>
          <p:sp>
            <p:nvSpPr>
              <p:cNvPr id="204855" name="TextBox 87">
                <a:extLst>
                  <a:ext uri="{FF2B5EF4-FFF2-40B4-BE49-F238E27FC236}">
                    <a16:creationId xmlns:a16="http://schemas.microsoft.com/office/drawing/2014/main" id="{D2951254-7529-4574-BFA9-B05439940D29}"/>
                  </a:ext>
                </a:extLst>
              </p:cNvPr>
              <p:cNvSpPr txBox="1">
                <a:spLocks noChangeArrowheads="1"/>
              </p:cNvSpPr>
              <p:nvPr/>
            </p:nvSpPr>
            <p:spPr bwMode="auto">
              <a:xfrm>
                <a:off x="1668981" y="4176497"/>
                <a:ext cx="641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dirty="0">
                    <a:solidFill>
                      <a:srgbClr val="000000"/>
                    </a:solidFill>
                    <a:latin typeface="Arial" panose="020B0604020202020204" pitchFamily="34" charset="0"/>
                    <a:cs typeface="Arial" panose="020B0604020202020204" pitchFamily="34" charset="0"/>
                  </a:rPr>
                  <a:t>1-p </a:t>
                </a:r>
                <a:r>
                  <a:rPr lang="mn-MN" altLang="en-US" sz="900" dirty="0">
                    <a:solidFill>
                      <a:srgbClr val="000000"/>
                    </a:solidFill>
                    <a:latin typeface="Arial" panose="020B0604020202020204" pitchFamily="34" charset="0"/>
                    <a:cs typeface="Arial" panose="020B0604020202020204" pitchFamily="34" charset="0"/>
                  </a:rPr>
                  <a:t>бүс </a:t>
                </a:r>
              </a:p>
            </p:txBody>
          </p:sp>
          <p:sp>
            <p:nvSpPr>
              <p:cNvPr id="204856" name="TextBox 89">
                <a:extLst>
                  <a:ext uri="{FF2B5EF4-FFF2-40B4-BE49-F238E27FC236}">
                    <a16:creationId xmlns:a16="http://schemas.microsoft.com/office/drawing/2014/main" id="{4766C7B4-2F0A-42BF-B35A-5B162D481D82}"/>
                  </a:ext>
                </a:extLst>
              </p:cNvPr>
              <p:cNvSpPr txBox="1">
                <a:spLocks noChangeArrowheads="1"/>
              </p:cNvSpPr>
              <p:nvPr/>
            </p:nvSpPr>
            <p:spPr bwMode="auto">
              <a:xfrm>
                <a:off x="1673744" y="4415994"/>
                <a:ext cx="641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mn-MN" altLang="en-US" sz="900">
                    <a:solidFill>
                      <a:srgbClr val="000000"/>
                    </a:solidFill>
                    <a:latin typeface="Arial" panose="020B0604020202020204" pitchFamily="34" charset="0"/>
                    <a:cs typeface="Arial" panose="020B0604020202020204" pitchFamily="34" charset="0"/>
                  </a:rPr>
                  <a:t>2-р бүс </a:t>
                </a:r>
              </a:p>
            </p:txBody>
          </p:sp>
          <p:sp>
            <p:nvSpPr>
              <p:cNvPr id="204857" name="TextBox 91">
                <a:extLst>
                  <a:ext uri="{FF2B5EF4-FFF2-40B4-BE49-F238E27FC236}">
                    <a16:creationId xmlns:a16="http://schemas.microsoft.com/office/drawing/2014/main" id="{13FACE0E-1C80-47DB-A2AC-E3AC0FFC48AA}"/>
                  </a:ext>
                </a:extLst>
              </p:cNvPr>
              <p:cNvSpPr txBox="1">
                <a:spLocks noChangeArrowheads="1"/>
              </p:cNvSpPr>
              <p:nvPr/>
            </p:nvSpPr>
            <p:spPr bwMode="auto">
              <a:xfrm>
                <a:off x="1683269" y="4671667"/>
                <a:ext cx="6953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a:solidFill>
                      <a:srgbClr val="000000"/>
                    </a:solidFill>
                    <a:latin typeface="Arial" panose="020B0604020202020204" pitchFamily="34" charset="0"/>
                    <a:cs typeface="Arial" panose="020B0604020202020204" pitchFamily="34" charset="0"/>
                  </a:rPr>
                  <a:t>3-p </a:t>
                </a:r>
                <a:r>
                  <a:rPr lang="mn-MN" altLang="en-US" sz="900">
                    <a:solidFill>
                      <a:srgbClr val="000000"/>
                    </a:solidFill>
                    <a:latin typeface="Arial" panose="020B0604020202020204" pitchFamily="34" charset="0"/>
                    <a:cs typeface="Arial" panose="020B0604020202020204" pitchFamily="34" charset="0"/>
                  </a:rPr>
                  <a:t>бүс </a:t>
                </a:r>
              </a:p>
            </p:txBody>
          </p:sp>
          <p:grpSp>
            <p:nvGrpSpPr>
              <p:cNvPr id="204858" name="Group 141">
                <a:extLst>
                  <a:ext uri="{FF2B5EF4-FFF2-40B4-BE49-F238E27FC236}">
                    <a16:creationId xmlns:a16="http://schemas.microsoft.com/office/drawing/2014/main" id="{EC1649FD-19B9-4180-913E-CA0BA79D8F49}"/>
                  </a:ext>
                </a:extLst>
              </p:cNvPr>
              <p:cNvGrpSpPr>
                <a:grpSpLocks/>
              </p:cNvGrpSpPr>
              <p:nvPr/>
            </p:nvGrpSpPr>
            <p:grpSpPr bwMode="auto">
              <a:xfrm>
                <a:off x="1481935" y="4177660"/>
                <a:ext cx="163492" cy="916478"/>
                <a:chOff x="7872399" y="5599548"/>
                <a:chExt cx="473828" cy="1087407"/>
              </a:xfrm>
            </p:grpSpPr>
            <p:sp>
              <p:nvSpPr>
                <p:cNvPr id="143" name="Rectangle 142">
                  <a:extLst>
                    <a:ext uri="{FF2B5EF4-FFF2-40B4-BE49-F238E27FC236}">
                      <a16:creationId xmlns:a16="http://schemas.microsoft.com/office/drawing/2014/main" id="{EF06A0BB-AE87-4CA5-A25E-4848F216A40A}"/>
                    </a:ext>
                  </a:extLst>
                </p:cNvPr>
                <p:cNvSpPr/>
                <p:nvPr/>
              </p:nvSpPr>
              <p:spPr>
                <a:xfrm>
                  <a:off x="7872413" y="5599548"/>
                  <a:ext cx="473814" cy="207305"/>
                </a:xfrm>
                <a:prstGeom prst="rect">
                  <a:avLst/>
                </a:prstGeom>
                <a:solidFill>
                  <a:srgbClr val="C6AE9C"/>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80FD4F00-7DA5-4973-B34B-C06469B4C9ED}"/>
                    </a:ext>
                  </a:extLst>
                </p:cNvPr>
                <p:cNvSpPr/>
                <p:nvPr/>
              </p:nvSpPr>
              <p:spPr>
                <a:xfrm>
                  <a:off x="7872413" y="6189425"/>
                  <a:ext cx="473814" cy="207305"/>
                </a:xfrm>
                <a:prstGeom prst="rect">
                  <a:avLst/>
                </a:prstGeom>
                <a:solidFill>
                  <a:srgbClr val="AEDAD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F2DC17F5-71CF-44BD-B986-B9208EF70883}"/>
                    </a:ext>
                  </a:extLst>
                </p:cNvPr>
                <p:cNvSpPr/>
                <p:nvPr/>
              </p:nvSpPr>
              <p:spPr>
                <a:xfrm>
                  <a:off x="7872413" y="5895429"/>
                  <a:ext cx="473814" cy="207305"/>
                </a:xfrm>
                <a:prstGeom prst="rect">
                  <a:avLst/>
                </a:prstGeom>
                <a:solidFill>
                  <a:srgbClr val="CFB9C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2E57DD61-A0B9-4541-8DAE-722DE197D961}"/>
                    </a:ext>
                  </a:extLst>
                </p:cNvPr>
                <p:cNvSpPr/>
                <p:nvPr/>
              </p:nvSpPr>
              <p:spPr>
                <a:xfrm>
                  <a:off x="7872399" y="6479651"/>
                  <a:ext cx="473813" cy="207304"/>
                </a:xfrm>
                <a:prstGeom prst="rect">
                  <a:avLst/>
                </a:prstGeom>
                <a:solidFill>
                  <a:srgbClr val="C6EBB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grpSp>
          <p:sp>
            <p:nvSpPr>
              <p:cNvPr id="204859" name="TextBox 93">
                <a:extLst>
                  <a:ext uri="{FF2B5EF4-FFF2-40B4-BE49-F238E27FC236}">
                    <a16:creationId xmlns:a16="http://schemas.microsoft.com/office/drawing/2014/main" id="{9F64EF17-F4A9-445C-B71E-3EEEB5F66193}"/>
                  </a:ext>
                </a:extLst>
              </p:cNvPr>
              <p:cNvSpPr txBox="1">
                <a:spLocks noChangeArrowheads="1"/>
              </p:cNvSpPr>
              <p:nvPr/>
            </p:nvSpPr>
            <p:spPr bwMode="auto">
              <a:xfrm>
                <a:off x="1665807" y="4936178"/>
                <a:ext cx="7127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a:solidFill>
                      <a:srgbClr val="000000"/>
                    </a:solidFill>
                    <a:latin typeface="Arial" panose="020B0604020202020204" pitchFamily="34" charset="0"/>
                    <a:cs typeface="Arial" panose="020B0604020202020204" pitchFamily="34" charset="0"/>
                  </a:rPr>
                  <a:t>4-p </a:t>
                </a:r>
                <a:r>
                  <a:rPr lang="mn-MN" altLang="en-US" sz="900">
                    <a:solidFill>
                      <a:srgbClr val="000000"/>
                    </a:solidFill>
                    <a:latin typeface="Arial" panose="020B0604020202020204" pitchFamily="34" charset="0"/>
                    <a:cs typeface="Arial" panose="020B0604020202020204" pitchFamily="34" charset="0"/>
                  </a:rPr>
                  <a:t>бүс </a:t>
                </a:r>
              </a:p>
            </p:txBody>
          </p:sp>
        </p:grpSp>
        <p:sp>
          <p:nvSpPr>
            <p:cNvPr id="204831" name="TextBox 161">
              <a:extLst>
                <a:ext uri="{FF2B5EF4-FFF2-40B4-BE49-F238E27FC236}">
                  <a16:creationId xmlns:a16="http://schemas.microsoft.com/office/drawing/2014/main" id="{AD0E866D-2565-4808-813D-D5685D7C61CC}"/>
                </a:ext>
              </a:extLst>
            </p:cNvPr>
            <p:cNvSpPr txBox="1">
              <a:spLocks noChangeArrowheads="1"/>
            </p:cNvSpPr>
            <p:nvPr/>
          </p:nvSpPr>
          <p:spPr bwMode="auto">
            <a:xfrm>
              <a:off x="3333603" y="3353952"/>
              <a:ext cx="33846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Одоо байгаа гэр хорооллын цэвэр усны шугам</a:t>
              </a:r>
              <a:endParaRPr lang="en-US" altLang="en-US" sz="900" dirty="0">
                <a:latin typeface="Arial" panose="020B0604020202020204" pitchFamily="34" charset="0"/>
                <a:cs typeface="Arial" panose="020B0604020202020204" pitchFamily="34" charset="0"/>
              </a:endParaRPr>
            </a:p>
          </p:txBody>
        </p:sp>
        <p:sp>
          <p:nvSpPr>
            <p:cNvPr id="204832" name="TextBox 159">
              <a:extLst>
                <a:ext uri="{FF2B5EF4-FFF2-40B4-BE49-F238E27FC236}">
                  <a16:creationId xmlns:a16="http://schemas.microsoft.com/office/drawing/2014/main" id="{2B9CFCB6-2B71-4A00-86E6-03B8C7E61B7D}"/>
                </a:ext>
              </a:extLst>
            </p:cNvPr>
            <p:cNvSpPr txBox="1">
              <a:spLocks noChangeArrowheads="1"/>
            </p:cNvSpPr>
            <p:nvPr/>
          </p:nvSpPr>
          <p:spPr bwMode="auto">
            <a:xfrm>
              <a:off x="3325878" y="3113926"/>
              <a:ext cx="267849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Одоо байгаа цэвэр усны шугам</a:t>
              </a:r>
              <a:r>
                <a:rPr lang="en-US" altLang="en-US" sz="900" dirty="0">
                  <a:latin typeface="Arial" panose="020B0604020202020204" pitchFamily="34" charset="0"/>
                  <a:cs typeface="Arial" panose="020B0604020202020204" pitchFamily="34" charset="0"/>
                </a:rPr>
                <a:t> </a:t>
              </a:r>
              <a:endParaRPr lang="en-US" altLang="en-US" sz="900" b="1" dirty="0">
                <a:latin typeface="Arial" panose="020B0604020202020204" pitchFamily="34" charset="0"/>
                <a:cs typeface="Arial" panose="020B0604020202020204" pitchFamily="34" charset="0"/>
              </a:endParaRPr>
            </a:p>
          </p:txBody>
        </p:sp>
        <p:sp>
          <p:nvSpPr>
            <p:cNvPr id="204833" name="TextBox 75">
              <a:extLst>
                <a:ext uri="{FF2B5EF4-FFF2-40B4-BE49-F238E27FC236}">
                  <a16:creationId xmlns:a16="http://schemas.microsoft.com/office/drawing/2014/main" id="{3F8C47C5-5E4E-486C-AF74-6E7C41552B9C}"/>
                </a:ext>
              </a:extLst>
            </p:cNvPr>
            <p:cNvSpPr txBox="1">
              <a:spLocks noChangeArrowheads="1"/>
            </p:cNvSpPr>
            <p:nvPr/>
          </p:nvSpPr>
          <p:spPr bwMode="auto">
            <a:xfrm>
              <a:off x="3337096" y="3633863"/>
              <a:ext cx="29856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Одоо байгаа Усан сан</a:t>
              </a:r>
              <a:endParaRPr lang="en-US" altLang="en-US" sz="900">
                <a:latin typeface="Arial" panose="020B0604020202020204" pitchFamily="34" charset="0"/>
                <a:cs typeface="Arial" panose="020B0604020202020204" pitchFamily="34" charset="0"/>
              </a:endParaRPr>
            </a:p>
          </p:txBody>
        </p:sp>
        <p:grpSp>
          <p:nvGrpSpPr>
            <p:cNvPr id="204834" name="Group 13">
              <a:extLst>
                <a:ext uri="{FF2B5EF4-FFF2-40B4-BE49-F238E27FC236}">
                  <a16:creationId xmlns:a16="http://schemas.microsoft.com/office/drawing/2014/main" id="{58954D53-4BDE-4312-848C-F29B4AADAB7D}"/>
                </a:ext>
              </a:extLst>
            </p:cNvPr>
            <p:cNvGrpSpPr>
              <a:grpSpLocks/>
            </p:cNvGrpSpPr>
            <p:nvPr/>
          </p:nvGrpSpPr>
          <p:grpSpPr bwMode="auto">
            <a:xfrm>
              <a:off x="3077470" y="3908672"/>
              <a:ext cx="176184" cy="171542"/>
              <a:chOff x="2924113" y="3908672"/>
              <a:chExt cx="176184" cy="171542"/>
            </a:xfrm>
          </p:grpSpPr>
          <p:sp>
            <p:nvSpPr>
              <p:cNvPr id="155" name="Oval 154">
                <a:extLst>
                  <a:ext uri="{FF2B5EF4-FFF2-40B4-BE49-F238E27FC236}">
                    <a16:creationId xmlns:a16="http://schemas.microsoft.com/office/drawing/2014/main" id="{0FCAB7C4-170F-4498-BBEB-24A81A4EB63A}"/>
                  </a:ext>
                </a:extLst>
              </p:cNvPr>
              <p:cNvSpPr/>
              <p:nvPr/>
            </p:nvSpPr>
            <p:spPr bwMode="auto">
              <a:xfrm>
                <a:off x="2924113" y="3908672"/>
                <a:ext cx="176184" cy="171542"/>
              </a:xfrm>
              <a:prstGeom prst="ellipse">
                <a:avLst/>
              </a:prstGeom>
              <a:no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56" name="Isosceles Triangle 155">
                <a:extLst>
                  <a:ext uri="{FF2B5EF4-FFF2-40B4-BE49-F238E27FC236}">
                    <a16:creationId xmlns:a16="http://schemas.microsoft.com/office/drawing/2014/main" id="{AB719E30-86C6-4024-83D9-C9BB7759719D}"/>
                  </a:ext>
                </a:extLst>
              </p:cNvPr>
              <p:cNvSpPr/>
              <p:nvPr/>
            </p:nvSpPr>
            <p:spPr bwMode="auto">
              <a:xfrm>
                <a:off x="2949509" y="3921380"/>
                <a:ext cx="128567" cy="117538"/>
              </a:xfrm>
              <a:prstGeom prst="triangle">
                <a:avLst/>
              </a:prstGeom>
              <a:solidFill>
                <a:srgbClr val="EE0201"/>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204835" name="TextBox 79">
              <a:extLst>
                <a:ext uri="{FF2B5EF4-FFF2-40B4-BE49-F238E27FC236}">
                  <a16:creationId xmlns:a16="http://schemas.microsoft.com/office/drawing/2014/main" id="{5D8D2972-8A9C-4386-8F85-3936D106B8B7}"/>
                </a:ext>
              </a:extLst>
            </p:cNvPr>
            <p:cNvSpPr txBox="1">
              <a:spLocks noChangeArrowheads="1"/>
            </p:cNvSpPr>
            <p:nvPr/>
          </p:nvSpPr>
          <p:spPr bwMode="auto">
            <a:xfrm>
              <a:off x="3337096" y="3864695"/>
              <a:ext cx="29856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Одоо байгаа насос станц</a:t>
              </a:r>
              <a:endParaRPr lang="en-US" altLang="en-US" sz="900">
                <a:latin typeface="Arial" panose="020B0604020202020204" pitchFamily="34" charset="0"/>
                <a:cs typeface="Arial" panose="020B0604020202020204" pitchFamily="34" charset="0"/>
              </a:endParaRPr>
            </a:p>
          </p:txBody>
        </p:sp>
        <p:sp>
          <p:nvSpPr>
            <p:cNvPr id="204836" name="TextBox 70">
              <a:extLst>
                <a:ext uri="{FF2B5EF4-FFF2-40B4-BE49-F238E27FC236}">
                  <a16:creationId xmlns:a16="http://schemas.microsoft.com/office/drawing/2014/main" id="{604A677A-0FD1-46AC-8F00-3A4656E7BF73}"/>
                </a:ext>
              </a:extLst>
            </p:cNvPr>
            <p:cNvSpPr txBox="1">
              <a:spLocks noChangeArrowheads="1"/>
            </p:cNvSpPr>
            <p:nvPr/>
          </p:nvSpPr>
          <p:spPr bwMode="auto">
            <a:xfrm>
              <a:off x="6233310" y="3099520"/>
              <a:ext cx="29860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Төлөвлөж буй цэвэр усны шугам</a:t>
              </a:r>
              <a:endParaRPr lang="en-US" altLang="en-US" sz="900" dirty="0">
                <a:latin typeface="Arial" panose="020B0604020202020204" pitchFamily="34" charset="0"/>
                <a:cs typeface="Arial" panose="020B0604020202020204" pitchFamily="34" charset="0"/>
              </a:endParaRPr>
            </a:p>
          </p:txBody>
        </p:sp>
        <p:sp>
          <p:nvSpPr>
            <p:cNvPr id="204837" name="TextBox 72">
              <a:extLst>
                <a:ext uri="{FF2B5EF4-FFF2-40B4-BE49-F238E27FC236}">
                  <a16:creationId xmlns:a16="http://schemas.microsoft.com/office/drawing/2014/main" id="{622B8655-6C0C-421C-AAC6-2773C01BE008}"/>
                </a:ext>
              </a:extLst>
            </p:cNvPr>
            <p:cNvSpPr txBox="1">
              <a:spLocks noChangeArrowheads="1"/>
            </p:cNvSpPr>
            <p:nvPr/>
          </p:nvSpPr>
          <p:spPr bwMode="auto">
            <a:xfrm>
              <a:off x="6233310" y="3351932"/>
              <a:ext cx="29860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“Баруун” эх үүсвэрийн түгээх шугам</a:t>
              </a:r>
              <a:endParaRPr lang="en-US" altLang="en-US" sz="900" dirty="0">
                <a:latin typeface="Arial" panose="020B0604020202020204" pitchFamily="34" charset="0"/>
                <a:cs typeface="Arial" panose="020B0604020202020204" pitchFamily="34" charset="0"/>
              </a:endParaRPr>
            </a:p>
          </p:txBody>
        </p:sp>
        <p:sp>
          <p:nvSpPr>
            <p:cNvPr id="204838" name="TextBox 80">
              <a:extLst>
                <a:ext uri="{FF2B5EF4-FFF2-40B4-BE49-F238E27FC236}">
                  <a16:creationId xmlns:a16="http://schemas.microsoft.com/office/drawing/2014/main" id="{8FAB2F72-A749-4378-A02B-2EF5A44A718C}"/>
                </a:ext>
              </a:extLst>
            </p:cNvPr>
            <p:cNvSpPr txBox="1">
              <a:spLocks noChangeArrowheads="1"/>
            </p:cNvSpPr>
            <p:nvPr/>
          </p:nvSpPr>
          <p:spPr bwMode="auto">
            <a:xfrm>
              <a:off x="6234898" y="3634507"/>
              <a:ext cx="29860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Төлөвлөж буй болон өргөтгөх усан сан</a:t>
              </a:r>
              <a:endParaRPr lang="en-US" altLang="en-US" sz="900">
                <a:latin typeface="Arial" panose="020B0604020202020204" pitchFamily="34" charset="0"/>
                <a:cs typeface="Arial" panose="020B0604020202020204" pitchFamily="34" charset="0"/>
              </a:endParaRPr>
            </a:p>
          </p:txBody>
        </p:sp>
        <p:sp>
          <p:nvSpPr>
            <p:cNvPr id="162" name="Oval 161">
              <a:extLst>
                <a:ext uri="{FF2B5EF4-FFF2-40B4-BE49-F238E27FC236}">
                  <a16:creationId xmlns:a16="http://schemas.microsoft.com/office/drawing/2014/main" id="{41CD8DB4-E1C7-4190-9E33-2B9B0FA9883E}"/>
                </a:ext>
              </a:extLst>
            </p:cNvPr>
            <p:cNvSpPr/>
            <p:nvPr/>
          </p:nvSpPr>
          <p:spPr>
            <a:xfrm>
              <a:off x="5970154" y="3689191"/>
              <a:ext cx="159343" cy="151672"/>
            </a:xfrm>
            <a:prstGeom prst="ellipse">
              <a:avLst/>
            </a:prstGeom>
            <a:solidFill>
              <a:srgbClr val="00B0F0"/>
            </a:solidFill>
            <a:ln w="6350">
              <a:solidFill>
                <a:schemeClr val="tx1"/>
              </a:solidFill>
            </a:ln>
            <a:effectLst>
              <a:glow rad="50800">
                <a:srgbClr val="2D8289">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a:solidFill>
                    <a:schemeClr val="tx1"/>
                  </a:solidFill>
                  <a:latin typeface="Arial" panose="020B0604020202020204" pitchFamily="34" charset="0"/>
                  <a:cs typeface="Arial" panose="020B0604020202020204" pitchFamily="34" charset="0"/>
                </a:rPr>
                <a:t>R</a:t>
              </a:r>
            </a:p>
          </p:txBody>
        </p:sp>
        <p:sp>
          <p:nvSpPr>
            <p:cNvPr id="170" name="Rectangle 169">
              <a:extLst>
                <a:ext uri="{FF2B5EF4-FFF2-40B4-BE49-F238E27FC236}">
                  <a16:creationId xmlns:a16="http://schemas.microsoft.com/office/drawing/2014/main" id="{33C8D0E9-D938-4662-98D3-E1B225B5395D}"/>
                </a:ext>
              </a:extLst>
            </p:cNvPr>
            <p:cNvSpPr/>
            <p:nvPr/>
          </p:nvSpPr>
          <p:spPr>
            <a:xfrm>
              <a:off x="5962370" y="3117651"/>
              <a:ext cx="188882" cy="17948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8084A7D6-1333-42D1-ACB2-245D1C839DA1}"/>
                </a:ext>
              </a:extLst>
            </p:cNvPr>
            <p:cNvSpPr/>
            <p:nvPr/>
          </p:nvSpPr>
          <p:spPr>
            <a:xfrm>
              <a:off x="5963957" y="3937239"/>
              <a:ext cx="187295" cy="17630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204844" name="TextBox 111">
              <a:extLst>
                <a:ext uri="{FF2B5EF4-FFF2-40B4-BE49-F238E27FC236}">
                  <a16:creationId xmlns:a16="http://schemas.microsoft.com/office/drawing/2014/main" id="{39ECF211-6505-4A3C-B7A2-818A8CC3612D}"/>
                </a:ext>
              </a:extLst>
            </p:cNvPr>
            <p:cNvSpPr txBox="1">
              <a:spLocks noChangeArrowheads="1"/>
            </p:cNvSpPr>
            <p:nvPr/>
          </p:nvSpPr>
          <p:spPr bwMode="auto">
            <a:xfrm>
              <a:off x="6234898" y="3910732"/>
              <a:ext cx="2986087" cy="36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Батлагдсан ХЕТ-тэй уялдуулан төлөвлөж буй </a:t>
              </a:r>
            </a:p>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цэвэр усны шугам</a:t>
              </a:r>
              <a:endParaRPr lang="en-US" altLang="en-US" sz="900" dirty="0">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620ADF8F-B285-445E-A7AF-8B8A6C3653E9}"/>
                </a:ext>
              </a:extLst>
            </p:cNvPr>
            <p:cNvSpPr/>
            <p:nvPr/>
          </p:nvSpPr>
          <p:spPr bwMode="auto">
            <a:xfrm>
              <a:off x="3064771" y="3389283"/>
              <a:ext cx="192056" cy="2048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73968674-23EA-4585-B9DE-51D2CD2A618B}"/>
                </a:ext>
              </a:extLst>
            </p:cNvPr>
            <p:cNvSpPr/>
            <p:nvPr/>
          </p:nvSpPr>
          <p:spPr bwMode="auto">
            <a:xfrm>
              <a:off x="3064771" y="3120852"/>
              <a:ext cx="190469" cy="20330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cxnSp>
          <p:nvCxnSpPr>
            <p:cNvPr id="178" name="Straight Connector 177">
              <a:extLst>
                <a:ext uri="{FF2B5EF4-FFF2-40B4-BE49-F238E27FC236}">
                  <a16:creationId xmlns:a16="http://schemas.microsoft.com/office/drawing/2014/main" id="{1E39074E-79A6-46BF-8B21-9FE55A6B6B5A}"/>
                </a:ext>
              </a:extLst>
            </p:cNvPr>
            <p:cNvCxnSpPr>
              <a:cxnSpLocks/>
            </p:cNvCxnSpPr>
            <p:nvPr/>
          </p:nvCxnSpPr>
          <p:spPr bwMode="auto">
            <a:xfrm>
              <a:off x="3064771" y="3228860"/>
              <a:ext cx="192056" cy="0"/>
            </a:xfrm>
            <a:prstGeom prst="line">
              <a:avLst/>
            </a:prstGeom>
            <a:ln w="38100">
              <a:solidFill>
                <a:srgbClr val="0000FE"/>
              </a:solidFill>
              <a:prstDash val="soli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37E2A04-E2E8-4EE1-A553-24BF0DCF105E}"/>
                </a:ext>
              </a:extLst>
            </p:cNvPr>
            <p:cNvCxnSpPr>
              <a:cxnSpLocks/>
            </p:cNvCxnSpPr>
            <p:nvPr/>
          </p:nvCxnSpPr>
          <p:spPr bwMode="auto">
            <a:xfrm>
              <a:off x="3063183" y="3495702"/>
              <a:ext cx="192057" cy="0"/>
            </a:xfrm>
            <a:prstGeom prst="line">
              <a:avLst/>
            </a:prstGeom>
            <a:ln w="38100">
              <a:solidFill>
                <a:srgbClr val="2B8AE6"/>
              </a:solidFill>
              <a:prstDash val="solid"/>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9B52B3BE-01A3-4404-A542-D2668E136224}"/>
                </a:ext>
              </a:extLst>
            </p:cNvPr>
            <p:cNvSpPr/>
            <p:nvPr/>
          </p:nvSpPr>
          <p:spPr>
            <a:xfrm>
              <a:off x="5960782" y="3379728"/>
              <a:ext cx="192057" cy="1747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cxnSp>
          <p:nvCxnSpPr>
            <p:cNvPr id="182" name="Straight Connector 181">
              <a:extLst>
                <a:ext uri="{FF2B5EF4-FFF2-40B4-BE49-F238E27FC236}">
                  <a16:creationId xmlns:a16="http://schemas.microsoft.com/office/drawing/2014/main" id="{1C3D1A33-D812-440A-B09B-66AA7429DCA7}"/>
                </a:ext>
              </a:extLst>
            </p:cNvPr>
            <p:cNvCxnSpPr>
              <a:cxnSpLocks/>
            </p:cNvCxnSpPr>
            <p:nvPr/>
          </p:nvCxnSpPr>
          <p:spPr>
            <a:xfrm>
              <a:off x="5962370" y="3205010"/>
              <a:ext cx="192056" cy="0"/>
            </a:xfrm>
            <a:prstGeom prst="line">
              <a:avLst/>
            </a:prstGeom>
            <a:ln w="38100">
              <a:solidFill>
                <a:srgbClr val="A532C0"/>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0190E46-0F5B-4BDF-AB35-F267201F3D6D}"/>
                </a:ext>
              </a:extLst>
            </p:cNvPr>
            <p:cNvCxnSpPr>
              <a:cxnSpLocks/>
            </p:cNvCxnSpPr>
            <p:nvPr/>
          </p:nvCxnSpPr>
          <p:spPr>
            <a:xfrm>
              <a:off x="5962370" y="3476618"/>
              <a:ext cx="192056" cy="0"/>
            </a:xfrm>
            <a:prstGeom prst="line">
              <a:avLst/>
            </a:prstGeom>
            <a:ln w="38100">
              <a:solidFill>
                <a:srgbClr val="FA7700"/>
              </a:solidFill>
              <a:prstDash val="soli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151B627-10D1-4846-AE1E-D1A62D52E3E7}"/>
                </a:ext>
              </a:extLst>
            </p:cNvPr>
            <p:cNvCxnSpPr>
              <a:cxnSpLocks/>
            </p:cNvCxnSpPr>
            <p:nvPr/>
          </p:nvCxnSpPr>
          <p:spPr>
            <a:xfrm>
              <a:off x="5962370" y="4024598"/>
              <a:ext cx="192056"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sp>
        <p:nvSpPr>
          <p:cNvPr id="194" name="Rounded Rectangle 130">
            <a:extLst>
              <a:ext uri="{FF2B5EF4-FFF2-40B4-BE49-F238E27FC236}">
                <a16:creationId xmlns:a16="http://schemas.microsoft.com/office/drawing/2014/main" id="{57C0403B-AF69-4248-9F1A-3CC3F89CD600}"/>
              </a:ext>
            </a:extLst>
          </p:cNvPr>
          <p:cNvSpPr/>
          <p:nvPr/>
        </p:nvSpPr>
        <p:spPr>
          <a:xfrm>
            <a:off x="8747919" y="1978027"/>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07" name="TextBox 58">
            <a:extLst>
              <a:ext uri="{FF2B5EF4-FFF2-40B4-BE49-F238E27FC236}">
                <a16:creationId xmlns:a16="http://schemas.microsoft.com/office/drawing/2014/main" id="{FC7653F1-59E8-4CC7-B9A3-7DFE320EBDE0}"/>
              </a:ext>
            </a:extLst>
          </p:cNvPr>
          <p:cNvSpPr txBox="1">
            <a:spLocks noChangeArrowheads="1"/>
          </p:cNvSpPr>
          <p:nvPr/>
        </p:nvSpPr>
        <p:spPr bwMode="auto">
          <a:xfrm>
            <a:off x="9571612" y="2077465"/>
            <a:ext cx="2339975" cy="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pPr>
            <a:r>
              <a:rPr lang="ja-JP" altLang="en-US" sz="1100" b="1" dirty="0">
                <a:latin typeface="Arial" panose="020B0604020202020204" pitchFamily="34" charset="0"/>
                <a:ea typeface="Calibri" panose="020F0502020204030204" pitchFamily="34" charset="0"/>
                <a:cs typeface="Arial" panose="020B0604020202020204" pitchFamily="34" charset="0"/>
              </a:rPr>
              <a:t>総水使用量</a:t>
            </a:r>
          </a:p>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-50%</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13" name="Rounded Rectangle 130">
            <a:extLst>
              <a:ext uri="{FF2B5EF4-FFF2-40B4-BE49-F238E27FC236}">
                <a16:creationId xmlns:a16="http://schemas.microsoft.com/office/drawing/2014/main" id="{C0BA7FA6-9A15-4582-9FD6-17C7BA639346}"/>
              </a:ext>
            </a:extLst>
          </p:cNvPr>
          <p:cNvSpPr/>
          <p:nvPr/>
        </p:nvSpPr>
        <p:spPr>
          <a:xfrm>
            <a:off x="8755063" y="3276600"/>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09" name="TextBox 58">
            <a:extLst>
              <a:ext uri="{FF2B5EF4-FFF2-40B4-BE49-F238E27FC236}">
                <a16:creationId xmlns:a16="http://schemas.microsoft.com/office/drawing/2014/main" id="{854FF8CB-9508-4CDA-BB68-B5D8A7D6AFD3}"/>
              </a:ext>
            </a:extLst>
          </p:cNvPr>
          <p:cNvSpPr txBox="1">
            <a:spLocks noChangeArrowheads="1"/>
          </p:cNvSpPr>
          <p:nvPr/>
        </p:nvSpPr>
        <p:spPr bwMode="auto">
          <a:xfrm>
            <a:off x="9564688" y="3315054"/>
            <a:ext cx="2339975" cy="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pPr>
            <a:r>
              <a:rPr lang="ja-JP" altLang="en-US" sz="1100" b="1" dirty="0">
                <a:latin typeface="Arial" panose="020B0604020202020204" pitchFamily="34" charset="0"/>
                <a:ea typeface="Calibri" panose="020F0502020204030204" pitchFamily="34" charset="0"/>
                <a:cs typeface="Arial" panose="020B0604020202020204" pitchFamily="34" charset="0"/>
              </a:rPr>
              <a:t>総水使用量</a:t>
            </a:r>
          </a:p>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-25%</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18" name="Rounded Rectangle 130">
            <a:extLst>
              <a:ext uri="{FF2B5EF4-FFF2-40B4-BE49-F238E27FC236}">
                <a16:creationId xmlns:a16="http://schemas.microsoft.com/office/drawing/2014/main" id="{ED7C01D8-B38F-4C00-A497-CF1CE95F8F0B}"/>
              </a:ext>
            </a:extLst>
          </p:cNvPr>
          <p:cNvSpPr/>
          <p:nvPr/>
        </p:nvSpPr>
        <p:spPr>
          <a:xfrm>
            <a:off x="8755063" y="4648200"/>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11" name="TextBox 58">
            <a:extLst>
              <a:ext uri="{FF2B5EF4-FFF2-40B4-BE49-F238E27FC236}">
                <a16:creationId xmlns:a16="http://schemas.microsoft.com/office/drawing/2014/main" id="{C8EB8984-1367-43DA-9375-C107DD5C8E4A}"/>
              </a:ext>
            </a:extLst>
          </p:cNvPr>
          <p:cNvSpPr txBox="1">
            <a:spLocks noChangeArrowheads="1"/>
          </p:cNvSpPr>
          <p:nvPr/>
        </p:nvSpPr>
        <p:spPr bwMode="auto">
          <a:xfrm>
            <a:off x="9564688" y="4673006"/>
            <a:ext cx="2339975" cy="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a:lnSpc>
                <a:spcPts val="700"/>
              </a:lnSpc>
              <a:spcBef>
                <a:spcPct val="0"/>
              </a:spcBef>
              <a:spcAft>
                <a:spcPts val="600"/>
              </a:spcAft>
              <a:buNone/>
            </a:pPr>
            <a:r>
              <a:rPr lang="ja-JP" altLang="en-US" sz="1100" b="1" dirty="0">
                <a:latin typeface="Arial" panose="020B0604020202020204" pitchFamily="34" charset="0"/>
                <a:ea typeface="Calibri" panose="020F0502020204030204" pitchFamily="34" charset="0"/>
                <a:cs typeface="Arial" panose="020B0604020202020204" pitchFamily="34" charset="0"/>
              </a:rPr>
              <a:t>総水使用量</a:t>
            </a:r>
          </a:p>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-25%</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1815F95-9ADB-48CA-B3E3-7792BE13A70C}"/>
              </a:ext>
            </a:extLst>
          </p:cNvPr>
          <p:cNvSpPr/>
          <p:nvPr/>
        </p:nvSpPr>
        <p:spPr>
          <a:xfrm>
            <a:off x="9413731" y="6370638"/>
            <a:ext cx="2608407" cy="230832"/>
          </a:xfrm>
          <a:prstGeom prst="rect">
            <a:avLst/>
          </a:prstGeom>
        </p:spPr>
        <p:txBody>
          <a:bodyPr wrap="none">
            <a:spAutoFit/>
          </a:bodyPr>
          <a:lstStyle/>
          <a:p>
            <a:pPr algn="r">
              <a:defRPr/>
            </a:pPr>
            <a:r>
              <a:rPr lang="ja-JP" altLang="en-US" sz="900" dirty="0">
                <a:solidFill>
                  <a:schemeClr val="bg1">
                    <a:lumMod val="50000"/>
                  </a:schemeClr>
                </a:solidFill>
                <a:latin typeface="Arial" panose="020B0604020202020204" pitchFamily="34" charset="0"/>
                <a:cs typeface="Arial" panose="020B0604020202020204" pitchFamily="34" charset="0"/>
              </a:rPr>
              <a:t>＊ミレニアムチャレンジ基金コンパクト協定</a:t>
            </a:r>
            <a:r>
              <a:rPr lang="en-US" altLang="ja-JP" sz="900" dirty="0">
                <a:solidFill>
                  <a:schemeClr val="bg1">
                    <a:lumMod val="50000"/>
                  </a:schemeClr>
                </a:solidFill>
                <a:latin typeface="Arial" panose="020B0604020202020204" pitchFamily="34" charset="0"/>
                <a:cs typeface="Arial" panose="020B0604020202020204" pitchFamily="34" charset="0"/>
              </a:rPr>
              <a:t>Ⅱ</a:t>
            </a:r>
            <a:endParaRPr lang="en-US" sz="900" dirty="0">
              <a:solidFill>
                <a:schemeClr val="bg1">
                  <a:lumMod val="50000"/>
                </a:schemeClr>
              </a:solidFill>
              <a:latin typeface="Arial" panose="020B0604020202020204" pitchFamily="34" charset="0"/>
              <a:cs typeface="Arial" panose="020B0604020202020204" pitchFamily="34" charset="0"/>
            </a:endParaRPr>
          </a:p>
        </p:txBody>
      </p:sp>
      <p:grpSp>
        <p:nvGrpSpPr>
          <p:cNvPr id="204813" name="Group 25">
            <a:extLst>
              <a:ext uri="{FF2B5EF4-FFF2-40B4-BE49-F238E27FC236}">
                <a16:creationId xmlns:a16="http://schemas.microsoft.com/office/drawing/2014/main" id="{BEE69C1C-CF15-4B2A-A266-EEE260634598}"/>
              </a:ext>
            </a:extLst>
          </p:cNvPr>
          <p:cNvGrpSpPr>
            <a:grpSpLocks/>
          </p:cNvGrpSpPr>
          <p:nvPr/>
        </p:nvGrpSpPr>
        <p:grpSpPr bwMode="auto">
          <a:xfrm>
            <a:off x="8763001" y="1248954"/>
            <a:ext cx="3205956" cy="714662"/>
            <a:chOff x="8755414" y="747567"/>
            <a:chExt cx="3160215" cy="711064"/>
          </a:xfrm>
        </p:grpSpPr>
        <p:sp>
          <p:nvSpPr>
            <p:cNvPr id="225" name="Rounded Rectangle 130">
              <a:extLst>
                <a:ext uri="{FF2B5EF4-FFF2-40B4-BE49-F238E27FC236}">
                  <a16:creationId xmlns:a16="http://schemas.microsoft.com/office/drawing/2014/main" id="{04B5B9D0-805A-4F33-813E-4D226F6D0AA9}"/>
                </a:ext>
              </a:extLst>
            </p:cNvPr>
            <p:cNvSpPr/>
            <p:nvPr/>
          </p:nvSpPr>
          <p:spPr>
            <a:xfrm>
              <a:off x="8755414" y="747567"/>
              <a:ext cx="3160215" cy="711064"/>
            </a:xfrm>
            <a:prstGeom prst="roundRect">
              <a:avLst>
                <a:gd name="adj" fmla="val 8157"/>
              </a:avLst>
            </a:prstGeom>
            <a:solidFill>
              <a:schemeClr val="bg1"/>
            </a:solidFill>
            <a:ln w="6350">
              <a:solidFill>
                <a:srgbClr val="E54C4A"/>
              </a:solidFill>
              <a:prstDash val="solid"/>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27" name="Rectangle 19">
              <a:extLst>
                <a:ext uri="{FF2B5EF4-FFF2-40B4-BE49-F238E27FC236}">
                  <a16:creationId xmlns:a16="http://schemas.microsoft.com/office/drawing/2014/main" id="{F18CFF66-BD26-495E-A07B-C65C22406D3E}"/>
                </a:ext>
              </a:extLst>
            </p:cNvPr>
            <p:cNvSpPr>
              <a:spLocks noChangeArrowheads="1"/>
            </p:cNvSpPr>
            <p:nvPr/>
          </p:nvSpPr>
          <p:spPr bwMode="auto">
            <a:xfrm>
              <a:off x="10078250" y="883122"/>
              <a:ext cx="1650019" cy="45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mn-MN" altLang="en-US" sz="1200" dirty="0">
                  <a:latin typeface="Arial" panose="020B0604020202020204" pitchFamily="34" charset="0"/>
                  <a:cs typeface="Arial" panose="020B0604020202020204" pitchFamily="34" charset="0"/>
                </a:rPr>
                <a:t>2040</a:t>
              </a:r>
              <a:r>
                <a:rPr lang="ja-JP" altLang="en-US" sz="1200" dirty="0">
                  <a:latin typeface="Arial" panose="020B0604020202020204" pitchFamily="34" charset="0"/>
                  <a:cs typeface="Arial" panose="020B0604020202020204" pitchFamily="34" charset="0"/>
                </a:rPr>
                <a:t>年の</a:t>
              </a:r>
              <a:r>
                <a:rPr lang="mn-MN" altLang="en-US" sz="1200" dirty="0">
                  <a:latin typeface="Arial" panose="020B0604020202020204" pitchFamily="34" charset="0"/>
                  <a:cs typeface="Arial" panose="020B0604020202020204" pitchFamily="34" charset="0"/>
                </a:rPr>
                <a:t> </a:t>
              </a:r>
            </a:p>
            <a:p>
              <a:pPr algn="r">
                <a:lnSpc>
                  <a:spcPct val="100000"/>
                </a:lnSpc>
                <a:spcBef>
                  <a:spcPct val="0"/>
                </a:spcBef>
                <a:buFontTx/>
                <a:buNone/>
              </a:pPr>
              <a:r>
                <a:rPr lang="ja-JP" altLang="en-US" sz="1200" dirty="0">
                  <a:latin typeface="Arial" panose="020B0604020202020204" pitchFamily="34" charset="0"/>
                  <a:cs typeface="Arial" panose="020B0604020202020204" pitchFamily="34" charset="0"/>
                </a:rPr>
                <a:t>総水使用量</a:t>
              </a:r>
            </a:p>
          </p:txBody>
        </p:sp>
        <p:sp>
          <p:nvSpPr>
            <p:cNvPr id="204828" name="Rectangle 23">
              <a:extLst>
                <a:ext uri="{FF2B5EF4-FFF2-40B4-BE49-F238E27FC236}">
                  <a16:creationId xmlns:a16="http://schemas.microsoft.com/office/drawing/2014/main" id="{76E891D8-1BE7-4F98-8D84-2FDBEFDC644D}"/>
                </a:ext>
              </a:extLst>
            </p:cNvPr>
            <p:cNvSpPr>
              <a:spLocks noChangeArrowheads="1"/>
            </p:cNvSpPr>
            <p:nvPr/>
          </p:nvSpPr>
          <p:spPr bwMode="auto">
            <a:xfrm>
              <a:off x="8885889" y="951554"/>
              <a:ext cx="144220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571</a:t>
              </a:r>
              <a:r>
                <a:rPr lang="en-US" altLang="en-US" sz="1400" b="1" dirty="0">
                  <a:latin typeface="Arial" panose="020B0604020202020204" pitchFamily="34" charset="0"/>
                  <a:cs typeface="Arial" panose="020B0604020202020204" pitchFamily="34" charset="0"/>
                </a:rPr>
                <a:t>,</a:t>
              </a:r>
              <a:r>
                <a:rPr lang="mn-MN" altLang="en-US" sz="1400" b="1" dirty="0">
                  <a:latin typeface="Arial" panose="020B0604020202020204" pitchFamily="34" charset="0"/>
                  <a:cs typeface="Arial" panose="020B0604020202020204" pitchFamily="34" charset="0"/>
                </a:rPr>
                <a:t>850</a:t>
              </a:r>
              <a:r>
                <a:rPr lang="en-US" altLang="en-US" sz="1400" b="1" dirty="0">
                  <a:latin typeface="Arial" panose="020B0604020202020204" pitchFamily="34" charset="0"/>
                  <a:cs typeface="Arial" panose="020B0604020202020204" pitchFamily="34" charset="0"/>
                </a:rPr>
                <a:t> m</a:t>
              </a:r>
              <a:r>
                <a:rPr lang="en-US" altLang="en-US" sz="1400" b="1" baseline="30000" dirty="0">
                  <a:latin typeface="Arial" panose="020B0604020202020204" pitchFamily="34" charset="0"/>
                  <a:cs typeface="Arial" panose="020B0604020202020204" pitchFamily="34" charset="0"/>
                </a:rPr>
                <a:t>3</a:t>
              </a:r>
              <a:r>
                <a:rPr lang="mn-MN" altLang="en-US" sz="1400" b="1" dirty="0">
                  <a:latin typeface="Arial" panose="020B0604020202020204" pitchFamily="34" charset="0"/>
                  <a:cs typeface="Arial" panose="020B0604020202020204" pitchFamily="34" charset="0"/>
                </a:rPr>
                <a:t>/</a:t>
              </a:r>
              <a:r>
                <a:rPr lang="ja-JP" altLang="en-US" sz="1400" b="1" dirty="0">
                  <a:latin typeface="Arial" panose="020B0604020202020204" pitchFamily="34" charset="0"/>
                  <a:cs typeface="Arial" panose="020B0604020202020204" pitchFamily="34" charset="0"/>
                </a:rPr>
                <a:t>日</a:t>
              </a:r>
              <a:endParaRPr lang="en-US" altLang="en-US" sz="1400" b="1" dirty="0">
                <a:latin typeface="Arial" panose="020B0604020202020204" pitchFamily="34" charset="0"/>
                <a:cs typeface="Arial" panose="020B0604020202020204" pitchFamily="34" charset="0"/>
              </a:endParaRPr>
            </a:p>
          </p:txBody>
        </p:sp>
      </p:grpSp>
      <p:sp>
        <p:nvSpPr>
          <p:cNvPr id="204814" name="Rectangle 58">
            <a:extLst>
              <a:ext uri="{FF2B5EF4-FFF2-40B4-BE49-F238E27FC236}">
                <a16:creationId xmlns:a16="http://schemas.microsoft.com/office/drawing/2014/main" id="{0D2D94C9-3814-43A7-8449-8F0B93D2C0A1}"/>
              </a:ext>
            </a:extLst>
          </p:cNvPr>
          <p:cNvSpPr>
            <a:spLocks noChangeArrowheads="1"/>
          </p:cNvSpPr>
          <p:nvPr/>
        </p:nvSpPr>
        <p:spPr bwMode="auto">
          <a:xfrm>
            <a:off x="8640543" y="89696"/>
            <a:ext cx="3133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r" eaLnBrk="1" hangingPunct="1">
              <a:lnSpc>
                <a:spcPct val="100000"/>
              </a:lnSpc>
              <a:spcBef>
                <a:spcPct val="0"/>
              </a:spcBef>
              <a:buFontTx/>
              <a:buNone/>
            </a:pPr>
            <a:r>
              <a:rPr lang="ja-JP" altLang="en-US" sz="1400" b="1" dirty="0">
                <a:latin typeface="Arial" panose="020B0604020202020204" pitchFamily="34" charset="0"/>
                <a:cs typeface="Arial" panose="020B0604020202020204" pitchFamily="34" charset="0"/>
              </a:rPr>
              <a:t>ウランバートル市の水道</a:t>
            </a:r>
          </a:p>
        </p:txBody>
      </p:sp>
      <p:sp>
        <p:nvSpPr>
          <p:cNvPr id="227" name="Rectangle 226">
            <a:extLst>
              <a:ext uri="{FF2B5EF4-FFF2-40B4-BE49-F238E27FC236}">
                <a16:creationId xmlns:a16="http://schemas.microsoft.com/office/drawing/2014/main" id="{49350C29-666F-48A5-90DA-31664ECA45AE}"/>
              </a:ext>
            </a:extLst>
          </p:cNvPr>
          <p:cNvSpPr/>
          <p:nvPr/>
        </p:nvSpPr>
        <p:spPr>
          <a:xfrm>
            <a:off x="11997672" y="350838"/>
            <a:ext cx="247650" cy="6507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grpSp>
        <p:nvGrpSpPr>
          <p:cNvPr id="204816" name="Group 18">
            <a:extLst>
              <a:ext uri="{FF2B5EF4-FFF2-40B4-BE49-F238E27FC236}">
                <a16:creationId xmlns:a16="http://schemas.microsoft.com/office/drawing/2014/main" id="{59BDE1AC-0B4B-42F9-8FB2-9E3950A913F7}"/>
              </a:ext>
            </a:extLst>
          </p:cNvPr>
          <p:cNvGrpSpPr>
            <a:grpSpLocks/>
          </p:cNvGrpSpPr>
          <p:nvPr/>
        </p:nvGrpSpPr>
        <p:grpSpPr bwMode="auto">
          <a:xfrm>
            <a:off x="8689975" y="2433636"/>
            <a:ext cx="3300413" cy="690445"/>
            <a:chOff x="8623536" y="3243621"/>
            <a:chExt cx="3300068" cy="690056"/>
          </a:xfrm>
        </p:grpSpPr>
        <p:sp>
          <p:nvSpPr>
            <p:cNvPr id="197" name="TextBox 58">
              <a:extLst>
                <a:ext uri="{FF2B5EF4-FFF2-40B4-BE49-F238E27FC236}">
                  <a16:creationId xmlns:a16="http://schemas.microsoft.com/office/drawing/2014/main" id="{D4E4B78D-61B0-45AF-A191-503881257EA3}"/>
                </a:ext>
              </a:extLst>
            </p:cNvPr>
            <p:cNvSpPr txBox="1">
              <a:spLocks noChangeArrowheads="1"/>
            </p:cNvSpPr>
            <p:nvPr/>
          </p:nvSpPr>
          <p:spPr bwMode="auto">
            <a:xfrm>
              <a:off x="8623536" y="3243621"/>
              <a:ext cx="2366716" cy="688646"/>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地下水</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主要水源</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補助水源</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現在承認済</a:t>
              </a:r>
              <a:r>
                <a:rPr lang="en-US" altLang="en-US" sz="1050" dirty="0">
                  <a:latin typeface="Arial" panose="020B0604020202020204" pitchFamily="34" charset="0"/>
                  <a:ea typeface="Calibri" panose="020F0502020204030204" pitchFamily="34" charset="0"/>
                  <a:cs typeface="Arial" panose="020B0604020202020204" pitchFamily="34" charset="0"/>
                </a:rPr>
                <a:t>7</a:t>
              </a:r>
              <a:r>
                <a:rPr lang="ja-JP" altLang="en-US" sz="1050" dirty="0">
                  <a:latin typeface="Arial" panose="020B0604020202020204" pitchFamily="34" charset="0"/>
                  <a:ea typeface="Calibri" panose="020F0502020204030204" pitchFamily="34" charset="0"/>
                  <a:cs typeface="Arial" panose="020B0604020202020204" pitchFamily="34" charset="0"/>
                </a:rPr>
                <a:t>水源</a:t>
              </a:r>
              <a:r>
                <a:rPr lang="en-US" altLang="en-US" sz="1050" dirty="0">
                  <a:latin typeface="Arial" panose="020B0604020202020204" pitchFamily="34" charset="0"/>
                  <a:ea typeface="Calibri" panose="020F0502020204030204" pitchFamily="34" charset="0"/>
                  <a:cs typeface="Arial" panose="020B0604020202020204" pitchFamily="34" charset="0"/>
                </a:rPr>
                <a:t>:</a:t>
              </a:r>
              <a:endParaRPr lang="mn-MN" altLang="en-US" sz="1050" dirty="0">
                <a:latin typeface="Arial" panose="020B0604020202020204" pitchFamily="34" charset="0"/>
                <a:ea typeface="Calibri" panose="020F0502020204030204" pitchFamily="34" charset="0"/>
                <a:cs typeface="Arial" panose="020B0604020202020204" pitchFamily="34" charset="0"/>
              </a:endParaRPr>
            </a:p>
          </p:txBody>
        </p:sp>
        <p:sp>
          <p:nvSpPr>
            <p:cNvPr id="198" name="TextBox 58">
              <a:extLst>
                <a:ext uri="{FF2B5EF4-FFF2-40B4-BE49-F238E27FC236}">
                  <a16:creationId xmlns:a16="http://schemas.microsoft.com/office/drawing/2014/main" id="{E07987DD-2B80-48BF-8705-B4ADECEE6144}"/>
                </a:ext>
              </a:extLst>
            </p:cNvPr>
            <p:cNvSpPr txBox="1">
              <a:spLocks noChangeArrowheads="1"/>
            </p:cNvSpPr>
            <p:nvPr/>
          </p:nvSpPr>
          <p:spPr bwMode="auto">
            <a:xfrm>
              <a:off x="10291825" y="3243621"/>
              <a:ext cx="1631779" cy="690056"/>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284</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,600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m</a:t>
              </a:r>
              <a:r>
                <a:rPr lang="mn-MN" altLang="en-US" sz="1050" baseline="30000" dirty="0">
                  <a:solidFill>
                    <a:srgbClr val="E54C4A"/>
                  </a:solidFill>
                  <a:latin typeface="Arial" panose="020B0604020202020204" pitchFamily="34" charset="0"/>
                  <a:ea typeface="Calibri" panose="020F0502020204030204" pitchFamily="34" charset="0"/>
                  <a:cs typeface="Arial" panose="020B0604020202020204" pitchFamily="34" charset="0"/>
                </a:rPr>
                <a:t>3</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4</a:t>
              </a:r>
            </a:p>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3</a:t>
              </a:r>
            </a:p>
            <a:p>
              <a:pPr marL="0" lvl="1" algn="r" eaLnBrk="1" hangingPunct="1">
                <a:lnSpc>
                  <a:spcPts val="700"/>
                </a:lnSpc>
                <a:spcBef>
                  <a:spcPct val="0"/>
                </a:spcBef>
                <a:spcAft>
                  <a:spcPts val="600"/>
                </a:spcAft>
                <a:buFont typeface="Arial" panose="020B0604020202020204" pitchFamily="34" charset="0"/>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258</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9</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m</a:t>
              </a:r>
              <a:r>
                <a:rPr lang="mn-MN" altLang="en-US" sz="1050" baseline="30000" dirty="0">
                  <a:solidFill>
                    <a:srgbClr val="E54C4A"/>
                  </a:solidFill>
                  <a:latin typeface="Arial" panose="020B0604020202020204" pitchFamily="34" charset="0"/>
                  <a:ea typeface="Calibri" panose="020F0502020204030204" pitchFamily="34" charset="0"/>
                  <a:cs typeface="Arial" panose="020B0604020202020204" pitchFamily="34" charset="0"/>
                </a:rPr>
                <a:t>3</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04817" name="Group 214">
            <a:extLst>
              <a:ext uri="{FF2B5EF4-FFF2-40B4-BE49-F238E27FC236}">
                <a16:creationId xmlns:a16="http://schemas.microsoft.com/office/drawing/2014/main" id="{90163CFA-B9FB-467E-86E6-CA05A7CE7530}"/>
              </a:ext>
            </a:extLst>
          </p:cNvPr>
          <p:cNvGrpSpPr>
            <a:grpSpLocks/>
          </p:cNvGrpSpPr>
          <p:nvPr/>
        </p:nvGrpSpPr>
        <p:grpSpPr bwMode="auto">
          <a:xfrm>
            <a:off x="8689975" y="3816349"/>
            <a:ext cx="3340100" cy="522322"/>
            <a:chOff x="8623536" y="3243621"/>
            <a:chExt cx="3339822" cy="522026"/>
          </a:xfrm>
        </p:grpSpPr>
        <p:sp>
          <p:nvSpPr>
            <p:cNvPr id="216" name="TextBox 58">
              <a:extLst>
                <a:ext uri="{FF2B5EF4-FFF2-40B4-BE49-F238E27FC236}">
                  <a16:creationId xmlns:a16="http://schemas.microsoft.com/office/drawing/2014/main" id="{03A4993E-2128-47C7-924F-43CFE8AFBFE0}"/>
                </a:ext>
              </a:extLst>
            </p:cNvPr>
            <p:cNvSpPr txBox="1">
              <a:spLocks noChangeArrowheads="1"/>
            </p:cNvSpPr>
            <p:nvPr/>
          </p:nvSpPr>
          <p:spPr bwMode="auto">
            <a:xfrm>
              <a:off x="8623536" y="3243621"/>
              <a:ext cx="2366766" cy="356819"/>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地表水</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ダム源</a:t>
              </a:r>
              <a:r>
                <a:rPr lang="en-US" altLang="en-US" sz="1050" dirty="0">
                  <a:latin typeface="Arial" panose="020B0604020202020204" pitchFamily="34" charset="0"/>
                  <a:ea typeface="Calibri" panose="020F0502020204030204" pitchFamily="34" charset="0"/>
                  <a:cs typeface="Arial" panose="020B0604020202020204" pitchFamily="34" charset="0"/>
                </a:rPr>
                <a:t>:</a:t>
              </a:r>
              <a:endParaRPr lang="mn-MN" altLang="en-US" sz="1050" dirty="0">
                <a:latin typeface="Arial" panose="020B0604020202020204" pitchFamily="34" charset="0"/>
                <a:ea typeface="Calibri" panose="020F0502020204030204" pitchFamily="34" charset="0"/>
                <a:cs typeface="Arial" panose="020B0604020202020204" pitchFamily="34" charset="0"/>
              </a:endParaRPr>
            </a:p>
          </p:txBody>
        </p:sp>
        <p:sp>
          <p:nvSpPr>
            <p:cNvPr id="217" name="TextBox 58">
              <a:extLst>
                <a:ext uri="{FF2B5EF4-FFF2-40B4-BE49-F238E27FC236}">
                  <a16:creationId xmlns:a16="http://schemas.microsoft.com/office/drawing/2014/main" id="{5207D7C6-BF21-4BF2-A552-4B205CE3A292}"/>
                </a:ext>
              </a:extLst>
            </p:cNvPr>
            <p:cNvSpPr txBox="1">
              <a:spLocks noChangeArrowheads="1"/>
            </p:cNvSpPr>
            <p:nvPr/>
          </p:nvSpPr>
          <p:spPr bwMode="auto">
            <a:xfrm>
              <a:off x="9096139" y="3243621"/>
              <a:ext cx="2867219" cy="522026"/>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142</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13</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m</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Tx/>
                <a:buNone/>
                <a:defRPr/>
              </a:pP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「トゥールウォーターコンプレックス」 </a:t>
              </a:r>
            </a:p>
            <a:p>
              <a:pPr marL="0" lvl="1" algn="r" eaLnBrk="1" hangingPunct="1">
                <a:lnSpc>
                  <a:spcPts val="700"/>
                </a:lnSpc>
                <a:spcBef>
                  <a:spcPct val="0"/>
                </a:spcBef>
                <a:spcAft>
                  <a:spcPts val="600"/>
                </a:spcAft>
                <a:buFontTx/>
                <a:buNone/>
                <a:defRPr/>
              </a:pP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プロジェクトの実施</a:t>
              </a:r>
            </a:p>
          </p:txBody>
        </p:sp>
      </p:grpSp>
      <p:grpSp>
        <p:nvGrpSpPr>
          <p:cNvPr id="204818" name="Group 26">
            <a:extLst>
              <a:ext uri="{FF2B5EF4-FFF2-40B4-BE49-F238E27FC236}">
                <a16:creationId xmlns:a16="http://schemas.microsoft.com/office/drawing/2014/main" id="{926E562A-9620-4DFD-8FE5-FE4D8CA0B617}"/>
              </a:ext>
            </a:extLst>
          </p:cNvPr>
          <p:cNvGrpSpPr>
            <a:grpSpLocks/>
          </p:cNvGrpSpPr>
          <p:nvPr/>
        </p:nvGrpSpPr>
        <p:grpSpPr bwMode="auto">
          <a:xfrm>
            <a:off x="8689975" y="5187948"/>
            <a:ext cx="3340100" cy="1200032"/>
            <a:chOff x="8690656" y="5027280"/>
            <a:chExt cx="3339822" cy="1199663"/>
          </a:xfrm>
        </p:grpSpPr>
        <p:sp>
          <p:nvSpPr>
            <p:cNvPr id="221" name="TextBox 58">
              <a:extLst>
                <a:ext uri="{FF2B5EF4-FFF2-40B4-BE49-F238E27FC236}">
                  <a16:creationId xmlns:a16="http://schemas.microsoft.com/office/drawing/2014/main" id="{EFD4DD30-5889-4752-9D21-68FB0469E62E}"/>
                </a:ext>
              </a:extLst>
            </p:cNvPr>
            <p:cNvSpPr txBox="1">
              <a:spLocks noChangeArrowheads="1"/>
            </p:cNvSpPr>
            <p:nvPr/>
          </p:nvSpPr>
          <p:spPr bwMode="auto">
            <a:xfrm>
              <a:off x="8690656" y="5027280"/>
              <a:ext cx="2366766" cy="1015687"/>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a:t>
              </a:r>
              <a:r>
                <a:rPr lang="ja-JP" altLang="en-US" sz="1050" dirty="0">
                  <a:latin typeface="Arial" panose="020B0604020202020204" pitchFamily="34" charset="0"/>
                  <a:ea typeface="Calibri" panose="020F0502020204030204" pitchFamily="34" charset="0"/>
                  <a:cs typeface="Arial" panose="020B0604020202020204" pitchFamily="34" charset="0"/>
                </a:rPr>
                <a:t>浄化水</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a:t>
              </a:r>
              <a:r>
                <a:rPr lang="ja-JP" altLang="en-US" sz="1050" dirty="0">
                  <a:latin typeface="Arial" panose="020B0604020202020204" pitchFamily="34" charset="0"/>
                  <a:ea typeface="Calibri" panose="020F0502020204030204" pitchFamily="34" charset="0"/>
                  <a:cs typeface="Arial" panose="020B0604020202020204" pitchFamily="34" charset="0"/>
                </a:rPr>
                <a:t>リサイクル水</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endParaRPr lang="en-US" altLang="en-US" sz="1050" dirty="0">
                <a:latin typeface="Arial" panose="020B0604020202020204" pitchFamily="34" charset="0"/>
                <a:ea typeface="Calibri" panose="020F0502020204030204" pitchFamily="34" charset="0"/>
                <a:cs typeface="Arial" panose="020B0604020202020204" pitchFamily="34" charset="0"/>
              </a:endParaRP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a:t>
              </a:r>
              <a:r>
                <a:rPr lang="ja-JP" altLang="en-US" sz="1050" dirty="0">
                  <a:latin typeface="Arial" panose="020B0604020202020204" pitchFamily="34" charset="0"/>
                  <a:ea typeface="Calibri" panose="020F0502020204030204" pitchFamily="34" charset="0"/>
                  <a:cs typeface="Arial" panose="020B0604020202020204" pitchFamily="34" charset="0"/>
                </a:rPr>
                <a:t>当初廃水</a:t>
              </a:r>
              <a:endParaRPr lang="en-US" altLang="en-US" sz="1050" dirty="0">
                <a:latin typeface="Arial" panose="020B0604020202020204" pitchFamily="34" charset="0"/>
                <a:ea typeface="Calibri" panose="020F0502020204030204" pitchFamily="34" charset="0"/>
                <a:cs typeface="Arial" panose="020B0604020202020204" pitchFamily="34" charset="0"/>
              </a:endParaRPr>
            </a:p>
            <a:p>
              <a:pPr marL="0" lvl="1" eaLnBrk="1" hangingPunct="1">
                <a:lnSpc>
                  <a:spcPts val="700"/>
                </a:lnSpc>
                <a:spcBef>
                  <a:spcPct val="0"/>
                </a:spcBef>
                <a:spcAft>
                  <a:spcPts val="600"/>
                </a:spcAft>
                <a:buFontTx/>
                <a:buNone/>
                <a:defRPr/>
              </a:pPr>
              <a:r>
                <a:rPr lang="ja-JP" altLang="en-US" sz="1050" dirty="0">
                  <a:latin typeface="Arial" panose="020B0604020202020204" pitchFamily="34" charset="0"/>
                  <a:ea typeface="Calibri" panose="020F0502020204030204" pitchFamily="34" charset="0"/>
                  <a:cs typeface="Arial" panose="020B0604020202020204" pitchFamily="34" charset="0"/>
                </a:rPr>
                <a:t>リサイクルプラント</a:t>
              </a:r>
              <a:r>
                <a:rPr lang="en-US" altLang="en-US" sz="1050" dirty="0">
                  <a:latin typeface="Arial" panose="020B0604020202020204" pitchFamily="34" charset="0"/>
                  <a:ea typeface="Calibri" panose="020F0502020204030204" pitchFamily="34" charset="0"/>
                  <a:cs typeface="Arial" panose="020B0604020202020204" pitchFamily="34" charset="0"/>
                </a:rPr>
                <a:t>:</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a:t>
              </a:r>
              <a:r>
                <a:rPr lang="ja-JP" altLang="en-US" sz="1050" dirty="0">
                  <a:latin typeface="Arial" panose="020B0604020202020204" pitchFamily="34" charset="0"/>
                  <a:ea typeface="Calibri" panose="020F0502020204030204" pitchFamily="34" charset="0"/>
                  <a:cs typeface="Arial" panose="020B0604020202020204" pitchFamily="34" charset="0"/>
                </a:rPr>
                <a:t>中期的に拡大</a:t>
              </a:r>
              <a:r>
                <a:rPr lang="mn-MN" altLang="en-US" sz="1050" dirty="0">
                  <a:latin typeface="Arial" panose="020B0604020202020204" pitchFamily="34" charset="0"/>
                  <a:ea typeface="Calibri" panose="020F0502020204030204" pitchFamily="34" charset="0"/>
                  <a:cs typeface="Arial" panose="020B0604020202020204" pitchFamily="34" charset="0"/>
                </a:rPr>
                <a:t>: </a:t>
              </a:r>
            </a:p>
          </p:txBody>
        </p:sp>
        <p:sp>
          <p:nvSpPr>
            <p:cNvPr id="222" name="TextBox 58">
              <a:extLst>
                <a:ext uri="{FF2B5EF4-FFF2-40B4-BE49-F238E27FC236}">
                  <a16:creationId xmlns:a16="http://schemas.microsoft.com/office/drawing/2014/main" id="{8EE3A60A-898C-4618-BB13-308BFA2CA46E}"/>
                </a:ext>
              </a:extLst>
            </p:cNvPr>
            <p:cNvSpPr txBox="1">
              <a:spLocks noChangeArrowheads="1"/>
            </p:cNvSpPr>
            <p:nvPr/>
          </p:nvSpPr>
          <p:spPr bwMode="auto">
            <a:xfrm>
              <a:off x="10095477" y="5027280"/>
              <a:ext cx="1935001" cy="190250"/>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142</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13</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m</a:t>
              </a:r>
              <a:r>
                <a:rPr lang="mn-MN" altLang="en-US" sz="1050" baseline="30000" dirty="0">
                  <a:solidFill>
                    <a:srgbClr val="E54C4A"/>
                  </a:solidFill>
                  <a:latin typeface="Arial" panose="020B0604020202020204" pitchFamily="34" charset="0"/>
                  <a:ea typeface="Calibri" panose="020F0502020204030204" pitchFamily="34" charset="0"/>
                  <a:cs typeface="Arial" panose="020B0604020202020204" pitchFamily="34" charset="0"/>
                </a:rPr>
                <a:t>3</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p:txBody>
        </p:sp>
        <p:sp>
          <p:nvSpPr>
            <p:cNvPr id="223" name="TextBox 58">
              <a:extLst>
                <a:ext uri="{FF2B5EF4-FFF2-40B4-BE49-F238E27FC236}">
                  <a16:creationId xmlns:a16="http://schemas.microsoft.com/office/drawing/2014/main" id="{FA441EDF-1570-4EEF-903E-B7570CF55649}"/>
                </a:ext>
              </a:extLst>
            </p:cNvPr>
            <p:cNvSpPr txBox="1">
              <a:spLocks noChangeArrowheads="1"/>
            </p:cNvSpPr>
            <p:nvPr/>
          </p:nvSpPr>
          <p:spPr bwMode="auto">
            <a:xfrm>
              <a:off x="10095477" y="5536711"/>
              <a:ext cx="1935001" cy="690232"/>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50</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,000 m</a:t>
              </a:r>
              <a:r>
                <a:rPr lang="mn-MN" altLang="en-US" sz="1050" baseline="30000" dirty="0">
                  <a:solidFill>
                    <a:srgbClr val="E54C4A"/>
                  </a:solidFill>
                  <a:latin typeface="Arial" panose="020B0604020202020204" pitchFamily="34" charset="0"/>
                  <a:ea typeface="Calibri" panose="020F0502020204030204" pitchFamily="34" charset="0"/>
                  <a:cs typeface="Arial" panose="020B0604020202020204" pitchFamily="34" charset="0"/>
                </a:rPr>
                <a:t>3</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Tx/>
                <a:buNone/>
                <a:defRPr/>
              </a:pP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 typeface="Arial" panose="020B0604020202020204" pitchFamily="34" charset="0"/>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100</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,000 m</a:t>
              </a:r>
              <a:r>
                <a:rPr lang="mn-MN" altLang="en-US" sz="1050" baseline="30000" dirty="0">
                  <a:solidFill>
                    <a:srgbClr val="E54C4A"/>
                  </a:solidFill>
                  <a:latin typeface="Arial" panose="020B0604020202020204" pitchFamily="34" charset="0"/>
                  <a:ea typeface="Calibri" panose="020F0502020204030204" pitchFamily="34" charset="0"/>
                  <a:cs typeface="Arial" panose="020B0604020202020204" pitchFamily="34" charset="0"/>
                </a:rPr>
                <a:t>3</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ja-JP"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日</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 typeface="Arial" panose="020B0604020202020204" pitchFamily="34" charset="0"/>
                <a:buNone/>
                <a:defRPr/>
              </a:pP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25">
            <a:extLst>
              <a:ext uri="{FF2B5EF4-FFF2-40B4-BE49-F238E27FC236}">
                <a16:creationId xmlns:a16="http://schemas.microsoft.com/office/drawing/2014/main" id="{575E2A35-06D5-2A4F-D74D-78BE3861E9AE}"/>
              </a:ext>
            </a:extLst>
          </p:cNvPr>
          <p:cNvGrpSpPr>
            <a:grpSpLocks/>
          </p:cNvGrpSpPr>
          <p:nvPr/>
        </p:nvGrpSpPr>
        <p:grpSpPr bwMode="auto">
          <a:xfrm>
            <a:off x="8755063" y="583773"/>
            <a:ext cx="3221037" cy="577357"/>
            <a:chOff x="8755413" y="881383"/>
            <a:chExt cx="3220462" cy="577248"/>
          </a:xfrm>
        </p:grpSpPr>
        <p:sp>
          <p:nvSpPr>
            <p:cNvPr id="3" name="Rounded Rectangle 130">
              <a:extLst>
                <a:ext uri="{FF2B5EF4-FFF2-40B4-BE49-F238E27FC236}">
                  <a16:creationId xmlns:a16="http://schemas.microsoft.com/office/drawing/2014/main" id="{71296D64-6552-E8B7-0013-0A54C1D7DBF0}"/>
                </a:ext>
              </a:extLst>
            </p:cNvPr>
            <p:cNvSpPr/>
            <p:nvPr/>
          </p:nvSpPr>
          <p:spPr>
            <a:xfrm>
              <a:off x="8755413" y="881383"/>
              <a:ext cx="3220462" cy="577248"/>
            </a:xfrm>
            <a:prstGeom prst="roundRect">
              <a:avLst>
                <a:gd name="adj" fmla="val 8157"/>
              </a:avLst>
            </a:prstGeom>
            <a:solidFill>
              <a:schemeClr val="bg1"/>
            </a:solidFill>
            <a:ln w="6350">
              <a:solidFill>
                <a:srgbClr val="E54C4A"/>
              </a:solidFill>
              <a:prstDash val="solid"/>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5" name="Rectangle 19">
              <a:extLst>
                <a:ext uri="{FF2B5EF4-FFF2-40B4-BE49-F238E27FC236}">
                  <a16:creationId xmlns:a16="http://schemas.microsoft.com/office/drawing/2014/main" id="{D1B29482-1900-EF52-FFA0-CF51B7A482C4}"/>
                </a:ext>
              </a:extLst>
            </p:cNvPr>
            <p:cNvSpPr>
              <a:spLocks noChangeArrowheads="1"/>
            </p:cNvSpPr>
            <p:nvPr/>
          </p:nvSpPr>
          <p:spPr bwMode="auto">
            <a:xfrm>
              <a:off x="10174864" y="881383"/>
              <a:ext cx="1650019" cy="46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mn-MN" altLang="en-US" sz="1200" dirty="0">
                  <a:latin typeface="Arial" panose="020B0604020202020204" pitchFamily="34" charset="0"/>
                  <a:cs typeface="Arial" panose="020B0604020202020204" pitchFamily="34" charset="0"/>
                </a:rPr>
                <a:t>2023</a:t>
              </a:r>
              <a:r>
                <a:rPr lang="ja-JP" altLang="en-US" sz="1200" dirty="0">
                  <a:latin typeface="Arial" panose="020B0604020202020204" pitchFamily="34" charset="0"/>
                  <a:cs typeface="Arial" panose="020B0604020202020204" pitchFamily="34" charset="0"/>
                </a:rPr>
                <a:t>年の</a:t>
              </a:r>
              <a:endParaRPr lang="mn-MN" altLang="en-US" sz="1200" dirty="0">
                <a:latin typeface="Arial" panose="020B0604020202020204" pitchFamily="34" charset="0"/>
                <a:cs typeface="Arial" panose="020B0604020202020204" pitchFamily="34" charset="0"/>
              </a:endParaRPr>
            </a:p>
            <a:p>
              <a:pPr algn="r">
                <a:lnSpc>
                  <a:spcPct val="100000"/>
                </a:lnSpc>
                <a:spcBef>
                  <a:spcPct val="0"/>
                </a:spcBef>
                <a:buFontTx/>
                <a:buNone/>
              </a:pPr>
              <a:r>
                <a:rPr lang="ja-JP" altLang="en-US" sz="1200" dirty="0">
                  <a:latin typeface="Arial" panose="020B0604020202020204" pitchFamily="34" charset="0"/>
                  <a:cs typeface="Arial" panose="020B0604020202020204" pitchFamily="34" charset="0"/>
                </a:rPr>
                <a:t>総水使用量</a:t>
              </a:r>
            </a:p>
          </p:txBody>
        </p:sp>
        <p:sp>
          <p:nvSpPr>
            <p:cNvPr id="6" name="Rectangle 23">
              <a:extLst>
                <a:ext uri="{FF2B5EF4-FFF2-40B4-BE49-F238E27FC236}">
                  <a16:creationId xmlns:a16="http://schemas.microsoft.com/office/drawing/2014/main" id="{531B4730-979C-159E-CB9E-6BBB6D385775}"/>
                </a:ext>
              </a:extLst>
            </p:cNvPr>
            <p:cNvSpPr>
              <a:spLocks noChangeArrowheads="1"/>
            </p:cNvSpPr>
            <p:nvPr/>
          </p:nvSpPr>
          <p:spPr bwMode="auto">
            <a:xfrm>
              <a:off x="8885888" y="1013132"/>
              <a:ext cx="1372890" cy="30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250</a:t>
              </a:r>
              <a:r>
                <a:rPr lang="en-US" altLang="en-US" sz="1400" b="1" dirty="0">
                  <a:latin typeface="Arial" panose="020B0604020202020204" pitchFamily="34" charset="0"/>
                  <a:cs typeface="Arial" panose="020B0604020202020204" pitchFamily="34" charset="0"/>
                </a:rPr>
                <a:t>,</a:t>
              </a:r>
              <a:r>
                <a:rPr lang="mn-MN" altLang="en-US" sz="1400" b="1" dirty="0">
                  <a:latin typeface="Arial" panose="020B0604020202020204" pitchFamily="34" charset="0"/>
                  <a:cs typeface="Arial" panose="020B0604020202020204" pitchFamily="34" charset="0"/>
                </a:rPr>
                <a:t>000</a:t>
              </a:r>
              <a:r>
                <a:rPr lang="ja-JP" altLang="en-US" sz="1400" b="1" dirty="0">
                  <a:latin typeface="Arial" panose="020B0604020202020204" pitchFamily="34" charset="0"/>
                  <a:cs typeface="Arial" panose="020B0604020202020204" pitchFamily="34" charset="0"/>
                </a:rPr>
                <a:t> </a:t>
              </a:r>
              <a:r>
                <a:rPr lang="en-US" altLang="en-US" sz="1400" b="1" dirty="0">
                  <a:latin typeface="Arial" panose="020B0604020202020204" pitchFamily="34" charset="0"/>
                  <a:cs typeface="Arial" panose="020B0604020202020204" pitchFamily="34" charset="0"/>
                </a:rPr>
                <a:t>m</a:t>
              </a:r>
              <a:r>
                <a:rPr lang="en-US" altLang="en-US" sz="1400" b="1" baseline="30000" dirty="0">
                  <a:latin typeface="Arial" panose="020B0604020202020204" pitchFamily="34" charset="0"/>
                  <a:cs typeface="Arial" panose="020B0604020202020204" pitchFamily="34" charset="0"/>
                </a:rPr>
                <a:t>3</a:t>
              </a:r>
              <a:r>
                <a:rPr lang="mn-MN" altLang="en-US" sz="1400" b="1" dirty="0">
                  <a:latin typeface="Arial" panose="020B0604020202020204" pitchFamily="34" charset="0"/>
                  <a:cs typeface="Arial" panose="020B0604020202020204" pitchFamily="34" charset="0"/>
                </a:rPr>
                <a:t>/</a:t>
              </a:r>
              <a:r>
                <a:rPr lang="ja-JP" altLang="en-US" sz="1400" b="1" dirty="0">
                  <a:latin typeface="Arial" panose="020B0604020202020204" pitchFamily="34" charset="0"/>
                  <a:cs typeface="Arial" panose="020B0604020202020204" pitchFamily="34" charset="0"/>
                </a:rPr>
                <a:t>日</a:t>
              </a:r>
              <a:endParaRPr lang="en-US" altLang="en-US" sz="1400" b="1" dirty="0">
                <a:latin typeface="Arial" panose="020B0604020202020204" pitchFamily="34" charset="0"/>
                <a:cs typeface="Arial" panose="020B060402020202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0F3B99-791F-8BA5-8A9F-1FE2487FAD20}"/>
              </a:ext>
            </a:extLst>
          </p:cNvPr>
          <p:cNvSpPr/>
          <p:nvPr/>
        </p:nvSpPr>
        <p:spPr>
          <a:xfrm>
            <a:off x="8032810" y="3366576"/>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grpSp>
        <p:nvGrpSpPr>
          <p:cNvPr id="3" name="Group 14">
            <a:extLst>
              <a:ext uri="{FF2B5EF4-FFF2-40B4-BE49-F238E27FC236}">
                <a16:creationId xmlns:a16="http://schemas.microsoft.com/office/drawing/2014/main" id="{3EB409D9-70D0-C6D1-DBCE-685F4CB0D03A}"/>
              </a:ext>
            </a:extLst>
          </p:cNvPr>
          <p:cNvGrpSpPr/>
          <p:nvPr/>
        </p:nvGrpSpPr>
        <p:grpSpPr>
          <a:xfrm>
            <a:off x="1677933" y="243867"/>
            <a:ext cx="1167556" cy="1167556"/>
            <a:chOff x="0" y="0"/>
            <a:chExt cx="812800" cy="812800"/>
          </a:xfrm>
        </p:grpSpPr>
        <p:sp>
          <p:nvSpPr>
            <p:cNvPr id="4" name="Freeform 15">
              <a:extLst>
                <a:ext uri="{FF2B5EF4-FFF2-40B4-BE49-F238E27FC236}">
                  <a16:creationId xmlns:a16="http://schemas.microsoft.com/office/drawing/2014/main" id="{9C692059-36BD-A0C1-43B4-D96538FA30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5" name="TextBox 16">
              <a:extLst>
                <a:ext uri="{FF2B5EF4-FFF2-40B4-BE49-F238E27FC236}">
                  <a16:creationId xmlns:a16="http://schemas.microsoft.com/office/drawing/2014/main" id="{15D57017-C94B-1E05-F6C4-377128A11444}"/>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6" name="AutoShape 2">
            <a:extLst>
              <a:ext uri="{FF2B5EF4-FFF2-40B4-BE49-F238E27FC236}">
                <a16:creationId xmlns:a16="http://schemas.microsoft.com/office/drawing/2014/main" id="{B5CA5DFE-A8F9-6E8E-C39D-E3CC880A630A}"/>
              </a:ext>
            </a:extLst>
          </p:cNvPr>
          <p:cNvSpPr/>
          <p:nvPr/>
        </p:nvSpPr>
        <p:spPr>
          <a:xfrm>
            <a:off x="4149992" y="1241645"/>
            <a:ext cx="4023409" cy="0"/>
          </a:xfrm>
          <a:prstGeom prst="line">
            <a:avLst/>
          </a:prstGeom>
          <a:ln w="28575" cap="flat">
            <a:solidFill>
              <a:srgbClr val="64D135"/>
            </a:solidFill>
            <a:prstDash val="sysDash"/>
            <a:headEnd type="oval" w="lg" len="lg"/>
            <a:tailEnd type="oval" w="lg" len="lg"/>
          </a:ln>
        </p:spPr>
        <p:txBody>
          <a:bodyPr/>
          <a:lstStyle/>
          <a:p>
            <a:r>
              <a:rPr lang="mn-MN" sz="1200" dirty="0"/>
              <a:t>     </a:t>
            </a:r>
            <a:endParaRPr lang="en-US" sz="1200" dirty="0"/>
          </a:p>
        </p:txBody>
      </p:sp>
      <p:grpSp>
        <p:nvGrpSpPr>
          <p:cNvPr id="7" name="Group 11">
            <a:extLst>
              <a:ext uri="{FF2B5EF4-FFF2-40B4-BE49-F238E27FC236}">
                <a16:creationId xmlns:a16="http://schemas.microsoft.com/office/drawing/2014/main" id="{00D7E2EC-A950-6948-35FD-EC6B2070A42B}"/>
              </a:ext>
            </a:extLst>
          </p:cNvPr>
          <p:cNvGrpSpPr/>
          <p:nvPr/>
        </p:nvGrpSpPr>
        <p:grpSpPr>
          <a:xfrm>
            <a:off x="208274" y="991315"/>
            <a:ext cx="3876058" cy="643306"/>
            <a:chOff x="0" y="0"/>
            <a:chExt cx="1045442" cy="435764"/>
          </a:xfrm>
        </p:grpSpPr>
        <p:sp>
          <p:nvSpPr>
            <p:cNvPr id="8" name="Freeform 12">
              <a:extLst>
                <a:ext uri="{FF2B5EF4-FFF2-40B4-BE49-F238E27FC236}">
                  <a16:creationId xmlns:a16="http://schemas.microsoft.com/office/drawing/2014/main" id="{629AD660-18BA-FE74-CF66-ADAF987E2414}"/>
                </a:ext>
              </a:extLst>
            </p:cNvPr>
            <p:cNvSpPr/>
            <p:nvPr/>
          </p:nvSpPr>
          <p:spPr>
            <a:xfrm>
              <a:off x="0" y="0"/>
              <a:ext cx="1045442" cy="434273"/>
            </a:xfrm>
            <a:custGeom>
              <a:avLst/>
              <a:gdLst/>
              <a:ahLst/>
              <a:cxnLst/>
              <a:rect l="l" t="t" r="r" b="b"/>
              <a:pathLst>
                <a:path w="1045442" h="434273">
                  <a:moveTo>
                    <a:pt x="1045442" y="20469"/>
                  </a:moveTo>
                  <a:lnTo>
                    <a:pt x="1045442" y="300995"/>
                  </a:lnTo>
                  <a:cubicBezTo>
                    <a:pt x="1045442" y="312946"/>
                    <a:pt x="1037121" y="323284"/>
                    <a:pt x="1025446" y="325837"/>
                  </a:cubicBezTo>
                  <a:lnTo>
                    <a:pt x="542718" y="431392"/>
                  </a:lnTo>
                  <a:cubicBezTo>
                    <a:pt x="529542" y="434273"/>
                    <a:pt x="515900" y="434273"/>
                    <a:pt x="502725" y="431392"/>
                  </a:cubicBezTo>
                  <a:lnTo>
                    <a:pt x="19997" y="325837"/>
                  </a:lnTo>
                  <a:cubicBezTo>
                    <a:pt x="8322" y="323284"/>
                    <a:pt x="0" y="312946"/>
                    <a:pt x="0" y="300995"/>
                  </a:cubicBezTo>
                  <a:lnTo>
                    <a:pt x="0" y="20469"/>
                  </a:lnTo>
                  <a:cubicBezTo>
                    <a:pt x="0" y="15040"/>
                    <a:pt x="2157" y="9834"/>
                    <a:pt x="5995" y="5995"/>
                  </a:cubicBezTo>
                  <a:cubicBezTo>
                    <a:pt x="9834" y="2157"/>
                    <a:pt x="15040" y="0"/>
                    <a:pt x="20469" y="0"/>
                  </a:cubicBezTo>
                  <a:lnTo>
                    <a:pt x="1024973" y="0"/>
                  </a:lnTo>
                  <a:cubicBezTo>
                    <a:pt x="1030402" y="0"/>
                    <a:pt x="1035608" y="2157"/>
                    <a:pt x="1039447" y="5995"/>
                  </a:cubicBezTo>
                  <a:cubicBezTo>
                    <a:pt x="1043286" y="9834"/>
                    <a:pt x="1045442" y="15040"/>
                    <a:pt x="1045442" y="20469"/>
                  </a:cubicBezTo>
                  <a:close/>
                </a:path>
              </a:pathLst>
            </a:custGeom>
            <a:solidFill>
              <a:srgbClr val="FFFFFF"/>
            </a:solidFill>
            <a:ln w="57150" cap="sq">
              <a:solidFill>
                <a:srgbClr val="7ED957"/>
              </a:solidFill>
              <a:prstDash val="solid"/>
              <a:miter/>
            </a:ln>
          </p:spPr>
          <p:txBody>
            <a:bodyPr/>
            <a:lstStyle/>
            <a:p>
              <a:endParaRPr lang="en-US" sz="1200" dirty="0"/>
            </a:p>
          </p:txBody>
        </p:sp>
        <p:sp>
          <p:nvSpPr>
            <p:cNvPr id="9" name="TextBox 13">
              <a:extLst>
                <a:ext uri="{FF2B5EF4-FFF2-40B4-BE49-F238E27FC236}">
                  <a16:creationId xmlns:a16="http://schemas.microsoft.com/office/drawing/2014/main" id="{06A87B5F-5E58-3ECC-7AAB-75A60EE292CF}"/>
                </a:ext>
              </a:extLst>
            </p:cNvPr>
            <p:cNvSpPr txBox="1"/>
            <p:nvPr/>
          </p:nvSpPr>
          <p:spPr>
            <a:xfrm>
              <a:off x="0" y="-47625"/>
              <a:ext cx="635000" cy="746125"/>
            </a:xfrm>
            <a:prstGeom prst="rect">
              <a:avLst/>
            </a:prstGeom>
          </p:spPr>
          <p:txBody>
            <a:bodyPr lIns="33867" tIns="33867" rIns="33867" bIns="33867" rtlCol="0" anchor="ctr"/>
            <a:lstStyle/>
            <a:p>
              <a:pPr algn="ctr">
                <a:lnSpc>
                  <a:spcPts val="1599"/>
                </a:lnSpc>
              </a:pPr>
              <a:endParaRPr sz="1200" dirty="0"/>
            </a:p>
          </p:txBody>
        </p:sp>
      </p:grpSp>
      <p:grpSp>
        <p:nvGrpSpPr>
          <p:cNvPr id="10" name="Group 14">
            <a:extLst>
              <a:ext uri="{FF2B5EF4-FFF2-40B4-BE49-F238E27FC236}">
                <a16:creationId xmlns:a16="http://schemas.microsoft.com/office/drawing/2014/main" id="{BE63D5C9-74A5-F138-CAD8-8C907FB5FA38}"/>
              </a:ext>
            </a:extLst>
          </p:cNvPr>
          <p:cNvGrpSpPr/>
          <p:nvPr/>
        </p:nvGrpSpPr>
        <p:grpSpPr>
          <a:xfrm>
            <a:off x="1748041" y="313975"/>
            <a:ext cx="1027340" cy="1027340"/>
            <a:chOff x="0" y="0"/>
            <a:chExt cx="812800" cy="812800"/>
          </a:xfrm>
        </p:grpSpPr>
        <p:sp>
          <p:nvSpPr>
            <p:cNvPr id="11" name="Freeform 15">
              <a:extLst>
                <a:ext uri="{FF2B5EF4-FFF2-40B4-BE49-F238E27FC236}">
                  <a16:creationId xmlns:a16="http://schemas.microsoft.com/office/drawing/2014/main" id="{BD062202-8960-F787-827B-992524C61D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12" name="TextBox 16">
              <a:extLst>
                <a:ext uri="{FF2B5EF4-FFF2-40B4-BE49-F238E27FC236}">
                  <a16:creationId xmlns:a16="http://schemas.microsoft.com/office/drawing/2014/main" id="{6E1DBBFA-D63A-77AE-8613-D4F29E480379}"/>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13" name="Freeform 17">
            <a:extLst>
              <a:ext uri="{FF2B5EF4-FFF2-40B4-BE49-F238E27FC236}">
                <a16:creationId xmlns:a16="http://schemas.microsoft.com/office/drawing/2014/main" id="{D4E1A86C-EB8E-7A59-8051-C322F531CDD4}"/>
              </a:ext>
            </a:extLst>
          </p:cNvPr>
          <p:cNvSpPr/>
          <p:nvPr/>
        </p:nvSpPr>
        <p:spPr>
          <a:xfrm>
            <a:off x="1978655" y="385392"/>
            <a:ext cx="566110" cy="643306"/>
          </a:xfrm>
          <a:custGeom>
            <a:avLst/>
            <a:gdLst/>
            <a:ahLst/>
            <a:cxnLst/>
            <a:rect l="l" t="t" r="r" b="b"/>
            <a:pathLst>
              <a:path w="1006123" h="1143321">
                <a:moveTo>
                  <a:pt x="0" y="0"/>
                </a:moveTo>
                <a:lnTo>
                  <a:pt x="1006123" y="0"/>
                </a:lnTo>
                <a:lnTo>
                  <a:pt x="1006123" y="1143321"/>
                </a:lnTo>
                <a:lnTo>
                  <a:pt x="0" y="1143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14" name="AutoShape 3">
            <a:extLst>
              <a:ext uri="{FF2B5EF4-FFF2-40B4-BE49-F238E27FC236}">
                <a16:creationId xmlns:a16="http://schemas.microsoft.com/office/drawing/2014/main" id="{F9EC8B2E-8F93-8BBA-05BE-065F25BF8751}"/>
              </a:ext>
            </a:extLst>
          </p:cNvPr>
          <p:cNvSpPr/>
          <p:nvPr/>
        </p:nvSpPr>
        <p:spPr>
          <a:xfrm flipH="1" flipV="1">
            <a:off x="6159500" y="1282246"/>
            <a:ext cx="0" cy="2299085"/>
          </a:xfrm>
          <a:prstGeom prst="line">
            <a:avLst/>
          </a:prstGeom>
          <a:ln w="28575" cap="flat">
            <a:solidFill>
              <a:srgbClr val="64D135"/>
            </a:solidFill>
            <a:prstDash val="sysDash"/>
            <a:headEnd type="oval" w="lg" len="lg"/>
            <a:tailEnd type="oval" w="lg" len="lg"/>
          </a:ln>
        </p:spPr>
        <p:txBody>
          <a:bodyPr/>
          <a:lstStyle/>
          <a:p>
            <a:endParaRPr lang="en-US" sz="1200" dirty="0"/>
          </a:p>
        </p:txBody>
      </p:sp>
      <p:grpSp>
        <p:nvGrpSpPr>
          <p:cNvPr id="15" name="Group 14">
            <a:extLst>
              <a:ext uri="{FF2B5EF4-FFF2-40B4-BE49-F238E27FC236}">
                <a16:creationId xmlns:a16="http://schemas.microsoft.com/office/drawing/2014/main" id="{FFA79623-4974-54B4-9665-97F8A92A80E2}"/>
              </a:ext>
            </a:extLst>
          </p:cNvPr>
          <p:cNvGrpSpPr/>
          <p:nvPr/>
        </p:nvGrpSpPr>
        <p:grpSpPr>
          <a:xfrm>
            <a:off x="5211193" y="1769328"/>
            <a:ext cx="2210930" cy="2117442"/>
            <a:chOff x="4762857" y="1716981"/>
            <a:chExt cx="2941903" cy="2970191"/>
          </a:xfrm>
        </p:grpSpPr>
        <p:grpSp>
          <p:nvGrpSpPr>
            <p:cNvPr id="16" name="Group 4">
              <a:extLst>
                <a:ext uri="{FF2B5EF4-FFF2-40B4-BE49-F238E27FC236}">
                  <a16:creationId xmlns:a16="http://schemas.microsoft.com/office/drawing/2014/main" id="{C5EECACD-48B8-4018-017F-3869EB31E21E}"/>
                </a:ext>
              </a:extLst>
            </p:cNvPr>
            <p:cNvGrpSpPr/>
            <p:nvPr/>
          </p:nvGrpSpPr>
          <p:grpSpPr>
            <a:xfrm>
              <a:off x="4902339" y="1716981"/>
              <a:ext cx="2662940" cy="2683616"/>
              <a:chOff x="42063" y="-9525"/>
              <a:chExt cx="812800" cy="819111"/>
            </a:xfrm>
          </p:grpSpPr>
          <p:sp>
            <p:nvSpPr>
              <p:cNvPr id="19" name="Freeform 5">
                <a:extLst>
                  <a:ext uri="{FF2B5EF4-FFF2-40B4-BE49-F238E27FC236}">
                    <a16:creationId xmlns:a16="http://schemas.microsoft.com/office/drawing/2014/main" id="{99C7A367-7869-6C58-F1BD-9C0B4EC69FB0}"/>
                  </a:ext>
                </a:extLst>
              </p:cNvPr>
              <p:cNvSpPr/>
              <p:nvPr/>
            </p:nvSpPr>
            <p:spPr>
              <a:xfrm>
                <a:off x="42063" y="-321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0" name="TextBox 6">
                <a:extLst>
                  <a:ext uri="{FF2B5EF4-FFF2-40B4-BE49-F238E27FC236}">
                    <a16:creationId xmlns:a16="http://schemas.microsoft.com/office/drawing/2014/main" id="{70EF4951-16BD-CED5-B0DB-229A3064217B}"/>
                  </a:ext>
                </a:extLst>
              </p:cNvPr>
              <p:cNvSpPr txBox="1"/>
              <p:nvPr/>
            </p:nvSpPr>
            <p:spPr>
              <a:xfrm>
                <a:off x="76200" y="-9525"/>
                <a:ext cx="660400" cy="746125"/>
              </a:xfrm>
              <a:prstGeom prst="rect">
                <a:avLst/>
              </a:prstGeom>
            </p:spPr>
            <p:txBody>
              <a:bodyPr lIns="33867" tIns="33867" rIns="33867" bIns="33867" rtlCol="0" anchor="ctr"/>
              <a:lstStyle/>
              <a:p>
                <a:pPr algn="ctr">
                  <a:lnSpc>
                    <a:spcPts val="1867"/>
                  </a:lnSpc>
                </a:pPr>
                <a:endParaRPr sz="1200" dirty="0"/>
              </a:p>
            </p:txBody>
          </p:sp>
        </p:grpSp>
        <p:sp>
          <p:nvSpPr>
            <p:cNvPr id="17" name="Freeform 28">
              <a:extLst>
                <a:ext uri="{FF2B5EF4-FFF2-40B4-BE49-F238E27FC236}">
                  <a16:creationId xmlns:a16="http://schemas.microsoft.com/office/drawing/2014/main" id="{0EA91CF5-2545-508E-6FC1-058BFAE31C5E}"/>
                </a:ext>
              </a:extLst>
            </p:cNvPr>
            <p:cNvSpPr/>
            <p:nvPr/>
          </p:nvSpPr>
          <p:spPr>
            <a:xfrm>
              <a:off x="4762857" y="3069126"/>
              <a:ext cx="2941903" cy="1618046"/>
            </a:xfrm>
            <a:custGeom>
              <a:avLst/>
              <a:gdLst/>
              <a:ahLst/>
              <a:cxnLst/>
              <a:rect l="l" t="t" r="r" b="b"/>
              <a:pathLst>
                <a:path w="4412855" h="2427070">
                  <a:moveTo>
                    <a:pt x="0" y="0"/>
                  </a:moveTo>
                  <a:lnTo>
                    <a:pt x="4412854" y="0"/>
                  </a:lnTo>
                  <a:lnTo>
                    <a:pt x="4412854" y="2427070"/>
                  </a:lnTo>
                  <a:lnTo>
                    <a:pt x="0" y="2427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18" name="TextBox 32">
              <a:extLst>
                <a:ext uri="{FF2B5EF4-FFF2-40B4-BE49-F238E27FC236}">
                  <a16:creationId xmlns:a16="http://schemas.microsoft.com/office/drawing/2014/main" id="{9FC68BA8-4C3C-B413-6234-48D23A7BDBED}"/>
                </a:ext>
              </a:extLst>
            </p:cNvPr>
            <p:cNvSpPr txBox="1"/>
            <p:nvPr/>
          </p:nvSpPr>
          <p:spPr>
            <a:xfrm>
              <a:off x="5141121" y="2179555"/>
              <a:ext cx="2205200" cy="408972"/>
            </a:xfrm>
            <a:prstGeom prst="rect">
              <a:avLst/>
            </a:prstGeom>
          </p:spPr>
          <p:txBody>
            <a:bodyPr wrap="square" lIns="0" tIns="0" rIns="0" bIns="0" rtlCol="0" anchor="t">
              <a:spAutoFit/>
            </a:bodyPr>
            <a:lstStyle/>
            <a:p>
              <a:pPr algn="ctr">
                <a:lnSpc>
                  <a:spcPts val="2553"/>
                </a:lnSpc>
              </a:pPr>
              <a:r>
                <a:rPr lang="ja-JP" altLang="en-US" sz="1200" dirty="0">
                  <a:solidFill>
                    <a:srgbClr val="FFFFFF"/>
                  </a:solidFill>
                  <a:latin typeface="Arial Bold"/>
                </a:rPr>
                <a:t>生物多様性の保全</a:t>
              </a:r>
              <a:endParaRPr lang="en-US" sz="1200" dirty="0">
                <a:solidFill>
                  <a:srgbClr val="FFFFFF"/>
                </a:solidFill>
                <a:latin typeface="Arial Bold"/>
              </a:endParaRPr>
            </a:p>
          </p:txBody>
        </p:sp>
      </p:grpSp>
      <p:sp>
        <p:nvSpPr>
          <p:cNvPr id="21" name="TextBox 33">
            <a:extLst>
              <a:ext uri="{FF2B5EF4-FFF2-40B4-BE49-F238E27FC236}">
                <a16:creationId xmlns:a16="http://schemas.microsoft.com/office/drawing/2014/main" id="{179E7B1E-F17A-263D-0F7F-A2538F751F32}"/>
              </a:ext>
            </a:extLst>
          </p:cNvPr>
          <p:cNvSpPr txBox="1"/>
          <p:nvPr/>
        </p:nvSpPr>
        <p:spPr>
          <a:xfrm>
            <a:off x="547143" y="1063816"/>
            <a:ext cx="3334467" cy="436081"/>
          </a:xfrm>
          <a:prstGeom prst="rect">
            <a:avLst/>
          </a:prstGeom>
        </p:spPr>
        <p:txBody>
          <a:bodyPr wrap="square" lIns="0" tIns="0" rIns="0" bIns="0" rtlCol="0" anchor="t">
            <a:spAutoFit/>
          </a:bodyPr>
          <a:lstStyle/>
          <a:p>
            <a:pPr marL="0" lvl="1" algn="ctr">
              <a:lnSpc>
                <a:spcPts val="1751"/>
              </a:lnSpc>
              <a:spcBef>
                <a:spcPct val="0"/>
              </a:spcBef>
            </a:pPr>
            <a:r>
              <a:rPr lang="ja-JP" altLang="en-US" sz="1100" spc="40" dirty="0">
                <a:solidFill>
                  <a:srgbClr val="000000"/>
                </a:solidFill>
                <a:latin typeface="Arial Bold"/>
              </a:rPr>
              <a:t>動物保護の方針において</a:t>
            </a:r>
            <a:endParaRPr lang="en-US" altLang="ja-JP" sz="1100" spc="40" dirty="0">
              <a:solidFill>
                <a:srgbClr val="000000"/>
              </a:solidFill>
              <a:latin typeface="Arial Bold"/>
            </a:endParaRPr>
          </a:p>
          <a:p>
            <a:pPr marL="0" lvl="1" algn="ctr">
              <a:lnSpc>
                <a:spcPts val="1751"/>
              </a:lnSpc>
              <a:spcBef>
                <a:spcPct val="0"/>
              </a:spcBef>
            </a:pPr>
            <a:r>
              <a:rPr lang="en-US" sz="1100" spc="40" dirty="0">
                <a:solidFill>
                  <a:srgbClr val="000000"/>
                </a:solidFill>
                <a:latin typeface="Arial Bold"/>
              </a:rPr>
              <a:t>2023-2024</a:t>
            </a:r>
          </a:p>
        </p:txBody>
      </p:sp>
      <p:sp>
        <p:nvSpPr>
          <p:cNvPr id="22" name="TextBox 36">
            <a:extLst>
              <a:ext uri="{FF2B5EF4-FFF2-40B4-BE49-F238E27FC236}">
                <a16:creationId xmlns:a16="http://schemas.microsoft.com/office/drawing/2014/main" id="{DA4F03DA-F7BE-BBD6-5D31-63EF61012855}"/>
              </a:ext>
            </a:extLst>
          </p:cNvPr>
          <p:cNvSpPr txBox="1"/>
          <p:nvPr/>
        </p:nvSpPr>
        <p:spPr>
          <a:xfrm>
            <a:off x="8593282" y="2035173"/>
            <a:ext cx="3181515" cy="461665"/>
          </a:xfrm>
          <a:prstGeom prst="rect">
            <a:avLst/>
          </a:prstGeom>
        </p:spPr>
        <p:txBody>
          <a:bodyPr wrap="square" lIns="0" tIns="0" rIns="0" bIns="0" rtlCol="0" anchor="t">
            <a:spAutoFit/>
          </a:bodyPr>
          <a:lstStyle/>
          <a:p>
            <a:pPr algn="just"/>
            <a:r>
              <a:rPr lang="en-US" altLang="ja-JP" sz="1000" kern="0" dirty="0">
                <a:solidFill>
                  <a:srgbClr val="000000"/>
                </a:solidFill>
                <a:effectLst/>
                <a:latin typeface="+mn-ea"/>
              </a:rPr>
              <a:t>2021</a:t>
            </a:r>
            <a:r>
              <a:rPr lang="ja-JP" altLang="en-US" sz="1000" kern="0" dirty="0">
                <a:solidFill>
                  <a:srgbClr val="000000"/>
                </a:solidFill>
                <a:effectLst/>
                <a:latin typeface="+mn-ea"/>
              </a:rPr>
              <a:t>年から</a:t>
            </a:r>
            <a:r>
              <a:rPr lang="en-US" altLang="ja-JP" sz="1000" kern="0" dirty="0">
                <a:solidFill>
                  <a:srgbClr val="000000"/>
                </a:solidFill>
                <a:effectLst/>
                <a:latin typeface="+mn-ea"/>
              </a:rPr>
              <a:t>2024</a:t>
            </a:r>
            <a:r>
              <a:rPr lang="ja-JP" altLang="en-US" sz="1000" kern="0" dirty="0">
                <a:solidFill>
                  <a:srgbClr val="000000"/>
                </a:solidFill>
                <a:effectLst/>
                <a:latin typeface="+mn-ea"/>
              </a:rPr>
              <a:t>年にかけて、森林や山の有蹄類の生息密度が高い</a:t>
            </a:r>
            <a:r>
              <a:rPr lang="en-US" altLang="ja-JP" sz="1000" kern="0" dirty="0">
                <a:solidFill>
                  <a:srgbClr val="000000"/>
                </a:solidFill>
                <a:effectLst/>
                <a:latin typeface="+mn-ea"/>
              </a:rPr>
              <a:t>28</a:t>
            </a:r>
            <a:r>
              <a:rPr lang="ja-JP" altLang="en-US" sz="1000" kern="0" dirty="0">
                <a:solidFill>
                  <a:srgbClr val="000000"/>
                </a:solidFill>
                <a:effectLst/>
                <a:latin typeface="+mn-ea"/>
              </a:rPr>
              <a:t>カ所に、</a:t>
            </a:r>
            <a:r>
              <a:rPr lang="en-US" altLang="ja-JP" sz="1000" kern="0" dirty="0">
                <a:solidFill>
                  <a:srgbClr val="000000"/>
                </a:solidFill>
                <a:effectLst/>
                <a:latin typeface="+mn-ea"/>
              </a:rPr>
              <a:t>2</a:t>
            </a:r>
            <a:r>
              <a:rPr lang="ja-JP" altLang="en-US" sz="1000" kern="0" dirty="0">
                <a:solidFill>
                  <a:srgbClr val="000000"/>
                </a:solidFill>
                <a:effectLst/>
                <a:latin typeface="+mn-ea"/>
              </a:rPr>
              <a:t>万</a:t>
            </a:r>
            <a:r>
              <a:rPr lang="en-US" altLang="ja-JP" sz="1000" kern="0" dirty="0">
                <a:solidFill>
                  <a:srgbClr val="000000"/>
                </a:solidFill>
                <a:effectLst/>
                <a:latin typeface="+mn-ea"/>
              </a:rPr>
              <a:t>kg</a:t>
            </a:r>
            <a:r>
              <a:rPr lang="ja-JP" altLang="en-US" sz="1000" kern="0" dirty="0">
                <a:solidFill>
                  <a:srgbClr val="000000"/>
                </a:solidFill>
                <a:effectLst/>
                <a:latin typeface="+mn-ea"/>
              </a:rPr>
              <a:t>のミズゴケ、湖塩、</a:t>
            </a:r>
            <a:r>
              <a:rPr lang="en-US" altLang="ja-JP" sz="1000" kern="0" dirty="0">
                <a:solidFill>
                  <a:srgbClr val="000000"/>
                </a:solidFill>
                <a:effectLst/>
                <a:latin typeface="+mn-ea"/>
              </a:rPr>
              <a:t>332</a:t>
            </a:r>
            <a:r>
              <a:rPr lang="ja-JP" altLang="en-US" sz="1000" kern="0" dirty="0">
                <a:solidFill>
                  <a:srgbClr val="000000"/>
                </a:solidFill>
                <a:effectLst/>
                <a:latin typeface="+mn-ea"/>
              </a:rPr>
              <a:t>俵の乾草を用いた生物工学的措置がとられた</a:t>
            </a:r>
            <a:endParaRPr lang="en-US" sz="600" spc="-47" dirty="0">
              <a:solidFill>
                <a:srgbClr val="000000"/>
              </a:solidFill>
              <a:latin typeface="+mn-ea"/>
              <a:cs typeface="Arial" panose="020B0604020202020204" pitchFamily="34" charset="0"/>
            </a:endParaRPr>
          </a:p>
        </p:txBody>
      </p:sp>
      <p:sp>
        <p:nvSpPr>
          <p:cNvPr id="23" name="TextBox 37">
            <a:extLst>
              <a:ext uri="{FF2B5EF4-FFF2-40B4-BE49-F238E27FC236}">
                <a16:creationId xmlns:a16="http://schemas.microsoft.com/office/drawing/2014/main" id="{A34D39CD-158D-FA9C-1636-112F4A35B5CA}"/>
              </a:ext>
            </a:extLst>
          </p:cNvPr>
          <p:cNvSpPr txBox="1"/>
          <p:nvPr/>
        </p:nvSpPr>
        <p:spPr>
          <a:xfrm>
            <a:off x="8593282" y="3356580"/>
            <a:ext cx="3190676" cy="615553"/>
          </a:xfrm>
          <a:prstGeom prst="rect">
            <a:avLst/>
          </a:prstGeom>
        </p:spPr>
        <p:txBody>
          <a:bodyPr wrap="square" lIns="0" tIns="0" rIns="0" bIns="0" rtlCol="0" anchor="t">
            <a:spAutoFit/>
          </a:bodyPr>
          <a:lstStyle/>
          <a:p>
            <a:pPr algn="just"/>
            <a:r>
              <a:rPr lang="ja-JP" altLang="en-US" sz="1000" spc="-47" dirty="0">
                <a:solidFill>
                  <a:srgbClr val="000000"/>
                </a:solidFill>
                <a:latin typeface="+mn-ea"/>
                <a:cs typeface="Arial" panose="020B0604020202020204" pitchFamily="34" charset="0"/>
              </a:rPr>
              <a:t>住宅地に侵入した負傷動物の登録によると、</a:t>
            </a:r>
            <a:r>
              <a:rPr lang="en-US" altLang="ja-JP" sz="1000" spc="-47" dirty="0">
                <a:solidFill>
                  <a:srgbClr val="000000"/>
                </a:solidFill>
                <a:latin typeface="+mn-ea"/>
                <a:cs typeface="Arial" panose="020B0604020202020204" pitchFamily="34" charset="0"/>
              </a:rPr>
              <a:t>2019</a:t>
            </a:r>
            <a:r>
              <a:rPr lang="ja-JP" altLang="en-US" sz="1000" spc="-47" dirty="0">
                <a:solidFill>
                  <a:srgbClr val="000000"/>
                </a:solidFill>
                <a:latin typeface="+mn-ea"/>
                <a:cs typeface="Arial" panose="020B0604020202020204" pitchFamily="34" charset="0"/>
              </a:rPr>
              <a:t>年から</a:t>
            </a:r>
            <a:r>
              <a:rPr lang="en-US" altLang="ja-JP" sz="1000" spc="-47" dirty="0">
                <a:solidFill>
                  <a:srgbClr val="000000"/>
                </a:solidFill>
                <a:latin typeface="+mn-ea"/>
                <a:cs typeface="Arial" panose="020B0604020202020204" pitchFamily="34" charset="0"/>
              </a:rPr>
              <a:t>2024</a:t>
            </a:r>
            <a:r>
              <a:rPr lang="ja-JP" altLang="en-US" sz="1000" spc="-47" dirty="0">
                <a:solidFill>
                  <a:srgbClr val="000000"/>
                </a:solidFill>
                <a:latin typeface="+mn-ea"/>
                <a:cs typeface="Arial" panose="020B0604020202020204" pitchFamily="34" charset="0"/>
              </a:rPr>
              <a:t>年にかけて</a:t>
            </a:r>
            <a:r>
              <a:rPr lang="en-US" altLang="ja-JP" sz="1000" spc="-47" dirty="0">
                <a:solidFill>
                  <a:srgbClr val="000000"/>
                </a:solidFill>
                <a:latin typeface="+mn-ea"/>
                <a:cs typeface="Arial" panose="020B0604020202020204" pitchFamily="34" charset="0"/>
              </a:rPr>
              <a:t>541</a:t>
            </a:r>
            <a:r>
              <a:rPr lang="ja-JP" altLang="en-US" sz="1000" spc="-47" dirty="0">
                <a:solidFill>
                  <a:srgbClr val="000000"/>
                </a:solidFill>
                <a:latin typeface="+mn-ea"/>
                <a:cs typeface="Arial" panose="020B0604020202020204" pitchFamily="34" charset="0"/>
              </a:rPr>
              <a:t>件の通報で</a:t>
            </a:r>
            <a:r>
              <a:rPr lang="en-US" altLang="ja-JP" sz="1000" spc="-47" dirty="0">
                <a:solidFill>
                  <a:srgbClr val="000000"/>
                </a:solidFill>
                <a:latin typeface="+mn-ea"/>
                <a:cs typeface="Arial" panose="020B0604020202020204" pitchFamily="34" charset="0"/>
              </a:rPr>
              <a:t>55</a:t>
            </a:r>
            <a:r>
              <a:rPr lang="ja-JP" altLang="en-US" sz="1000" spc="-47" dirty="0">
                <a:solidFill>
                  <a:srgbClr val="000000"/>
                </a:solidFill>
                <a:latin typeface="+mn-ea"/>
                <a:cs typeface="Arial" panose="020B0604020202020204" pitchFamily="34" charset="0"/>
              </a:rPr>
              <a:t>種約</a:t>
            </a:r>
            <a:r>
              <a:rPr lang="en-US" altLang="ja-JP" sz="1000" spc="-47" dirty="0">
                <a:solidFill>
                  <a:srgbClr val="000000"/>
                </a:solidFill>
                <a:latin typeface="+mn-ea"/>
                <a:cs typeface="Arial" panose="020B0604020202020204" pitchFamily="34" charset="0"/>
              </a:rPr>
              <a:t>700</a:t>
            </a:r>
            <a:r>
              <a:rPr lang="ja-JP" altLang="en-US" sz="1000" spc="-47" dirty="0">
                <a:solidFill>
                  <a:srgbClr val="000000"/>
                </a:solidFill>
                <a:latin typeface="+mn-ea"/>
                <a:cs typeface="Arial" panose="020B0604020202020204" pitchFamily="34" charset="0"/>
              </a:rPr>
              <a:t>頭の野生動物が捕獲され、約</a:t>
            </a:r>
            <a:r>
              <a:rPr lang="en-US" altLang="ja-JP" sz="1000" spc="-47" dirty="0">
                <a:solidFill>
                  <a:srgbClr val="000000"/>
                </a:solidFill>
                <a:latin typeface="+mn-ea"/>
                <a:cs typeface="Arial" panose="020B0604020202020204" pitchFamily="34" charset="0"/>
              </a:rPr>
              <a:t>210</a:t>
            </a:r>
            <a:r>
              <a:rPr lang="ja-JP" altLang="en-US" sz="1000" spc="-47" dirty="0">
                <a:solidFill>
                  <a:srgbClr val="000000"/>
                </a:solidFill>
                <a:latin typeface="+mn-ea"/>
                <a:cs typeface="Arial" panose="020B0604020202020204" pitchFamily="34" charset="0"/>
              </a:rPr>
              <a:t>頭が野生動物保護施設に収容され、応急処置が施され、野生に戻された。</a:t>
            </a:r>
          </a:p>
        </p:txBody>
      </p:sp>
      <p:grpSp>
        <p:nvGrpSpPr>
          <p:cNvPr id="24" name="Group 14">
            <a:extLst>
              <a:ext uri="{FF2B5EF4-FFF2-40B4-BE49-F238E27FC236}">
                <a16:creationId xmlns:a16="http://schemas.microsoft.com/office/drawing/2014/main" id="{235EDBD7-3D37-8C63-2931-26245A88D667}"/>
              </a:ext>
            </a:extLst>
          </p:cNvPr>
          <p:cNvGrpSpPr/>
          <p:nvPr/>
        </p:nvGrpSpPr>
        <p:grpSpPr>
          <a:xfrm>
            <a:off x="9143530" y="253167"/>
            <a:ext cx="1167556" cy="1167556"/>
            <a:chOff x="0" y="0"/>
            <a:chExt cx="812800" cy="812800"/>
          </a:xfrm>
        </p:grpSpPr>
        <p:sp>
          <p:nvSpPr>
            <p:cNvPr id="25" name="Freeform 15">
              <a:extLst>
                <a:ext uri="{FF2B5EF4-FFF2-40B4-BE49-F238E27FC236}">
                  <a16:creationId xmlns:a16="http://schemas.microsoft.com/office/drawing/2014/main" id="{F9770046-4517-9793-5383-51EA955804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6" name="TextBox 16">
              <a:extLst>
                <a:ext uri="{FF2B5EF4-FFF2-40B4-BE49-F238E27FC236}">
                  <a16:creationId xmlns:a16="http://schemas.microsoft.com/office/drawing/2014/main" id="{D21CAF14-BD40-B0FA-1B30-DC39B3E0E103}"/>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grpSp>
        <p:nvGrpSpPr>
          <p:cNvPr id="27" name="Group 11">
            <a:extLst>
              <a:ext uri="{FF2B5EF4-FFF2-40B4-BE49-F238E27FC236}">
                <a16:creationId xmlns:a16="http://schemas.microsoft.com/office/drawing/2014/main" id="{2740A247-9E91-808C-21B3-FE2332BAD2DF}"/>
              </a:ext>
            </a:extLst>
          </p:cNvPr>
          <p:cNvGrpSpPr/>
          <p:nvPr/>
        </p:nvGrpSpPr>
        <p:grpSpPr>
          <a:xfrm>
            <a:off x="7844392" y="995439"/>
            <a:ext cx="3786117" cy="672231"/>
            <a:chOff x="0" y="0"/>
            <a:chExt cx="1045442" cy="435764"/>
          </a:xfrm>
        </p:grpSpPr>
        <p:sp>
          <p:nvSpPr>
            <p:cNvPr id="28" name="Freeform 12">
              <a:extLst>
                <a:ext uri="{FF2B5EF4-FFF2-40B4-BE49-F238E27FC236}">
                  <a16:creationId xmlns:a16="http://schemas.microsoft.com/office/drawing/2014/main" id="{B9CD3ED2-98E1-EF28-FDEA-EC6CD1E1C5F5}"/>
                </a:ext>
              </a:extLst>
            </p:cNvPr>
            <p:cNvSpPr/>
            <p:nvPr/>
          </p:nvSpPr>
          <p:spPr>
            <a:xfrm>
              <a:off x="0" y="0"/>
              <a:ext cx="1045442" cy="434273"/>
            </a:xfrm>
            <a:custGeom>
              <a:avLst/>
              <a:gdLst/>
              <a:ahLst/>
              <a:cxnLst/>
              <a:rect l="l" t="t" r="r" b="b"/>
              <a:pathLst>
                <a:path w="1045442" h="434273">
                  <a:moveTo>
                    <a:pt x="1045442" y="20469"/>
                  </a:moveTo>
                  <a:lnTo>
                    <a:pt x="1045442" y="300995"/>
                  </a:lnTo>
                  <a:cubicBezTo>
                    <a:pt x="1045442" y="312946"/>
                    <a:pt x="1037121" y="323284"/>
                    <a:pt x="1025446" y="325837"/>
                  </a:cubicBezTo>
                  <a:lnTo>
                    <a:pt x="542718" y="431392"/>
                  </a:lnTo>
                  <a:cubicBezTo>
                    <a:pt x="529542" y="434273"/>
                    <a:pt x="515900" y="434273"/>
                    <a:pt x="502725" y="431392"/>
                  </a:cubicBezTo>
                  <a:lnTo>
                    <a:pt x="19997" y="325837"/>
                  </a:lnTo>
                  <a:cubicBezTo>
                    <a:pt x="8322" y="323284"/>
                    <a:pt x="0" y="312946"/>
                    <a:pt x="0" y="300995"/>
                  </a:cubicBezTo>
                  <a:lnTo>
                    <a:pt x="0" y="20469"/>
                  </a:lnTo>
                  <a:cubicBezTo>
                    <a:pt x="0" y="15040"/>
                    <a:pt x="2157" y="9834"/>
                    <a:pt x="5995" y="5995"/>
                  </a:cubicBezTo>
                  <a:cubicBezTo>
                    <a:pt x="9834" y="2157"/>
                    <a:pt x="15040" y="0"/>
                    <a:pt x="20469" y="0"/>
                  </a:cubicBezTo>
                  <a:lnTo>
                    <a:pt x="1024973" y="0"/>
                  </a:lnTo>
                  <a:cubicBezTo>
                    <a:pt x="1030402" y="0"/>
                    <a:pt x="1035608" y="2157"/>
                    <a:pt x="1039447" y="5995"/>
                  </a:cubicBezTo>
                  <a:cubicBezTo>
                    <a:pt x="1043286" y="9834"/>
                    <a:pt x="1045442" y="15040"/>
                    <a:pt x="1045442" y="20469"/>
                  </a:cubicBezTo>
                  <a:close/>
                </a:path>
              </a:pathLst>
            </a:custGeom>
            <a:solidFill>
              <a:srgbClr val="FFFFFF"/>
            </a:solidFill>
            <a:ln w="57150" cap="sq">
              <a:solidFill>
                <a:srgbClr val="7ED957"/>
              </a:solidFill>
              <a:prstDash val="solid"/>
              <a:miter/>
            </a:ln>
          </p:spPr>
          <p:txBody>
            <a:bodyPr/>
            <a:lstStyle/>
            <a:p>
              <a:endParaRPr lang="en-US" sz="1200" dirty="0"/>
            </a:p>
          </p:txBody>
        </p:sp>
        <p:sp>
          <p:nvSpPr>
            <p:cNvPr id="29" name="TextBox 13">
              <a:extLst>
                <a:ext uri="{FF2B5EF4-FFF2-40B4-BE49-F238E27FC236}">
                  <a16:creationId xmlns:a16="http://schemas.microsoft.com/office/drawing/2014/main" id="{B7A59C12-61C1-9DC3-4703-A6D3A573F864}"/>
                </a:ext>
              </a:extLst>
            </p:cNvPr>
            <p:cNvSpPr txBox="1"/>
            <p:nvPr/>
          </p:nvSpPr>
          <p:spPr>
            <a:xfrm>
              <a:off x="0" y="-47625"/>
              <a:ext cx="635000" cy="746125"/>
            </a:xfrm>
            <a:prstGeom prst="rect">
              <a:avLst/>
            </a:prstGeom>
          </p:spPr>
          <p:txBody>
            <a:bodyPr lIns="33867" tIns="33867" rIns="33867" bIns="33867" rtlCol="0" anchor="ctr"/>
            <a:lstStyle/>
            <a:p>
              <a:pPr algn="ctr">
                <a:lnSpc>
                  <a:spcPts val="1599"/>
                </a:lnSpc>
              </a:pPr>
              <a:endParaRPr sz="1200" dirty="0"/>
            </a:p>
          </p:txBody>
        </p:sp>
      </p:grpSp>
      <p:grpSp>
        <p:nvGrpSpPr>
          <p:cNvPr id="30" name="Group 14">
            <a:extLst>
              <a:ext uri="{FF2B5EF4-FFF2-40B4-BE49-F238E27FC236}">
                <a16:creationId xmlns:a16="http://schemas.microsoft.com/office/drawing/2014/main" id="{0BC755C0-0D15-D10B-2A70-FDF555A7F4DA}"/>
              </a:ext>
            </a:extLst>
          </p:cNvPr>
          <p:cNvGrpSpPr/>
          <p:nvPr/>
        </p:nvGrpSpPr>
        <p:grpSpPr>
          <a:xfrm>
            <a:off x="9226327" y="306996"/>
            <a:ext cx="1027340" cy="1027340"/>
            <a:chOff x="0" y="0"/>
            <a:chExt cx="812800" cy="812800"/>
          </a:xfrm>
        </p:grpSpPr>
        <p:sp>
          <p:nvSpPr>
            <p:cNvPr id="31" name="Freeform 15">
              <a:extLst>
                <a:ext uri="{FF2B5EF4-FFF2-40B4-BE49-F238E27FC236}">
                  <a16:creationId xmlns:a16="http://schemas.microsoft.com/office/drawing/2014/main" id="{D59DBABF-B876-BCFA-B407-A1CE7914B8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32" name="TextBox 16">
              <a:extLst>
                <a:ext uri="{FF2B5EF4-FFF2-40B4-BE49-F238E27FC236}">
                  <a16:creationId xmlns:a16="http://schemas.microsoft.com/office/drawing/2014/main" id="{44B960FF-E123-73BE-27AE-32E4523F8A43}"/>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33" name="TextBox 33">
            <a:extLst>
              <a:ext uri="{FF2B5EF4-FFF2-40B4-BE49-F238E27FC236}">
                <a16:creationId xmlns:a16="http://schemas.microsoft.com/office/drawing/2014/main" id="{798C0D4E-AC92-3642-74F1-FECE20AC6F9B}"/>
              </a:ext>
            </a:extLst>
          </p:cNvPr>
          <p:cNvSpPr txBox="1"/>
          <p:nvPr/>
        </p:nvSpPr>
        <p:spPr>
          <a:xfrm>
            <a:off x="8187533" y="1173101"/>
            <a:ext cx="3099835" cy="436081"/>
          </a:xfrm>
          <a:prstGeom prst="rect">
            <a:avLst/>
          </a:prstGeom>
        </p:spPr>
        <p:txBody>
          <a:bodyPr wrap="square" lIns="0" tIns="0" rIns="0" bIns="0" rtlCol="0" anchor="t">
            <a:spAutoFit/>
          </a:bodyPr>
          <a:lstStyle/>
          <a:p>
            <a:pPr marL="0" lvl="1" algn="ctr">
              <a:lnSpc>
                <a:spcPts val="1751"/>
              </a:lnSpc>
              <a:spcBef>
                <a:spcPct val="0"/>
              </a:spcBef>
            </a:pPr>
            <a:r>
              <a:rPr lang="zh-TW" altLang="en-US" sz="1100" spc="40" dirty="0">
                <a:solidFill>
                  <a:srgbClr val="000000"/>
                </a:solidFill>
                <a:latin typeface="Arial Bold"/>
              </a:rPr>
              <a:t>動物保護</a:t>
            </a:r>
            <a:r>
              <a:rPr lang="ja-JP" altLang="en-US" sz="1100" spc="40" dirty="0">
                <a:solidFill>
                  <a:srgbClr val="000000"/>
                </a:solidFill>
                <a:latin typeface="Arial Bold"/>
              </a:rPr>
              <a:t>方針</a:t>
            </a:r>
            <a:endParaRPr lang="en-US" altLang="zh-TW" sz="1100" spc="40" dirty="0">
              <a:solidFill>
                <a:srgbClr val="000000"/>
              </a:solidFill>
              <a:latin typeface="Arial Bold"/>
            </a:endParaRPr>
          </a:p>
          <a:p>
            <a:pPr marL="0" lvl="1" algn="ctr">
              <a:lnSpc>
                <a:spcPts val="1751"/>
              </a:lnSpc>
              <a:spcBef>
                <a:spcPct val="0"/>
              </a:spcBef>
            </a:pPr>
            <a:r>
              <a:rPr lang="en-US" sz="1100" spc="40" dirty="0">
                <a:solidFill>
                  <a:srgbClr val="000000"/>
                </a:solidFill>
                <a:latin typeface="Arial Bold"/>
              </a:rPr>
              <a:t>2023-2024</a:t>
            </a:r>
          </a:p>
        </p:txBody>
      </p:sp>
      <p:sp>
        <p:nvSpPr>
          <p:cNvPr id="34" name="Freeform 27">
            <a:extLst>
              <a:ext uri="{FF2B5EF4-FFF2-40B4-BE49-F238E27FC236}">
                <a16:creationId xmlns:a16="http://schemas.microsoft.com/office/drawing/2014/main" id="{3626CF05-F67D-994B-9EFF-E15F56F0AC4F}"/>
              </a:ext>
            </a:extLst>
          </p:cNvPr>
          <p:cNvSpPr/>
          <p:nvPr/>
        </p:nvSpPr>
        <p:spPr>
          <a:xfrm rot="2025510">
            <a:off x="5564934" y="3939527"/>
            <a:ext cx="571635" cy="558059"/>
          </a:xfrm>
          <a:custGeom>
            <a:avLst/>
            <a:gdLst/>
            <a:ahLst/>
            <a:cxnLst/>
            <a:rect l="l" t="t" r="r" b="b"/>
            <a:pathLst>
              <a:path w="1073568" h="1048071">
                <a:moveTo>
                  <a:pt x="0" y="0"/>
                </a:moveTo>
                <a:lnTo>
                  <a:pt x="1073568" y="0"/>
                </a:lnTo>
                <a:lnTo>
                  <a:pt x="1073568" y="1048070"/>
                </a:lnTo>
                <a:lnTo>
                  <a:pt x="0" y="1048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dirty="0"/>
          </a:p>
        </p:txBody>
      </p:sp>
      <p:cxnSp>
        <p:nvCxnSpPr>
          <p:cNvPr id="35" name="Straight Connector 34">
            <a:extLst>
              <a:ext uri="{FF2B5EF4-FFF2-40B4-BE49-F238E27FC236}">
                <a16:creationId xmlns:a16="http://schemas.microsoft.com/office/drawing/2014/main" id="{A11BA53D-B1F6-98AB-E5AB-D4C9894A57AD}"/>
              </a:ext>
            </a:extLst>
          </p:cNvPr>
          <p:cNvCxnSpPr>
            <a:cxnSpLocks/>
          </p:cNvCxnSpPr>
          <p:nvPr/>
        </p:nvCxnSpPr>
        <p:spPr>
          <a:xfrm>
            <a:off x="192472" y="1252130"/>
            <a:ext cx="38671" cy="4843131"/>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E3C73B-0F87-B1B9-475E-F4894768AD53}"/>
              </a:ext>
            </a:extLst>
          </p:cNvPr>
          <p:cNvCxnSpPr>
            <a:cxnSpLocks/>
          </p:cNvCxnSpPr>
          <p:nvPr/>
        </p:nvCxnSpPr>
        <p:spPr>
          <a:xfrm flipH="1">
            <a:off x="220911" y="6095261"/>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E8C2BD-60DC-2E17-717F-B0785A5F9367}"/>
              </a:ext>
            </a:extLst>
          </p:cNvPr>
          <p:cNvCxnSpPr>
            <a:cxnSpLocks/>
          </p:cNvCxnSpPr>
          <p:nvPr/>
        </p:nvCxnSpPr>
        <p:spPr>
          <a:xfrm flipH="1">
            <a:off x="220911" y="4579510"/>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6386AF-FA32-106D-CFC4-38A0FA444EED}"/>
              </a:ext>
            </a:extLst>
          </p:cNvPr>
          <p:cNvCxnSpPr>
            <a:cxnSpLocks/>
          </p:cNvCxnSpPr>
          <p:nvPr/>
        </p:nvCxnSpPr>
        <p:spPr>
          <a:xfrm flipH="1">
            <a:off x="192472" y="2605315"/>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39" name="TextBox 36">
            <a:extLst>
              <a:ext uri="{FF2B5EF4-FFF2-40B4-BE49-F238E27FC236}">
                <a16:creationId xmlns:a16="http://schemas.microsoft.com/office/drawing/2014/main" id="{52AFC489-F982-DF5C-FA21-43D05D1AB32F}"/>
              </a:ext>
            </a:extLst>
          </p:cNvPr>
          <p:cNvSpPr txBox="1"/>
          <p:nvPr/>
        </p:nvSpPr>
        <p:spPr>
          <a:xfrm>
            <a:off x="923792" y="5719553"/>
            <a:ext cx="3568748" cy="923330"/>
          </a:xfrm>
          <a:prstGeom prst="rect">
            <a:avLst/>
          </a:prstGeom>
        </p:spPr>
        <p:txBody>
          <a:bodyPr wrap="square" lIns="0" tIns="0" rIns="0" bIns="0" rtlCol="0" anchor="t">
            <a:spAutoFit/>
          </a:bodyPr>
          <a:lstStyle/>
          <a:p>
            <a:pPr algn="just"/>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トゥール川の生態系の劣化を抑え、流域の生態学的条件を自然な形で回復させるため、</a:t>
            </a:r>
            <a:r>
              <a:rPr lang="en-US" altLang="ja-JP" sz="1000" dirty="0">
                <a:effectLst/>
                <a:latin typeface="Arial" panose="020B0604020202020204" pitchFamily="34" charset="0"/>
                <a:ea typeface="Calibri" panose="020F0502020204030204" pitchFamily="34" charset="0"/>
                <a:cs typeface="Times New Roman" panose="02020603050405020304" pitchFamily="18" charset="0"/>
              </a:rPr>
              <a:t>2012</a:t>
            </a: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年から</a:t>
            </a:r>
            <a:r>
              <a:rPr lang="en-US" altLang="ja-JP" sz="1000" dirty="0">
                <a:effectLst/>
                <a:latin typeface="Arial" panose="020B0604020202020204" pitchFamily="34" charset="0"/>
                <a:ea typeface="Calibri" panose="020F0502020204030204" pitchFamily="34" charset="0"/>
                <a:cs typeface="Times New Roman" panose="02020603050405020304" pitchFamily="18" charset="0"/>
              </a:rPr>
              <a:t>34</a:t>
            </a: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頭のビーバーを飼育し、繁殖させ、再導入する作業が始まった。合計</a:t>
            </a:r>
            <a:r>
              <a:rPr lang="en-US" altLang="ja-JP" sz="1000" dirty="0">
                <a:effectLst/>
                <a:latin typeface="Arial" panose="020B0604020202020204" pitchFamily="34" charset="0"/>
                <a:ea typeface="Calibri" panose="020F0502020204030204" pitchFamily="34" charset="0"/>
                <a:cs typeface="Times New Roman" panose="02020603050405020304" pitchFamily="18" charset="0"/>
              </a:rPr>
              <a:t>77</a:t>
            </a: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匹のビーバーがトゥール川に再導入され、調査の結果、</a:t>
            </a:r>
            <a:r>
              <a:rPr lang="en-US" altLang="ja-JP" sz="1000" dirty="0">
                <a:effectLst/>
                <a:latin typeface="Arial" panose="020B0604020202020204" pitchFamily="34" charset="0"/>
                <a:ea typeface="Calibri" panose="020F0502020204030204" pitchFamily="34" charset="0"/>
                <a:cs typeface="Times New Roman" panose="02020603050405020304" pitchFamily="18" charset="0"/>
              </a:rPr>
              <a:t>5</a:t>
            </a: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つのビーバー・コロニーが形成された。現在、ビーバー繁殖センターには</a:t>
            </a:r>
            <a:r>
              <a:rPr lang="en-US" altLang="ja-JP" sz="1000" dirty="0">
                <a:effectLst/>
                <a:latin typeface="Arial" panose="020B0604020202020204" pitchFamily="34" charset="0"/>
                <a:ea typeface="Calibri" panose="020F0502020204030204" pitchFamily="34" charset="0"/>
                <a:cs typeface="Times New Roman" panose="02020603050405020304" pitchFamily="18" charset="0"/>
              </a:rPr>
              <a:t>41</a:t>
            </a: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匹のビーバーがいる。</a:t>
            </a:r>
          </a:p>
        </p:txBody>
      </p:sp>
      <p:grpSp>
        <p:nvGrpSpPr>
          <p:cNvPr id="40" name="Group 3">
            <a:extLst>
              <a:ext uri="{FF2B5EF4-FFF2-40B4-BE49-F238E27FC236}">
                <a16:creationId xmlns:a16="http://schemas.microsoft.com/office/drawing/2014/main" id="{33672B4C-5BEE-8FD0-4BAA-79008A3719B9}"/>
              </a:ext>
            </a:extLst>
          </p:cNvPr>
          <p:cNvGrpSpPr/>
          <p:nvPr/>
        </p:nvGrpSpPr>
        <p:grpSpPr>
          <a:xfrm>
            <a:off x="5231787" y="1324407"/>
            <a:ext cx="765297" cy="447389"/>
            <a:chOff x="0" y="0"/>
            <a:chExt cx="339109" cy="198242"/>
          </a:xfrm>
        </p:grpSpPr>
        <p:sp>
          <p:nvSpPr>
            <p:cNvPr id="41" name="Freeform 4">
              <a:extLst>
                <a:ext uri="{FF2B5EF4-FFF2-40B4-BE49-F238E27FC236}">
                  <a16:creationId xmlns:a16="http://schemas.microsoft.com/office/drawing/2014/main" id="{438CD538-9871-0D07-BA74-58FBA5D8A229}"/>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2" name="TextBox 5">
              <a:extLst>
                <a:ext uri="{FF2B5EF4-FFF2-40B4-BE49-F238E27FC236}">
                  <a16:creationId xmlns:a16="http://schemas.microsoft.com/office/drawing/2014/main" id="{7789B34B-669A-3194-11E6-3E8F5A92B360}"/>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3" name="Group 6">
            <a:extLst>
              <a:ext uri="{FF2B5EF4-FFF2-40B4-BE49-F238E27FC236}">
                <a16:creationId xmlns:a16="http://schemas.microsoft.com/office/drawing/2014/main" id="{3F3D40CF-4C10-1BA7-C4E3-14A24DF6DEAE}"/>
              </a:ext>
            </a:extLst>
          </p:cNvPr>
          <p:cNvGrpSpPr/>
          <p:nvPr/>
        </p:nvGrpSpPr>
        <p:grpSpPr>
          <a:xfrm>
            <a:off x="4403480" y="707337"/>
            <a:ext cx="765297" cy="447389"/>
            <a:chOff x="0" y="0"/>
            <a:chExt cx="339109" cy="198242"/>
          </a:xfrm>
        </p:grpSpPr>
        <p:sp>
          <p:nvSpPr>
            <p:cNvPr id="44" name="Freeform 7">
              <a:extLst>
                <a:ext uri="{FF2B5EF4-FFF2-40B4-BE49-F238E27FC236}">
                  <a16:creationId xmlns:a16="http://schemas.microsoft.com/office/drawing/2014/main" id="{F65A88DB-F488-C361-EC4D-3C813E76AA3B}"/>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5" name="TextBox 8">
              <a:extLst>
                <a:ext uri="{FF2B5EF4-FFF2-40B4-BE49-F238E27FC236}">
                  <a16:creationId xmlns:a16="http://schemas.microsoft.com/office/drawing/2014/main" id="{1D525639-F40C-7222-46B2-316D6F451C90}"/>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6" name="Group 9">
            <a:extLst>
              <a:ext uri="{FF2B5EF4-FFF2-40B4-BE49-F238E27FC236}">
                <a16:creationId xmlns:a16="http://schemas.microsoft.com/office/drawing/2014/main" id="{B380C8D6-B5DE-5953-A700-53930A2FA1AB}"/>
              </a:ext>
            </a:extLst>
          </p:cNvPr>
          <p:cNvGrpSpPr/>
          <p:nvPr/>
        </p:nvGrpSpPr>
        <p:grpSpPr>
          <a:xfrm>
            <a:off x="5231787" y="707337"/>
            <a:ext cx="765297" cy="447389"/>
            <a:chOff x="0" y="0"/>
            <a:chExt cx="339109" cy="198242"/>
          </a:xfrm>
        </p:grpSpPr>
        <p:sp>
          <p:nvSpPr>
            <p:cNvPr id="47" name="Freeform 10">
              <a:extLst>
                <a:ext uri="{FF2B5EF4-FFF2-40B4-BE49-F238E27FC236}">
                  <a16:creationId xmlns:a16="http://schemas.microsoft.com/office/drawing/2014/main" id="{DC5A4510-C27D-7B19-B6BA-01454BC68DC8}"/>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8" name="TextBox 11">
              <a:extLst>
                <a:ext uri="{FF2B5EF4-FFF2-40B4-BE49-F238E27FC236}">
                  <a16:creationId xmlns:a16="http://schemas.microsoft.com/office/drawing/2014/main" id="{B0FF7B09-2051-B82C-210C-FA910A1BDF0F}"/>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9" name="Group 12">
            <a:extLst>
              <a:ext uri="{FF2B5EF4-FFF2-40B4-BE49-F238E27FC236}">
                <a16:creationId xmlns:a16="http://schemas.microsoft.com/office/drawing/2014/main" id="{9E37246F-BCEB-B40B-6DDF-736F3C764862}"/>
              </a:ext>
            </a:extLst>
          </p:cNvPr>
          <p:cNvGrpSpPr/>
          <p:nvPr/>
        </p:nvGrpSpPr>
        <p:grpSpPr>
          <a:xfrm>
            <a:off x="4403480" y="1324407"/>
            <a:ext cx="765297" cy="447389"/>
            <a:chOff x="0" y="0"/>
            <a:chExt cx="339109" cy="198242"/>
          </a:xfrm>
        </p:grpSpPr>
        <p:sp>
          <p:nvSpPr>
            <p:cNvPr id="50" name="Freeform 13">
              <a:extLst>
                <a:ext uri="{FF2B5EF4-FFF2-40B4-BE49-F238E27FC236}">
                  <a16:creationId xmlns:a16="http://schemas.microsoft.com/office/drawing/2014/main" id="{BB8786A8-3290-70BB-274D-4A778FED3CE9}"/>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51" name="TextBox 14">
              <a:extLst>
                <a:ext uri="{FF2B5EF4-FFF2-40B4-BE49-F238E27FC236}">
                  <a16:creationId xmlns:a16="http://schemas.microsoft.com/office/drawing/2014/main" id="{70BC84DF-0901-A063-6BF6-6F6092015574}"/>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52" name="Group 15">
            <a:extLst>
              <a:ext uri="{FF2B5EF4-FFF2-40B4-BE49-F238E27FC236}">
                <a16:creationId xmlns:a16="http://schemas.microsoft.com/office/drawing/2014/main" id="{3809E6E0-8C5A-CF9A-2CF0-F4C3E5500584}"/>
              </a:ext>
            </a:extLst>
          </p:cNvPr>
          <p:cNvGrpSpPr/>
          <p:nvPr/>
        </p:nvGrpSpPr>
        <p:grpSpPr>
          <a:xfrm>
            <a:off x="6633269" y="707337"/>
            <a:ext cx="765297" cy="447389"/>
            <a:chOff x="0" y="0"/>
            <a:chExt cx="339109" cy="198242"/>
          </a:xfrm>
        </p:grpSpPr>
        <p:sp>
          <p:nvSpPr>
            <p:cNvPr id="53" name="Freeform 16">
              <a:extLst>
                <a:ext uri="{FF2B5EF4-FFF2-40B4-BE49-F238E27FC236}">
                  <a16:creationId xmlns:a16="http://schemas.microsoft.com/office/drawing/2014/main" id="{3DE35062-E353-3475-971F-7DED12E147F1}"/>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54" name="TextBox 17">
              <a:extLst>
                <a:ext uri="{FF2B5EF4-FFF2-40B4-BE49-F238E27FC236}">
                  <a16:creationId xmlns:a16="http://schemas.microsoft.com/office/drawing/2014/main" id="{EF99633F-F9A2-C572-2743-57C4C5012098}"/>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55" name="TextBox 123">
            <a:extLst>
              <a:ext uri="{FF2B5EF4-FFF2-40B4-BE49-F238E27FC236}">
                <a16:creationId xmlns:a16="http://schemas.microsoft.com/office/drawing/2014/main" id="{6B2694E8-07B5-9378-258D-020664AB2E10}"/>
              </a:ext>
            </a:extLst>
          </p:cNvPr>
          <p:cNvSpPr txBox="1"/>
          <p:nvPr/>
        </p:nvSpPr>
        <p:spPr>
          <a:xfrm>
            <a:off x="4428109" y="903566"/>
            <a:ext cx="716039" cy="181203"/>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58</a:t>
            </a:r>
            <a:r>
              <a:rPr lang="ja-JP" altLang="en-US" sz="1069" spc="34" dirty="0">
                <a:solidFill>
                  <a:srgbClr val="000000"/>
                </a:solidFill>
                <a:latin typeface="Arial"/>
              </a:rPr>
              <a:t>種</a:t>
            </a:r>
            <a:endParaRPr lang="en-US" sz="1069" spc="34" dirty="0">
              <a:solidFill>
                <a:srgbClr val="000000"/>
              </a:solidFill>
              <a:latin typeface="Arial"/>
            </a:endParaRPr>
          </a:p>
        </p:txBody>
      </p:sp>
      <p:sp>
        <p:nvSpPr>
          <p:cNvPr id="56" name="TextBox 124">
            <a:extLst>
              <a:ext uri="{FF2B5EF4-FFF2-40B4-BE49-F238E27FC236}">
                <a16:creationId xmlns:a16="http://schemas.microsoft.com/office/drawing/2014/main" id="{638A6774-FB78-98A3-5F48-12569223AF20}"/>
              </a:ext>
            </a:extLst>
          </p:cNvPr>
          <p:cNvSpPr txBox="1"/>
          <p:nvPr/>
        </p:nvSpPr>
        <p:spPr>
          <a:xfrm>
            <a:off x="4426610" y="726928"/>
            <a:ext cx="719036" cy="181203"/>
          </a:xfrm>
          <a:prstGeom prst="rect">
            <a:avLst/>
          </a:prstGeom>
        </p:spPr>
        <p:txBody>
          <a:bodyPr lIns="0" tIns="0" rIns="0" bIns="0" rtlCol="0" anchor="t">
            <a:spAutoFit/>
          </a:bodyPr>
          <a:lstStyle/>
          <a:p>
            <a:pPr marL="0" lvl="1" algn="ctr">
              <a:lnSpc>
                <a:spcPts val="1497"/>
              </a:lnSpc>
              <a:spcBef>
                <a:spcPct val="0"/>
              </a:spcBef>
            </a:pPr>
            <a:r>
              <a:rPr lang="ja-JP" altLang="en-US" sz="1069" spc="34" dirty="0">
                <a:solidFill>
                  <a:srgbClr val="FFFFFF"/>
                </a:solidFill>
                <a:latin typeface="Arial Bold"/>
              </a:rPr>
              <a:t>野獣</a:t>
            </a:r>
            <a:endParaRPr lang="en-US" sz="1069" spc="34" dirty="0">
              <a:solidFill>
                <a:srgbClr val="FFFFFF"/>
              </a:solidFill>
              <a:latin typeface="Arial Bold"/>
            </a:endParaRPr>
          </a:p>
        </p:txBody>
      </p:sp>
      <p:sp>
        <p:nvSpPr>
          <p:cNvPr id="57" name="TextBox 125">
            <a:extLst>
              <a:ext uri="{FF2B5EF4-FFF2-40B4-BE49-F238E27FC236}">
                <a16:creationId xmlns:a16="http://schemas.microsoft.com/office/drawing/2014/main" id="{F922F419-0B77-8E89-1E15-452A1C1C42E4}"/>
              </a:ext>
            </a:extLst>
          </p:cNvPr>
          <p:cNvSpPr txBox="1"/>
          <p:nvPr/>
        </p:nvSpPr>
        <p:spPr>
          <a:xfrm>
            <a:off x="5195021" y="1503652"/>
            <a:ext cx="838828" cy="181140"/>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000000"/>
                </a:solidFill>
                <a:latin typeface="Arial"/>
              </a:rPr>
              <a:t>17</a:t>
            </a:r>
            <a:r>
              <a:rPr lang="ja-JP" altLang="en-US" sz="1067" spc="34" dirty="0">
                <a:solidFill>
                  <a:srgbClr val="000000"/>
                </a:solidFill>
                <a:latin typeface="Arial"/>
              </a:rPr>
              <a:t>種</a:t>
            </a:r>
            <a:endParaRPr lang="en-US" sz="1067" spc="34" dirty="0">
              <a:solidFill>
                <a:srgbClr val="000000"/>
              </a:solidFill>
              <a:latin typeface="Arial"/>
            </a:endParaRPr>
          </a:p>
        </p:txBody>
      </p:sp>
      <p:sp>
        <p:nvSpPr>
          <p:cNvPr id="58" name="TextBox 126">
            <a:extLst>
              <a:ext uri="{FF2B5EF4-FFF2-40B4-BE49-F238E27FC236}">
                <a16:creationId xmlns:a16="http://schemas.microsoft.com/office/drawing/2014/main" id="{F0F065F2-F750-4352-93EB-14ED37C6F6B8}"/>
              </a:ext>
            </a:extLst>
          </p:cNvPr>
          <p:cNvSpPr txBox="1"/>
          <p:nvPr/>
        </p:nvSpPr>
        <p:spPr>
          <a:xfrm>
            <a:off x="5211193" y="1343999"/>
            <a:ext cx="806484" cy="181140"/>
          </a:xfrm>
          <a:prstGeom prst="rect">
            <a:avLst/>
          </a:prstGeom>
        </p:spPr>
        <p:txBody>
          <a:bodyPr lIns="0" tIns="0" rIns="0" bIns="0" rtlCol="0" anchor="t">
            <a:spAutoFit/>
          </a:bodyPr>
          <a:lstStyle/>
          <a:p>
            <a:pPr marL="0" lvl="1" algn="ctr">
              <a:lnSpc>
                <a:spcPts val="1493"/>
              </a:lnSpc>
              <a:spcBef>
                <a:spcPct val="0"/>
              </a:spcBef>
            </a:pPr>
            <a:r>
              <a:rPr lang="ja-JP" altLang="en-US" sz="1067" spc="34" dirty="0">
                <a:solidFill>
                  <a:srgbClr val="FFFFFF"/>
                </a:solidFill>
                <a:latin typeface="Arial Bold"/>
              </a:rPr>
              <a:t>魚類</a:t>
            </a:r>
            <a:endParaRPr lang="en-US" sz="1067" spc="34" dirty="0">
              <a:solidFill>
                <a:srgbClr val="FFFFFF"/>
              </a:solidFill>
              <a:latin typeface="Arial Bold"/>
            </a:endParaRPr>
          </a:p>
        </p:txBody>
      </p:sp>
      <p:sp>
        <p:nvSpPr>
          <p:cNvPr id="59" name="TextBox 127">
            <a:extLst>
              <a:ext uri="{FF2B5EF4-FFF2-40B4-BE49-F238E27FC236}">
                <a16:creationId xmlns:a16="http://schemas.microsoft.com/office/drawing/2014/main" id="{FBE7A3B6-1739-528B-C871-5714E7E28094}"/>
              </a:ext>
            </a:extLst>
          </p:cNvPr>
          <p:cNvSpPr txBox="1"/>
          <p:nvPr/>
        </p:nvSpPr>
        <p:spPr>
          <a:xfrm>
            <a:off x="5240498" y="903566"/>
            <a:ext cx="747873" cy="181203"/>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227</a:t>
            </a:r>
            <a:r>
              <a:rPr lang="ja-JP" altLang="en-US" sz="1069" spc="34" dirty="0">
                <a:solidFill>
                  <a:srgbClr val="000000"/>
                </a:solidFill>
                <a:latin typeface="Arial"/>
              </a:rPr>
              <a:t>種</a:t>
            </a:r>
            <a:endParaRPr lang="en-US" sz="1069" spc="34" dirty="0">
              <a:solidFill>
                <a:srgbClr val="000000"/>
              </a:solidFill>
              <a:latin typeface="Arial"/>
            </a:endParaRPr>
          </a:p>
        </p:txBody>
      </p:sp>
      <p:sp>
        <p:nvSpPr>
          <p:cNvPr id="60" name="TextBox 128">
            <a:extLst>
              <a:ext uri="{FF2B5EF4-FFF2-40B4-BE49-F238E27FC236}">
                <a16:creationId xmlns:a16="http://schemas.microsoft.com/office/drawing/2014/main" id="{EF990474-246B-0A58-41B7-2AD6484AC379}"/>
              </a:ext>
            </a:extLst>
          </p:cNvPr>
          <p:cNvSpPr txBox="1"/>
          <p:nvPr/>
        </p:nvSpPr>
        <p:spPr>
          <a:xfrm>
            <a:off x="5254917" y="726928"/>
            <a:ext cx="719036" cy="181203"/>
          </a:xfrm>
          <a:prstGeom prst="rect">
            <a:avLst/>
          </a:prstGeom>
        </p:spPr>
        <p:txBody>
          <a:bodyPr lIns="0" tIns="0" rIns="0" bIns="0" rtlCol="0" anchor="t">
            <a:spAutoFit/>
          </a:bodyPr>
          <a:lstStyle/>
          <a:p>
            <a:pPr marL="0" lvl="1" algn="ctr">
              <a:lnSpc>
                <a:spcPts val="1497"/>
              </a:lnSpc>
              <a:spcBef>
                <a:spcPct val="0"/>
              </a:spcBef>
            </a:pPr>
            <a:r>
              <a:rPr lang="ja-JP" altLang="en-US" sz="1069" spc="34" dirty="0">
                <a:solidFill>
                  <a:srgbClr val="FFFFFF"/>
                </a:solidFill>
                <a:latin typeface="Arial Bold"/>
              </a:rPr>
              <a:t>鳥類</a:t>
            </a:r>
            <a:endParaRPr lang="en-US" sz="1069" spc="34" dirty="0">
              <a:solidFill>
                <a:srgbClr val="FFFFFF"/>
              </a:solidFill>
              <a:latin typeface="Arial Bold"/>
            </a:endParaRPr>
          </a:p>
        </p:txBody>
      </p:sp>
      <p:sp>
        <p:nvSpPr>
          <p:cNvPr id="61" name="TextBox 129">
            <a:extLst>
              <a:ext uri="{FF2B5EF4-FFF2-40B4-BE49-F238E27FC236}">
                <a16:creationId xmlns:a16="http://schemas.microsoft.com/office/drawing/2014/main" id="{FE74B0BE-E0A1-85EA-7BB5-98B00DCBBC79}"/>
              </a:ext>
            </a:extLst>
          </p:cNvPr>
          <p:cNvSpPr txBox="1"/>
          <p:nvPr/>
        </p:nvSpPr>
        <p:spPr>
          <a:xfrm>
            <a:off x="4366715" y="1520637"/>
            <a:ext cx="838828" cy="181140"/>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000000"/>
                </a:solidFill>
                <a:latin typeface="Arial"/>
              </a:rPr>
              <a:t>2</a:t>
            </a:r>
            <a:r>
              <a:rPr lang="ja-JP" altLang="en-US" sz="1067" spc="34" dirty="0">
                <a:solidFill>
                  <a:srgbClr val="000000"/>
                </a:solidFill>
                <a:latin typeface="Arial"/>
              </a:rPr>
              <a:t>種</a:t>
            </a:r>
            <a:endParaRPr lang="en-US" sz="1067" spc="34" dirty="0">
              <a:solidFill>
                <a:srgbClr val="000000"/>
              </a:solidFill>
              <a:latin typeface="Arial"/>
            </a:endParaRPr>
          </a:p>
        </p:txBody>
      </p:sp>
      <p:sp>
        <p:nvSpPr>
          <p:cNvPr id="62" name="TextBox 130">
            <a:extLst>
              <a:ext uri="{FF2B5EF4-FFF2-40B4-BE49-F238E27FC236}">
                <a16:creationId xmlns:a16="http://schemas.microsoft.com/office/drawing/2014/main" id="{2B104552-5007-7E05-6806-2D6705BC0317}"/>
              </a:ext>
            </a:extLst>
          </p:cNvPr>
          <p:cNvSpPr txBox="1"/>
          <p:nvPr/>
        </p:nvSpPr>
        <p:spPr>
          <a:xfrm>
            <a:off x="4382887" y="1343999"/>
            <a:ext cx="806484" cy="181140"/>
          </a:xfrm>
          <a:prstGeom prst="rect">
            <a:avLst/>
          </a:prstGeom>
        </p:spPr>
        <p:txBody>
          <a:bodyPr lIns="0" tIns="0" rIns="0" bIns="0" rtlCol="0" anchor="t">
            <a:spAutoFit/>
          </a:bodyPr>
          <a:lstStyle/>
          <a:p>
            <a:pPr marL="0" lvl="1" algn="ctr">
              <a:lnSpc>
                <a:spcPts val="1493"/>
              </a:lnSpc>
              <a:spcBef>
                <a:spcPct val="0"/>
              </a:spcBef>
            </a:pPr>
            <a:r>
              <a:rPr lang="ja-JP" altLang="en-US" sz="1067" spc="34" dirty="0">
                <a:solidFill>
                  <a:srgbClr val="FFFFFF"/>
                </a:solidFill>
                <a:latin typeface="Arial Bold"/>
              </a:rPr>
              <a:t>は虫類</a:t>
            </a:r>
            <a:endParaRPr lang="en-US" sz="1067" spc="34" dirty="0">
              <a:solidFill>
                <a:srgbClr val="FFFFFF"/>
              </a:solidFill>
              <a:latin typeface="Arial Bold"/>
            </a:endParaRPr>
          </a:p>
        </p:txBody>
      </p:sp>
      <p:sp>
        <p:nvSpPr>
          <p:cNvPr id="63" name="TextBox 131">
            <a:extLst>
              <a:ext uri="{FF2B5EF4-FFF2-40B4-BE49-F238E27FC236}">
                <a16:creationId xmlns:a16="http://schemas.microsoft.com/office/drawing/2014/main" id="{810BD029-7E5E-2742-84EB-2E034992F339}"/>
              </a:ext>
            </a:extLst>
          </p:cNvPr>
          <p:cNvSpPr txBox="1"/>
          <p:nvPr/>
        </p:nvSpPr>
        <p:spPr>
          <a:xfrm>
            <a:off x="6641981" y="903566"/>
            <a:ext cx="747873" cy="181203"/>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583</a:t>
            </a:r>
            <a:r>
              <a:rPr lang="ja-JP" altLang="en-US" sz="1069" spc="34" dirty="0">
                <a:solidFill>
                  <a:srgbClr val="000000"/>
                </a:solidFill>
                <a:latin typeface="Arial"/>
              </a:rPr>
              <a:t>種</a:t>
            </a:r>
            <a:endParaRPr lang="en-US" sz="1069" spc="34" dirty="0">
              <a:solidFill>
                <a:srgbClr val="000000"/>
              </a:solidFill>
              <a:latin typeface="Arial"/>
            </a:endParaRPr>
          </a:p>
        </p:txBody>
      </p:sp>
      <p:sp>
        <p:nvSpPr>
          <p:cNvPr id="64" name="TextBox 132">
            <a:extLst>
              <a:ext uri="{FF2B5EF4-FFF2-40B4-BE49-F238E27FC236}">
                <a16:creationId xmlns:a16="http://schemas.microsoft.com/office/drawing/2014/main" id="{A4818A76-5B1E-AB44-014B-24D6EA8D9ED2}"/>
              </a:ext>
            </a:extLst>
          </p:cNvPr>
          <p:cNvSpPr txBox="1"/>
          <p:nvPr/>
        </p:nvSpPr>
        <p:spPr>
          <a:xfrm>
            <a:off x="6656399" y="726928"/>
            <a:ext cx="719036" cy="181203"/>
          </a:xfrm>
          <a:prstGeom prst="rect">
            <a:avLst/>
          </a:prstGeom>
        </p:spPr>
        <p:txBody>
          <a:bodyPr lIns="0" tIns="0" rIns="0" bIns="0" rtlCol="0" anchor="t">
            <a:spAutoFit/>
          </a:bodyPr>
          <a:lstStyle/>
          <a:p>
            <a:pPr marL="0" lvl="1" algn="ctr">
              <a:lnSpc>
                <a:spcPts val="1497"/>
              </a:lnSpc>
              <a:spcBef>
                <a:spcPct val="0"/>
              </a:spcBef>
            </a:pPr>
            <a:r>
              <a:rPr lang="ja-JP" altLang="en-US" sz="1069" spc="34" dirty="0">
                <a:solidFill>
                  <a:srgbClr val="FFFFFF"/>
                </a:solidFill>
                <a:latin typeface="Arial Bold"/>
              </a:rPr>
              <a:t>植物</a:t>
            </a:r>
            <a:endParaRPr lang="en-US" sz="1069" spc="34" dirty="0">
              <a:solidFill>
                <a:srgbClr val="FFFFFF"/>
              </a:solidFill>
              <a:latin typeface="Arial Bold"/>
            </a:endParaRPr>
          </a:p>
        </p:txBody>
      </p:sp>
      <p:grpSp>
        <p:nvGrpSpPr>
          <p:cNvPr id="65" name="Group 64">
            <a:extLst>
              <a:ext uri="{FF2B5EF4-FFF2-40B4-BE49-F238E27FC236}">
                <a16:creationId xmlns:a16="http://schemas.microsoft.com/office/drawing/2014/main" id="{A3BC3450-FA3D-6778-C705-83FFB4BD6C84}"/>
              </a:ext>
            </a:extLst>
          </p:cNvPr>
          <p:cNvGrpSpPr/>
          <p:nvPr/>
        </p:nvGrpSpPr>
        <p:grpSpPr>
          <a:xfrm>
            <a:off x="396273" y="2415375"/>
            <a:ext cx="500529" cy="379879"/>
            <a:chOff x="1754848" y="1966925"/>
            <a:chExt cx="500529" cy="379879"/>
          </a:xfrm>
        </p:grpSpPr>
        <p:sp>
          <p:nvSpPr>
            <p:cNvPr id="66" name="Rectangle: Rounded Corners 65">
              <a:extLst>
                <a:ext uri="{FF2B5EF4-FFF2-40B4-BE49-F238E27FC236}">
                  <a16:creationId xmlns:a16="http://schemas.microsoft.com/office/drawing/2014/main" id="{BDB79773-02DA-27B6-9639-E8E128B2B78D}"/>
                </a:ext>
              </a:extLst>
            </p:cNvPr>
            <p:cNvSpPr/>
            <p:nvPr/>
          </p:nvSpPr>
          <p:spPr>
            <a:xfrm>
              <a:off x="1754848" y="196692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67" name="Freeform 82">
              <a:extLst>
                <a:ext uri="{FF2B5EF4-FFF2-40B4-BE49-F238E27FC236}">
                  <a16:creationId xmlns:a16="http://schemas.microsoft.com/office/drawing/2014/main" id="{575D84A8-4056-E81F-EBC1-12FCF1F97A39}"/>
                </a:ext>
              </a:extLst>
            </p:cNvPr>
            <p:cNvSpPr/>
            <p:nvPr/>
          </p:nvSpPr>
          <p:spPr>
            <a:xfrm>
              <a:off x="1863358" y="2015110"/>
              <a:ext cx="283509" cy="283509"/>
            </a:xfrm>
            <a:custGeom>
              <a:avLst/>
              <a:gdLst/>
              <a:ahLst/>
              <a:cxnLst/>
              <a:rect l="l" t="t" r="r" b="b"/>
              <a:pathLst>
                <a:path w="425263" h="425263">
                  <a:moveTo>
                    <a:pt x="0" y="0"/>
                  </a:moveTo>
                  <a:lnTo>
                    <a:pt x="425264" y="0"/>
                  </a:lnTo>
                  <a:lnTo>
                    <a:pt x="425264" y="425263"/>
                  </a:lnTo>
                  <a:lnTo>
                    <a:pt x="0" y="425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dirty="0"/>
            </a:p>
          </p:txBody>
        </p:sp>
      </p:grpSp>
      <p:grpSp>
        <p:nvGrpSpPr>
          <p:cNvPr id="68" name="Group 67">
            <a:extLst>
              <a:ext uri="{FF2B5EF4-FFF2-40B4-BE49-F238E27FC236}">
                <a16:creationId xmlns:a16="http://schemas.microsoft.com/office/drawing/2014/main" id="{7A308A7A-DA74-BBD9-20B0-9335FDA26BD4}"/>
              </a:ext>
            </a:extLst>
          </p:cNvPr>
          <p:cNvGrpSpPr/>
          <p:nvPr/>
        </p:nvGrpSpPr>
        <p:grpSpPr>
          <a:xfrm>
            <a:off x="418570" y="4389570"/>
            <a:ext cx="500529" cy="379879"/>
            <a:chOff x="1754848" y="2426175"/>
            <a:chExt cx="500529" cy="379879"/>
          </a:xfrm>
        </p:grpSpPr>
        <p:sp>
          <p:nvSpPr>
            <p:cNvPr id="69" name="Rectangle: Rounded Corners 68">
              <a:extLst>
                <a:ext uri="{FF2B5EF4-FFF2-40B4-BE49-F238E27FC236}">
                  <a16:creationId xmlns:a16="http://schemas.microsoft.com/office/drawing/2014/main" id="{65E3E868-71AB-C3E0-14D6-CF803FB9512F}"/>
                </a:ext>
              </a:extLst>
            </p:cNvPr>
            <p:cNvSpPr/>
            <p:nvPr/>
          </p:nvSpPr>
          <p:spPr>
            <a:xfrm>
              <a:off x="1754848" y="242617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0" name="Freeform 86">
              <a:extLst>
                <a:ext uri="{FF2B5EF4-FFF2-40B4-BE49-F238E27FC236}">
                  <a16:creationId xmlns:a16="http://schemas.microsoft.com/office/drawing/2014/main" id="{00BF63B9-5D44-2821-AFF1-9613AA772BA6}"/>
                </a:ext>
              </a:extLst>
            </p:cNvPr>
            <p:cNvSpPr/>
            <p:nvPr/>
          </p:nvSpPr>
          <p:spPr>
            <a:xfrm>
              <a:off x="1821016" y="2474360"/>
              <a:ext cx="368193" cy="283509"/>
            </a:xfrm>
            <a:custGeom>
              <a:avLst/>
              <a:gdLst/>
              <a:ahLst/>
              <a:cxnLst/>
              <a:rect l="l" t="t" r="r" b="b"/>
              <a:pathLst>
                <a:path w="552290" h="425263">
                  <a:moveTo>
                    <a:pt x="0" y="0"/>
                  </a:moveTo>
                  <a:lnTo>
                    <a:pt x="552290" y="0"/>
                  </a:lnTo>
                  <a:lnTo>
                    <a:pt x="552290" y="425263"/>
                  </a:lnTo>
                  <a:lnTo>
                    <a:pt x="0" y="4252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dirty="0"/>
            </a:p>
          </p:txBody>
        </p:sp>
      </p:grpSp>
      <p:grpSp>
        <p:nvGrpSpPr>
          <p:cNvPr id="71" name="Group 70">
            <a:extLst>
              <a:ext uri="{FF2B5EF4-FFF2-40B4-BE49-F238E27FC236}">
                <a16:creationId xmlns:a16="http://schemas.microsoft.com/office/drawing/2014/main" id="{BE9FEF42-D171-1010-847B-C927802FD48C}"/>
              </a:ext>
            </a:extLst>
          </p:cNvPr>
          <p:cNvGrpSpPr/>
          <p:nvPr/>
        </p:nvGrpSpPr>
        <p:grpSpPr>
          <a:xfrm>
            <a:off x="397037" y="5918019"/>
            <a:ext cx="500529" cy="379879"/>
            <a:chOff x="1754848" y="2887795"/>
            <a:chExt cx="500529" cy="379879"/>
          </a:xfrm>
        </p:grpSpPr>
        <p:sp>
          <p:nvSpPr>
            <p:cNvPr id="72" name="Rectangle: Rounded Corners 71">
              <a:extLst>
                <a:ext uri="{FF2B5EF4-FFF2-40B4-BE49-F238E27FC236}">
                  <a16:creationId xmlns:a16="http://schemas.microsoft.com/office/drawing/2014/main" id="{9F2F7DA4-AA96-9343-FA4A-0B9E8C04444C}"/>
                </a:ext>
              </a:extLst>
            </p:cNvPr>
            <p:cNvSpPr/>
            <p:nvPr/>
          </p:nvSpPr>
          <p:spPr>
            <a:xfrm>
              <a:off x="1754848" y="288779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3" name="Freeform 93">
              <a:extLst>
                <a:ext uri="{FF2B5EF4-FFF2-40B4-BE49-F238E27FC236}">
                  <a16:creationId xmlns:a16="http://schemas.microsoft.com/office/drawing/2014/main" id="{C92A5122-16E9-C814-1D96-A79EC7679672}"/>
                </a:ext>
              </a:extLst>
            </p:cNvPr>
            <p:cNvSpPr/>
            <p:nvPr/>
          </p:nvSpPr>
          <p:spPr>
            <a:xfrm>
              <a:off x="1875721" y="2936129"/>
              <a:ext cx="258783" cy="283210"/>
            </a:xfrm>
            <a:custGeom>
              <a:avLst/>
              <a:gdLst/>
              <a:ahLst/>
              <a:cxnLst/>
              <a:rect l="l" t="t" r="r" b="b"/>
              <a:pathLst>
                <a:path w="388175" h="424815">
                  <a:moveTo>
                    <a:pt x="0" y="0"/>
                  </a:moveTo>
                  <a:lnTo>
                    <a:pt x="388174" y="0"/>
                  </a:lnTo>
                  <a:lnTo>
                    <a:pt x="388174" y="424815"/>
                  </a:lnTo>
                  <a:lnTo>
                    <a:pt x="0" y="424815"/>
                  </a:lnTo>
                  <a:lnTo>
                    <a:pt x="0" y="0"/>
                  </a:lnTo>
                  <a:close/>
                </a:path>
              </a:pathLst>
            </a:custGeom>
            <a:blipFill>
              <a:blip r:embed="rId12"/>
              <a:stretch>
                <a:fillRect/>
              </a:stretch>
            </a:blipFill>
          </p:spPr>
          <p:txBody>
            <a:bodyPr/>
            <a:lstStyle/>
            <a:p>
              <a:endParaRPr lang="en-US" sz="1200" dirty="0"/>
            </a:p>
          </p:txBody>
        </p:sp>
      </p:grpSp>
      <p:grpSp>
        <p:nvGrpSpPr>
          <p:cNvPr id="74" name="Group 73">
            <a:extLst>
              <a:ext uri="{FF2B5EF4-FFF2-40B4-BE49-F238E27FC236}">
                <a16:creationId xmlns:a16="http://schemas.microsoft.com/office/drawing/2014/main" id="{A4BCE018-C351-8140-DF9F-90A11EFE18ED}"/>
              </a:ext>
            </a:extLst>
          </p:cNvPr>
          <p:cNvGrpSpPr/>
          <p:nvPr/>
        </p:nvGrpSpPr>
        <p:grpSpPr>
          <a:xfrm>
            <a:off x="8046456" y="2044045"/>
            <a:ext cx="500529" cy="379879"/>
            <a:chOff x="1754848" y="3347045"/>
            <a:chExt cx="500529" cy="379879"/>
          </a:xfrm>
        </p:grpSpPr>
        <p:sp>
          <p:nvSpPr>
            <p:cNvPr id="75" name="Rectangle: Rounded Corners 74">
              <a:extLst>
                <a:ext uri="{FF2B5EF4-FFF2-40B4-BE49-F238E27FC236}">
                  <a16:creationId xmlns:a16="http://schemas.microsoft.com/office/drawing/2014/main" id="{F56BFC2F-1CA7-6726-B06F-557C5C1CD488}"/>
                </a:ext>
              </a:extLst>
            </p:cNvPr>
            <p:cNvSpPr/>
            <p:nvPr/>
          </p:nvSpPr>
          <p:spPr>
            <a:xfrm>
              <a:off x="1754848" y="334704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6" name="Freeform 94">
              <a:extLst>
                <a:ext uri="{FF2B5EF4-FFF2-40B4-BE49-F238E27FC236}">
                  <a16:creationId xmlns:a16="http://schemas.microsoft.com/office/drawing/2014/main" id="{5A15CDE6-F99D-38DD-04B4-B4757406C6AA}"/>
                </a:ext>
              </a:extLst>
            </p:cNvPr>
            <p:cNvSpPr/>
            <p:nvPr/>
          </p:nvSpPr>
          <p:spPr>
            <a:xfrm>
              <a:off x="1839250" y="3395379"/>
              <a:ext cx="331725" cy="283210"/>
            </a:xfrm>
            <a:custGeom>
              <a:avLst/>
              <a:gdLst/>
              <a:ahLst/>
              <a:cxnLst/>
              <a:rect l="l" t="t" r="r" b="b"/>
              <a:pathLst>
                <a:path w="497587" h="424815">
                  <a:moveTo>
                    <a:pt x="0" y="0"/>
                  </a:moveTo>
                  <a:lnTo>
                    <a:pt x="497588" y="0"/>
                  </a:lnTo>
                  <a:lnTo>
                    <a:pt x="497588" y="424815"/>
                  </a:lnTo>
                  <a:lnTo>
                    <a:pt x="0" y="4248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dirty="0"/>
            </a:p>
          </p:txBody>
        </p:sp>
      </p:grpSp>
      <p:grpSp>
        <p:nvGrpSpPr>
          <p:cNvPr id="77" name="Group 3">
            <a:extLst>
              <a:ext uri="{FF2B5EF4-FFF2-40B4-BE49-F238E27FC236}">
                <a16:creationId xmlns:a16="http://schemas.microsoft.com/office/drawing/2014/main" id="{75703D5A-264D-5F90-2CB2-B0D65A41182C}"/>
              </a:ext>
            </a:extLst>
          </p:cNvPr>
          <p:cNvGrpSpPr/>
          <p:nvPr/>
        </p:nvGrpSpPr>
        <p:grpSpPr>
          <a:xfrm>
            <a:off x="7976633" y="5055765"/>
            <a:ext cx="1146457" cy="259391"/>
            <a:chOff x="0" y="0"/>
            <a:chExt cx="609098" cy="137811"/>
          </a:xfrm>
        </p:grpSpPr>
        <p:sp>
          <p:nvSpPr>
            <p:cNvPr id="78" name="Freeform 4">
              <a:extLst>
                <a:ext uri="{FF2B5EF4-FFF2-40B4-BE49-F238E27FC236}">
                  <a16:creationId xmlns:a16="http://schemas.microsoft.com/office/drawing/2014/main" id="{FA2CD784-647F-B5A4-22A8-569EF2870B0C}"/>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p:spPr>
          <p:txBody>
            <a:bodyPr/>
            <a:lstStyle/>
            <a:p>
              <a:endParaRPr lang="en-US" sz="1200" dirty="0"/>
            </a:p>
          </p:txBody>
        </p:sp>
        <p:sp>
          <p:nvSpPr>
            <p:cNvPr id="79" name="TextBox 5">
              <a:extLst>
                <a:ext uri="{FF2B5EF4-FFF2-40B4-BE49-F238E27FC236}">
                  <a16:creationId xmlns:a16="http://schemas.microsoft.com/office/drawing/2014/main" id="{065970B3-BAFE-39EB-3816-A11FF66AA1CE}"/>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80" name="Group 6">
            <a:extLst>
              <a:ext uri="{FF2B5EF4-FFF2-40B4-BE49-F238E27FC236}">
                <a16:creationId xmlns:a16="http://schemas.microsoft.com/office/drawing/2014/main" id="{8066C45C-EF84-5DE0-BC9D-B19B5F8B9172}"/>
              </a:ext>
            </a:extLst>
          </p:cNvPr>
          <p:cNvGrpSpPr/>
          <p:nvPr/>
        </p:nvGrpSpPr>
        <p:grpSpPr>
          <a:xfrm>
            <a:off x="8244297" y="4649706"/>
            <a:ext cx="611129" cy="611129"/>
            <a:chOff x="0" y="0"/>
            <a:chExt cx="812800" cy="812800"/>
          </a:xfrm>
        </p:grpSpPr>
        <p:sp>
          <p:nvSpPr>
            <p:cNvPr id="81" name="Freeform 7">
              <a:extLst>
                <a:ext uri="{FF2B5EF4-FFF2-40B4-BE49-F238E27FC236}">
                  <a16:creationId xmlns:a16="http://schemas.microsoft.com/office/drawing/2014/main" id="{F4E2FDB5-BB30-8FBE-2AF3-5B69DEB312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82" name="TextBox 8">
              <a:extLst>
                <a:ext uri="{FF2B5EF4-FFF2-40B4-BE49-F238E27FC236}">
                  <a16:creationId xmlns:a16="http://schemas.microsoft.com/office/drawing/2014/main" id="{22BF3263-3AED-DDD4-A72B-FCBCDF77D39C}"/>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83" name="Freeform 9">
            <a:extLst>
              <a:ext uri="{FF2B5EF4-FFF2-40B4-BE49-F238E27FC236}">
                <a16:creationId xmlns:a16="http://schemas.microsoft.com/office/drawing/2014/main" id="{C83CFB80-88E9-798B-9150-BCB97C298239}"/>
              </a:ext>
            </a:extLst>
          </p:cNvPr>
          <p:cNvSpPr/>
          <p:nvPr/>
        </p:nvSpPr>
        <p:spPr>
          <a:xfrm>
            <a:off x="8315329" y="4783890"/>
            <a:ext cx="469064" cy="294338"/>
          </a:xfrm>
          <a:custGeom>
            <a:avLst/>
            <a:gdLst/>
            <a:ahLst/>
            <a:cxnLst/>
            <a:rect l="l" t="t" r="r" b="b"/>
            <a:pathLst>
              <a:path w="703596" h="441507">
                <a:moveTo>
                  <a:pt x="0" y="0"/>
                </a:moveTo>
                <a:lnTo>
                  <a:pt x="703597" y="0"/>
                </a:lnTo>
                <a:lnTo>
                  <a:pt x="703597" y="441506"/>
                </a:lnTo>
                <a:lnTo>
                  <a:pt x="0" y="4415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dirty="0"/>
          </a:p>
        </p:txBody>
      </p:sp>
      <p:grpSp>
        <p:nvGrpSpPr>
          <p:cNvPr id="84" name="Group 10">
            <a:extLst>
              <a:ext uri="{FF2B5EF4-FFF2-40B4-BE49-F238E27FC236}">
                <a16:creationId xmlns:a16="http://schemas.microsoft.com/office/drawing/2014/main" id="{7342E8F8-2C15-710B-CAF9-03A2F0A9DABB}"/>
              </a:ext>
            </a:extLst>
          </p:cNvPr>
          <p:cNvGrpSpPr/>
          <p:nvPr/>
        </p:nvGrpSpPr>
        <p:grpSpPr>
          <a:xfrm>
            <a:off x="9179751" y="5055766"/>
            <a:ext cx="1146457" cy="259227"/>
            <a:chOff x="0" y="0"/>
            <a:chExt cx="733114" cy="165766"/>
          </a:xfrm>
        </p:grpSpPr>
        <p:sp>
          <p:nvSpPr>
            <p:cNvPr id="85" name="Freeform 11">
              <a:extLst>
                <a:ext uri="{FF2B5EF4-FFF2-40B4-BE49-F238E27FC236}">
                  <a16:creationId xmlns:a16="http://schemas.microsoft.com/office/drawing/2014/main" id="{D6C90B92-4D17-C5D7-9D47-62856F1EDF15}"/>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D66F03"/>
            </a:solidFill>
          </p:spPr>
          <p:txBody>
            <a:bodyPr/>
            <a:lstStyle/>
            <a:p>
              <a:endParaRPr lang="en-US" sz="1200" dirty="0"/>
            </a:p>
          </p:txBody>
        </p:sp>
        <p:sp>
          <p:nvSpPr>
            <p:cNvPr id="86" name="TextBox 12">
              <a:extLst>
                <a:ext uri="{FF2B5EF4-FFF2-40B4-BE49-F238E27FC236}">
                  <a16:creationId xmlns:a16="http://schemas.microsoft.com/office/drawing/2014/main" id="{EF35DE2A-B534-4345-28EE-2A33704F27F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87" name="Group 13">
            <a:extLst>
              <a:ext uri="{FF2B5EF4-FFF2-40B4-BE49-F238E27FC236}">
                <a16:creationId xmlns:a16="http://schemas.microsoft.com/office/drawing/2014/main" id="{CBEDACA9-BC7F-AEF4-4874-5D684A83AFC2}"/>
              </a:ext>
            </a:extLst>
          </p:cNvPr>
          <p:cNvGrpSpPr/>
          <p:nvPr/>
        </p:nvGrpSpPr>
        <p:grpSpPr>
          <a:xfrm>
            <a:off x="9447415" y="4649706"/>
            <a:ext cx="611129" cy="611129"/>
            <a:chOff x="0" y="0"/>
            <a:chExt cx="812800" cy="812800"/>
          </a:xfrm>
        </p:grpSpPr>
        <p:sp>
          <p:nvSpPr>
            <p:cNvPr id="88" name="Freeform 14">
              <a:extLst>
                <a:ext uri="{FF2B5EF4-FFF2-40B4-BE49-F238E27FC236}">
                  <a16:creationId xmlns:a16="http://schemas.microsoft.com/office/drawing/2014/main" id="{CD5F7E3D-EE03-6602-2E84-D81F0DAB26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89" name="TextBox 15">
              <a:extLst>
                <a:ext uri="{FF2B5EF4-FFF2-40B4-BE49-F238E27FC236}">
                  <a16:creationId xmlns:a16="http://schemas.microsoft.com/office/drawing/2014/main" id="{155F21E6-C6C9-029C-71D6-1A31979A289B}"/>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90" name="Freeform 16">
            <a:extLst>
              <a:ext uri="{FF2B5EF4-FFF2-40B4-BE49-F238E27FC236}">
                <a16:creationId xmlns:a16="http://schemas.microsoft.com/office/drawing/2014/main" id="{41E70375-F417-338F-780C-D7A602DA6FEF}"/>
              </a:ext>
            </a:extLst>
          </p:cNvPr>
          <p:cNvSpPr/>
          <p:nvPr/>
        </p:nvSpPr>
        <p:spPr>
          <a:xfrm>
            <a:off x="9625315" y="4740191"/>
            <a:ext cx="255329" cy="315575"/>
          </a:xfrm>
          <a:custGeom>
            <a:avLst/>
            <a:gdLst/>
            <a:ahLst/>
            <a:cxnLst/>
            <a:rect l="l" t="t" r="r" b="b"/>
            <a:pathLst>
              <a:path w="382994" h="473363">
                <a:moveTo>
                  <a:pt x="0" y="0"/>
                </a:moveTo>
                <a:lnTo>
                  <a:pt x="382993" y="0"/>
                </a:lnTo>
                <a:lnTo>
                  <a:pt x="382993" y="473363"/>
                </a:lnTo>
                <a:lnTo>
                  <a:pt x="0" y="47336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dirty="0"/>
          </a:p>
        </p:txBody>
      </p:sp>
      <p:grpSp>
        <p:nvGrpSpPr>
          <p:cNvPr id="91" name="Group 17">
            <a:extLst>
              <a:ext uri="{FF2B5EF4-FFF2-40B4-BE49-F238E27FC236}">
                <a16:creationId xmlns:a16="http://schemas.microsoft.com/office/drawing/2014/main" id="{DB0BF4CC-0C76-146B-726A-1DA230FDB058}"/>
              </a:ext>
            </a:extLst>
          </p:cNvPr>
          <p:cNvGrpSpPr/>
          <p:nvPr/>
        </p:nvGrpSpPr>
        <p:grpSpPr>
          <a:xfrm>
            <a:off x="10382870" y="5055765"/>
            <a:ext cx="1146567" cy="259391"/>
            <a:chOff x="0" y="0"/>
            <a:chExt cx="609157" cy="137811"/>
          </a:xfrm>
        </p:grpSpPr>
        <p:sp>
          <p:nvSpPr>
            <p:cNvPr id="92" name="Freeform 18">
              <a:extLst>
                <a:ext uri="{FF2B5EF4-FFF2-40B4-BE49-F238E27FC236}">
                  <a16:creationId xmlns:a16="http://schemas.microsoft.com/office/drawing/2014/main" id="{C9F54E70-B2EC-328E-5BF4-78FD9B4EF68B}"/>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p:spPr>
          <p:txBody>
            <a:bodyPr/>
            <a:lstStyle/>
            <a:p>
              <a:endParaRPr lang="en-US" sz="1200" dirty="0"/>
            </a:p>
          </p:txBody>
        </p:sp>
        <p:sp>
          <p:nvSpPr>
            <p:cNvPr id="93" name="TextBox 19">
              <a:extLst>
                <a:ext uri="{FF2B5EF4-FFF2-40B4-BE49-F238E27FC236}">
                  <a16:creationId xmlns:a16="http://schemas.microsoft.com/office/drawing/2014/main" id="{F289E57D-04D0-CE3D-835D-B38DC9655EA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94" name="Group 20">
            <a:extLst>
              <a:ext uri="{FF2B5EF4-FFF2-40B4-BE49-F238E27FC236}">
                <a16:creationId xmlns:a16="http://schemas.microsoft.com/office/drawing/2014/main" id="{C0D5C386-829B-D740-4AC9-56BAF9029579}"/>
              </a:ext>
            </a:extLst>
          </p:cNvPr>
          <p:cNvGrpSpPr/>
          <p:nvPr/>
        </p:nvGrpSpPr>
        <p:grpSpPr>
          <a:xfrm>
            <a:off x="10650589" y="4649706"/>
            <a:ext cx="611129" cy="611129"/>
            <a:chOff x="0" y="0"/>
            <a:chExt cx="812800" cy="812800"/>
          </a:xfrm>
        </p:grpSpPr>
        <p:sp>
          <p:nvSpPr>
            <p:cNvPr id="95" name="Freeform 21">
              <a:extLst>
                <a:ext uri="{FF2B5EF4-FFF2-40B4-BE49-F238E27FC236}">
                  <a16:creationId xmlns:a16="http://schemas.microsoft.com/office/drawing/2014/main" id="{724E51A0-1F0D-BC55-63D5-19AEFF9B97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96" name="TextBox 22">
              <a:extLst>
                <a:ext uri="{FF2B5EF4-FFF2-40B4-BE49-F238E27FC236}">
                  <a16:creationId xmlns:a16="http://schemas.microsoft.com/office/drawing/2014/main" id="{CE2CF9DA-581C-5167-96FA-55D54895C18B}"/>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97" name="Freeform 23">
            <a:extLst>
              <a:ext uri="{FF2B5EF4-FFF2-40B4-BE49-F238E27FC236}">
                <a16:creationId xmlns:a16="http://schemas.microsoft.com/office/drawing/2014/main" id="{EB4AB4E4-79C7-3459-9EF8-00F762A4A8D1}"/>
              </a:ext>
            </a:extLst>
          </p:cNvPr>
          <p:cNvSpPr/>
          <p:nvPr/>
        </p:nvSpPr>
        <p:spPr>
          <a:xfrm rot="2221952">
            <a:off x="10804557" y="4695815"/>
            <a:ext cx="274826" cy="363406"/>
          </a:xfrm>
          <a:custGeom>
            <a:avLst/>
            <a:gdLst/>
            <a:ahLst/>
            <a:cxnLst/>
            <a:rect l="l" t="t" r="r" b="b"/>
            <a:pathLst>
              <a:path w="412239" h="545109">
                <a:moveTo>
                  <a:pt x="0" y="0"/>
                </a:moveTo>
                <a:lnTo>
                  <a:pt x="412239" y="0"/>
                </a:lnTo>
                <a:lnTo>
                  <a:pt x="412239" y="545109"/>
                </a:lnTo>
                <a:lnTo>
                  <a:pt x="0" y="5451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dirty="0"/>
          </a:p>
        </p:txBody>
      </p:sp>
      <p:grpSp>
        <p:nvGrpSpPr>
          <p:cNvPr id="98" name="Group 24">
            <a:extLst>
              <a:ext uri="{FF2B5EF4-FFF2-40B4-BE49-F238E27FC236}">
                <a16:creationId xmlns:a16="http://schemas.microsoft.com/office/drawing/2014/main" id="{CFF72C10-C67A-0071-4D20-E760A0FE6A37}"/>
              </a:ext>
            </a:extLst>
          </p:cNvPr>
          <p:cNvGrpSpPr/>
          <p:nvPr/>
        </p:nvGrpSpPr>
        <p:grpSpPr>
          <a:xfrm>
            <a:off x="7976633" y="5380021"/>
            <a:ext cx="1146457" cy="259391"/>
            <a:chOff x="0" y="0"/>
            <a:chExt cx="609098" cy="137811"/>
          </a:xfrm>
        </p:grpSpPr>
        <p:sp>
          <p:nvSpPr>
            <p:cNvPr id="99" name="Freeform 25">
              <a:extLst>
                <a:ext uri="{FF2B5EF4-FFF2-40B4-BE49-F238E27FC236}">
                  <a16:creationId xmlns:a16="http://schemas.microsoft.com/office/drawing/2014/main" id="{BEB0D36B-EFA8-3FBA-F906-87C1C9127F2C}"/>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0" name="TextBox 26">
              <a:extLst>
                <a:ext uri="{FF2B5EF4-FFF2-40B4-BE49-F238E27FC236}">
                  <a16:creationId xmlns:a16="http://schemas.microsoft.com/office/drawing/2014/main" id="{80E7DF52-C62A-9143-A3C7-B60BBF4DAFD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1" name="Group 27">
            <a:extLst>
              <a:ext uri="{FF2B5EF4-FFF2-40B4-BE49-F238E27FC236}">
                <a16:creationId xmlns:a16="http://schemas.microsoft.com/office/drawing/2014/main" id="{D06A7669-E7BF-1CB6-991A-DA153FF9A958}"/>
              </a:ext>
            </a:extLst>
          </p:cNvPr>
          <p:cNvGrpSpPr/>
          <p:nvPr/>
        </p:nvGrpSpPr>
        <p:grpSpPr>
          <a:xfrm>
            <a:off x="9179751" y="5380021"/>
            <a:ext cx="1146457" cy="259227"/>
            <a:chOff x="0" y="0"/>
            <a:chExt cx="733114" cy="165766"/>
          </a:xfrm>
        </p:grpSpPr>
        <p:sp>
          <p:nvSpPr>
            <p:cNvPr id="102" name="Freeform 28">
              <a:extLst>
                <a:ext uri="{FF2B5EF4-FFF2-40B4-BE49-F238E27FC236}">
                  <a16:creationId xmlns:a16="http://schemas.microsoft.com/office/drawing/2014/main" id="{ECF07016-2F38-48D4-EF5B-232B781BAFAA}"/>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3" name="TextBox 29">
              <a:extLst>
                <a:ext uri="{FF2B5EF4-FFF2-40B4-BE49-F238E27FC236}">
                  <a16:creationId xmlns:a16="http://schemas.microsoft.com/office/drawing/2014/main" id="{F46CA07E-5286-7009-EACC-3C99A29A78E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4" name="Group 30">
            <a:extLst>
              <a:ext uri="{FF2B5EF4-FFF2-40B4-BE49-F238E27FC236}">
                <a16:creationId xmlns:a16="http://schemas.microsoft.com/office/drawing/2014/main" id="{4E84C735-8B8A-C030-834F-BE2ABEE86D5F}"/>
              </a:ext>
            </a:extLst>
          </p:cNvPr>
          <p:cNvGrpSpPr/>
          <p:nvPr/>
        </p:nvGrpSpPr>
        <p:grpSpPr>
          <a:xfrm>
            <a:off x="10382870" y="5380021"/>
            <a:ext cx="1146567" cy="259391"/>
            <a:chOff x="0" y="0"/>
            <a:chExt cx="609157" cy="137811"/>
          </a:xfrm>
        </p:grpSpPr>
        <p:sp>
          <p:nvSpPr>
            <p:cNvPr id="105" name="Freeform 31">
              <a:extLst>
                <a:ext uri="{FF2B5EF4-FFF2-40B4-BE49-F238E27FC236}">
                  <a16:creationId xmlns:a16="http://schemas.microsoft.com/office/drawing/2014/main" id="{C1509180-E5E3-5DF3-BB11-2FC5194B77A6}"/>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6" name="TextBox 32">
              <a:extLst>
                <a:ext uri="{FF2B5EF4-FFF2-40B4-BE49-F238E27FC236}">
                  <a16:creationId xmlns:a16="http://schemas.microsoft.com/office/drawing/2014/main" id="{0024A708-0844-E12C-E39C-37E1DA400ADB}"/>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7" name="Group 33">
            <a:extLst>
              <a:ext uri="{FF2B5EF4-FFF2-40B4-BE49-F238E27FC236}">
                <a16:creationId xmlns:a16="http://schemas.microsoft.com/office/drawing/2014/main" id="{370F61F7-8AA7-70A4-F8C2-7C589D7F33A7}"/>
              </a:ext>
            </a:extLst>
          </p:cNvPr>
          <p:cNvGrpSpPr/>
          <p:nvPr/>
        </p:nvGrpSpPr>
        <p:grpSpPr>
          <a:xfrm>
            <a:off x="7976633" y="5689307"/>
            <a:ext cx="1146457" cy="259391"/>
            <a:chOff x="0" y="0"/>
            <a:chExt cx="609098" cy="137811"/>
          </a:xfrm>
        </p:grpSpPr>
        <p:sp>
          <p:nvSpPr>
            <p:cNvPr id="108" name="Freeform 34">
              <a:extLst>
                <a:ext uri="{FF2B5EF4-FFF2-40B4-BE49-F238E27FC236}">
                  <a16:creationId xmlns:a16="http://schemas.microsoft.com/office/drawing/2014/main" id="{DC11058D-04FA-6B55-C10E-183EFC295A73}"/>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9" name="TextBox 35">
              <a:extLst>
                <a:ext uri="{FF2B5EF4-FFF2-40B4-BE49-F238E27FC236}">
                  <a16:creationId xmlns:a16="http://schemas.microsoft.com/office/drawing/2014/main" id="{A1A09791-F95C-A5BC-B754-31D11C277EE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0" name="Group 36">
            <a:extLst>
              <a:ext uri="{FF2B5EF4-FFF2-40B4-BE49-F238E27FC236}">
                <a16:creationId xmlns:a16="http://schemas.microsoft.com/office/drawing/2014/main" id="{49F2AFEB-24C8-BFDC-8F0B-BB3F25B5BD15}"/>
              </a:ext>
            </a:extLst>
          </p:cNvPr>
          <p:cNvGrpSpPr/>
          <p:nvPr/>
        </p:nvGrpSpPr>
        <p:grpSpPr>
          <a:xfrm>
            <a:off x="9179751" y="5689308"/>
            <a:ext cx="1146457" cy="259227"/>
            <a:chOff x="0" y="0"/>
            <a:chExt cx="733114" cy="165766"/>
          </a:xfrm>
        </p:grpSpPr>
        <p:sp>
          <p:nvSpPr>
            <p:cNvPr id="111" name="Freeform 37">
              <a:extLst>
                <a:ext uri="{FF2B5EF4-FFF2-40B4-BE49-F238E27FC236}">
                  <a16:creationId xmlns:a16="http://schemas.microsoft.com/office/drawing/2014/main" id="{9580701F-9E56-77C4-89A3-A067A3C821CD}"/>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2" name="TextBox 38">
              <a:extLst>
                <a:ext uri="{FF2B5EF4-FFF2-40B4-BE49-F238E27FC236}">
                  <a16:creationId xmlns:a16="http://schemas.microsoft.com/office/drawing/2014/main" id="{69F984B7-6302-90CF-818E-4327C30492F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3" name="Group 39">
            <a:extLst>
              <a:ext uri="{FF2B5EF4-FFF2-40B4-BE49-F238E27FC236}">
                <a16:creationId xmlns:a16="http://schemas.microsoft.com/office/drawing/2014/main" id="{1EE61A00-73CA-70F0-7D7C-A2D0E3C0E2C5}"/>
              </a:ext>
            </a:extLst>
          </p:cNvPr>
          <p:cNvGrpSpPr/>
          <p:nvPr/>
        </p:nvGrpSpPr>
        <p:grpSpPr>
          <a:xfrm>
            <a:off x="10382870" y="5689307"/>
            <a:ext cx="1146567" cy="259391"/>
            <a:chOff x="0" y="0"/>
            <a:chExt cx="609157" cy="137811"/>
          </a:xfrm>
        </p:grpSpPr>
        <p:sp>
          <p:nvSpPr>
            <p:cNvPr id="114" name="Freeform 40">
              <a:extLst>
                <a:ext uri="{FF2B5EF4-FFF2-40B4-BE49-F238E27FC236}">
                  <a16:creationId xmlns:a16="http://schemas.microsoft.com/office/drawing/2014/main" id="{CC0CEA3E-7CEE-DC3F-D403-E28B5B178041}"/>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5" name="TextBox 41">
              <a:extLst>
                <a:ext uri="{FF2B5EF4-FFF2-40B4-BE49-F238E27FC236}">
                  <a16:creationId xmlns:a16="http://schemas.microsoft.com/office/drawing/2014/main" id="{11408DEC-CA7D-9720-4BE9-69C0E0B3A6B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6" name="Group 42">
            <a:extLst>
              <a:ext uri="{FF2B5EF4-FFF2-40B4-BE49-F238E27FC236}">
                <a16:creationId xmlns:a16="http://schemas.microsoft.com/office/drawing/2014/main" id="{64DDA56A-2ECA-683C-46A1-85522FBE8564}"/>
              </a:ext>
            </a:extLst>
          </p:cNvPr>
          <p:cNvGrpSpPr/>
          <p:nvPr/>
        </p:nvGrpSpPr>
        <p:grpSpPr>
          <a:xfrm>
            <a:off x="7976633" y="6008573"/>
            <a:ext cx="1146457" cy="259391"/>
            <a:chOff x="0" y="0"/>
            <a:chExt cx="609098" cy="137811"/>
          </a:xfrm>
        </p:grpSpPr>
        <p:sp>
          <p:nvSpPr>
            <p:cNvPr id="117" name="Freeform 43">
              <a:extLst>
                <a:ext uri="{FF2B5EF4-FFF2-40B4-BE49-F238E27FC236}">
                  <a16:creationId xmlns:a16="http://schemas.microsoft.com/office/drawing/2014/main" id="{854ABC23-12A5-88E9-6D07-6E0F43691103}"/>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8" name="TextBox 44">
              <a:extLst>
                <a:ext uri="{FF2B5EF4-FFF2-40B4-BE49-F238E27FC236}">
                  <a16:creationId xmlns:a16="http://schemas.microsoft.com/office/drawing/2014/main" id="{16E0DF6D-B3AF-D5A0-17C8-8A9D38E8B025}"/>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9" name="Group 45">
            <a:extLst>
              <a:ext uri="{FF2B5EF4-FFF2-40B4-BE49-F238E27FC236}">
                <a16:creationId xmlns:a16="http://schemas.microsoft.com/office/drawing/2014/main" id="{45D58455-FD03-0914-ED98-D11BC99F1895}"/>
              </a:ext>
            </a:extLst>
          </p:cNvPr>
          <p:cNvGrpSpPr/>
          <p:nvPr/>
        </p:nvGrpSpPr>
        <p:grpSpPr>
          <a:xfrm>
            <a:off x="9179751" y="6008574"/>
            <a:ext cx="1146457" cy="259227"/>
            <a:chOff x="0" y="0"/>
            <a:chExt cx="733114" cy="165766"/>
          </a:xfrm>
        </p:grpSpPr>
        <p:sp>
          <p:nvSpPr>
            <p:cNvPr id="120" name="Freeform 46">
              <a:extLst>
                <a:ext uri="{FF2B5EF4-FFF2-40B4-BE49-F238E27FC236}">
                  <a16:creationId xmlns:a16="http://schemas.microsoft.com/office/drawing/2014/main" id="{F7E1C1F9-221B-0BE4-1223-556EE3EADCAC}"/>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21" name="TextBox 47">
              <a:extLst>
                <a:ext uri="{FF2B5EF4-FFF2-40B4-BE49-F238E27FC236}">
                  <a16:creationId xmlns:a16="http://schemas.microsoft.com/office/drawing/2014/main" id="{8CF3A919-9C88-6EBF-52DE-52B3D76B4F6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2" name="Group 48">
            <a:extLst>
              <a:ext uri="{FF2B5EF4-FFF2-40B4-BE49-F238E27FC236}">
                <a16:creationId xmlns:a16="http://schemas.microsoft.com/office/drawing/2014/main" id="{D16ADC50-D449-C1D5-3EDA-0C6794F53FB2}"/>
              </a:ext>
            </a:extLst>
          </p:cNvPr>
          <p:cNvGrpSpPr/>
          <p:nvPr/>
        </p:nvGrpSpPr>
        <p:grpSpPr>
          <a:xfrm>
            <a:off x="10382870" y="6008573"/>
            <a:ext cx="1146567" cy="259391"/>
            <a:chOff x="0" y="0"/>
            <a:chExt cx="609157" cy="137811"/>
          </a:xfrm>
        </p:grpSpPr>
        <p:sp>
          <p:nvSpPr>
            <p:cNvPr id="123" name="Freeform 49">
              <a:extLst>
                <a:ext uri="{FF2B5EF4-FFF2-40B4-BE49-F238E27FC236}">
                  <a16:creationId xmlns:a16="http://schemas.microsoft.com/office/drawing/2014/main" id="{C7EF51DA-54E3-DCAD-6F7A-3D5E915929B5}"/>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24" name="TextBox 50">
              <a:extLst>
                <a:ext uri="{FF2B5EF4-FFF2-40B4-BE49-F238E27FC236}">
                  <a16:creationId xmlns:a16="http://schemas.microsoft.com/office/drawing/2014/main" id="{A9258DF0-57BC-64A7-7270-D219845D118E}"/>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5" name="Group 51">
            <a:extLst>
              <a:ext uri="{FF2B5EF4-FFF2-40B4-BE49-F238E27FC236}">
                <a16:creationId xmlns:a16="http://schemas.microsoft.com/office/drawing/2014/main" id="{C6E438D1-6523-6193-B1FF-9BA40ED4CFEA}"/>
              </a:ext>
            </a:extLst>
          </p:cNvPr>
          <p:cNvGrpSpPr/>
          <p:nvPr/>
        </p:nvGrpSpPr>
        <p:grpSpPr>
          <a:xfrm>
            <a:off x="7177280" y="5484966"/>
            <a:ext cx="1531593" cy="1655368"/>
            <a:chOff x="-917" y="-66675"/>
            <a:chExt cx="813717" cy="879475"/>
          </a:xfrm>
        </p:grpSpPr>
        <p:sp>
          <p:nvSpPr>
            <p:cNvPr id="126" name="Freeform 52">
              <a:extLst>
                <a:ext uri="{FF2B5EF4-FFF2-40B4-BE49-F238E27FC236}">
                  <a16:creationId xmlns:a16="http://schemas.microsoft.com/office/drawing/2014/main" id="{345D20B2-C78B-2368-87B3-45355E2FF3F1}"/>
                </a:ext>
              </a:extLst>
            </p:cNvPr>
            <p:cNvSpPr/>
            <p:nvPr/>
          </p:nvSpPr>
          <p:spPr>
            <a:xfrm>
              <a:off x="-917" y="198854"/>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27" name="TextBox 53">
              <a:extLst>
                <a:ext uri="{FF2B5EF4-FFF2-40B4-BE49-F238E27FC236}">
                  <a16:creationId xmlns:a16="http://schemas.microsoft.com/office/drawing/2014/main" id="{9F4C4F37-7437-DCEE-0DF9-F6C8F2CC224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8" name="Group 54">
            <a:extLst>
              <a:ext uri="{FF2B5EF4-FFF2-40B4-BE49-F238E27FC236}">
                <a16:creationId xmlns:a16="http://schemas.microsoft.com/office/drawing/2014/main" id="{C8AF5235-3C10-E363-9D90-9AF810E994E8}"/>
              </a:ext>
            </a:extLst>
          </p:cNvPr>
          <p:cNvGrpSpPr/>
          <p:nvPr/>
        </p:nvGrpSpPr>
        <p:grpSpPr>
          <a:xfrm>
            <a:off x="7179006" y="5663597"/>
            <a:ext cx="1529867" cy="1665257"/>
            <a:chOff x="0" y="-71929"/>
            <a:chExt cx="812800" cy="884729"/>
          </a:xfrm>
        </p:grpSpPr>
        <p:sp>
          <p:nvSpPr>
            <p:cNvPr id="129" name="Freeform 55">
              <a:extLst>
                <a:ext uri="{FF2B5EF4-FFF2-40B4-BE49-F238E27FC236}">
                  <a16:creationId xmlns:a16="http://schemas.microsoft.com/office/drawing/2014/main" id="{37B985BA-498F-053A-3206-EE2B39E08112}"/>
                </a:ext>
              </a:extLst>
            </p:cNvPr>
            <p:cNvSpPr/>
            <p:nvPr/>
          </p:nvSpPr>
          <p:spPr>
            <a:xfrm>
              <a:off x="0" y="-71929"/>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30" name="TextBox 56">
              <a:extLst>
                <a:ext uri="{FF2B5EF4-FFF2-40B4-BE49-F238E27FC236}">
                  <a16:creationId xmlns:a16="http://schemas.microsoft.com/office/drawing/2014/main" id="{679B24BD-0DC7-BC64-3A24-9C23E7D5D6F8}"/>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31" name="Group 57">
            <a:extLst>
              <a:ext uri="{FF2B5EF4-FFF2-40B4-BE49-F238E27FC236}">
                <a16:creationId xmlns:a16="http://schemas.microsoft.com/office/drawing/2014/main" id="{1B887F60-82B7-A27C-B4BA-A55417CC1D61}"/>
              </a:ext>
            </a:extLst>
          </p:cNvPr>
          <p:cNvGrpSpPr/>
          <p:nvPr/>
        </p:nvGrpSpPr>
        <p:grpSpPr>
          <a:xfrm>
            <a:off x="7177280" y="5370038"/>
            <a:ext cx="1529867" cy="1657130"/>
            <a:chOff x="0" y="-67611"/>
            <a:chExt cx="812800" cy="880411"/>
          </a:xfrm>
        </p:grpSpPr>
        <p:sp>
          <p:nvSpPr>
            <p:cNvPr id="132" name="Freeform 58">
              <a:extLst>
                <a:ext uri="{FF2B5EF4-FFF2-40B4-BE49-F238E27FC236}">
                  <a16:creationId xmlns:a16="http://schemas.microsoft.com/office/drawing/2014/main" id="{9604F8F0-EA3C-A111-A2C6-A7174C77971B}"/>
                </a:ext>
              </a:extLst>
            </p:cNvPr>
            <p:cNvSpPr/>
            <p:nvPr/>
          </p:nvSpPr>
          <p:spPr>
            <a:xfrm>
              <a:off x="0" y="-67611"/>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33" name="TextBox 59">
              <a:extLst>
                <a:ext uri="{FF2B5EF4-FFF2-40B4-BE49-F238E27FC236}">
                  <a16:creationId xmlns:a16="http://schemas.microsoft.com/office/drawing/2014/main" id="{46348DEA-CA47-C57D-D970-363CA494D493}"/>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34" name="Freeform 63">
            <a:extLst>
              <a:ext uri="{FF2B5EF4-FFF2-40B4-BE49-F238E27FC236}">
                <a16:creationId xmlns:a16="http://schemas.microsoft.com/office/drawing/2014/main" id="{ADDE4D06-3A18-3BEA-3BD3-EEE9231572C7}"/>
              </a:ext>
            </a:extLst>
          </p:cNvPr>
          <p:cNvSpPr/>
          <p:nvPr/>
        </p:nvSpPr>
        <p:spPr>
          <a:xfrm rot="1843579">
            <a:off x="7525522" y="4428537"/>
            <a:ext cx="391249" cy="1086803"/>
          </a:xfrm>
          <a:custGeom>
            <a:avLst/>
            <a:gdLst/>
            <a:ahLst/>
            <a:cxnLst/>
            <a:rect l="l" t="t" r="r" b="b"/>
            <a:pathLst>
              <a:path w="586874" h="1630205">
                <a:moveTo>
                  <a:pt x="0" y="0"/>
                </a:moveTo>
                <a:lnTo>
                  <a:pt x="586874" y="0"/>
                </a:lnTo>
                <a:lnTo>
                  <a:pt x="586874" y="1630205"/>
                </a:lnTo>
                <a:lnTo>
                  <a:pt x="0" y="16302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dirty="0"/>
          </a:p>
        </p:txBody>
      </p:sp>
      <p:sp>
        <p:nvSpPr>
          <p:cNvPr id="135" name="TextBox 64">
            <a:extLst>
              <a:ext uri="{FF2B5EF4-FFF2-40B4-BE49-F238E27FC236}">
                <a16:creationId xmlns:a16="http://schemas.microsoft.com/office/drawing/2014/main" id="{58DA8330-DBA4-2DA4-E604-7FDE3B524987}"/>
              </a:ext>
            </a:extLst>
          </p:cNvPr>
          <p:cNvSpPr txBox="1"/>
          <p:nvPr/>
        </p:nvSpPr>
        <p:spPr>
          <a:xfrm>
            <a:off x="8113733" y="5098711"/>
            <a:ext cx="872257" cy="133242"/>
          </a:xfrm>
          <a:prstGeom prst="rect">
            <a:avLst/>
          </a:prstGeom>
        </p:spPr>
        <p:txBody>
          <a:bodyPr lIns="0" tIns="0" rIns="0" bIns="0" rtlCol="0" anchor="t">
            <a:spAutoFit/>
          </a:bodyPr>
          <a:lstStyle/>
          <a:p>
            <a:pPr algn="ctr">
              <a:lnSpc>
                <a:spcPts val="1110"/>
              </a:lnSpc>
            </a:pPr>
            <a:r>
              <a:rPr lang="ja-JP" altLang="en-US" sz="793" dirty="0">
                <a:solidFill>
                  <a:srgbClr val="FFFFFF"/>
                </a:solidFill>
                <a:latin typeface="Arial Bold"/>
              </a:rPr>
              <a:t>野獣</a:t>
            </a:r>
            <a:endParaRPr lang="en-US" sz="793" dirty="0">
              <a:solidFill>
                <a:srgbClr val="FFFFFF"/>
              </a:solidFill>
              <a:latin typeface="Arial Bold"/>
            </a:endParaRPr>
          </a:p>
        </p:txBody>
      </p:sp>
      <p:sp>
        <p:nvSpPr>
          <p:cNvPr id="136" name="TextBox 65">
            <a:extLst>
              <a:ext uri="{FF2B5EF4-FFF2-40B4-BE49-F238E27FC236}">
                <a16:creationId xmlns:a16="http://schemas.microsoft.com/office/drawing/2014/main" id="{87E59C27-A33A-81B5-2B59-C05DC5F4F647}"/>
              </a:ext>
            </a:extLst>
          </p:cNvPr>
          <p:cNvSpPr txBox="1"/>
          <p:nvPr/>
        </p:nvSpPr>
        <p:spPr>
          <a:xfrm>
            <a:off x="9316851" y="5098711"/>
            <a:ext cx="872257" cy="133242"/>
          </a:xfrm>
          <a:prstGeom prst="rect">
            <a:avLst/>
          </a:prstGeom>
        </p:spPr>
        <p:txBody>
          <a:bodyPr lIns="0" tIns="0" rIns="0" bIns="0" rtlCol="0" anchor="t">
            <a:spAutoFit/>
          </a:bodyPr>
          <a:lstStyle/>
          <a:p>
            <a:pPr algn="ctr">
              <a:lnSpc>
                <a:spcPts val="1110"/>
              </a:lnSpc>
            </a:pPr>
            <a:r>
              <a:rPr lang="ja-JP" altLang="en-US" sz="793" dirty="0">
                <a:solidFill>
                  <a:srgbClr val="FFFFFF"/>
                </a:solidFill>
                <a:latin typeface="Arial Bold"/>
              </a:rPr>
              <a:t>鳥類</a:t>
            </a:r>
            <a:endParaRPr lang="en-US" sz="793" dirty="0">
              <a:solidFill>
                <a:srgbClr val="FFFFFF"/>
              </a:solidFill>
              <a:latin typeface="Arial Bold"/>
            </a:endParaRPr>
          </a:p>
        </p:txBody>
      </p:sp>
      <p:sp>
        <p:nvSpPr>
          <p:cNvPr id="137" name="TextBox 66">
            <a:extLst>
              <a:ext uri="{FF2B5EF4-FFF2-40B4-BE49-F238E27FC236}">
                <a16:creationId xmlns:a16="http://schemas.microsoft.com/office/drawing/2014/main" id="{AD66F6E0-E828-0685-2334-E9930AD1AD1D}"/>
              </a:ext>
            </a:extLst>
          </p:cNvPr>
          <p:cNvSpPr txBox="1"/>
          <p:nvPr/>
        </p:nvSpPr>
        <p:spPr>
          <a:xfrm>
            <a:off x="10520025" y="5098711"/>
            <a:ext cx="872257" cy="133242"/>
          </a:xfrm>
          <a:prstGeom prst="rect">
            <a:avLst/>
          </a:prstGeom>
        </p:spPr>
        <p:txBody>
          <a:bodyPr lIns="0" tIns="0" rIns="0" bIns="0" rtlCol="0" anchor="t">
            <a:spAutoFit/>
          </a:bodyPr>
          <a:lstStyle/>
          <a:p>
            <a:pPr algn="ctr">
              <a:lnSpc>
                <a:spcPts val="1110"/>
              </a:lnSpc>
            </a:pPr>
            <a:r>
              <a:rPr lang="ja-JP" altLang="en-US" sz="793" dirty="0">
                <a:solidFill>
                  <a:srgbClr val="FFFFFF"/>
                </a:solidFill>
                <a:latin typeface="Arial Bold"/>
              </a:rPr>
              <a:t>は虫類</a:t>
            </a:r>
            <a:endParaRPr lang="en-US" sz="793" dirty="0">
              <a:solidFill>
                <a:srgbClr val="FFFFFF"/>
              </a:solidFill>
              <a:latin typeface="Arial Bold"/>
            </a:endParaRPr>
          </a:p>
        </p:txBody>
      </p:sp>
      <p:sp>
        <p:nvSpPr>
          <p:cNvPr id="138" name="TextBox 67">
            <a:extLst>
              <a:ext uri="{FF2B5EF4-FFF2-40B4-BE49-F238E27FC236}">
                <a16:creationId xmlns:a16="http://schemas.microsoft.com/office/drawing/2014/main" id="{C32579D8-80A8-1EF9-5075-666EB60B5288}"/>
              </a:ext>
            </a:extLst>
          </p:cNvPr>
          <p:cNvSpPr txBox="1"/>
          <p:nvPr/>
        </p:nvSpPr>
        <p:spPr>
          <a:xfrm>
            <a:off x="8113733"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16</a:t>
            </a:r>
          </a:p>
        </p:txBody>
      </p:sp>
      <p:sp>
        <p:nvSpPr>
          <p:cNvPr id="139" name="TextBox 68">
            <a:extLst>
              <a:ext uri="{FF2B5EF4-FFF2-40B4-BE49-F238E27FC236}">
                <a16:creationId xmlns:a16="http://schemas.microsoft.com/office/drawing/2014/main" id="{F6A2F2F0-58B5-8444-8B6A-128F83687521}"/>
              </a:ext>
            </a:extLst>
          </p:cNvPr>
          <p:cNvSpPr txBox="1"/>
          <p:nvPr/>
        </p:nvSpPr>
        <p:spPr>
          <a:xfrm>
            <a:off x="9316851"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22</a:t>
            </a:r>
          </a:p>
        </p:txBody>
      </p:sp>
      <p:sp>
        <p:nvSpPr>
          <p:cNvPr id="140" name="TextBox 69">
            <a:extLst>
              <a:ext uri="{FF2B5EF4-FFF2-40B4-BE49-F238E27FC236}">
                <a16:creationId xmlns:a16="http://schemas.microsoft.com/office/drawing/2014/main" id="{59136622-CEE2-BC5F-8812-D1E1CEA7B39A}"/>
              </a:ext>
            </a:extLst>
          </p:cNvPr>
          <p:cNvSpPr txBox="1"/>
          <p:nvPr/>
        </p:nvSpPr>
        <p:spPr>
          <a:xfrm>
            <a:off x="10520025"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51</a:t>
            </a:r>
          </a:p>
        </p:txBody>
      </p:sp>
      <p:sp>
        <p:nvSpPr>
          <p:cNvPr id="141" name="TextBox 70">
            <a:extLst>
              <a:ext uri="{FF2B5EF4-FFF2-40B4-BE49-F238E27FC236}">
                <a16:creationId xmlns:a16="http://schemas.microsoft.com/office/drawing/2014/main" id="{C417CCDE-F55D-66B3-7787-57B2FEF9D5E1}"/>
              </a:ext>
            </a:extLst>
          </p:cNvPr>
          <p:cNvSpPr txBox="1"/>
          <p:nvPr/>
        </p:nvSpPr>
        <p:spPr>
          <a:xfrm>
            <a:off x="8113733"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13</a:t>
            </a:r>
          </a:p>
        </p:txBody>
      </p:sp>
      <p:sp>
        <p:nvSpPr>
          <p:cNvPr id="142" name="TextBox 71">
            <a:extLst>
              <a:ext uri="{FF2B5EF4-FFF2-40B4-BE49-F238E27FC236}">
                <a16:creationId xmlns:a16="http://schemas.microsoft.com/office/drawing/2014/main" id="{B347CD1C-4C59-FCCE-DF96-E4EC910D684F}"/>
              </a:ext>
            </a:extLst>
          </p:cNvPr>
          <p:cNvSpPr txBox="1"/>
          <p:nvPr/>
        </p:nvSpPr>
        <p:spPr>
          <a:xfrm>
            <a:off x="9316851"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22</a:t>
            </a:r>
          </a:p>
        </p:txBody>
      </p:sp>
      <p:sp>
        <p:nvSpPr>
          <p:cNvPr id="143" name="TextBox 72">
            <a:extLst>
              <a:ext uri="{FF2B5EF4-FFF2-40B4-BE49-F238E27FC236}">
                <a16:creationId xmlns:a16="http://schemas.microsoft.com/office/drawing/2014/main" id="{B92E409D-4E25-CF8F-18CF-9B0D09CD3B05}"/>
              </a:ext>
            </a:extLst>
          </p:cNvPr>
          <p:cNvSpPr txBox="1"/>
          <p:nvPr/>
        </p:nvSpPr>
        <p:spPr>
          <a:xfrm>
            <a:off x="10520025"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43</a:t>
            </a:r>
          </a:p>
        </p:txBody>
      </p:sp>
      <p:sp>
        <p:nvSpPr>
          <p:cNvPr id="144" name="TextBox 73">
            <a:extLst>
              <a:ext uri="{FF2B5EF4-FFF2-40B4-BE49-F238E27FC236}">
                <a16:creationId xmlns:a16="http://schemas.microsoft.com/office/drawing/2014/main" id="{4742B57B-70D4-B54B-D40A-79DF23678206}"/>
              </a:ext>
            </a:extLst>
          </p:cNvPr>
          <p:cNvSpPr txBox="1"/>
          <p:nvPr/>
        </p:nvSpPr>
        <p:spPr>
          <a:xfrm>
            <a:off x="8113733"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16</a:t>
            </a:r>
          </a:p>
        </p:txBody>
      </p:sp>
      <p:sp>
        <p:nvSpPr>
          <p:cNvPr id="145" name="TextBox 74">
            <a:extLst>
              <a:ext uri="{FF2B5EF4-FFF2-40B4-BE49-F238E27FC236}">
                <a16:creationId xmlns:a16="http://schemas.microsoft.com/office/drawing/2014/main" id="{3D56944C-1F6F-6189-7D85-08822DCDDF30}"/>
              </a:ext>
            </a:extLst>
          </p:cNvPr>
          <p:cNvSpPr txBox="1"/>
          <p:nvPr/>
        </p:nvSpPr>
        <p:spPr>
          <a:xfrm>
            <a:off x="9316851"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9</a:t>
            </a:r>
          </a:p>
        </p:txBody>
      </p:sp>
      <p:sp>
        <p:nvSpPr>
          <p:cNvPr id="146" name="TextBox 75">
            <a:extLst>
              <a:ext uri="{FF2B5EF4-FFF2-40B4-BE49-F238E27FC236}">
                <a16:creationId xmlns:a16="http://schemas.microsoft.com/office/drawing/2014/main" id="{20FBD1ED-0A7B-CFDB-E7DE-B617B2CB6044}"/>
              </a:ext>
            </a:extLst>
          </p:cNvPr>
          <p:cNvSpPr txBox="1"/>
          <p:nvPr/>
        </p:nvSpPr>
        <p:spPr>
          <a:xfrm>
            <a:off x="10520025"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37</a:t>
            </a:r>
          </a:p>
        </p:txBody>
      </p:sp>
      <p:sp>
        <p:nvSpPr>
          <p:cNvPr id="147" name="TextBox 76">
            <a:extLst>
              <a:ext uri="{FF2B5EF4-FFF2-40B4-BE49-F238E27FC236}">
                <a16:creationId xmlns:a16="http://schemas.microsoft.com/office/drawing/2014/main" id="{389EFE38-E878-2DE1-284C-5188156BE238}"/>
              </a:ext>
            </a:extLst>
          </p:cNvPr>
          <p:cNvSpPr txBox="1"/>
          <p:nvPr/>
        </p:nvSpPr>
        <p:spPr>
          <a:xfrm>
            <a:off x="7277482" y="6038819"/>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2023</a:t>
            </a:r>
          </a:p>
        </p:txBody>
      </p:sp>
      <p:sp>
        <p:nvSpPr>
          <p:cNvPr id="148" name="TextBox 77">
            <a:extLst>
              <a:ext uri="{FF2B5EF4-FFF2-40B4-BE49-F238E27FC236}">
                <a16:creationId xmlns:a16="http://schemas.microsoft.com/office/drawing/2014/main" id="{27BE2860-4DA6-CD7A-B971-2742C0978420}"/>
              </a:ext>
            </a:extLst>
          </p:cNvPr>
          <p:cNvSpPr txBox="1"/>
          <p:nvPr/>
        </p:nvSpPr>
        <p:spPr>
          <a:xfrm>
            <a:off x="7277482" y="5722947"/>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2022</a:t>
            </a:r>
          </a:p>
        </p:txBody>
      </p:sp>
      <p:sp>
        <p:nvSpPr>
          <p:cNvPr id="149" name="TextBox 78">
            <a:extLst>
              <a:ext uri="{FF2B5EF4-FFF2-40B4-BE49-F238E27FC236}">
                <a16:creationId xmlns:a16="http://schemas.microsoft.com/office/drawing/2014/main" id="{06472470-4208-F2EF-A52C-8D9A5FFBEAE5}"/>
              </a:ext>
            </a:extLst>
          </p:cNvPr>
          <p:cNvSpPr txBox="1"/>
          <p:nvPr/>
        </p:nvSpPr>
        <p:spPr>
          <a:xfrm>
            <a:off x="7277482" y="5408671"/>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2021</a:t>
            </a:r>
          </a:p>
        </p:txBody>
      </p:sp>
      <p:grpSp>
        <p:nvGrpSpPr>
          <p:cNvPr id="150" name="Group 51">
            <a:extLst>
              <a:ext uri="{FF2B5EF4-FFF2-40B4-BE49-F238E27FC236}">
                <a16:creationId xmlns:a16="http://schemas.microsoft.com/office/drawing/2014/main" id="{1F1CA9D6-B91C-2AA6-2151-DB63BD69362E}"/>
              </a:ext>
            </a:extLst>
          </p:cNvPr>
          <p:cNvGrpSpPr/>
          <p:nvPr/>
        </p:nvGrpSpPr>
        <p:grpSpPr>
          <a:xfrm>
            <a:off x="11573137" y="5995875"/>
            <a:ext cx="480957" cy="259391"/>
            <a:chOff x="0" y="0"/>
            <a:chExt cx="351804" cy="137811"/>
          </a:xfrm>
        </p:grpSpPr>
        <p:sp>
          <p:nvSpPr>
            <p:cNvPr id="151" name="Freeform 52">
              <a:extLst>
                <a:ext uri="{FF2B5EF4-FFF2-40B4-BE49-F238E27FC236}">
                  <a16:creationId xmlns:a16="http://schemas.microsoft.com/office/drawing/2014/main" id="{6C592CC2-75D1-E724-B25A-FF584219C32D}"/>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2" name="TextBox 53">
              <a:extLst>
                <a:ext uri="{FF2B5EF4-FFF2-40B4-BE49-F238E27FC236}">
                  <a16:creationId xmlns:a16="http://schemas.microsoft.com/office/drawing/2014/main" id="{DF9BD55E-D386-1CA8-BFED-DCAD130B452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53" name="Group 54">
            <a:extLst>
              <a:ext uri="{FF2B5EF4-FFF2-40B4-BE49-F238E27FC236}">
                <a16:creationId xmlns:a16="http://schemas.microsoft.com/office/drawing/2014/main" id="{BEE08AFF-E2D6-B213-0D71-FBB7CC5C6733}"/>
              </a:ext>
            </a:extLst>
          </p:cNvPr>
          <p:cNvGrpSpPr/>
          <p:nvPr/>
        </p:nvGrpSpPr>
        <p:grpSpPr>
          <a:xfrm>
            <a:off x="11573137" y="5670478"/>
            <a:ext cx="480957" cy="259391"/>
            <a:chOff x="0" y="0"/>
            <a:chExt cx="351804" cy="137811"/>
          </a:xfrm>
        </p:grpSpPr>
        <p:sp>
          <p:nvSpPr>
            <p:cNvPr id="154" name="Freeform 55">
              <a:extLst>
                <a:ext uri="{FF2B5EF4-FFF2-40B4-BE49-F238E27FC236}">
                  <a16:creationId xmlns:a16="http://schemas.microsoft.com/office/drawing/2014/main" id="{B3F6549F-2DF1-2272-C8CB-AD74DC9726F2}"/>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5" name="TextBox 56">
              <a:extLst>
                <a:ext uri="{FF2B5EF4-FFF2-40B4-BE49-F238E27FC236}">
                  <a16:creationId xmlns:a16="http://schemas.microsoft.com/office/drawing/2014/main" id="{8D1F92CE-0AB1-8474-E174-B00F62D3023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56" name="Group 57">
            <a:extLst>
              <a:ext uri="{FF2B5EF4-FFF2-40B4-BE49-F238E27FC236}">
                <a16:creationId xmlns:a16="http://schemas.microsoft.com/office/drawing/2014/main" id="{53003EA3-1710-A89C-B53F-50D011C82969}"/>
              </a:ext>
            </a:extLst>
          </p:cNvPr>
          <p:cNvGrpSpPr/>
          <p:nvPr/>
        </p:nvGrpSpPr>
        <p:grpSpPr>
          <a:xfrm>
            <a:off x="11573137" y="5346711"/>
            <a:ext cx="480957" cy="259391"/>
            <a:chOff x="0" y="0"/>
            <a:chExt cx="351804" cy="137811"/>
          </a:xfrm>
        </p:grpSpPr>
        <p:sp>
          <p:nvSpPr>
            <p:cNvPr id="157" name="Freeform 58">
              <a:extLst>
                <a:ext uri="{FF2B5EF4-FFF2-40B4-BE49-F238E27FC236}">
                  <a16:creationId xmlns:a16="http://schemas.microsoft.com/office/drawing/2014/main" id="{3D2B34A4-57C2-4E1A-2706-E00AE088A02A}"/>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8" name="TextBox 59">
              <a:extLst>
                <a:ext uri="{FF2B5EF4-FFF2-40B4-BE49-F238E27FC236}">
                  <a16:creationId xmlns:a16="http://schemas.microsoft.com/office/drawing/2014/main" id="{20198263-3685-708C-CF3E-5B227D7CD2A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59" name="TextBox 76">
            <a:extLst>
              <a:ext uri="{FF2B5EF4-FFF2-40B4-BE49-F238E27FC236}">
                <a16:creationId xmlns:a16="http://schemas.microsoft.com/office/drawing/2014/main" id="{8F3D8C1E-5CF5-E006-A1D4-8A246B933738}"/>
              </a:ext>
            </a:extLst>
          </p:cNvPr>
          <p:cNvSpPr txBox="1"/>
          <p:nvPr/>
        </p:nvSpPr>
        <p:spPr>
          <a:xfrm>
            <a:off x="11567222" y="6026121"/>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62</a:t>
            </a:r>
            <a:endParaRPr lang="en-US" sz="1047" dirty="0">
              <a:solidFill>
                <a:srgbClr val="FFFFFF"/>
              </a:solidFill>
              <a:latin typeface="Arial Bold"/>
            </a:endParaRPr>
          </a:p>
        </p:txBody>
      </p:sp>
      <p:sp>
        <p:nvSpPr>
          <p:cNvPr id="160" name="TextBox 77">
            <a:extLst>
              <a:ext uri="{FF2B5EF4-FFF2-40B4-BE49-F238E27FC236}">
                <a16:creationId xmlns:a16="http://schemas.microsoft.com/office/drawing/2014/main" id="{D211250B-7594-C7A9-50FD-80F21EE3E9C1}"/>
              </a:ext>
            </a:extLst>
          </p:cNvPr>
          <p:cNvSpPr txBox="1"/>
          <p:nvPr/>
        </p:nvSpPr>
        <p:spPr>
          <a:xfrm>
            <a:off x="11567222" y="5700724"/>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78</a:t>
            </a:r>
            <a:endParaRPr lang="en-US" sz="1047" dirty="0">
              <a:solidFill>
                <a:srgbClr val="FFFFFF"/>
              </a:solidFill>
              <a:latin typeface="Arial Bold"/>
            </a:endParaRPr>
          </a:p>
        </p:txBody>
      </p:sp>
      <p:sp>
        <p:nvSpPr>
          <p:cNvPr id="161" name="TextBox 78">
            <a:extLst>
              <a:ext uri="{FF2B5EF4-FFF2-40B4-BE49-F238E27FC236}">
                <a16:creationId xmlns:a16="http://schemas.microsoft.com/office/drawing/2014/main" id="{D7B5DDA9-1C80-A685-8D0A-9998C41E021E}"/>
              </a:ext>
            </a:extLst>
          </p:cNvPr>
          <p:cNvSpPr txBox="1"/>
          <p:nvPr/>
        </p:nvSpPr>
        <p:spPr>
          <a:xfrm>
            <a:off x="11567222" y="5386448"/>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89</a:t>
            </a:r>
            <a:endParaRPr lang="en-US" sz="1047" dirty="0">
              <a:solidFill>
                <a:srgbClr val="FFFFFF"/>
              </a:solidFill>
              <a:latin typeface="Arial Bold"/>
            </a:endParaRPr>
          </a:p>
        </p:txBody>
      </p:sp>
      <p:sp>
        <p:nvSpPr>
          <p:cNvPr id="162" name="Freeform 63">
            <a:extLst>
              <a:ext uri="{FF2B5EF4-FFF2-40B4-BE49-F238E27FC236}">
                <a16:creationId xmlns:a16="http://schemas.microsoft.com/office/drawing/2014/main" id="{35C5B1AC-66CF-67AB-7A3A-C0E69E7AA1D7}"/>
              </a:ext>
            </a:extLst>
          </p:cNvPr>
          <p:cNvSpPr/>
          <p:nvPr/>
        </p:nvSpPr>
        <p:spPr>
          <a:xfrm rot="20029065" flipH="1">
            <a:off x="11497864" y="4361447"/>
            <a:ext cx="391249" cy="1086803"/>
          </a:xfrm>
          <a:custGeom>
            <a:avLst/>
            <a:gdLst/>
            <a:ahLst/>
            <a:cxnLst/>
            <a:rect l="l" t="t" r="r" b="b"/>
            <a:pathLst>
              <a:path w="586874" h="1630205">
                <a:moveTo>
                  <a:pt x="0" y="0"/>
                </a:moveTo>
                <a:lnTo>
                  <a:pt x="586874" y="0"/>
                </a:lnTo>
                <a:lnTo>
                  <a:pt x="586874" y="1630205"/>
                </a:lnTo>
                <a:lnTo>
                  <a:pt x="0" y="16302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dirty="0"/>
          </a:p>
        </p:txBody>
      </p:sp>
      <p:sp>
        <p:nvSpPr>
          <p:cNvPr id="163" name="Rectangle: Rounded Corners 162">
            <a:extLst>
              <a:ext uri="{FF2B5EF4-FFF2-40B4-BE49-F238E27FC236}">
                <a16:creationId xmlns:a16="http://schemas.microsoft.com/office/drawing/2014/main" id="{AC790274-4224-D0C2-CBF7-59A8FEFBAE81}"/>
              </a:ext>
            </a:extLst>
          </p:cNvPr>
          <p:cNvSpPr/>
          <p:nvPr/>
        </p:nvSpPr>
        <p:spPr>
          <a:xfrm>
            <a:off x="7921678" y="4102689"/>
            <a:ext cx="3552804" cy="275653"/>
          </a:xfrm>
          <a:prstGeom prst="roundRect">
            <a:avLst/>
          </a:prstGeom>
          <a:solidFill>
            <a:schemeClr val="bg1"/>
          </a:solidFill>
          <a:ln w="19050">
            <a:solidFill>
              <a:srgbClr val="D66F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79">
            <a:extLst>
              <a:ext uri="{FF2B5EF4-FFF2-40B4-BE49-F238E27FC236}">
                <a16:creationId xmlns:a16="http://schemas.microsoft.com/office/drawing/2014/main" id="{9A7B7D2B-BF33-377E-9B59-D814A1B39050}"/>
              </a:ext>
            </a:extLst>
          </p:cNvPr>
          <p:cNvSpPr txBox="1"/>
          <p:nvPr/>
        </p:nvSpPr>
        <p:spPr>
          <a:xfrm>
            <a:off x="8290532" y="4171445"/>
            <a:ext cx="2889466" cy="157094"/>
          </a:xfrm>
          <a:prstGeom prst="rect">
            <a:avLst/>
          </a:prstGeom>
        </p:spPr>
        <p:txBody>
          <a:bodyPr wrap="square" lIns="0" tIns="0" rIns="0" bIns="0" rtlCol="0" anchor="t">
            <a:spAutoFit/>
          </a:bodyPr>
          <a:lstStyle/>
          <a:p>
            <a:pPr algn="ctr">
              <a:lnSpc>
                <a:spcPts val="1297"/>
              </a:lnSpc>
            </a:pPr>
            <a:r>
              <a:rPr lang="ja-JP" altLang="en-US" sz="927" dirty="0">
                <a:solidFill>
                  <a:srgbClr val="000000"/>
                </a:solidFill>
                <a:latin typeface="Arial Bold"/>
              </a:rPr>
              <a:t>野生動物コール情報</a:t>
            </a:r>
          </a:p>
        </p:txBody>
      </p:sp>
      <p:grpSp>
        <p:nvGrpSpPr>
          <p:cNvPr id="165" name="Group 42">
            <a:extLst>
              <a:ext uri="{FF2B5EF4-FFF2-40B4-BE49-F238E27FC236}">
                <a16:creationId xmlns:a16="http://schemas.microsoft.com/office/drawing/2014/main" id="{A2F0DA5B-35EB-DA45-B451-11CCB81E60A6}"/>
              </a:ext>
            </a:extLst>
          </p:cNvPr>
          <p:cNvGrpSpPr/>
          <p:nvPr/>
        </p:nvGrpSpPr>
        <p:grpSpPr>
          <a:xfrm>
            <a:off x="7990899" y="6229753"/>
            <a:ext cx="1529869" cy="1655368"/>
            <a:chOff x="0" y="-66675"/>
            <a:chExt cx="812800" cy="879475"/>
          </a:xfrm>
        </p:grpSpPr>
        <p:sp>
          <p:nvSpPr>
            <p:cNvPr id="166" name="Freeform 43">
              <a:extLst>
                <a:ext uri="{FF2B5EF4-FFF2-40B4-BE49-F238E27FC236}">
                  <a16:creationId xmlns:a16="http://schemas.microsoft.com/office/drawing/2014/main" id="{39D2B78A-E5C9-7947-9DA0-869D1D975E4E}"/>
                </a:ext>
              </a:extLst>
            </p:cNvPr>
            <p:cNvSpPr/>
            <p:nvPr/>
          </p:nvSpPr>
          <p:spPr>
            <a:xfrm>
              <a:off x="0" y="9716"/>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30</a:t>
              </a:r>
              <a:endParaRPr lang="en-US" sz="1100" b="1" dirty="0">
                <a:latin typeface="Arial" panose="020B0604020202020204" pitchFamily="34" charset="0"/>
                <a:cs typeface="Arial" panose="020B0604020202020204" pitchFamily="34" charset="0"/>
              </a:endParaRPr>
            </a:p>
          </p:txBody>
        </p:sp>
        <p:sp>
          <p:nvSpPr>
            <p:cNvPr id="167" name="TextBox 44">
              <a:extLst>
                <a:ext uri="{FF2B5EF4-FFF2-40B4-BE49-F238E27FC236}">
                  <a16:creationId xmlns:a16="http://schemas.microsoft.com/office/drawing/2014/main" id="{BA78CE67-68AA-6FCD-9401-591208F5949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68" name="Group 48">
            <a:extLst>
              <a:ext uri="{FF2B5EF4-FFF2-40B4-BE49-F238E27FC236}">
                <a16:creationId xmlns:a16="http://schemas.microsoft.com/office/drawing/2014/main" id="{0752760C-02C6-7038-78DF-90D13332878C}"/>
              </a:ext>
            </a:extLst>
          </p:cNvPr>
          <p:cNvGrpSpPr/>
          <p:nvPr/>
        </p:nvGrpSpPr>
        <p:grpSpPr>
          <a:xfrm>
            <a:off x="10401652" y="6373538"/>
            <a:ext cx="1146567" cy="259391"/>
            <a:chOff x="0" y="0"/>
            <a:chExt cx="609157" cy="137811"/>
          </a:xfrm>
        </p:grpSpPr>
        <p:sp>
          <p:nvSpPr>
            <p:cNvPr id="169" name="Freeform 49">
              <a:extLst>
                <a:ext uri="{FF2B5EF4-FFF2-40B4-BE49-F238E27FC236}">
                  <a16:creationId xmlns:a16="http://schemas.microsoft.com/office/drawing/2014/main" id="{4FD060F2-D88A-6861-AEB8-0108A363E4E5}"/>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52</a:t>
              </a:r>
              <a:endParaRPr lang="en-US" sz="1100" b="1" dirty="0">
                <a:latin typeface="Arial" panose="020B0604020202020204" pitchFamily="34" charset="0"/>
                <a:cs typeface="Arial" panose="020B0604020202020204" pitchFamily="34" charset="0"/>
              </a:endParaRPr>
            </a:p>
          </p:txBody>
        </p:sp>
        <p:sp>
          <p:nvSpPr>
            <p:cNvPr id="170" name="TextBox 50">
              <a:extLst>
                <a:ext uri="{FF2B5EF4-FFF2-40B4-BE49-F238E27FC236}">
                  <a16:creationId xmlns:a16="http://schemas.microsoft.com/office/drawing/2014/main" id="{86D6AD09-65C2-E86D-A3AA-7256416429A2}"/>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1" name="TextBox 76">
            <a:extLst>
              <a:ext uri="{FF2B5EF4-FFF2-40B4-BE49-F238E27FC236}">
                <a16:creationId xmlns:a16="http://schemas.microsoft.com/office/drawing/2014/main" id="{D078006C-A346-5489-CE49-7596C22963FC}"/>
              </a:ext>
            </a:extLst>
          </p:cNvPr>
          <p:cNvSpPr txBox="1"/>
          <p:nvPr/>
        </p:nvSpPr>
        <p:spPr>
          <a:xfrm>
            <a:off x="7363051" y="6403784"/>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2023</a:t>
            </a:r>
          </a:p>
        </p:txBody>
      </p:sp>
      <p:grpSp>
        <p:nvGrpSpPr>
          <p:cNvPr id="172" name="Group 51">
            <a:extLst>
              <a:ext uri="{FF2B5EF4-FFF2-40B4-BE49-F238E27FC236}">
                <a16:creationId xmlns:a16="http://schemas.microsoft.com/office/drawing/2014/main" id="{A2E8A8AC-6ECF-2BDB-56D7-E0DFEA209074}"/>
              </a:ext>
            </a:extLst>
          </p:cNvPr>
          <p:cNvGrpSpPr/>
          <p:nvPr/>
        </p:nvGrpSpPr>
        <p:grpSpPr>
          <a:xfrm>
            <a:off x="11591919" y="6360840"/>
            <a:ext cx="480957" cy="259391"/>
            <a:chOff x="0" y="0"/>
            <a:chExt cx="351804" cy="137811"/>
          </a:xfrm>
        </p:grpSpPr>
        <p:sp>
          <p:nvSpPr>
            <p:cNvPr id="173" name="Freeform 52">
              <a:extLst>
                <a:ext uri="{FF2B5EF4-FFF2-40B4-BE49-F238E27FC236}">
                  <a16:creationId xmlns:a16="http://schemas.microsoft.com/office/drawing/2014/main" id="{CBD7E8D4-910B-5067-7A61-97EA1418BB17}"/>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r>
                <a:rPr lang="mn-MN" sz="1200" b="1" dirty="0">
                  <a:solidFill>
                    <a:schemeClr val="bg1"/>
                  </a:solidFill>
                  <a:latin typeface="Arial" panose="020B0604020202020204" pitchFamily="34" charset="0"/>
                  <a:cs typeface="Arial" panose="020B0604020202020204" pitchFamily="34" charset="0"/>
                </a:rPr>
                <a:t>103</a:t>
              </a:r>
              <a:endParaRPr lang="en-US" sz="1200" b="1" dirty="0">
                <a:solidFill>
                  <a:schemeClr val="bg1"/>
                </a:solidFill>
                <a:latin typeface="Arial" panose="020B0604020202020204" pitchFamily="34" charset="0"/>
                <a:cs typeface="Arial" panose="020B0604020202020204" pitchFamily="34" charset="0"/>
              </a:endParaRPr>
            </a:p>
          </p:txBody>
        </p:sp>
        <p:sp>
          <p:nvSpPr>
            <p:cNvPr id="174" name="TextBox 53">
              <a:extLst>
                <a:ext uri="{FF2B5EF4-FFF2-40B4-BE49-F238E27FC236}">
                  <a16:creationId xmlns:a16="http://schemas.microsoft.com/office/drawing/2014/main" id="{00DFA8AA-11A0-B036-66E9-B1439364E1D2}"/>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5" name="Freeform 52">
            <a:extLst>
              <a:ext uri="{FF2B5EF4-FFF2-40B4-BE49-F238E27FC236}">
                <a16:creationId xmlns:a16="http://schemas.microsoft.com/office/drawing/2014/main" id="{7AE142CE-E697-ADF3-02C4-B9A44D8AFD5F}"/>
              </a:ext>
            </a:extLst>
          </p:cNvPr>
          <p:cNvSpPr/>
          <p:nvPr/>
        </p:nvSpPr>
        <p:spPr>
          <a:xfrm>
            <a:off x="7167389" y="6395133"/>
            <a:ext cx="662172" cy="25939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pPr algn="ctr"/>
            <a:r>
              <a:rPr lang="mn-MN" sz="1100" b="1" dirty="0">
                <a:solidFill>
                  <a:schemeClr val="bg1"/>
                </a:solidFill>
                <a:latin typeface="Arial" panose="020B0604020202020204" pitchFamily="34" charset="0"/>
                <a:cs typeface="Arial" panose="020B0604020202020204" pitchFamily="34" charset="0"/>
              </a:rPr>
              <a:t>2024</a:t>
            </a:r>
            <a:endParaRPr lang="en-US" sz="1100" b="1" dirty="0">
              <a:solidFill>
                <a:schemeClr val="bg1"/>
              </a:solidFill>
              <a:latin typeface="Arial" panose="020B0604020202020204" pitchFamily="34" charset="0"/>
              <a:cs typeface="Arial" panose="020B0604020202020204" pitchFamily="34" charset="0"/>
            </a:endParaRPr>
          </a:p>
        </p:txBody>
      </p:sp>
      <p:grpSp>
        <p:nvGrpSpPr>
          <p:cNvPr id="176" name="Group 45">
            <a:extLst>
              <a:ext uri="{FF2B5EF4-FFF2-40B4-BE49-F238E27FC236}">
                <a16:creationId xmlns:a16="http://schemas.microsoft.com/office/drawing/2014/main" id="{E572A9D5-6847-396C-C2B8-D59DCE2A5A42}"/>
              </a:ext>
            </a:extLst>
          </p:cNvPr>
          <p:cNvGrpSpPr/>
          <p:nvPr/>
        </p:nvGrpSpPr>
        <p:grpSpPr>
          <a:xfrm>
            <a:off x="9193522" y="6358085"/>
            <a:ext cx="1280215" cy="1387724"/>
            <a:chOff x="-5848" y="-74599"/>
            <a:chExt cx="818648" cy="887399"/>
          </a:xfrm>
        </p:grpSpPr>
        <p:sp>
          <p:nvSpPr>
            <p:cNvPr id="177" name="Freeform 46">
              <a:extLst>
                <a:ext uri="{FF2B5EF4-FFF2-40B4-BE49-F238E27FC236}">
                  <a16:creationId xmlns:a16="http://schemas.microsoft.com/office/drawing/2014/main" id="{57A993FF-C867-C9DC-2731-D28F6FFB4F5F}"/>
                </a:ext>
              </a:extLst>
            </p:cNvPr>
            <p:cNvSpPr/>
            <p:nvPr/>
          </p:nvSpPr>
          <p:spPr>
            <a:xfrm>
              <a:off x="-5848" y="-74599"/>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26</a:t>
              </a:r>
              <a:endParaRPr lang="en-US" sz="1100" b="1" dirty="0">
                <a:latin typeface="Arial" panose="020B0604020202020204" pitchFamily="34" charset="0"/>
                <a:cs typeface="Arial" panose="020B0604020202020204" pitchFamily="34" charset="0"/>
              </a:endParaRPr>
            </a:p>
          </p:txBody>
        </p:sp>
        <p:sp>
          <p:nvSpPr>
            <p:cNvPr id="178" name="TextBox 47">
              <a:extLst>
                <a:ext uri="{FF2B5EF4-FFF2-40B4-BE49-F238E27FC236}">
                  <a16:creationId xmlns:a16="http://schemas.microsoft.com/office/drawing/2014/main" id="{C651F845-E17E-BFC3-11E5-07CD733A34E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9" name="TextBox 178">
            <a:extLst>
              <a:ext uri="{FF2B5EF4-FFF2-40B4-BE49-F238E27FC236}">
                <a16:creationId xmlns:a16="http://schemas.microsoft.com/office/drawing/2014/main" id="{B240E62B-913A-C817-2330-D511D4DB5C34}"/>
              </a:ext>
            </a:extLst>
          </p:cNvPr>
          <p:cNvSpPr txBox="1"/>
          <p:nvPr/>
        </p:nvSpPr>
        <p:spPr>
          <a:xfrm>
            <a:off x="842150" y="1990131"/>
            <a:ext cx="3780436" cy="1137747"/>
          </a:xfrm>
          <a:prstGeom prst="rect">
            <a:avLst/>
          </a:prstGeom>
          <a:noFill/>
        </p:spPr>
        <p:txBody>
          <a:bodyPr wrap="square">
            <a:spAutoFit/>
          </a:bodyPr>
          <a:lstStyle/>
          <a:p>
            <a:pPr marL="0" marR="0" algn="just">
              <a:lnSpc>
                <a:spcPct val="115000"/>
              </a:lnSpc>
              <a:spcAft>
                <a:spcPts val="800"/>
              </a:spcAft>
            </a:pPr>
            <a:r>
              <a:rPr lang="ja-JP" altLang="en-US" sz="1000" dirty="0">
                <a:effectLst/>
                <a:latin typeface="Arial" panose="020B0604020202020204" pitchFamily="34" charset="0"/>
                <a:ea typeface="Calibri" panose="020F0502020204030204" pitchFamily="34" charset="0"/>
                <a:cs typeface="Arial" panose="020B0604020202020204" pitchFamily="34" charset="0"/>
              </a:rPr>
              <a:t>首都の美しい自然を保護し、生態系のバランスを維持するため、私たちは、市内に生息する多くの哺乳類や鳥類の生息地が重なる保護区の連結地域であるバヤンズルク地区</a:t>
            </a:r>
            <a:r>
              <a:rPr lang="en-US" altLang="ja-JP" sz="1000" dirty="0">
                <a:effectLst/>
                <a:latin typeface="Arial" panose="020B0604020202020204" pitchFamily="34" charset="0"/>
                <a:ea typeface="Calibri" panose="020F0502020204030204" pitchFamily="34" charset="0"/>
                <a:cs typeface="Arial" panose="020B0604020202020204" pitchFamily="34" charset="0"/>
              </a:rPr>
              <a:t>(</a:t>
            </a:r>
            <a:r>
              <a:rPr lang="en-US" altLang="ja-JP" sz="1000" dirty="0" err="1">
                <a:effectLst/>
                <a:latin typeface="Arial" panose="020B0604020202020204" pitchFamily="34" charset="0"/>
                <a:ea typeface="Calibri" panose="020F0502020204030204" pitchFamily="34" charset="0"/>
                <a:cs typeface="Arial" panose="020B0604020202020204" pitchFamily="34" charset="0"/>
              </a:rPr>
              <a:t>Bayanzurkh</a:t>
            </a:r>
            <a:r>
              <a:rPr lang="en-US" altLang="ja-JP" sz="1000" dirty="0">
                <a:effectLst/>
                <a:latin typeface="Arial" panose="020B0604020202020204" pitchFamily="34" charset="0"/>
                <a:ea typeface="Calibri" panose="020F0502020204030204" pitchFamily="34" charset="0"/>
                <a:cs typeface="Arial" panose="020B0604020202020204" pitchFamily="34" charset="0"/>
              </a:rPr>
              <a:t> District)</a:t>
            </a:r>
            <a:r>
              <a:rPr lang="ja-JP" altLang="en-US" sz="1000" dirty="0">
                <a:effectLst/>
                <a:latin typeface="Arial" panose="020B0604020202020204" pitchFamily="34" charset="0"/>
                <a:ea typeface="Calibri" panose="020F0502020204030204" pitchFamily="34" charset="0"/>
                <a:cs typeface="Arial" panose="020B0604020202020204" pitchFamily="34" charset="0"/>
              </a:rPr>
              <a:t>とソンギノクハイルハン地区</a:t>
            </a:r>
            <a:r>
              <a:rPr lang="en-US" altLang="ja-JP" sz="1000" dirty="0">
                <a:effectLst/>
                <a:latin typeface="Arial" panose="020B0604020202020204" pitchFamily="34" charset="0"/>
                <a:ea typeface="Calibri" panose="020F0502020204030204" pitchFamily="34" charset="0"/>
                <a:cs typeface="Arial" panose="020B0604020202020204" pitchFamily="34" charset="0"/>
              </a:rPr>
              <a:t>(</a:t>
            </a:r>
            <a:r>
              <a:rPr lang="en-US" altLang="ja-JP" sz="1000" dirty="0" err="1">
                <a:effectLst/>
                <a:latin typeface="Arial" panose="020B0604020202020204" pitchFamily="34" charset="0"/>
                <a:ea typeface="Calibri" panose="020F0502020204030204" pitchFamily="34" charset="0"/>
                <a:cs typeface="Arial" panose="020B0604020202020204" pitchFamily="34" charset="0"/>
              </a:rPr>
              <a:t>Songinokhairkhan</a:t>
            </a:r>
            <a:r>
              <a:rPr lang="en-US" altLang="ja-JP" sz="1000" dirty="0">
                <a:latin typeface="Arial" panose="020B0604020202020204" pitchFamily="34" charset="0"/>
                <a:ea typeface="Calibri" panose="020F0502020204030204" pitchFamily="34" charset="0"/>
                <a:cs typeface="Arial" panose="020B0604020202020204" pitchFamily="34" charset="0"/>
              </a:rPr>
              <a:t> District)</a:t>
            </a:r>
            <a:r>
              <a:rPr lang="ja-JP" altLang="en-US" sz="1000" dirty="0">
                <a:effectLst/>
                <a:latin typeface="Arial" panose="020B0604020202020204" pitchFamily="34" charset="0"/>
                <a:ea typeface="Calibri" panose="020F0502020204030204" pitchFamily="34" charset="0"/>
                <a:cs typeface="Arial" panose="020B0604020202020204" pitchFamily="34" charset="0"/>
              </a:rPr>
              <a:t>の</a:t>
            </a:r>
            <a:r>
              <a:rPr lang="en-US" altLang="ja-JP" sz="1000" dirty="0">
                <a:effectLst/>
                <a:latin typeface="Arial" panose="020B0604020202020204" pitchFamily="34" charset="0"/>
                <a:ea typeface="Calibri" panose="020F0502020204030204" pitchFamily="34" charset="0"/>
                <a:cs typeface="Arial" panose="020B0604020202020204" pitchFamily="34" charset="0"/>
              </a:rPr>
              <a:t>3</a:t>
            </a:r>
            <a:r>
              <a:rPr lang="ja-JP" altLang="en-US" sz="1000" dirty="0">
                <a:effectLst/>
                <a:latin typeface="Arial" panose="020B0604020202020204" pitchFamily="34" charset="0"/>
                <a:ea typeface="Calibri" panose="020F0502020204030204" pitchFamily="34" charset="0"/>
                <a:cs typeface="Arial" panose="020B0604020202020204" pitchFamily="34" charset="0"/>
              </a:rPr>
              <a:t>カ所、</a:t>
            </a:r>
            <a:r>
              <a:rPr lang="en-US" altLang="ja-JP" sz="1000" dirty="0">
                <a:effectLst/>
                <a:latin typeface="Arial" panose="020B0604020202020204" pitchFamily="34" charset="0"/>
                <a:ea typeface="Calibri" panose="020F0502020204030204" pitchFamily="34" charset="0"/>
                <a:cs typeface="Arial" panose="020B0604020202020204" pitchFamily="34" charset="0"/>
              </a:rPr>
              <a:t>20,355</a:t>
            </a:r>
            <a:r>
              <a:rPr lang="en-GB" altLang="ja-JP" sz="1000" dirty="0">
                <a:effectLst/>
                <a:latin typeface="Arial" panose="020B0604020202020204" pitchFamily="34" charset="0"/>
                <a:ea typeface="Calibri" panose="020F0502020204030204" pitchFamily="34" charset="0"/>
                <a:cs typeface="Arial" panose="020B0604020202020204" pitchFamily="34" charset="0"/>
              </a:rPr>
              <a:t>ha</a:t>
            </a:r>
            <a:r>
              <a:rPr lang="ja-JP" altLang="en-US" sz="1000" dirty="0">
                <a:effectLst/>
                <a:latin typeface="Arial" panose="020B0604020202020204" pitchFamily="34" charset="0"/>
                <a:ea typeface="Calibri" panose="020F0502020204030204" pitchFamily="34" charset="0"/>
                <a:cs typeface="Arial" panose="020B0604020202020204" pitchFamily="34" charset="0"/>
              </a:rPr>
              <a:t>の土地を取得し、動物に優しい陸橋を備えたエコロジカル・コリドーの設立に取り組んでいる。</a:t>
            </a:r>
          </a:p>
        </p:txBody>
      </p:sp>
      <p:cxnSp>
        <p:nvCxnSpPr>
          <p:cNvPr id="180" name="Straight Connector 179">
            <a:extLst>
              <a:ext uri="{FF2B5EF4-FFF2-40B4-BE49-F238E27FC236}">
                <a16:creationId xmlns:a16="http://schemas.microsoft.com/office/drawing/2014/main" id="{8B670B49-87AB-428B-F308-C7E6AA3FAF93}"/>
              </a:ext>
            </a:extLst>
          </p:cNvPr>
          <p:cNvCxnSpPr>
            <a:cxnSpLocks/>
          </p:cNvCxnSpPr>
          <p:nvPr/>
        </p:nvCxnSpPr>
        <p:spPr>
          <a:xfrm>
            <a:off x="7824263" y="1068147"/>
            <a:ext cx="13163" cy="2498622"/>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B42DD9F9-F0CB-166E-46AA-E05ACF09854E}"/>
              </a:ext>
            </a:extLst>
          </p:cNvPr>
          <p:cNvSpPr txBox="1"/>
          <p:nvPr/>
        </p:nvSpPr>
        <p:spPr>
          <a:xfrm>
            <a:off x="848812" y="3768425"/>
            <a:ext cx="3753776" cy="1314719"/>
          </a:xfrm>
          <a:prstGeom prst="rect">
            <a:avLst/>
          </a:prstGeom>
          <a:noFill/>
        </p:spPr>
        <p:txBody>
          <a:bodyPr wrap="square">
            <a:spAutoFit/>
          </a:bodyPr>
          <a:lstStyle/>
          <a:p>
            <a:pPr marL="0" marR="0" algn="just">
              <a:lnSpc>
                <a:spcPct val="115000"/>
              </a:lnSpc>
              <a:spcBef>
                <a:spcPts val="600"/>
              </a:spcBef>
              <a:spcAft>
                <a:spcPts val="600"/>
              </a:spcAft>
            </a:pPr>
            <a:r>
              <a:rPr lang="ja-JP" altLang="en-US" sz="1000" dirty="0">
                <a:effectLst/>
                <a:latin typeface="Arial" panose="020B0604020202020204" pitchFamily="34" charset="0"/>
                <a:ea typeface="Calibri" panose="020F0502020204030204" pitchFamily="34" charset="0"/>
                <a:cs typeface="Times New Roman" panose="02020603050405020304" pitchFamily="18" charset="0"/>
              </a:rPr>
              <a:t>キャンプ場や特別保護地区における野生動物に優しいフェンス計画やエコフェンスは、動物が自由に移動できるようにし、空間的な圧迫を減らし、標準以下のフェンスによる怪我や死亡を減らし、動物の死亡個体による人獣共通感染症を防ぎ、森林火災の際に消防車が自由に出入りできるようにし、森林再生に好影響を与え、土壌浸食を防ぎ、キャンプ場に住む市民に安全で快適な生活環境を作り出す。</a:t>
            </a:r>
          </a:p>
        </p:txBody>
      </p:sp>
      <p:sp>
        <p:nvSpPr>
          <p:cNvPr id="182" name="TextBox 181">
            <a:extLst>
              <a:ext uri="{FF2B5EF4-FFF2-40B4-BE49-F238E27FC236}">
                <a16:creationId xmlns:a16="http://schemas.microsoft.com/office/drawing/2014/main" id="{2E43A99B-5C2C-0CF4-C752-9AECBC3DE882}"/>
              </a:ext>
            </a:extLst>
          </p:cNvPr>
          <p:cNvSpPr txBox="1"/>
          <p:nvPr/>
        </p:nvSpPr>
        <p:spPr>
          <a:xfrm>
            <a:off x="833278" y="1695108"/>
            <a:ext cx="4023407" cy="246221"/>
          </a:xfrm>
          <a:prstGeom prst="rect">
            <a:avLst/>
          </a:prstGeom>
          <a:noFill/>
        </p:spPr>
        <p:txBody>
          <a:bodyPr wrap="square">
            <a:spAutoFit/>
          </a:bodyPr>
          <a:lstStyle/>
          <a:p>
            <a:r>
              <a:rPr lang="ja-JP" altLang="en-US" sz="1000" b="1" kern="0" dirty="0">
                <a:effectLst/>
                <a:latin typeface="Arial" panose="020B0604020202020204" pitchFamily="34" charset="0"/>
                <a:ea typeface="Times New Roman" panose="02020603050405020304" pitchFamily="18" charset="0"/>
              </a:rPr>
              <a:t>エコロジカル・コリドー（生態学的回廊）は地域の保護区である：</a:t>
            </a:r>
          </a:p>
        </p:txBody>
      </p:sp>
      <p:sp>
        <p:nvSpPr>
          <p:cNvPr id="183" name="TextBox 182">
            <a:extLst>
              <a:ext uri="{FF2B5EF4-FFF2-40B4-BE49-F238E27FC236}">
                <a16:creationId xmlns:a16="http://schemas.microsoft.com/office/drawing/2014/main" id="{30B33C4C-C706-CE61-C1C7-4E500C705708}"/>
              </a:ext>
            </a:extLst>
          </p:cNvPr>
          <p:cNvSpPr txBox="1"/>
          <p:nvPr/>
        </p:nvSpPr>
        <p:spPr>
          <a:xfrm>
            <a:off x="857654" y="3515669"/>
            <a:ext cx="4139795" cy="246221"/>
          </a:xfrm>
          <a:prstGeom prst="rect">
            <a:avLst/>
          </a:prstGeom>
          <a:noFill/>
        </p:spPr>
        <p:txBody>
          <a:bodyPr wrap="square">
            <a:spAutoFit/>
          </a:bodyPr>
          <a:lstStyle/>
          <a:p>
            <a:pPr marL="0" marR="0">
              <a:spcBef>
                <a:spcPts val="600"/>
              </a:spcBef>
              <a:spcAft>
                <a:spcPts val="600"/>
              </a:spcAft>
            </a:pPr>
            <a:r>
              <a:rPr lang="ja-JP" altLang="en-US" sz="1000" b="1" dirty="0">
                <a:effectLst/>
                <a:latin typeface="Arial" panose="020B0604020202020204" pitchFamily="34" charset="0"/>
                <a:ea typeface="Calibri" panose="020F0502020204030204" pitchFamily="34" charset="0"/>
                <a:cs typeface="Times New Roman" panose="02020603050405020304" pitchFamily="18" charset="0"/>
              </a:rPr>
              <a:t>キャンプ場と国立保護地区における野生動物に優しい囲いの基準：</a:t>
            </a:r>
          </a:p>
        </p:txBody>
      </p:sp>
      <p:sp>
        <p:nvSpPr>
          <p:cNvPr id="184" name="TextBox 183">
            <a:extLst>
              <a:ext uri="{FF2B5EF4-FFF2-40B4-BE49-F238E27FC236}">
                <a16:creationId xmlns:a16="http://schemas.microsoft.com/office/drawing/2014/main" id="{9D4BD3BE-7426-ECCC-28E1-4EFE4685FD95}"/>
              </a:ext>
            </a:extLst>
          </p:cNvPr>
          <p:cNvSpPr txBox="1"/>
          <p:nvPr/>
        </p:nvSpPr>
        <p:spPr>
          <a:xfrm>
            <a:off x="863305" y="5442833"/>
            <a:ext cx="2152850" cy="256417"/>
          </a:xfrm>
          <a:prstGeom prst="rect">
            <a:avLst/>
          </a:prstGeom>
          <a:noFill/>
        </p:spPr>
        <p:txBody>
          <a:bodyPr wrap="square">
            <a:spAutoFit/>
          </a:bodyPr>
          <a:lstStyle/>
          <a:p>
            <a:pPr marL="0" marR="0">
              <a:lnSpc>
                <a:spcPct val="115000"/>
              </a:lnSpc>
              <a:spcBef>
                <a:spcPts val="600"/>
              </a:spcBef>
              <a:spcAft>
                <a:spcPts val="600"/>
              </a:spcAft>
            </a:pPr>
            <a:r>
              <a:rPr lang="ja-JP" altLang="en-US" sz="1000" b="1" dirty="0">
                <a:effectLst/>
                <a:latin typeface="Arial" panose="020B0604020202020204" pitchFamily="34" charset="0"/>
                <a:ea typeface="Calibri" panose="020F0502020204030204" pitchFamily="34" charset="0"/>
                <a:cs typeface="Times New Roman" panose="02020603050405020304" pitchFamily="18" charset="0"/>
              </a:rPr>
              <a:t>ビーバー繁殖センター</a:t>
            </a:r>
            <a:r>
              <a:rPr lang="en-US" sz="1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5" name="Straight Connector 184">
            <a:extLst>
              <a:ext uri="{FF2B5EF4-FFF2-40B4-BE49-F238E27FC236}">
                <a16:creationId xmlns:a16="http://schemas.microsoft.com/office/drawing/2014/main" id="{4F9C70D8-1AA7-6877-06E5-001AB5345AF1}"/>
              </a:ext>
            </a:extLst>
          </p:cNvPr>
          <p:cNvCxnSpPr>
            <a:cxnSpLocks/>
          </p:cNvCxnSpPr>
          <p:nvPr/>
        </p:nvCxnSpPr>
        <p:spPr>
          <a:xfrm flipH="1">
            <a:off x="7824263" y="2217310"/>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FABFBC5-95F5-00F2-7357-EFFB496A3809}"/>
              </a:ext>
            </a:extLst>
          </p:cNvPr>
          <p:cNvCxnSpPr>
            <a:cxnSpLocks/>
          </p:cNvCxnSpPr>
          <p:nvPr/>
        </p:nvCxnSpPr>
        <p:spPr>
          <a:xfrm flipH="1">
            <a:off x="7846071" y="3556516"/>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187" name="Freeform 110">
            <a:extLst>
              <a:ext uri="{FF2B5EF4-FFF2-40B4-BE49-F238E27FC236}">
                <a16:creationId xmlns:a16="http://schemas.microsoft.com/office/drawing/2014/main" id="{660B2C0D-3E8A-F5D4-A4E6-65F012BFEB9B}"/>
              </a:ext>
            </a:extLst>
          </p:cNvPr>
          <p:cNvSpPr/>
          <p:nvPr/>
        </p:nvSpPr>
        <p:spPr>
          <a:xfrm>
            <a:off x="8140392" y="3402298"/>
            <a:ext cx="286433" cy="283210"/>
          </a:xfrm>
          <a:custGeom>
            <a:avLst/>
            <a:gdLst/>
            <a:ahLst/>
            <a:cxnLst/>
            <a:rect l="l" t="t" r="r" b="b"/>
            <a:pathLst>
              <a:path w="429649" h="424815">
                <a:moveTo>
                  <a:pt x="0" y="0"/>
                </a:moveTo>
                <a:lnTo>
                  <a:pt x="429648" y="0"/>
                </a:lnTo>
                <a:lnTo>
                  <a:pt x="429648" y="424815"/>
                </a:lnTo>
                <a:lnTo>
                  <a:pt x="0" y="42481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dirty="0"/>
          </a:p>
        </p:txBody>
      </p:sp>
      <p:sp>
        <p:nvSpPr>
          <p:cNvPr id="188" name="TextBox 187">
            <a:extLst>
              <a:ext uri="{FF2B5EF4-FFF2-40B4-BE49-F238E27FC236}">
                <a16:creationId xmlns:a16="http://schemas.microsoft.com/office/drawing/2014/main" id="{592FBA24-3A65-80BE-B5DB-7232929133A0}"/>
              </a:ext>
            </a:extLst>
          </p:cNvPr>
          <p:cNvSpPr txBox="1"/>
          <p:nvPr/>
        </p:nvSpPr>
        <p:spPr>
          <a:xfrm>
            <a:off x="8497420" y="3102587"/>
            <a:ext cx="3224294" cy="257891"/>
          </a:xfrm>
          <a:prstGeom prst="rect">
            <a:avLst/>
          </a:prstGeom>
          <a:noFill/>
        </p:spPr>
        <p:txBody>
          <a:bodyPr wrap="square">
            <a:spAutoFit/>
          </a:bodyPr>
          <a:lstStyle/>
          <a:p>
            <a:pPr marL="0" marR="0">
              <a:lnSpc>
                <a:spcPct val="115000"/>
              </a:lnSpc>
              <a:spcBef>
                <a:spcPts val="600"/>
              </a:spcBef>
              <a:spcAft>
                <a:spcPts val="600"/>
              </a:spcAft>
            </a:pPr>
            <a:r>
              <a:rPr lang="zh-TW" altLang="en-US" sz="1000" b="1" dirty="0">
                <a:effectLst/>
                <a:latin typeface="+mn-ea"/>
                <a:cs typeface="Times New Roman" panose="02020603050405020304" pitchFamily="18" charset="0"/>
              </a:rPr>
              <a:t>野生動物保護区：</a:t>
            </a:r>
          </a:p>
        </p:txBody>
      </p:sp>
      <p:sp>
        <p:nvSpPr>
          <p:cNvPr id="189" name="TextBox 188">
            <a:extLst>
              <a:ext uri="{FF2B5EF4-FFF2-40B4-BE49-F238E27FC236}">
                <a16:creationId xmlns:a16="http://schemas.microsoft.com/office/drawing/2014/main" id="{AB3EE9AD-9985-4F0C-35E7-535AAB34E838}"/>
              </a:ext>
            </a:extLst>
          </p:cNvPr>
          <p:cNvSpPr txBox="1"/>
          <p:nvPr/>
        </p:nvSpPr>
        <p:spPr>
          <a:xfrm>
            <a:off x="8497419" y="1785608"/>
            <a:ext cx="1942680" cy="246221"/>
          </a:xfrm>
          <a:prstGeom prst="rect">
            <a:avLst/>
          </a:prstGeom>
          <a:noFill/>
        </p:spPr>
        <p:txBody>
          <a:bodyPr wrap="square">
            <a:spAutoFit/>
          </a:bodyPr>
          <a:lstStyle/>
          <a:p>
            <a:r>
              <a:rPr lang="ja-JP" altLang="en-US" sz="1000" b="1" kern="0" dirty="0">
                <a:solidFill>
                  <a:srgbClr val="000000"/>
                </a:solidFill>
                <a:latin typeface="+mn-ea"/>
              </a:rPr>
              <a:t>バイオテクノロジー対策</a:t>
            </a:r>
          </a:p>
        </p:txBody>
      </p:sp>
      <p:sp>
        <p:nvSpPr>
          <p:cNvPr id="191" name="Freeform 17">
            <a:extLst>
              <a:ext uri="{FF2B5EF4-FFF2-40B4-BE49-F238E27FC236}">
                <a16:creationId xmlns:a16="http://schemas.microsoft.com/office/drawing/2014/main" id="{AE773D0C-3B8B-8A27-5A4A-41F41F33390E}"/>
              </a:ext>
            </a:extLst>
          </p:cNvPr>
          <p:cNvSpPr/>
          <p:nvPr/>
        </p:nvSpPr>
        <p:spPr>
          <a:xfrm>
            <a:off x="9493081" y="455764"/>
            <a:ext cx="566110" cy="643306"/>
          </a:xfrm>
          <a:custGeom>
            <a:avLst/>
            <a:gdLst/>
            <a:ahLst/>
            <a:cxnLst/>
            <a:rect l="l" t="t" r="r" b="b"/>
            <a:pathLst>
              <a:path w="1006123" h="1143321">
                <a:moveTo>
                  <a:pt x="0" y="0"/>
                </a:moveTo>
                <a:lnTo>
                  <a:pt x="1006123" y="0"/>
                </a:lnTo>
                <a:lnTo>
                  <a:pt x="1006123" y="1143321"/>
                </a:lnTo>
                <a:lnTo>
                  <a:pt x="0" y="1143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192" name="テキスト ボックス 191">
            <a:extLst>
              <a:ext uri="{FF2B5EF4-FFF2-40B4-BE49-F238E27FC236}">
                <a16:creationId xmlns:a16="http://schemas.microsoft.com/office/drawing/2014/main" id="{C92C68E4-1F24-59BF-87E2-28C786B618DF}"/>
              </a:ext>
            </a:extLst>
          </p:cNvPr>
          <p:cNvSpPr txBox="1"/>
          <p:nvPr/>
        </p:nvSpPr>
        <p:spPr>
          <a:xfrm>
            <a:off x="12401550" y="3190875"/>
            <a:ext cx="1870768" cy="1569660"/>
          </a:xfrm>
          <a:prstGeom prst="rect">
            <a:avLst/>
          </a:prstGeom>
          <a:solidFill>
            <a:srgbClr val="FFFF00"/>
          </a:solidFill>
        </p:spPr>
        <p:txBody>
          <a:bodyPr wrap="square" rtlCol="0">
            <a:spAutoFit/>
          </a:bodyPr>
          <a:lstStyle/>
          <a:p>
            <a:r>
              <a:rPr lang="en-GB" altLang="ja-JP" sz="1200" b="0" i="0" dirty="0">
                <a:solidFill>
                  <a:srgbClr val="222222"/>
                </a:solidFill>
                <a:effectLst/>
                <a:latin typeface="Arial" panose="020B0604020202020204" pitchFamily="34" charset="0"/>
              </a:rPr>
              <a:t>FOOD ANIMAL CALL INFORMATION</a:t>
            </a:r>
            <a:br>
              <a:rPr lang="en-GB" altLang="ja-JP" sz="1200" dirty="0"/>
            </a:br>
            <a:r>
              <a:rPr lang="en-GB" altLang="ja-JP" sz="1200" b="0" i="0" dirty="0">
                <a:solidFill>
                  <a:srgbClr val="222222"/>
                </a:solidFill>
                <a:effectLst/>
                <a:latin typeface="Arial" panose="020B0604020202020204" pitchFamily="34" charset="0"/>
              </a:rPr>
              <a:t>⇒</a:t>
            </a:r>
            <a:r>
              <a:rPr lang="ja-JP" altLang="en-GB" sz="1200" b="0" i="0" dirty="0">
                <a:solidFill>
                  <a:srgbClr val="222222"/>
                </a:solidFill>
                <a:effectLst/>
                <a:latin typeface="Arial" panose="020B0604020202020204" pitchFamily="34" charset="0"/>
              </a:rPr>
              <a:t>　</a:t>
            </a:r>
            <a:r>
              <a:rPr lang="ja-JP" altLang="en-US" sz="1200" b="0" i="0" dirty="0">
                <a:solidFill>
                  <a:srgbClr val="222222"/>
                </a:solidFill>
                <a:effectLst/>
                <a:latin typeface="Arial" panose="020B0604020202020204" pitchFamily="34" charset="0"/>
              </a:rPr>
              <a:t>文脈から考えると、</a:t>
            </a:r>
            <a:r>
              <a:rPr lang="en-GB" altLang="ja-JP" sz="1200" b="0" i="0" dirty="0">
                <a:solidFill>
                  <a:srgbClr val="222222"/>
                </a:solidFill>
                <a:effectLst/>
                <a:latin typeface="Arial" panose="020B0604020202020204" pitchFamily="34" charset="0"/>
              </a:rPr>
              <a:t>WILDLIFE CALL INFORMATION</a:t>
            </a:r>
            <a:r>
              <a:rPr lang="ja-JP" altLang="en-US" sz="1200" b="0" i="0" dirty="0">
                <a:solidFill>
                  <a:srgbClr val="222222"/>
                </a:solidFill>
                <a:effectLst/>
                <a:latin typeface="Arial" panose="020B0604020202020204" pitchFamily="34" charset="0"/>
              </a:rPr>
              <a:t>の間違いと判断し、「野生動物コール情報」と訳出しました。</a:t>
            </a:r>
            <a:endParaRPr kumimoji="1" lang="ja-JP" altLang="en-US" sz="1200" dirty="0"/>
          </a:p>
        </p:txBody>
      </p:sp>
      <p:sp>
        <p:nvSpPr>
          <p:cNvPr id="193" name="テキスト ボックス 192">
            <a:extLst>
              <a:ext uri="{FF2B5EF4-FFF2-40B4-BE49-F238E27FC236}">
                <a16:creationId xmlns:a16="http://schemas.microsoft.com/office/drawing/2014/main" id="{24F718FF-B45A-91B2-9FF1-D0624A47526F}"/>
              </a:ext>
            </a:extLst>
          </p:cNvPr>
          <p:cNvSpPr txBox="1"/>
          <p:nvPr/>
        </p:nvSpPr>
        <p:spPr>
          <a:xfrm>
            <a:off x="12401550" y="4874282"/>
            <a:ext cx="1870768" cy="1015663"/>
          </a:xfrm>
          <a:prstGeom prst="rect">
            <a:avLst/>
          </a:prstGeom>
          <a:solidFill>
            <a:srgbClr val="FFFF00"/>
          </a:solidFill>
        </p:spPr>
        <p:txBody>
          <a:bodyPr wrap="square" rtlCol="0">
            <a:spAutoFit/>
          </a:bodyPr>
          <a:lstStyle/>
          <a:p>
            <a:r>
              <a:rPr lang="ja-JP" altLang="en-US" sz="1200" b="0" i="0" dirty="0">
                <a:solidFill>
                  <a:srgbClr val="222222"/>
                </a:solidFill>
                <a:effectLst/>
                <a:latin typeface="Arial" panose="020B0604020202020204" pitchFamily="34" charset="0"/>
              </a:rPr>
              <a:t>原文は</a:t>
            </a:r>
            <a:r>
              <a:rPr lang="en-US" altLang="ja-JP" sz="1200" b="0" i="0" dirty="0">
                <a:solidFill>
                  <a:srgbClr val="222222"/>
                </a:solidFill>
                <a:effectLst/>
                <a:latin typeface="Arial" panose="020B0604020202020204" pitchFamily="34" charset="0"/>
              </a:rPr>
              <a:t>THE BREAST</a:t>
            </a:r>
            <a:r>
              <a:rPr lang="ja-JP" altLang="en-US" sz="1200" b="0" i="0" dirty="0">
                <a:solidFill>
                  <a:srgbClr val="222222"/>
                </a:solidFill>
                <a:effectLst/>
                <a:latin typeface="Arial" panose="020B0604020202020204" pitchFamily="34" charset="0"/>
              </a:rPr>
              <a:t>でしたが、</a:t>
            </a:r>
            <a:r>
              <a:rPr lang="en-US" altLang="ja-JP" sz="1200" b="0" i="0" dirty="0">
                <a:solidFill>
                  <a:srgbClr val="222222"/>
                </a:solidFill>
                <a:effectLst/>
                <a:latin typeface="Arial" panose="020B0604020202020204" pitchFamily="34" charset="0"/>
              </a:rPr>
              <a:t>THE BEAST</a:t>
            </a:r>
            <a:r>
              <a:rPr lang="ja-JP" altLang="en-US" sz="1200" b="0" i="0" dirty="0">
                <a:solidFill>
                  <a:srgbClr val="222222"/>
                </a:solidFill>
                <a:effectLst/>
                <a:latin typeface="Arial" panose="020B0604020202020204" pitchFamily="34" charset="0"/>
              </a:rPr>
              <a:t>と判断して「野獣」と訳出しました。</a:t>
            </a:r>
            <a:endParaRPr lang="en-US" altLang="ja-JP" sz="1200" b="0" i="0" dirty="0">
              <a:solidFill>
                <a:srgbClr val="222222"/>
              </a:solidFill>
              <a:effectLst/>
              <a:latin typeface="Arial" panose="020B0604020202020204" pitchFamily="34" charset="0"/>
            </a:endParaRPr>
          </a:p>
          <a:p>
            <a:endParaRPr kumimoji="1" lang="ja-JP" altLang="en-US" sz="1200" dirty="0"/>
          </a:p>
        </p:txBody>
      </p:sp>
    </p:spTree>
    <p:extLst>
      <p:ext uri="{BB962C8B-B14F-4D97-AF65-F5344CB8AC3E}">
        <p14:creationId xmlns:p14="http://schemas.microsoft.com/office/powerpoint/2010/main" val="3404773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5500664" y="792866"/>
            <a:ext cx="2095481" cy="1888874"/>
          </a:xfrm>
          <a:prstGeom prst="line">
            <a:avLst/>
          </a:prstGeom>
          <a:ln w="38100" cap="flat">
            <a:solidFill>
              <a:srgbClr val="7ED957"/>
            </a:solidFill>
            <a:prstDash val="solid"/>
            <a:headEnd type="none" w="sm" len="sm"/>
            <a:tailEnd type="none" w="sm" len="sm"/>
          </a:ln>
        </p:spPr>
        <p:txBody>
          <a:bodyPr/>
          <a:lstStyle/>
          <a:p>
            <a:endParaRPr lang="en-US" sz="1200" dirty="0"/>
          </a:p>
        </p:txBody>
      </p:sp>
      <p:sp>
        <p:nvSpPr>
          <p:cNvPr id="3" name="AutoShape 3"/>
          <p:cNvSpPr/>
          <p:nvPr/>
        </p:nvSpPr>
        <p:spPr>
          <a:xfrm flipH="1" flipV="1">
            <a:off x="5490760" y="1414478"/>
            <a:ext cx="2114109" cy="1781173"/>
          </a:xfrm>
          <a:prstGeom prst="line">
            <a:avLst/>
          </a:prstGeom>
          <a:ln w="38100" cap="flat">
            <a:solidFill>
              <a:srgbClr val="7ED957"/>
            </a:solidFill>
            <a:prstDash val="solid"/>
            <a:headEnd type="none" w="sm" len="sm"/>
            <a:tailEnd type="none" w="sm" len="sm"/>
          </a:ln>
        </p:spPr>
        <p:txBody>
          <a:bodyPr/>
          <a:lstStyle/>
          <a:p>
            <a:endParaRPr lang="en-US" sz="1200" dirty="0"/>
          </a:p>
        </p:txBody>
      </p:sp>
      <p:sp>
        <p:nvSpPr>
          <p:cNvPr id="4" name="AutoShape 4"/>
          <p:cNvSpPr/>
          <p:nvPr/>
        </p:nvSpPr>
        <p:spPr>
          <a:xfrm flipV="1">
            <a:off x="8035540" y="1124649"/>
            <a:ext cx="0" cy="789969"/>
          </a:xfrm>
          <a:prstGeom prst="line">
            <a:avLst/>
          </a:prstGeom>
          <a:ln w="28575" cap="flat">
            <a:solidFill>
              <a:srgbClr val="7ED957"/>
            </a:solidFill>
            <a:prstDash val="solid"/>
            <a:headEnd type="none" w="sm" len="sm"/>
            <a:tailEnd type="none" w="sm" len="sm"/>
          </a:ln>
        </p:spPr>
        <p:txBody>
          <a:bodyPr/>
          <a:lstStyle/>
          <a:p>
            <a:endParaRPr lang="en-US" sz="1200" dirty="0"/>
          </a:p>
        </p:txBody>
      </p:sp>
      <p:grpSp>
        <p:nvGrpSpPr>
          <p:cNvPr id="5" name="Group 5"/>
          <p:cNvGrpSpPr/>
          <p:nvPr/>
        </p:nvGrpSpPr>
        <p:grpSpPr>
          <a:xfrm>
            <a:off x="7596144" y="366170"/>
            <a:ext cx="853393" cy="85339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7" name="TextBox 7"/>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8" name="Group 8"/>
          <p:cNvGrpSpPr>
            <a:grpSpLocks noChangeAspect="1"/>
          </p:cNvGrpSpPr>
          <p:nvPr/>
        </p:nvGrpSpPr>
        <p:grpSpPr>
          <a:xfrm>
            <a:off x="3758575" y="276481"/>
            <a:ext cx="3544448" cy="3544434"/>
            <a:chOff x="0" y="0"/>
            <a:chExt cx="6350000" cy="6349975"/>
          </a:xfrm>
        </p:grpSpPr>
        <p:sp>
          <p:nvSpPr>
            <p:cNvPr id="9" name="Freeform 9"/>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3"/>
              <a:stretch>
                <a:fillRect r="-46879"/>
              </a:stretch>
            </a:blipFill>
          </p:spPr>
          <p:txBody>
            <a:bodyPr/>
            <a:lstStyle/>
            <a:p>
              <a:endParaRPr lang="en-US" sz="1200" dirty="0"/>
            </a:p>
          </p:txBody>
        </p:sp>
      </p:grpSp>
      <p:grpSp>
        <p:nvGrpSpPr>
          <p:cNvPr id="10" name="Group 10"/>
          <p:cNvGrpSpPr/>
          <p:nvPr/>
        </p:nvGrpSpPr>
        <p:grpSpPr>
          <a:xfrm>
            <a:off x="7908059" y="501848"/>
            <a:ext cx="3742834" cy="582035"/>
            <a:chOff x="0" y="0"/>
            <a:chExt cx="1478650" cy="229940"/>
          </a:xfrm>
        </p:grpSpPr>
        <p:sp>
          <p:nvSpPr>
            <p:cNvPr id="11" name="Freeform 11"/>
            <p:cNvSpPr/>
            <p:nvPr/>
          </p:nvSpPr>
          <p:spPr>
            <a:xfrm>
              <a:off x="0" y="0"/>
              <a:ext cx="1478650" cy="229940"/>
            </a:xfrm>
            <a:custGeom>
              <a:avLst/>
              <a:gdLst/>
              <a:ahLst/>
              <a:cxnLst/>
              <a:rect l="l" t="t" r="r" b="b"/>
              <a:pathLst>
                <a:path w="1478650" h="229940">
                  <a:moveTo>
                    <a:pt x="39990" y="0"/>
                  </a:moveTo>
                  <a:lnTo>
                    <a:pt x="1438660" y="0"/>
                  </a:lnTo>
                  <a:cubicBezTo>
                    <a:pt x="1449266" y="0"/>
                    <a:pt x="1459438" y="4213"/>
                    <a:pt x="1466938" y="11713"/>
                  </a:cubicBezTo>
                  <a:cubicBezTo>
                    <a:pt x="1474437" y="19213"/>
                    <a:pt x="1478650" y="29384"/>
                    <a:pt x="1478650" y="39990"/>
                  </a:cubicBezTo>
                  <a:lnTo>
                    <a:pt x="1478650" y="189949"/>
                  </a:lnTo>
                  <a:cubicBezTo>
                    <a:pt x="1478650" y="212035"/>
                    <a:pt x="1460746" y="229940"/>
                    <a:pt x="1438660" y="229940"/>
                  </a:cubicBezTo>
                  <a:lnTo>
                    <a:pt x="39990" y="229940"/>
                  </a:lnTo>
                  <a:cubicBezTo>
                    <a:pt x="29384" y="229940"/>
                    <a:pt x="19213" y="225726"/>
                    <a:pt x="11713" y="218227"/>
                  </a:cubicBezTo>
                  <a:cubicBezTo>
                    <a:pt x="4213" y="210727"/>
                    <a:pt x="0" y="200555"/>
                    <a:pt x="0" y="189949"/>
                  </a:cubicBezTo>
                  <a:lnTo>
                    <a:pt x="0" y="39990"/>
                  </a:lnTo>
                  <a:cubicBezTo>
                    <a:pt x="0" y="29384"/>
                    <a:pt x="4213" y="19213"/>
                    <a:pt x="11713" y="11713"/>
                  </a:cubicBezTo>
                  <a:cubicBezTo>
                    <a:pt x="19213" y="4213"/>
                    <a:pt x="29384" y="0"/>
                    <a:pt x="39990" y="0"/>
                  </a:cubicBezTo>
                  <a:close/>
                </a:path>
              </a:pathLst>
            </a:custGeom>
            <a:solidFill>
              <a:srgbClr val="7ED957"/>
            </a:solidFill>
          </p:spPr>
          <p:txBody>
            <a:bodyPr/>
            <a:lstStyle/>
            <a:p>
              <a:endParaRPr lang="en-US" sz="1200" dirty="0"/>
            </a:p>
          </p:txBody>
        </p:sp>
        <p:sp>
          <p:nvSpPr>
            <p:cNvPr id="12" name="TextBox 12"/>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13" name="Group 13"/>
          <p:cNvGrpSpPr/>
          <p:nvPr/>
        </p:nvGrpSpPr>
        <p:grpSpPr>
          <a:xfrm>
            <a:off x="7671011" y="441037"/>
            <a:ext cx="703658" cy="70365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15" name="TextBox 15"/>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16" name="Group 16"/>
          <p:cNvGrpSpPr/>
          <p:nvPr/>
        </p:nvGrpSpPr>
        <p:grpSpPr>
          <a:xfrm>
            <a:off x="4011251" y="529150"/>
            <a:ext cx="3039097" cy="3039097"/>
            <a:chOff x="0" y="0"/>
            <a:chExt cx="811242" cy="811242"/>
          </a:xfrm>
        </p:grpSpPr>
        <p:sp>
          <p:nvSpPr>
            <p:cNvPr id="17" name="Freeform 17"/>
            <p:cNvSpPr/>
            <p:nvPr/>
          </p:nvSpPr>
          <p:spPr>
            <a:xfrm>
              <a:off x="0" y="0"/>
              <a:ext cx="811242" cy="811242"/>
            </a:xfrm>
            <a:custGeom>
              <a:avLst/>
              <a:gdLst/>
              <a:ahLst/>
              <a:cxnLst/>
              <a:rect l="l" t="t" r="r" b="b"/>
              <a:pathLst>
                <a:path w="811242" h="811242">
                  <a:moveTo>
                    <a:pt x="405621" y="0"/>
                  </a:moveTo>
                  <a:cubicBezTo>
                    <a:pt x="181603" y="0"/>
                    <a:pt x="0" y="181603"/>
                    <a:pt x="0" y="405621"/>
                  </a:cubicBezTo>
                  <a:cubicBezTo>
                    <a:pt x="0" y="629639"/>
                    <a:pt x="181603" y="811242"/>
                    <a:pt x="405621" y="811242"/>
                  </a:cubicBezTo>
                  <a:cubicBezTo>
                    <a:pt x="629639" y="811242"/>
                    <a:pt x="811242" y="629639"/>
                    <a:pt x="811242" y="405621"/>
                  </a:cubicBezTo>
                  <a:cubicBezTo>
                    <a:pt x="811242" y="181603"/>
                    <a:pt x="629639" y="0"/>
                    <a:pt x="405621" y="0"/>
                  </a:cubicBezTo>
                  <a:close/>
                </a:path>
              </a:pathLst>
            </a:custGeom>
            <a:solidFill>
              <a:srgbClr val="7ED957">
                <a:alpha val="80000"/>
              </a:srgbClr>
            </a:solidFill>
            <a:ln cap="sq">
              <a:noFill/>
              <a:prstDash val="solid"/>
              <a:miter/>
            </a:ln>
          </p:spPr>
          <p:txBody>
            <a:bodyPr/>
            <a:lstStyle/>
            <a:p>
              <a:endParaRPr lang="en-US" sz="1200" dirty="0"/>
            </a:p>
          </p:txBody>
        </p:sp>
        <p:sp>
          <p:nvSpPr>
            <p:cNvPr id="18" name="TextBox 18"/>
            <p:cNvSpPr txBox="1"/>
            <p:nvPr/>
          </p:nvSpPr>
          <p:spPr>
            <a:xfrm>
              <a:off x="76200" y="47625"/>
              <a:ext cx="660400" cy="688975"/>
            </a:xfrm>
            <a:prstGeom prst="rect">
              <a:avLst/>
            </a:prstGeom>
          </p:spPr>
          <p:txBody>
            <a:bodyPr lIns="33867" tIns="33867" rIns="33867" bIns="33867" rtlCol="0" anchor="ctr"/>
            <a:lstStyle/>
            <a:p>
              <a:pPr algn="ctr">
                <a:lnSpc>
                  <a:spcPts val="2236"/>
                </a:lnSpc>
                <a:spcBef>
                  <a:spcPct val="0"/>
                </a:spcBef>
              </a:pPr>
              <a:endParaRPr sz="1200" dirty="0"/>
            </a:p>
          </p:txBody>
        </p:sp>
      </p:grpSp>
      <p:sp>
        <p:nvSpPr>
          <p:cNvPr id="19" name="AutoShape 19"/>
          <p:cNvSpPr/>
          <p:nvPr/>
        </p:nvSpPr>
        <p:spPr>
          <a:xfrm flipH="1" flipV="1">
            <a:off x="8387369" y="1554652"/>
            <a:ext cx="0" cy="742125"/>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20" name="AutoShape 20"/>
          <p:cNvSpPr/>
          <p:nvPr/>
        </p:nvSpPr>
        <p:spPr>
          <a:xfrm flipH="1">
            <a:off x="8400069" y="2276829"/>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21" name="Freeform 21"/>
          <p:cNvSpPr/>
          <p:nvPr/>
        </p:nvSpPr>
        <p:spPr>
          <a:xfrm>
            <a:off x="7830290" y="550282"/>
            <a:ext cx="385101" cy="485167"/>
          </a:xfrm>
          <a:custGeom>
            <a:avLst/>
            <a:gdLst/>
            <a:ahLst/>
            <a:cxnLst/>
            <a:rect l="l" t="t" r="r" b="b"/>
            <a:pathLst>
              <a:path w="577651" h="727750">
                <a:moveTo>
                  <a:pt x="0" y="0"/>
                </a:moveTo>
                <a:lnTo>
                  <a:pt x="577651" y="0"/>
                </a:lnTo>
                <a:lnTo>
                  <a:pt x="577651" y="727750"/>
                </a:lnTo>
                <a:lnTo>
                  <a:pt x="0" y="727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22" name="AutoShape 22"/>
          <p:cNvSpPr/>
          <p:nvPr/>
        </p:nvSpPr>
        <p:spPr>
          <a:xfrm flipH="1">
            <a:off x="8387369" y="1564180"/>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23" name="AutoShape 23"/>
          <p:cNvSpPr/>
          <p:nvPr/>
        </p:nvSpPr>
        <p:spPr>
          <a:xfrm>
            <a:off x="8035071" y="1903345"/>
            <a:ext cx="339598" cy="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24" name="AutoShape 24"/>
          <p:cNvSpPr/>
          <p:nvPr/>
        </p:nvSpPr>
        <p:spPr>
          <a:xfrm flipV="1">
            <a:off x="8031565" y="3539893"/>
            <a:ext cx="12700" cy="672951"/>
          </a:xfrm>
          <a:prstGeom prst="line">
            <a:avLst/>
          </a:prstGeom>
          <a:ln w="28575" cap="flat">
            <a:solidFill>
              <a:srgbClr val="7ED957"/>
            </a:solidFill>
            <a:prstDash val="solid"/>
            <a:headEnd type="none" w="sm" len="sm"/>
            <a:tailEnd type="none" w="sm" len="sm"/>
          </a:ln>
        </p:spPr>
        <p:txBody>
          <a:bodyPr/>
          <a:lstStyle/>
          <a:p>
            <a:endParaRPr lang="en-US" sz="1200" dirty="0"/>
          </a:p>
        </p:txBody>
      </p:sp>
      <p:grpSp>
        <p:nvGrpSpPr>
          <p:cNvPr id="25" name="Group 25"/>
          <p:cNvGrpSpPr/>
          <p:nvPr/>
        </p:nvGrpSpPr>
        <p:grpSpPr>
          <a:xfrm>
            <a:off x="7604869" y="2768954"/>
            <a:ext cx="853393" cy="85339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7" name="TextBox 27"/>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28" name="Group 28"/>
          <p:cNvGrpSpPr/>
          <p:nvPr/>
        </p:nvGrpSpPr>
        <p:grpSpPr>
          <a:xfrm>
            <a:off x="7916784" y="2904633"/>
            <a:ext cx="3734109" cy="582035"/>
            <a:chOff x="0" y="0"/>
            <a:chExt cx="1475204" cy="229940"/>
          </a:xfrm>
        </p:grpSpPr>
        <p:sp>
          <p:nvSpPr>
            <p:cNvPr id="29" name="Freeform 29"/>
            <p:cNvSpPr/>
            <p:nvPr/>
          </p:nvSpPr>
          <p:spPr>
            <a:xfrm>
              <a:off x="0" y="0"/>
              <a:ext cx="1475204" cy="229940"/>
            </a:xfrm>
            <a:custGeom>
              <a:avLst/>
              <a:gdLst/>
              <a:ahLst/>
              <a:cxnLst/>
              <a:rect l="l" t="t" r="r" b="b"/>
              <a:pathLst>
                <a:path w="1475204" h="229940">
                  <a:moveTo>
                    <a:pt x="40084" y="0"/>
                  </a:moveTo>
                  <a:lnTo>
                    <a:pt x="1435120" y="0"/>
                  </a:lnTo>
                  <a:cubicBezTo>
                    <a:pt x="1457257" y="0"/>
                    <a:pt x="1475204" y="17946"/>
                    <a:pt x="1475204" y="40084"/>
                  </a:cubicBezTo>
                  <a:lnTo>
                    <a:pt x="1475204" y="189856"/>
                  </a:lnTo>
                  <a:cubicBezTo>
                    <a:pt x="1475204" y="211994"/>
                    <a:pt x="1457257" y="229940"/>
                    <a:pt x="1435120" y="229940"/>
                  </a:cubicBezTo>
                  <a:lnTo>
                    <a:pt x="40084" y="229940"/>
                  </a:lnTo>
                  <a:cubicBezTo>
                    <a:pt x="29453" y="229940"/>
                    <a:pt x="19257" y="225717"/>
                    <a:pt x="11740" y="218199"/>
                  </a:cubicBezTo>
                  <a:cubicBezTo>
                    <a:pt x="4223" y="210682"/>
                    <a:pt x="0" y="200487"/>
                    <a:pt x="0" y="189856"/>
                  </a:cubicBezTo>
                  <a:lnTo>
                    <a:pt x="0" y="40084"/>
                  </a:lnTo>
                  <a:cubicBezTo>
                    <a:pt x="0" y="29453"/>
                    <a:pt x="4223" y="19257"/>
                    <a:pt x="11740" y="11740"/>
                  </a:cubicBezTo>
                  <a:cubicBezTo>
                    <a:pt x="19257" y="4223"/>
                    <a:pt x="29453" y="0"/>
                    <a:pt x="40084" y="0"/>
                  </a:cubicBezTo>
                  <a:close/>
                </a:path>
              </a:pathLst>
            </a:custGeom>
            <a:solidFill>
              <a:srgbClr val="7ED957"/>
            </a:solidFill>
          </p:spPr>
          <p:txBody>
            <a:bodyPr/>
            <a:lstStyle/>
            <a:p>
              <a:endParaRPr lang="en-US" sz="1200" dirty="0"/>
            </a:p>
          </p:txBody>
        </p:sp>
        <p:sp>
          <p:nvSpPr>
            <p:cNvPr id="30" name="TextBox 30"/>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31" name="Group 31"/>
          <p:cNvGrpSpPr/>
          <p:nvPr/>
        </p:nvGrpSpPr>
        <p:grpSpPr>
          <a:xfrm>
            <a:off x="7679737" y="2843822"/>
            <a:ext cx="703658" cy="70365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33" name="TextBox 33"/>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sp>
        <p:nvSpPr>
          <p:cNvPr id="34" name="AutoShape 34"/>
          <p:cNvSpPr/>
          <p:nvPr/>
        </p:nvSpPr>
        <p:spPr>
          <a:xfrm flipH="1" flipV="1">
            <a:off x="8396094" y="3966965"/>
            <a:ext cx="0" cy="466838"/>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35" name="AutoShape 35"/>
          <p:cNvSpPr/>
          <p:nvPr/>
        </p:nvSpPr>
        <p:spPr>
          <a:xfrm flipH="1">
            <a:off x="8396094" y="4440039"/>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36" name="Freeform 36"/>
          <p:cNvSpPr/>
          <p:nvPr/>
        </p:nvSpPr>
        <p:spPr>
          <a:xfrm>
            <a:off x="7818802" y="2983685"/>
            <a:ext cx="425527" cy="423931"/>
          </a:xfrm>
          <a:custGeom>
            <a:avLst/>
            <a:gdLst/>
            <a:ahLst/>
            <a:cxnLst/>
            <a:rect l="l" t="t" r="r" b="b"/>
            <a:pathLst>
              <a:path w="638290" h="635896">
                <a:moveTo>
                  <a:pt x="0" y="0"/>
                </a:moveTo>
                <a:lnTo>
                  <a:pt x="638289" y="0"/>
                </a:lnTo>
                <a:lnTo>
                  <a:pt x="638289" y="635896"/>
                </a:lnTo>
                <a:lnTo>
                  <a:pt x="0" y="635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dirty="0"/>
          </a:p>
        </p:txBody>
      </p:sp>
      <p:sp>
        <p:nvSpPr>
          <p:cNvPr id="37" name="AutoShape 37"/>
          <p:cNvSpPr/>
          <p:nvPr/>
        </p:nvSpPr>
        <p:spPr>
          <a:xfrm flipH="1">
            <a:off x="8396094" y="3966965"/>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38" name="AutoShape 38"/>
          <p:cNvSpPr/>
          <p:nvPr/>
        </p:nvSpPr>
        <p:spPr>
          <a:xfrm>
            <a:off x="8043797" y="4213083"/>
            <a:ext cx="339598" cy="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39" name="AutoShape 39"/>
          <p:cNvSpPr/>
          <p:nvPr/>
        </p:nvSpPr>
        <p:spPr>
          <a:xfrm flipH="1">
            <a:off x="8655558" y="4909525"/>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40" name="AutoShape 40"/>
          <p:cNvSpPr/>
          <p:nvPr/>
        </p:nvSpPr>
        <p:spPr>
          <a:xfrm flipH="1">
            <a:off x="8642858" y="5458386"/>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41" name="AutoShape 41"/>
          <p:cNvSpPr/>
          <p:nvPr/>
        </p:nvSpPr>
        <p:spPr>
          <a:xfrm flipH="1" flipV="1">
            <a:off x="8630158" y="4455388"/>
            <a:ext cx="0" cy="101169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42" name="TextBox 42"/>
          <p:cNvSpPr txBox="1"/>
          <p:nvPr/>
        </p:nvSpPr>
        <p:spPr>
          <a:xfrm>
            <a:off x="9037621" y="2016212"/>
            <a:ext cx="2499783" cy="495007"/>
          </a:xfrm>
          <a:prstGeom prst="rect">
            <a:avLst/>
          </a:prstGeom>
        </p:spPr>
        <p:txBody>
          <a:bodyPr wrap="square" lIns="0" tIns="0" rIns="0" bIns="0" rtlCol="0" anchor="t">
            <a:spAutoFit/>
          </a:bodyPr>
          <a:lstStyle/>
          <a:p>
            <a:pPr algn="just">
              <a:lnSpc>
                <a:spcPts val="1279"/>
              </a:lnSpc>
            </a:pPr>
            <a:r>
              <a:rPr lang="ja-JP" altLang="en-US" sz="1066" b="1" dirty="0">
                <a:solidFill>
                  <a:srgbClr val="000000"/>
                </a:solidFill>
                <a:latin typeface="Arial"/>
              </a:rPr>
              <a:t>ウランバートル市における土壌の質を改善するための区域の設定とその遵守に関する規則 </a:t>
            </a:r>
            <a:r>
              <a:rPr lang="en-US" altLang="ja-JP" sz="1066" b="1" dirty="0">
                <a:solidFill>
                  <a:srgbClr val="000000"/>
                </a:solidFill>
                <a:latin typeface="Arial"/>
              </a:rPr>
              <a:t>- </a:t>
            </a:r>
            <a:r>
              <a:rPr lang="ja-JP" altLang="en-US" sz="1066" b="1" dirty="0">
                <a:solidFill>
                  <a:srgbClr val="000000"/>
                </a:solidFill>
                <a:latin typeface="Arial"/>
              </a:rPr>
              <a:t>環境・天然資源省が承認予定</a:t>
            </a:r>
          </a:p>
        </p:txBody>
      </p:sp>
      <p:sp>
        <p:nvSpPr>
          <p:cNvPr id="43" name="TextBox 43"/>
          <p:cNvSpPr txBox="1"/>
          <p:nvPr/>
        </p:nvSpPr>
        <p:spPr>
          <a:xfrm>
            <a:off x="9064583" y="1403001"/>
            <a:ext cx="2445860" cy="328295"/>
          </a:xfrm>
          <a:prstGeom prst="rect">
            <a:avLst/>
          </a:prstGeom>
        </p:spPr>
        <p:txBody>
          <a:bodyPr lIns="0" tIns="0" rIns="0" bIns="0" rtlCol="0" anchor="t">
            <a:spAutoFit/>
          </a:bodyPr>
          <a:lstStyle/>
          <a:p>
            <a:pPr algn="just">
              <a:lnSpc>
                <a:spcPts val="1279"/>
              </a:lnSpc>
            </a:pPr>
            <a:r>
              <a:rPr lang="ja-JP" altLang="en-US" sz="1066" b="1" dirty="0">
                <a:solidFill>
                  <a:srgbClr val="000000"/>
                </a:solidFill>
                <a:latin typeface="Arial"/>
              </a:rPr>
              <a:t>土壌保護と砂漠化防止計画 </a:t>
            </a:r>
            <a:r>
              <a:rPr lang="en-US" altLang="ja-JP" sz="1066" b="1" dirty="0">
                <a:solidFill>
                  <a:srgbClr val="000000"/>
                </a:solidFill>
                <a:latin typeface="Arial"/>
              </a:rPr>
              <a:t>- NTC</a:t>
            </a:r>
            <a:r>
              <a:rPr lang="ja-JP" altLang="en-US" sz="1066" b="1" dirty="0">
                <a:solidFill>
                  <a:srgbClr val="000000"/>
                </a:solidFill>
                <a:latin typeface="Arial"/>
              </a:rPr>
              <a:t>の承認が必要</a:t>
            </a:r>
          </a:p>
        </p:txBody>
      </p:sp>
      <p:sp>
        <p:nvSpPr>
          <p:cNvPr id="44" name="TextBox 44"/>
          <p:cNvSpPr txBox="1"/>
          <p:nvPr/>
        </p:nvSpPr>
        <p:spPr>
          <a:xfrm>
            <a:off x="4580790" y="2583329"/>
            <a:ext cx="1902642" cy="353558"/>
          </a:xfrm>
          <a:prstGeom prst="rect">
            <a:avLst/>
          </a:prstGeom>
        </p:spPr>
        <p:txBody>
          <a:bodyPr wrap="square" lIns="0" tIns="0" rIns="0" bIns="0" rtlCol="0" anchor="t">
            <a:spAutoFit/>
          </a:bodyPr>
          <a:lstStyle/>
          <a:p>
            <a:pPr marL="0" lvl="1" algn="ctr">
              <a:lnSpc>
                <a:spcPts val="1367"/>
              </a:lnSpc>
            </a:pPr>
            <a:r>
              <a:rPr lang="ja-JP" altLang="en-US" sz="1139" dirty="0">
                <a:solidFill>
                  <a:srgbClr val="000000"/>
                </a:solidFill>
                <a:latin typeface="Arial Bold"/>
              </a:rPr>
              <a:t>首都には</a:t>
            </a:r>
            <a:r>
              <a:rPr lang="en-US" altLang="ja-JP" sz="1139" dirty="0">
                <a:solidFill>
                  <a:srgbClr val="000000"/>
                </a:solidFill>
                <a:latin typeface="Arial Bold"/>
              </a:rPr>
              <a:t>33</a:t>
            </a:r>
            <a:r>
              <a:rPr lang="ja-JP" altLang="en-US" sz="1139" dirty="0">
                <a:solidFill>
                  <a:srgbClr val="000000"/>
                </a:solidFill>
                <a:latin typeface="Arial Bold"/>
              </a:rPr>
              <a:t>タイプ</a:t>
            </a:r>
            <a:r>
              <a:rPr lang="en-US" altLang="ja-JP" sz="1139" dirty="0">
                <a:solidFill>
                  <a:srgbClr val="000000"/>
                </a:solidFill>
                <a:latin typeface="Arial Bold"/>
              </a:rPr>
              <a:t>130</a:t>
            </a:r>
            <a:r>
              <a:rPr lang="ja-JP" altLang="en-US" sz="1139" dirty="0">
                <a:solidFill>
                  <a:srgbClr val="000000"/>
                </a:solidFill>
                <a:latin typeface="Arial Bold"/>
              </a:rPr>
              <a:t>種類の土壌がある。</a:t>
            </a:r>
          </a:p>
        </p:txBody>
      </p:sp>
      <p:sp>
        <p:nvSpPr>
          <p:cNvPr id="45" name="TextBox 45"/>
          <p:cNvSpPr txBox="1"/>
          <p:nvPr/>
        </p:nvSpPr>
        <p:spPr>
          <a:xfrm>
            <a:off x="4255970" y="1191249"/>
            <a:ext cx="2622999" cy="718145"/>
          </a:xfrm>
          <a:prstGeom prst="rect">
            <a:avLst/>
          </a:prstGeom>
        </p:spPr>
        <p:txBody>
          <a:bodyPr wrap="square" lIns="0" tIns="0" rIns="0" bIns="0" rtlCol="0" anchor="t">
            <a:spAutoFit/>
          </a:bodyPr>
          <a:lstStyle/>
          <a:p>
            <a:pPr algn="ctr">
              <a:lnSpc>
                <a:spcPts val="2810"/>
              </a:lnSpc>
            </a:pPr>
            <a:r>
              <a:rPr lang="ja-JP" altLang="en-US" sz="2400" dirty="0">
                <a:solidFill>
                  <a:srgbClr val="000000"/>
                </a:solidFill>
                <a:latin typeface="Arial Bold"/>
              </a:rPr>
              <a:t>土壌汚染を減らす方向で</a:t>
            </a:r>
          </a:p>
        </p:txBody>
      </p:sp>
      <p:sp>
        <p:nvSpPr>
          <p:cNvPr id="46" name="TextBox 46"/>
          <p:cNvSpPr txBox="1"/>
          <p:nvPr/>
        </p:nvSpPr>
        <p:spPr>
          <a:xfrm>
            <a:off x="8458262" y="695416"/>
            <a:ext cx="3090649" cy="185372"/>
          </a:xfrm>
          <a:prstGeom prst="rect">
            <a:avLst/>
          </a:prstGeom>
        </p:spPr>
        <p:txBody>
          <a:bodyPr wrap="square" lIns="0" tIns="0" rIns="0" bIns="0" rtlCol="0" anchor="t">
            <a:spAutoFit/>
          </a:bodyPr>
          <a:lstStyle/>
          <a:p>
            <a:pPr>
              <a:lnSpc>
                <a:spcPts val="1493"/>
              </a:lnSpc>
            </a:pPr>
            <a:r>
              <a:rPr lang="ja-JP" altLang="en-US" sz="1200" b="1" dirty="0">
                <a:solidFill>
                  <a:srgbClr val="000000"/>
                </a:solidFill>
                <a:latin typeface="Arial Bold"/>
              </a:rPr>
              <a:t>法的環境の改善という枠組みの中で：</a:t>
            </a:r>
          </a:p>
        </p:txBody>
      </p:sp>
      <p:sp>
        <p:nvSpPr>
          <p:cNvPr id="47" name="TextBox 47"/>
          <p:cNvSpPr txBox="1"/>
          <p:nvPr/>
        </p:nvSpPr>
        <p:spPr>
          <a:xfrm>
            <a:off x="9113232" y="3881321"/>
            <a:ext cx="2640285" cy="161583"/>
          </a:xfrm>
          <a:prstGeom prst="rect">
            <a:avLst/>
          </a:prstGeom>
        </p:spPr>
        <p:txBody>
          <a:bodyPr wrap="square" lIns="0" tIns="0" rIns="0" bIns="0" rtlCol="0" anchor="t">
            <a:spAutoFit/>
          </a:bodyPr>
          <a:lstStyle/>
          <a:p>
            <a:pPr algn="just">
              <a:lnSpc>
                <a:spcPts val="1279"/>
              </a:lnSpc>
            </a:pPr>
            <a:r>
              <a:rPr lang="ja-JP" altLang="en-US" sz="1066" b="1" dirty="0">
                <a:solidFill>
                  <a:srgbClr val="000000"/>
                </a:solidFill>
                <a:latin typeface="Arial"/>
              </a:rPr>
              <a:t>公害の削減と教育の推進</a:t>
            </a:r>
          </a:p>
        </p:txBody>
      </p:sp>
      <p:sp>
        <p:nvSpPr>
          <p:cNvPr id="48" name="TextBox 48"/>
          <p:cNvSpPr txBox="1"/>
          <p:nvPr/>
        </p:nvSpPr>
        <p:spPr>
          <a:xfrm>
            <a:off x="9136384" y="4279207"/>
            <a:ext cx="2617133" cy="333425"/>
          </a:xfrm>
          <a:prstGeom prst="rect">
            <a:avLst/>
          </a:prstGeom>
        </p:spPr>
        <p:txBody>
          <a:bodyPr wrap="square" lIns="0" tIns="0" rIns="0" bIns="0" rtlCol="0" anchor="t">
            <a:spAutoFit/>
          </a:bodyPr>
          <a:lstStyle/>
          <a:p>
            <a:pPr algn="just">
              <a:lnSpc>
                <a:spcPts val="1279"/>
              </a:lnSpc>
            </a:pPr>
            <a:r>
              <a:rPr lang="ja-JP" altLang="en-US" sz="1066" b="1" dirty="0">
                <a:solidFill>
                  <a:srgbClr val="000000"/>
                </a:solidFill>
                <a:latin typeface="Arial"/>
              </a:rPr>
              <a:t>モニタリング・データベースを作成し、調査・分析を行う</a:t>
            </a:r>
          </a:p>
        </p:txBody>
      </p:sp>
      <p:sp>
        <p:nvSpPr>
          <p:cNvPr id="49" name="TextBox 49"/>
          <p:cNvSpPr txBox="1"/>
          <p:nvPr/>
        </p:nvSpPr>
        <p:spPr>
          <a:xfrm>
            <a:off x="8458262" y="3098199"/>
            <a:ext cx="3052181" cy="185372"/>
          </a:xfrm>
          <a:prstGeom prst="rect">
            <a:avLst/>
          </a:prstGeom>
        </p:spPr>
        <p:txBody>
          <a:bodyPr wrap="square" lIns="0" tIns="0" rIns="0" bIns="0" rtlCol="0" anchor="t">
            <a:spAutoFit/>
          </a:bodyPr>
          <a:lstStyle/>
          <a:p>
            <a:pPr>
              <a:lnSpc>
                <a:spcPts val="1493"/>
              </a:lnSpc>
            </a:pPr>
            <a:r>
              <a:rPr lang="ja-JP" altLang="en-US" sz="1200" b="1" dirty="0">
                <a:solidFill>
                  <a:srgbClr val="000000"/>
                </a:solidFill>
                <a:latin typeface="Arial Bold"/>
              </a:rPr>
              <a:t>データベース、調査、分析業務の範囲内で：</a:t>
            </a:r>
          </a:p>
        </p:txBody>
      </p:sp>
      <p:sp>
        <p:nvSpPr>
          <p:cNvPr id="50" name="TextBox 50"/>
          <p:cNvSpPr txBox="1"/>
          <p:nvPr/>
        </p:nvSpPr>
        <p:spPr>
          <a:xfrm>
            <a:off x="9311347" y="4646000"/>
            <a:ext cx="2393521" cy="500137"/>
          </a:xfrm>
          <a:prstGeom prst="rect">
            <a:avLst/>
          </a:prstGeom>
        </p:spPr>
        <p:txBody>
          <a:bodyPr lIns="0" tIns="0" rIns="0" bIns="0" rtlCol="0" anchor="t">
            <a:spAutoFit/>
          </a:bodyPr>
          <a:lstStyle/>
          <a:p>
            <a:pPr algn="just">
              <a:lnSpc>
                <a:spcPts val="1279"/>
              </a:lnSpc>
            </a:pPr>
            <a:r>
              <a:rPr lang="ja-JP" altLang="en-US" sz="1066" dirty="0">
                <a:solidFill>
                  <a:srgbClr val="000000"/>
                </a:solidFill>
                <a:latin typeface="Arial"/>
              </a:rPr>
              <a:t>首都全域の</a:t>
            </a:r>
            <a:r>
              <a:rPr lang="en-US" altLang="ja-JP" sz="1066" dirty="0">
                <a:solidFill>
                  <a:srgbClr val="000000"/>
                </a:solidFill>
                <a:latin typeface="Arial"/>
              </a:rPr>
              <a:t>500</a:t>
            </a:r>
            <a:r>
              <a:rPr lang="ja-JP" altLang="en-US" sz="1066" dirty="0">
                <a:solidFill>
                  <a:srgbClr val="000000"/>
                </a:solidFill>
                <a:latin typeface="Arial"/>
              </a:rPr>
              <a:t>の土壌モニタリング・コントロールポイントが汚染データベースに追加された。</a:t>
            </a:r>
          </a:p>
        </p:txBody>
      </p:sp>
      <p:sp>
        <p:nvSpPr>
          <p:cNvPr id="51" name="TextBox 51"/>
          <p:cNvSpPr txBox="1"/>
          <p:nvPr/>
        </p:nvSpPr>
        <p:spPr>
          <a:xfrm>
            <a:off x="9311347" y="5274236"/>
            <a:ext cx="2442170" cy="661976"/>
          </a:xfrm>
          <a:prstGeom prst="rect">
            <a:avLst/>
          </a:prstGeom>
        </p:spPr>
        <p:txBody>
          <a:bodyPr wrap="square" lIns="0" tIns="0" rIns="0" bIns="0" rtlCol="0" anchor="t">
            <a:spAutoFit/>
          </a:bodyPr>
          <a:lstStyle/>
          <a:p>
            <a:pPr algn="just">
              <a:lnSpc>
                <a:spcPts val="1279"/>
              </a:lnSpc>
            </a:pPr>
            <a:r>
              <a:rPr lang="en-US" altLang="ja-JP" sz="1066" dirty="0">
                <a:solidFill>
                  <a:srgbClr val="000000"/>
                </a:solidFill>
                <a:latin typeface="Arial"/>
              </a:rPr>
              <a:t>2013</a:t>
            </a:r>
            <a:r>
              <a:rPr lang="ja-JP" altLang="en-US" sz="1066" dirty="0">
                <a:solidFill>
                  <a:srgbClr val="000000"/>
                </a:solidFill>
                <a:latin typeface="Arial"/>
              </a:rPr>
              <a:t>年から</a:t>
            </a:r>
            <a:r>
              <a:rPr lang="en-US" altLang="ja-JP" sz="1066" dirty="0">
                <a:solidFill>
                  <a:srgbClr val="000000"/>
                </a:solidFill>
                <a:latin typeface="Arial"/>
              </a:rPr>
              <a:t>2022</a:t>
            </a:r>
            <a:r>
              <a:rPr lang="ja-JP" altLang="en-US" sz="1066" dirty="0">
                <a:solidFill>
                  <a:srgbClr val="000000"/>
                </a:solidFill>
                <a:latin typeface="Arial"/>
              </a:rPr>
              <a:t>年にかけて、公的機関、民間企業、国際機関、研究者によって実施された</a:t>
            </a:r>
            <a:r>
              <a:rPr lang="en-US" altLang="ja-JP" sz="1066" dirty="0">
                <a:solidFill>
                  <a:srgbClr val="000000"/>
                </a:solidFill>
                <a:latin typeface="Arial"/>
              </a:rPr>
              <a:t>20</a:t>
            </a:r>
            <a:r>
              <a:rPr lang="ja-JP" altLang="en-US" sz="1066" dirty="0">
                <a:solidFill>
                  <a:srgbClr val="000000"/>
                </a:solidFill>
                <a:latin typeface="Arial"/>
              </a:rPr>
              <a:t>の研究、汚染源インベントリ調査</a:t>
            </a:r>
            <a:endParaRPr lang="en-US" sz="1066" dirty="0">
              <a:solidFill>
                <a:srgbClr val="000000"/>
              </a:solidFill>
              <a:latin typeface="Arial"/>
            </a:endParaRPr>
          </a:p>
        </p:txBody>
      </p:sp>
      <p:sp>
        <p:nvSpPr>
          <p:cNvPr id="52" name="AutoShape 52"/>
          <p:cNvSpPr/>
          <p:nvPr/>
        </p:nvSpPr>
        <p:spPr>
          <a:xfrm>
            <a:off x="804116" y="2506104"/>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3" name="AutoShape 53"/>
          <p:cNvSpPr/>
          <p:nvPr/>
        </p:nvSpPr>
        <p:spPr>
          <a:xfrm>
            <a:off x="804116" y="3263393"/>
            <a:ext cx="96989" cy="227375"/>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4" name="AutoShape 54"/>
          <p:cNvSpPr/>
          <p:nvPr/>
        </p:nvSpPr>
        <p:spPr>
          <a:xfrm>
            <a:off x="804116" y="4082678"/>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5" name="AutoShape 55"/>
          <p:cNvSpPr/>
          <p:nvPr/>
        </p:nvSpPr>
        <p:spPr>
          <a:xfrm>
            <a:off x="804116" y="4894369"/>
            <a:ext cx="92603" cy="201181"/>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6" name="AutoShape 56"/>
          <p:cNvSpPr/>
          <p:nvPr/>
        </p:nvSpPr>
        <p:spPr>
          <a:xfrm flipV="1">
            <a:off x="784797" y="2102287"/>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57" name="Group 57"/>
          <p:cNvGrpSpPr/>
          <p:nvPr/>
        </p:nvGrpSpPr>
        <p:grpSpPr>
          <a:xfrm>
            <a:off x="560249" y="2318993"/>
            <a:ext cx="340275" cy="34027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59" name="TextBox 5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60" name="TextBox 60"/>
          <p:cNvSpPr txBox="1"/>
          <p:nvPr/>
        </p:nvSpPr>
        <p:spPr>
          <a:xfrm>
            <a:off x="627630" y="2388195"/>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01</a:t>
            </a:r>
          </a:p>
        </p:txBody>
      </p:sp>
      <p:grpSp>
        <p:nvGrpSpPr>
          <p:cNvPr id="61" name="Group 61"/>
          <p:cNvGrpSpPr/>
          <p:nvPr/>
        </p:nvGrpSpPr>
        <p:grpSpPr>
          <a:xfrm>
            <a:off x="1044757" y="2338848"/>
            <a:ext cx="1847115" cy="300566"/>
            <a:chOff x="0" y="0"/>
            <a:chExt cx="5321913" cy="865992"/>
          </a:xfrm>
        </p:grpSpPr>
        <p:sp>
          <p:nvSpPr>
            <p:cNvPr id="62" name="Freeform 6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63" name="TextBox 63"/>
          <p:cNvSpPr txBox="1"/>
          <p:nvPr/>
        </p:nvSpPr>
        <p:spPr>
          <a:xfrm>
            <a:off x="1161401" y="2404503"/>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ピット式トイレ</a:t>
            </a:r>
            <a:endParaRPr lang="en-US" sz="860" dirty="0">
              <a:solidFill>
                <a:srgbClr val="FFFFFF"/>
              </a:solidFill>
              <a:latin typeface="Arial"/>
            </a:endParaRPr>
          </a:p>
        </p:txBody>
      </p:sp>
      <p:sp>
        <p:nvSpPr>
          <p:cNvPr id="64" name="AutoShape 64"/>
          <p:cNvSpPr/>
          <p:nvPr/>
        </p:nvSpPr>
        <p:spPr>
          <a:xfrm flipV="1">
            <a:off x="769922" y="2822562"/>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65" name="Group 65"/>
          <p:cNvGrpSpPr/>
          <p:nvPr/>
        </p:nvGrpSpPr>
        <p:grpSpPr>
          <a:xfrm>
            <a:off x="797738" y="2697202"/>
            <a:ext cx="340275" cy="34027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67" name="TextBox 6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68" name="TextBox 68"/>
          <p:cNvSpPr txBox="1"/>
          <p:nvPr/>
        </p:nvSpPr>
        <p:spPr>
          <a:xfrm>
            <a:off x="865119" y="2766400"/>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02</a:t>
            </a:r>
          </a:p>
        </p:txBody>
      </p:sp>
      <p:grpSp>
        <p:nvGrpSpPr>
          <p:cNvPr id="69" name="Group 69"/>
          <p:cNvGrpSpPr/>
          <p:nvPr/>
        </p:nvGrpSpPr>
        <p:grpSpPr>
          <a:xfrm>
            <a:off x="1266741" y="2717056"/>
            <a:ext cx="1847115" cy="300566"/>
            <a:chOff x="0" y="0"/>
            <a:chExt cx="5321913" cy="865992"/>
          </a:xfrm>
        </p:grpSpPr>
        <p:sp>
          <p:nvSpPr>
            <p:cNvPr id="70" name="Freeform 7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71" name="AutoShape 71"/>
          <p:cNvSpPr/>
          <p:nvPr/>
        </p:nvSpPr>
        <p:spPr>
          <a:xfrm flipV="1">
            <a:off x="900524" y="2489131"/>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72" name="AutoShape 72"/>
          <p:cNvSpPr/>
          <p:nvPr/>
        </p:nvSpPr>
        <p:spPr>
          <a:xfrm flipV="1">
            <a:off x="1138013" y="2865933"/>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73" name="TextBox 73"/>
          <p:cNvSpPr txBox="1"/>
          <p:nvPr/>
        </p:nvSpPr>
        <p:spPr>
          <a:xfrm>
            <a:off x="2051001" y="2393618"/>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144 992</a:t>
            </a:r>
          </a:p>
        </p:txBody>
      </p:sp>
      <p:sp>
        <p:nvSpPr>
          <p:cNvPr id="74" name="TextBox 74"/>
          <p:cNvSpPr txBox="1"/>
          <p:nvPr/>
        </p:nvSpPr>
        <p:spPr>
          <a:xfrm>
            <a:off x="1396601" y="2782711"/>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燃料供給</a:t>
            </a:r>
          </a:p>
        </p:txBody>
      </p:sp>
      <p:sp>
        <p:nvSpPr>
          <p:cNvPr id="75" name="TextBox 75"/>
          <p:cNvSpPr txBox="1"/>
          <p:nvPr/>
        </p:nvSpPr>
        <p:spPr>
          <a:xfrm>
            <a:off x="2276598" y="2771826"/>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275</a:t>
            </a:r>
          </a:p>
        </p:txBody>
      </p:sp>
      <p:grpSp>
        <p:nvGrpSpPr>
          <p:cNvPr id="76" name="Group 76"/>
          <p:cNvGrpSpPr/>
          <p:nvPr/>
        </p:nvGrpSpPr>
        <p:grpSpPr>
          <a:xfrm>
            <a:off x="560249" y="3090039"/>
            <a:ext cx="340275" cy="34027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78" name="TextBox 78"/>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79" name="TextBox 79"/>
          <p:cNvSpPr txBox="1"/>
          <p:nvPr/>
        </p:nvSpPr>
        <p:spPr>
          <a:xfrm>
            <a:off x="627630" y="3159237"/>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03</a:t>
            </a:r>
          </a:p>
        </p:txBody>
      </p:sp>
      <p:grpSp>
        <p:nvGrpSpPr>
          <p:cNvPr id="80" name="Group 80"/>
          <p:cNvGrpSpPr/>
          <p:nvPr/>
        </p:nvGrpSpPr>
        <p:grpSpPr>
          <a:xfrm>
            <a:off x="1044757" y="3109893"/>
            <a:ext cx="1830720" cy="300566"/>
            <a:chOff x="0" y="0"/>
            <a:chExt cx="5274677" cy="865992"/>
          </a:xfrm>
        </p:grpSpPr>
        <p:sp>
          <p:nvSpPr>
            <p:cNvPr id="81" name="Freeform 81"/>
            <p:cNvSpPr/>
            <p:nvPr/>
          </p:nvSpPr>
          <p:spPr>
            <a:xfrm>
              <a:off x="0" y="0"/>
              <a:ext cx="5274677" cy="865992"/>
            </a:xfrm>
            <a:custGeom>
              <a:avLst/>
              <a:gdLst/>
              <a:ahLst/>
              <a:cxnLst/>
              <a:rect l="l" t="t" r="r" b="b"/>
              <a:pathLst>
                <a:path w="5274677" h="865992">
                  <a:moveTo>
                    <a:pt x="5150217" y="865992"/>
                  </a:moveTo>
                  <a:lnTo>
                    <a:pt x="124460" y="865992"/>
                  </a:lnTo>
                  <a:cubicBezTo>
                    <a:pt x="55880" y="865992"/>
                    <a:pt x="0" y="810112"/>
                    <a:pt x="0" y="741532"/>
                  </a:cubicBezTo>
                  <a:lnTo>
                    <a:pt x="0" y="124460"/>
                  </a:lnTo>
                  <a:cubicBezTo>
                    <a:pt x="0" y="55880"/>
                    <a:pt x="55880" y="0"/>
                    <a:pt x="124460" y="0"/>
                  </a:cubicBezTo>
                  <a:lnTo>
                    <a:pt x="5150217" y="0"/>
                  </a:lnTo>
                  <a:cubicBezTo>
                    <a:pt x="5218797" y="0"/>
                    <a:pt x="5274677" y="55880"/>
                    <a:pt x="5274677" y="124460"/>
                  </a:cubicBezTo>
                  <a:lnTo>
                    <a:pt x="5274677" y="741532"/>
                  </a:lnTo>
                  <a:cubicBezTo>
                    <a:pt x="5274677" y="810112"/>
                    <a:pt x="5218797" y="865992"/>
                    <a:pt x="5150217" y="865992"/>
                  </a:cubicBezTo>
                  <a:close/>
                </a:path>
              </a:pathLst>
            </a:custGeom>
            <a:solidFill>
              <a:srgbClr val="D66F03"/>
            </a:solidFill>
          </p:spPr>
          <p:txBody>
            <a:bodyPr/>
            <a:lstStyle/>
            <a:p>
              <a:endParaRPr lang="en-US" sz="1200" dirty="0"/>
            </a:p>
          </p:txBody>
        </p:sp>
      </p:grpSp>
      <p:sp>
        <p:nvSpPr>
          <p:cNvPr id="82" name="TextBox 82"/>
          <p:cNvSpPr txBox="1"/>
          <p:nvPr/>
        </p:nvSpPr>
        <p:spPr>
          <a:xfrm>
            <a:off x="1161401" y="3175548"/>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タイヤ修理</a:t>
            </a:r>
            <a:endParaRPr lang="en-US" sz="860" dirty="0">
              <a:solidFill>
                <a:srgbClr val="FFFFFF"/>
              </a:solidFill>
              <a:latin typeface="Arial"/>
            </a:endParaRPr>
          </a:p>
        </p:txBody>
      </p:sp>
      <p:sp>
        <p:nvSpPr>
          <p:cNvPr id="83" name="AutoShape 83"/>
          <p:cNvSpPr/>
          <p:nvPr/>
        </p:nvSpPr>
        <p:spPr>
          <a:xfrm flipV="1">
            <a:off x="900524" y="3260175"/>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84" name="TextBox 84"/>
          <p:cNvSpPr txBox="1"/>
          <p:nvPr/>
        </p:nvSpPr>
        <p:spPr>
          <a:xfrm>
            <a:off x="2051001" y="3164663"/>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121</a:t>
            </a:r>
          </a:p>
        </p:txBody>
      </p:sp>
      <p:sp>
        <p:nvSpPr>
          <p:cNvPr id="85" name="AutoShape 85"/>
          <p:cNvSpPr/>
          <p:nvPr/>
        </p:nvSpPr>
        <p:spPr>
          <a:xfrm flipV="1">
            <a:off x="769922" y="3595354"/>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86" name="Group 86"/>
          <p:cNvGrpSpPr/>
          <p:nvPr/>
        </p:nvGrpSpPr>
        <p:grpSpPr>
          <a:xfrm>
            <a:off x="797738" y="3477166"/>
            <a:ext cx="340275" cy="34027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88" name="TextBox 88"/>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89" name="TextBox 89"/>
          <p:cNvSpPr txBox="1"/>
          <p:nvPr/>
        </p:nvSpPr>
        <p:spPr>
          <a:xfrm>
            <a:off x="865119" y="354636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04</a:t>
            </a:r>
          </a:p>
        </p:txBody>
      </p:sp>
      <p:grpSp>
        <p:nvGrpSpPr>
          <p:cNvPr id="90" name="Group 90"/>
          <p:cNvGrpSpPr/>
          <p:nvPr/>
        </p:nvGrpSpPr>
        <p:grpSpPr>
          <a:xfrm>
            <a:off x="1210130" y="3497020"/>
            <a:ext cx="1847115" cy="300566"/>
            <a:chOff x="0" y="0"/>
            <a:chExt cx="5321913" cy="865992"/>
          </a:xfrm>
        </p:grpSpPr>
        <p:sp>
          <p:nvSpPr>
            <p:cNvPr id="91" name="Freeform 91"/>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92" name="AutoShape 92"/>
          <p:cNvSpPr/>
          <p:nvPr/>
        </p:nvSpPr>
        <p:spPr>
          <a:xfrm flipV="1">
            <a:off x="1138013" y="3618497"/>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93" name="TextBox 93"/>
          <p:cNvSpPr txBox="1"/>
          <p:nvPr/>
        </p:nvSpPr>
        <p:spPr>
          <a:xfrm>
            <a:off x="1396601" y="3562675"/>
            <a:ext cx="1308801"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ガソリンスタンド</a:t>
            </a:r>
            <a:endParaRPr lang="en-US" sz="860" dirty="0">
              <a:solidFill>
                <a:srgbClr val="FFFFFF"/>
              </a:solidFill>
              <a:latin typeface="Arial"/>
            </a:endParaRPr>
          </a:p>
        </p:txBody>
      </p:sp>
      <p:sp>
        <p:nvSpPr>
          <p:cNvPr id="94" name="TextBox 94"/>
          <p:cNvSpPr txBox="1"/>
          <p:nvPr/>
        </p:nvSpPr>
        <p:spPr>
          <a:xfrm>
            <a:off x="2498581" y="3562675"/>
            <a:ext cx="556386"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15</a:t>
            </a:r>
          </a:p>
        </p:txBody>
      </p:sp>
      <p:grpSp>
        <p:nvGrpSpPr>
          <p:cNvPr id="95" name="Group 95"/>
          <p:cNvGrpSpPr/>
          <p:nvPr/>
        </p:nvGrpSpPr>
        <p:grpSpPr>
          <a:xfrm>
            <a:off x="560249" y="3871106"/>
            <a:ext cx="340275" cy="34027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97" name="TextBox 9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98" name="TextBox 98"/>
          <p:cNvSpPr txBox="1"/>
          <p:nvPr/>
        </p:nvSpPr>
        <p:spPr>
          <a:xfrm>
            <a:off x="627630" y="394030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05</a:t>
            </a:r>
          </a:p>
        </p:txBody>
      </p:sp>
      <p:grpSp>
        <p:nvGrpSpPr>
          <p:cNvPr id="99" name="Group 99"/>
          <p:cNvGrpSpPr/>
          <p:nvPr/>
        </p:nvGrpSpPr>
        <p:grpSpPr>
          <a:xfrm>
            <a:off x="1045149" y="3890960"/>
            <a:ext cx="1847115" cy="300566"/>
            <a:chOff x="0" y="0"/>
            <a:chExt cx="5321913" cy="865992"/>
          </a:xfrm>
        </p:grpSpPr>
        <p:sp>
          <p:nvSpPr>
            <p:cNvPr id="100" name="Freeform 10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grpSp>
        <p:nvGrpSpPr>
          <p:cNvPr id="101" name="Group 101"/>
          <p:cNvGrpSpPr/>
          <p:nvPr/>
        </p:nvGrpSpPr>
        <p:grpSpPr>
          <a:xfrm>
            <a:off x="1044757" y="4699672"/>
            <a:ext cx="1847115" cy="300566"/>
            <a:chOff x="0" y="0"/>
            <a:chExt cx="5321913" cy="865992"/>
          </a:xfrm>
        </p:grpSpPr>
        <p:sp>
          <p:nvSpPr>
            <p:cNvPr id="102" name="Freeform 10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03" name="TextBox 103"/>
          <p:cNvSpPr txBox="1"/>
          <p:nvPr/>
        </p:nvSpPr>
        <p:spPr>
          <a:xfrm>
            <a:off x="1161401" y="3956616"/>
            <a:ext cx="1152225" cy="128240"/>
          </a:xfrm>
          <a:prstGeom prst="rect">
            <a:avLst/>
          </a:prstGeom>
        </p:spPr>
        <p:txBody>
          <a:bodyPr lIns="0" tIns="0" rIns="0" bIns="0" rtlCol="0" anchor="t">
            <a:spAutoFit/>
          </a:bodyPr>
          <a:lstStyle/>
          <a:p>
            <a:pPr>
              <a:lnSpc>
                <a:spcPts val="1033"/>
              </a:lnSpc>
            </a:pPr>
            <a:r>
              <a:rPr lang="zh-TW" altLang="en-US" sz="860" dirty="0">
                <a:solidFill>
                  <a:srgbClr val="FFFFFF"/>
                </a:solidFill>
                <a:latin typeface="Arial"/>
              </a:rPr>
              <a:t>自動車予備部品貿易</a:t>
            </a:r>
          </a:p>
        </p:txBody>
      </p:sp>
      <p:sp>
        <p:nvSpPr>
          <p:cNvPr id="104" name="AutoShape 104"/>
          <p:cNvSpPr/>
          <p:nvPr/>
        </p:nvSpPr>
        <p:spPr>
          <a:xfrm>
            <a:off x="900524" y="4041243"/>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05" name="TextBox 105"/>
          <p:cNvSpPr txBox="1"/>
          <p:nvPr/>
        </p:nvSpPr>
        <p:spPr>
          <a:xfrm>
            <a:off x="2190298" y="3955293"/>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59</a:t>
            </a:r>
          </a:p>
        </p:txBody>
      </p:sp>
      <p:sp>
        <p:nvSpPr>
          <p:cNvPr id="106" name="AutoShape 106"/>
          <p:cNvSpPr/>
          <p:nvPr/>
        </p:nvSpPr>
        <p:spPr>
          <a:xfrm flipV="1">
            <a:off x="769922" y="4410064"/>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107" name="Group 107"/>
          <p:cNvGrpSpPr/>
          <p:nvPr/>
        </p:nvGrpSpPr>
        <p:grpSpPr>
          <a:xfrm>
            <a:off x="797738" y="4273775"/>
            <a:ext cx="340275" cy="340275"/>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09" name="TextBox 10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10" name="TextBox 110"/>
          <p:cNvSpPr txBox="1"/>
          <p:nvPr/>
        </p:nvSpPr>
        <p:spPr>
          <a:xfrm>
            <a:off x="865119" y="4342973"/>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06</a:t>
            </a:r>
          </a:p>
        </p:txBody>
      </p:sp>
      <p:grpSp>
        <p:nvGrpSpPr>
          <p:cNvPr id="111" name="Group 111"/>
          <p:cNvGrpSpPr/>
          <p:nvPr/>
        </p:nvGrpSpPr>
        <p:grpSpPr>
          <a:xfrm>
            <a:off x="1210130" y="4293630"/>
            <a:ext cx="1847115" cy="300566"/>
            <a:chOff x="0" y="0"/>
            <a:chExt cx="5321913" cy="865992"/>
          </a:xfrm>
        </p:grpSpPr>
        <p:sp>
          <p:nvSpPr>
            <p:cNvPr id="112" name="Freeform 11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grpSp>
        <p:nvGrpSpPr>
          <p:cNvPr id="113" name="Group 113"/>
          <p:cNvGrpSpPr/>
          <p:nvPr/>
        </p:nvGrpSpPr>
        <p:grpSpPr>
          <a:xfrm>
            <a:off x="1210130" y="5099856"/>
            <a:ext cx="1847115" cy="300566"/>
            <a:chOff x="0" y="0"/>
            <a:chExt cx="5321913" cy="865992"/>
          </a:xfrm>
        </p:grpSpPr>
        <p:sp>
          <p:nvSpPr>
            <p:cNvPr id="114" name="Freeform 114"/>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15" name="AutoShape 115"/>
          <p:cNvSpPr/>
          <p:nvPr/>
        </p:nvSpPr>
        <p:spPr>
          <a:xfrm flipV="1">
            <a:off x="1138013" y="4442506"/>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16" name="TextBox 116"/>
          <p:cNvSpPr txBox="1"/>
          <p:nvPr/>
        </p:nvSpPr>
        <p:spPr>
          <a:xfrm>
            <a:off x="1396601" y="4370169"/>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洗車</a:t>
            </a:r>
          </a:p>
        </p:txBody>
      </p:sp>
      <p:sp>
        <p:nvSpPr>
          <p:cNvPr id="117" name="TextBox 117"/>
          <p:cNvSpPr txBox="1"/>
          <p:nvPr/>
        </p:nvSpPr>
        <p:spPr>
          <a:xfrm>
            <a:off x="2324556" y="4348399"/>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152</a:t>
            </a:r>
          </a:p>
        </p:txBody>
      </p:sp>
      <p:grpSp>
        <p:nvGrpSpPr>
          <p:cNvPr id="118" name="Group 118"/>
          <p:cNvGrpSpPr/>
          <p:nvPr/>
        </p:nvGrpSpPr>
        <p:grpSpPr>
          <a:xfrm>
            <a:off x="560249" y="4679818"/>
            <a:ext cx="340275" cy="340275"/>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20" name="TextBox 120"/>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21" name="TextBox 121"/>
          <p:cNvSpPr txBox="1"/>
          <p:nvPr/>
        </p:nvSpPr>
        <p:spPr>
          <a:xfrm>
            <a:off x="627630" y="4749016"/>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07</a:t>
            </a:r>
          </a:p>
        </p:txBody>
      </p:sp>
      <p:sp>
        <p:nvSpPr>
          <p:cNvPr id="122" name="TextBox 122"/>
          <p:cNvSpPr txBox="1"/>
          <p:nvPr/>
        </p:nvSpPr>
        <p:spPr>
          <a:xfrm>
            <a:off x="1161401" y="4765328"/>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墓地</a:t>
            </a:r>
            <a:endParaRPr lang="en-US" sz="860" dirty="0">
              <a:solidFill>
                <a:srgbClr val="FFFFFF"/>
              </a:solidFill>
              <a:latin typeface="Arial"/>
            </a:endParaRPr>
          </a:p>
        </p:txBody>
      </p:sp>
      <p:sp>
        <p:nvSpPr>
          <p:cNvPr id="123" name="AutoShape 123"/>
          <p:cNvSpPr/>
          <p:nvPr/>
        </p:nvSpPr>
        <p:spPr>
          <a:xfrm flipV="1">
            <a:off x="900524" y="4849955"/>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24" name="TextBox 124"/>
          <p:cNvSpPr txBox="1"/>
          <p:nvPr/>
        </p:nvSpPr>
        <p:spPr>
          <a:xfrm>
            <a:off x="2096494" y="4754442"/>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764</a:t>
            </a:r>
            <a:r>
              <a:rPr lang="en-GB" altLang="ja-JP" sz="1021" dirty="0">
                <a:solidFill>
                  <a:srgbClr val="FFFFFF"/>
                </a:solidFill>
                <a:latin typeface="Arial Bold"/>
              </a:rPr>
              <a:t>ha</a:t>
            </a:r>
            <a:endParaRPr lang="en-US" sz="1021" dirty="0">
              <a:solidFill>
                <a:srgbClr val="FFFFFF"/>
              </a:solidFill>
              <a:latin typeface="Arial"/>
            </a:endParaRPr>
          </a:p>
        </p:txBody>
      </p:sp>
      <p:grpSp>
        <p:nvGrpSpPr>
          <p:cNvPr id="125" name="Group 125"/>
          <p:cNvGrpSpPr/>
          <p:nvPr/>
        </p:nvGrpSpPr>
        <p:grpSpPr>
          <a:xfrm>
            <a:off x="797738" y="5080001"/>
            <a:ext cx="340275" cy="340275"/>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27" name="TextBox 12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28" name="TextBox 128"/>
          <p:cNvSpPr txBox="1"/>
          <p:nvPr/>
        </p:nvSpPr>
        <p:spPr>
          <a:xfrm>
            <a:off x="865119" y="5149200"/>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08</a:t>
            </a:r>
          </a:p>
        </p:txBody>
      </p:sp>
      <p:sp>
        <p:nvSpPr>
          <p:cNvPr id="129" name="AutoShape 129"/>
          <p:cNvSpPr/>
          <p:nvPr/>
        </p:nvSpPr>
        <p:spPr>
          <a:xfrm flipV="1">
            <a:off x="1138013" y="5244009"/>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30" name="TextBox 130"/>
          <p:cNvSpPr txBox="1"/>
          <p:nvPr/>
        </p:nvSpPr>
        <p:spPr>
          <a:xfrm>
            <a:off x="1396601" y="5176396"/>
            <a:ext cx="1152225" cy="128240"/>
          </a:xfrm>
          <a:prstGeom prst="rect">
            <a:avLst/>
          </a:prstGeom>
        </p:spPr>
        <p:txBody>
          <a:bodyPr lIns="0" tIns="0" rIns="0" bIns="0" rtlCol="0" anchor="t">
            <a:spAutoFit/>
          </a:bodyPr>
          <a:lstStyle/>
          <a:p>
            <a:pPr>
              <a:lnSpc>
                <a:spcPts val="1033"/>
              </a:lnSpc>
            </a:pPr>
            <a:r>
              <a:rPr lang="ja-JP" altLang="en-US" sz="860" dirty="0">
                <a:solidFill>
                  <a:srgbClr val="FFFFFF"/>
                </a:solidFill>
                <a:latin typeface="Arial"/>
              </a:rPr>
              <a:t>その他</a:t>
            </a:r>
            <a:endParaRPr lang="en-US" sz="860" dirty="0">
              <a:solidFill>
                <a:srgbClr val="FFFFFF"/>
              </a:solidFill>
              <a:latin typeface="Arial"/>
            </a:endParaRPr>
          </a:p>
        </p:txBody>
      </p:sp>
      <p:sp>
        <p:nvSpPr>
          <p:cNvPr id="131" name="TextBox 131"/>
          <p:cNvSpPr txBox="1"/>
          <p:nvPr/>
        </p:nvSpPr>
        <p:spPr>
          <a:xfrm>
            <a:off x="2253070" y="5154626"/>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32</a:t>
            </a:r>
          </a:p>
        </p:txBody>
      </p:sp>
      <p:grpSp>
        <p:nvGrpSpPr>
          <p:cNvPr id="132" name="Group 132"/>
          <p:cNvGrpSpPr/>
          <p:nvPr/>
        </p:nvGrpSpPr>
        <p:grpSpPr>
          <a:xfrm>
            <a:off x="560249" y="1868657"/>
            <a:ext cx="2315229" cy="329151"/>
            <a:chOff x="0" y="0"/>
            <a:chExt cx="1079314" cy="153444"/>
          </a:xfrm>
        </p:grpSpPr>
        <p:sp>
          <p:nvSpPr>
            <p:cNvPr id="133" name="Freeform 133"/>
            <p:cNvSpPr/>
            <p:nvPr/>
          </p:nvSpPr>
          <p:spPr>
            <a:xfrm>
              <a:off x="0" y="0"/>
              <a:ext cx="1079314" cy="153444"/>
            </a:xfrm>
            <a:custGeom>
              <a:avLst/>
              <a:gdLst/>
              <a:ahLst/>
              <a:cxnLst/>
              <a:rect l="l" t="t" r="r" b="b"/>
              <a:pathLst>
                <a:path w="1079314" h="153444">
                  <a:moveTo>
                    <a:pt x="24522" y="0"/>
                  </a:moveTo>
                  <a:lnTo>
                    <a:pt x="1054792" y="0"/>
                  </a:lnTo>
                  <a:cubicBezTo>
                    <a:pt x="1061295" y="0"/>
                    <a:pt x="1067533" y="2584"/>
                    <a:pt x="1072131" y="7182"/>
                  </a:cubicBezTo>
                  <a:cubicBezTo>
                    <a:pt x="1076730" y="11781"/>
                    <a:pt x="1079314" y="18018"/>
                    <a:pt x="1079314" y="24522"/>
                  </a:cubicBezTo>
                  <a:lnTo>
                    <a:pt x="1079314" y="128922"/>
                  </a:lnTo>
                  <a:cubicBezTo>
                    <a:pt x="1079314" y="135425"/>
                    <a:pt x="1076730" y="141663"/>
                    <a:pt x="1072131" y="146261"/>
                  </a:cubicBezTo>
                  <a:cubicBezTo>
                    <a:pt x="1067533" y="150860"/>
                    <a:pt x="1061295" y="153444"/>
                    <a:pt x="1054792" y="153444"/>
                  </a:cubicBezTo>
                  <a:lnTo>
                    <a:pt x="24522" y="153444"/>
                  </a:lnTo>
                  <a:cubicBezTo>
                    <a:pt x="18018" y="153444"/>
                    <a:pt x="11781" y="150860"/>
                    <a:pt x="7182" y="146261"/>
                  </a:cubicBezTo>
                  <a:cubicBezTo>
                    <a:pt x="2584" y="141663"/>
                    <a:pt x="0" y="135425"/>
                    <a:pt x="0" y="128922"/>
                  </a:cubicBezTo>
                  <a:lnTo>
                    <a:pt x="0" y="24522"/>
                  </a:lnTo>
                  <a:cubicBezTo>
                    <a:pt x="0" y="18018"/>
                    <a:pt x="2584" y="11781"/>
                    <a:pt x="7182" y="7182"/>
                  </a:cubicBezTo>
                  <a:cubicBezTo>
                    <a:pt x="11781" y="2584"/>
                    <a:pt x="18018" y="0"/>
                    <a:pt x="24522"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34" name="TextBox 134"/>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135" name="TextBox 135"/>
          <p:cNvSpPr txBox="1"/>
          <p:nvPr/>
        </p:nvSpPr>
        <p:spPr>
          <a:xfrm>
            <a:off x="1110396" y="1947896"/>
            <a:ext cx="1254236" cy="153888"/>
          </a:xfrm>
          <a:prstGeom prst="rect">
            <a:avLst/>
          </a:prstGeom>
        </p:spPr>
        <p:txBody>
          <a:bodyPr lIns="0" tIns="0" rIns="0" bIns="0" rtlCol="0" anchor="t">
            <a:spAutoFit/>
          </a:bodyPr>
          <a:lstStyle/>
          <a:p>
            <a:pPr algn="ctr">
              <a:lnSpc>
                <a:spcPts val="1220"/>
              </a:lnSpc>
            </a:pPr>
            <a:r>
              <a:rPr lang="ja-JP" altLang="en-US" sz="1017" dirty="0">
                <a:solidFill>
                  <a:srgbClr val="000000"/>
                </a:solidFill>
                <a:latin typeface="Arial Bold"/>
              </a:rPr>
              <a:t>汚染源</a:t>
            </a:r>
            <a:endParaRPr lang="en-US" sz="1017" dirty="0">
              <a:solidFill>
                <a:srgbClr val="000000"/>
              </a:solidFill>
              <a:latin typeface="Arial Bold"/>
            </a:endParaRPr>
          </a:p>
        </p:txBody>
      </p:sp>
      <p:sp>
        <p:nvSpPr>
          <p:cNvPr id="136" name="AutoShape 136"/>
          <p:cNvSpPr/>
          <p:nvPr/>
        </p:nvSpPr>
        <p:spPr>
          <a:xfrm>
            <a:off x="819574" y="1071023"/>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37" name="AutoShape 137"/>
          <p:cNvSpPr/>
          <p:nvPr/>
        </p:nvSpPr>
        <p:spPr>
          <a:xfrm flipV="1">
            <a:off x="797830" y="666460"/>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138" name="Group 138"/>
          <p:cNvGrpSpPr/>
          <p:nvPr/>
        </p:nvGrpSpPr>
        <p:grpSpPr>
          <a:xfrm>
            <a:off x="575707" y="883912"/>
            <a:ext cx="340275" cy="340275"/>
            <a:chOff x="0" y="0"/>
            <a:chExt cx="812800" cy="812800"/>
          </a:xfrm>
        </p:grpSpPr>
        <p:sp>
          <p:nvSpPr>
            <p:cNvPr id="139" name="Freeform 1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40" name="TextBox 140"/>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41" name="TextBox 141"/>
          <p:cNvSpPr txBox="1"/>
          <p:nvPr/>
        </p:nvSpPr>
        <p:spPr>
          <a:xfrm>
            <a:off x="643088" y="95311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01</a:t>
            </a:r>
          </a:p>
        </p:txBody>
      </p:sp>
      <p:grpSp>
        <p:nvGrpSpPr>
          <p:cNvPr id="142" name="Group 142"/>
          <p:cNvGrpSpPr/>
          <p:nvPr/>
        </p:nvGrpSpPr>
        <p:grpSpPr>
          <a:xfrm>
            <a:off x="1060215" y="903767"/>
            <a:ext cx="1847115" cy="300566"/>
            <a:chOff x="0" y="0"/>
            <a:chExt cx="5321913" cy="865992"/>
          </a:xfrm>
        </p:grpSpPr>
        <p:sp>
          <p:nvSpPr>
            <p:cNvPr id="143" name="Freeform 143"/>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44" name="TextBox 144"/>
          <p:cNvSpPr txBox="1"/>
          <p:nvPr/>
        </p:nvSpPr>
        <p:spPr>
          <a:xfrm>
            <a:off x="1070119" y="997226"/>
            <a:ext cx="1830549" cy="132472"/>
          </a:xfrm>
          <a:prstGeom prst="rect">
            <a:avLst/>
          </a:prstGeom>
        </p:spPr>
        <p:txBody>
          <a:bodyPr wrap="square" lIns="0" tIns="0" rIns="0" bIns="0" rtlCol="0" anchor="t">
            <a:spAutoFit/>
          </a:bodyPr>
          <a:lstStyle/>
          <a:p>
            <a:pPr algn="ctr">
              <a:lnSpc>
                <a:spcPts val="1033"/>
              </a:lnSpc>
            </a:pPr>
            <a:r>
              <a:rPr lang="ja-JP" altLang="en-US" sz="1050" spc="-40" dirty="0">
                <a:solidFill>
                  <a:srgbClr val="FFFFFF"/>
                </a:solidFill>
                <a:latin typeface="Arial"/>
              </a:rPr>
              <a:t>細菌（サンプリング地域の</a:t>
            </a:r>
            <a:r>
              <a:rPr lang="en-US" altLang="ja-JP" sz="1050" spc="-40" dirty="0">
                <a:solidFill>
                  <a:srgbClr val="FFFFFF"/>
                </a:solidFill>
                <a:latin typeface="Arial"/>
              </a:rPr>
              <a:t>88</a:t>
            </a:r>
            <a:r>
              <a:rPr lang="ja-JP" altLang="en-US" sz="1050" spc="-40" dirty="0">
                <a:solidFill>
                  <a:srgbClr val="FFFFFF"/>
                </a:solidFill>
                <a:latin typeface="Arial"/>
              </a:rPr>
              <a:t>）</a:t>
            </a:r>
          </a:p>
        </p:txBody>
      </p:sp>
      <p:grpSp>
        <p:nvGrpSpPr>
          <p:cNvPr id="145" name="Group 145"/>
          <p:cNvGrpSpPr/>
          <p:nvPr/>
        </p:nvGrpSpPr>
        <p:grpSpPr>
          <a:xfrm>
            <a:off x="813197" y="1262120"/>
            <a:ext cx="340275" cy="340275"/>
            <a:chOff x="0" y="0"/>
            <a:chExt cx="812800" cy="812800"/>
          </a:xfrm>
        </p:grpSpPr>
        <p:sp>
          <p:nvSpPr>
            <p:cNvPr id="146" name="Freeform 1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47" name="TextBox 14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48" name="TextBox 148"/>
          <p:cNvSpPr txBox="1"/>
          <p:nvPr/>
        </p:nvSpPr>
        <p:spPr>
          <a:xfrm>
            <a:off x="880578" y="1331318"/>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02</a:t>
            </a:r>
          </a:p>
        </p:txBody>
      </p:sp>
      <p:grpSp>
        <p:nvGrpSpPr>
          <p:cNvPr id="149" name="Group 149"/>
          <p:cNvGrpSpPr/>
          <p:nvPr/>
        </p:nvGrpSpPr>
        <p:grpSpPr>
          <a:xfrm>
            <a:off x="1282199" y="1281975"/>
            <a:ext cx="1847115" cy="300566"/>
            <a:chOff x="0" y="0"/>
            <a:chExt cx="5321913" cy="865992"/>
          </a:xfrm>
        </p:grpSpPr>
        <p:sp>
          <p:nvSpPr>
            <p:cNvPr id="150" name="Freeform 15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51" name="AutoShape 151"/>
          <p:cNvSpPr/>
          <p:nvPr/>
        </p:nvSpPr>
        <p:spPr>
          <a:xfrm flipV="1">
            <a:off x="915982" y="1054049"/>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52" name="TextBox 152"/>
          <p:cNvSpPr txBox="1"/>
          <p:nvPr/>
        </p:nvSpPr>
        <p:spPr>
          <a:xfrm>
            <a:off x="1296611" y="1317376"/>
            <a:ext cx="1826441" cy="256480"/>
          </a:xfrm>
          <a:prstGeom prst="rect">
            <a:avLst/>
          </a:prstGeom>
        </p:spPr>
        <p:txBody>
          <a:bodyPr wrap="square" lIns="0" tIns="0" rIns="0" bIns="0" rtlCol="0" anchor="t">
            <a:spAutoFit/>
          </a:bodyPr>
          <a:lstStyle/>
          <a:p>
            <a:pPr>
              <a:lnSpc>
                <a:spcPts val="1033"/>
              </a:lnSpc>
            </a:pPr>
            <a:r>
              <a:rPr lang="ja-JP" altLang="en-US" sz="1000" dirty="0">
                <a:solidFill>
                  <a:srgbClr val="FFFFFF"/>
                </a:solidFill>
                <a:latin typeface="Arial"/>
              </a:rPr>
              <a:t>重金属 </a:t>
            </a:r>
            <a:r>
              <a:rPr lang="en-US" altLang="ja-JP" sz="1000" dirty="0">
                <a:solidFill>
                  <a:srgbClr val="FFFFFF"/>
                </a:solidFill>
                <a:latin typeface="Arial"/>
              </a:rPr>
              <a:t>/</a:t>
            </a:r>
            <a:r>
              <a:rPr lang="ja-JP" altLang="en-US" sz="1000" dirty="0">
                <a:solidFill>
                  <a:srgbClr val="FFFFFF"/>
                </a:solidFill>
                <a:latin typeface="Arial"/>
              </a:rPr>
              <a:t>面積</a:t>
            </a:r>
            <a:r>
              <a:rPr lang="en-US" altLang="ja-JP" sz="1000" dirty="0">
                <a:solidFill>
                  <a:srgbClr val="FFFFFF"/>
                </a:solidFill>
                <a:latin typeface="Arial"/>
              </a:rPr>
              <a:t>326596.36</a:t>
            </a:r>
            <a:r>
              <a:rPr lang="ja-JP" altLang="en-US" sz="1000" dirty="0">
                <a:solidFill>
                  <a:srgbClr val="FFFFFF"/>
                </a:solidFill>
                <a:latin typeface="Arial"/>
              </a:rPr>
              <a:t>ヘクタールの</a:t>
            </a:r>
            <a:r>
              <a:rPr lang="en-US" altLang="ja-JP" sz="1000" dirty="0">
                <a:solidFill>
                  <a:srgbClr val="FFFFFF"/>
                </a:solidFill>
                <a:latin typeface="Arial"/>
              </a:rPr>
              <a:t>9.86</a:t>
            </a:r>
          </a:p>
        </p:txBody>
      </p:sp>
      <p:grpSp>
        <p:nvGrpSpPr>
          <p:cNvPr id="153" name="Group 153"/>
          <p:cNvGrpSpPr/>
          <p:nvPr/>
        </p:nvGrpSpPr>
        <p:grpSpPr>
          <a:xfrm>
            <a:off x="575707" y="433576"/>
            <a:ext cx="2315229" cy="329151"/>
            <a:chOff x="0" y="0"/>
            <a:chExt cx="1079314" cy="153444"/>
          </a:xfrm>
        </p:grpSpPr>
        <p:sp>
          <p:nvSpPr>
            <p:cNvPr id="154" name="Freeform 154"/>
            <p:cNvSpPr/>
            <p:nvPr/>
          </p:nvSpPr>
          <p:spPr>
            <a:xfrm>
              <a:off x="0" y="0"/>
              <a:ext cx="1079314" cy="153444"/>
            </a:xfrm>
            <a:custGeom>
              <a:avLst/>
              <a:gdLst/>
              <a:ahLst/>
              <a:cxnLst/>
              <a:rect l="l" t="t" r="r" b="b"/>
              <a:pathLst>
                <a:path w="1079314" h="153444">
                  <a:moveTo>
                    <a:pt x="24522" y="0"/>
                  </a:moveTo>
                  <a:lnTo>
                    <a:pt x="1054792" y="0"/>
                  </a:lnTo>
                  <a:cubicBezTo>
                    <a:pt x="1061295" y="0"/>
                    <a:pt x="1067533" y="2584"/>
                    <a:pt x="1072131" y="7182"/>
                  </a:cubicBezTo>
                  <a:cubicBezTo>
                    <a:pt x="1076730" y="11781"/>
                    <a:pt x="1079314" y="18018"/>
                    <a:pt x="1079314" y="24522"/>
                  </a:cubicBezTo>
                  <a:lnTo>
                    <a:pt x="1079314" y="128922"/>
                  </a:lnTo>
                  <a:cubicBezTo>
                    <a:pt x="1079314" y="135425"/>
                    <a:pt x="1076730" y="141663"/>
                    <a:pt x="1072131" y="146261"/>
                  </a:cubicBezTo>
                  <a:cubicBezTo>
                    <a:pt x="1067533" y="150860"/>
                    <a:pt x="1061295" y="153444"/>
                    <a:pt x="1054792" y="153444"/>
                  </a:cubicBezTo>
                  <a:lnTo>
                    <a:pt x="24522" y="153444"/>
                  </a:lnTo>
                  <a:cubicBezTo>
                    <a:pt x="18018" y="153444"/>
                    <a:pt x="11781" y="150860"/>
                    <a:pt x="7182" y="146261"/>
                  </a:cubicBezTo>
                  <a:cubicBezTo>
                    <a:pt x="2584" y="141663"/>
                    <a:pt x="0" y="135425"/>
                    <a:pt x="0" y="128922"/>
                  </a:cubicBezTo>
                  <a:lnTo>
                    <a:pt x="0" y="24522"/>
                  </a:lnTo>
                  <a:cubicBezTo>
                    <a:pt x="0" y="18018"/>
                    <a:pt x="2584" y="11781"/>
                    <a:pt x="7182" y="7182"/>
                  </a:cubicBezTo>
                  <a:cubicBezTo>
                    <a:pt x="11781" y="2584"/>
                    <a:pt x="18018" y="0"/>
                    <a:pt x="24522"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55" name="TextBox 155"/>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156" name="TextBox 156"/>
          <p:cNvSpPr txBox="1"/>
          <p:nvPr/>
        </p:nvSpPr>
        <p:spPr>
          <a:xfrm>
            <a:off x="1125854" y="512815"/>
            <a:ext cx="1254236" cy="153888"/>
          </a:xfrm>
          <a:prstGeom prst="rect">
            <a:avLst/>
          </a:prstGeom>
        </p:spPr>
        <p:txBody>
          <a:bodyPr lIns="0" tIns="0" rIns="0" bIns="0" rtlCol="0" anchor="t">
            <a:spAutoFit/>
          </a:bodyPr>
          <a:lstStyle/>
          <a:p>
            <a:pPr algn="ctr">
              <a:lnSpc>
                <a:spcPts val="1220"/>
              </a:lnSpc>
            </a:pPr>
            <a:r>
              <a:rPr lang="ja-JP" altLang="en-US" sz="1017" dirty="0">
                <a:solidFill>
                  <a:srgbClr val="000000"/>
                </a:solidFill>
                <a:latin typeface="Arial Bold"/>
              </a:rPr>
              <a:t>汚染</a:t>
            </a:r>
          </a:p>
        </p:txBody>
      </p:sp>
      <p:sp>
        <p:nvSpPr>
          <p:cNvPr id="157" name="Rectangle: Rounded Corners 156">
            <a:extLst>
              <a:ext uri="{FF2B5EF4-FFF2-40B4-BE49-F238E27FC236}">
                <a16:creationId xmlns:a16="http://schemas.microsoft.com/office/drawing/2014/main" id="{1F209851-C131-66E3-55E6-E63504902AD0}"/>
              </a:ext>
            </a:extLst>
          </p:cNvPr>
          <p:cNvSpPr/>
          <p:nvPr/>
        </p:nvSpPr>
        <p:spPr>
          <a:xfrm>
            <a:off x="3483212" y="4042506"/>
            <a:ext cx="4291516" cy="552292"/>
          </a:xfrm>
          <a:prstGeom prst="roundRect">
            <a:avLst/>
          </a:prstGeom>
          <a:solidFill>
            <a:schemeClr val="bg1"/>
          </a:solidFill>
          <a:ln w="19050">
            <a:solidFill>
              <a:srgbClr val="FFC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8" name="Group 3">
            <a:extLst>
              <a:ext uri="{FF2B5EF4-FFF2-40B4-BE49-F238E27FC236}">
                <a16:creationId xmlns:a16="http://schemas.microsoft.com/office/drawing/2014/main" id="{1CCC2E74-F3C3-4BEB-D90C-A7FE531DB922}"/>
              </a:ext>
            </a:extLst>
          </p:cNvPr>
          <p:cNvGrpSpPr/>
          <p:nvPr/>
        </p:nvGrpSpPr>
        <p:grpSpPr>
          <a:xfrm>
            <a:off x="3484523" y="4346607"/>
            <a:ext cx="4291516" cy="661205"/>
            <a:chOff x="0" y="0"/>
            <a:chExt cx="1694411" cy="301571"/>
          </a:xfrm>
        </p:grpSpPr>
        <p:sp>
          <p:nvSpPr>
            <p:cNvPr id="159" name="Freeform 4">
              <a:extLst>
                <a:ext uri="{FF2B5EF4-FFF2-40B4-BE49-F238E27FC236}">
                  <a16:creationId xmlns:a16="http://schemas.microsoft.com/office/drawing/2014/main" id="{00DD9B3B-D67B-044B-B363-A2E605F162A8}"/>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60" name="TextBox 5">
              <a:extLst>
                <a:ext uri="{FF2B5EF4-FFF2-40B4-BE49-F238E27FC236}">
                  <a16:creationId xmlns:a16="http://schemas.microsoft.com/office/drawing/2014/main" id="{8E0D49C0-C506-6A41-A5A1-2C33C158E93D}"/>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61" name="TextBox 9">
            <a:extLst>
              <a:ext uri="{FF2B5EF4-FFF2-40B4-BE49-F238E27FC236}">
                <a16:creationId xmlns:a16="http://schemas.microsoft.com/office/drawing/2014/main" id="{5A3FCEAA-3610-C823-01A5-2F8397AF7970}"/>
              </a:ext>
            </a:extLst>
          </p:cNvPr>
          <p:cNvSpPr txBox="1"/>
          <p:nvPr/>
        </p:nvSpPr>
        <p:spPr>
          <a:xfrm>
            <a:off x="4138958" y="4138906"/>
            <a:ext cx="3399081" cy="166712"/>
          </a:xfrm>
          <a:prstGeom prst="rect">
            <a:avLst/>
          </a:prstGeom>
        </p:spPr>
        <p:txBody>
          <a:bodyPr wrap="square" lIns="0" tIns="0" rIns="0" bIns="0" rtlCol="0" anchor="t">
            <a:spAutoFit/>
          </a:bodyPr>
          <a:lstStyle/>
          <a:p>
            <a:pPr marL="0" lvl="1">
              <a:lnSpc>
                <a:spcPts val="1279"/>
              </a:lnSpc>
            </a:pPr>
            <a:r>
              <a:rPr lang="ja-JP" altLang="en-US" sz="1200" b="1" spc="34" dirty="0">
                <a:solidFill>
                  <a:srgbClr val="000000"/>
                </a:solidFill>
                <a:latin typeface="Arial Bold"/>
              </a:rPr>
              <a:t>さらなる実施作業</a:t>
            </a:r>
          </a:p>
        </p:txBody>
      </p:sp>
      <p:grpSp>
        <p:nvGrpSpPr>
          <p:cNvPr id="162" name="Group 10">
            <a:extLst>
              <a:ext uri="{FF2B5EF4-FFF2-40B4-BE49-F238E27FC236}">
                <a16:creationId xmlns:a16="http://schemas.microsoft.com/office/drawing/2014/main" id="{4CAE0F4E-83AB-1CFC-BE23-E8443DD91456}"/>
              </a:ext>
            </a:extLst>
          </p:cNvPr>
          <p:cNvGrpSpPr/>
          <p:nvPr/>
        </p:nvGrpSpPr>
        <p:grpSpPr>
          <a:xfrm>
            <a:off x="3625616" y="4175827"/>
            <a:ext cx="355425" cy="82725"/>
            <a:chOff x="0" y="0"/>
            <a:chExt cx="725728" cy="192221"/>
          </a:xfrm>
        </p:grpSpPr>
        <p:grpSp>
          <p:nvGrpSpPr>
            <p:cNvPr id="163" name="Group 11">
              <a:extLst>
                <a:ext uri="{FF2B5EF4-FFF2-40B4-BE49-F238E27FC236}">
                  <a16:creationId xmlns:a16="http://schemas.microsoft.com/office/drawing/2014/main" id="{602418DB-E5D5-4068-4156-2CA062119AB1}"/>
                </a:ext>
              </a:extLst>
            </p:cNvPr>
            <p:cNvGrpSpPr/>
            <p:nvPr/>
          </p:nvGrpSpPr>
          <p:grpSpPr>
            <a:xfrm>
              <a:off x="0" y="0"/>
              <a:ext cx="192221" cy="192221"/>
              <a:chOff x="0" y="0"/>
              <a:chExt cx="812800" cy="812800"/>
            </a:xfrm>
          </p:grpSpPr>
          <p:sp>
            <p:nvSpPr>
              <p:cNvPr id="170" name="Freeform 12">
                <a:extLst>
                  <a:ext uri="{FF2B5EF4-FFF2-40B4-BE49-F238E27FC236}">
                    <a16:creationId xmlns:a16="http://schemas.microsoft.com/office/drawing/2014/main" id="{17E57AB5-8FF0-A08D-78A2-9DC5A4A533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71" name="TextBox 13">
                <a:extLst>
                  <a:ext uri="{FF2B5EF4-FFF2-40B4-BE49-F238E27FC236}">
                    <a16:creationId xmlns:a16="http://schemas.microsoft.com/office/drawing/2014/main" id="{6CA0259E-EA02-494C-56E1-E22BA9C75DE2}"/>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nvGrpSpPr>
            <p:cNvPr id="164" name="Group 14">
              <a:extLst>
                <a:ext uri="{FF2B5EF4-FFF2-40B4-BE49-F238E27FC236}">
                  <a16:creationId xmlns:a16="http://schemas.microsoft.com/office/drawing/2014/main" id="{9DB8E660-36FD-B9C1-D7CC-34A5369152C6}"/>
                </a:ext>
              </a:extLst>
            </p:cNvPr>
            <p:cNvGrpSpPr/>
            <p:nvPr/>
          </p:nvGrpSpPr>
          <p:grpSpPr>
            <a:xfrm>
              <a:off x="265085" y="0"/>
              <a:ext cx="192221" cy="192221"/>
              <a:chOff x="0" y="0"/>
              <a:chExt cx="812800" cy="812800"/>
            </a:xfrm>
          </p:grpSpPr>
          <p:sp>
            <p:nvSpPr>
              <p:cNvPr id="168" name="Freeform 15">
                <a:extLst>
                  <a:ext uri="{FF2B5EF4-FFF2-40B4-BE49-F238E27FC236}">
                    <a16:creationId xmlns:a16="http://schemas.microsoft.com/office/drawing/2014/main" id="{A8B791A2-D4EA-0E12-2F7B-A3A7D4599B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69" name="TextBox 16">
                <a:extLst>
                  <a:ext uri="{FF2B5EF4-FFF2-40B4-BE49-F238E27FC236}">
                    <a16:creationId xmlns:a16="http://schemas.microsoft.com/office/drawing/2014/main" id="{37573A42-946B-B348-3E1F-373A3A882E51}"/>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nvGrpSpPr>
            <p:cNvPr id="165" name="Group 17">
              <a:extLst>
                <a:ext uri="{FF2B5EF4-FFF2-40B4-BE49-F238E27FC236}">
                  <a16:creationId xmlns:a16="http://schemas.microsoft.com/office/drawing/2014/main" id="{96A2B5FF-663E-7108-9A01-1B09F9B2A914}"/>
                </a:ext>
              </a:extLst>
            </p:cNvPr>
            <p:cNvGrpSpPr/>
            <p:nvPr/>
          </p:nvGrpSpPr>
          <p:grpSpPr>
            <a:xfrm>
              <a:off x="533506" y="0"/>
              <a:ext cx="192221" cy="192221"/>
              <a:chOff x="0" y="0"/>
              <a:chExt cx="812800" cy="812800"/>
            </a:xfrm>
          </p:grpSpPr>
          <p:sp>
            <p:nvSpPr>
              <p:cNvPr id="166" name="Freeform 18">
                <a:extLst>
                  <a:ext uri="{FF2B5EF4-FFF2-40B4-BE49-F238E27FC236}">
                    <a16:creationId xmlns:a16="http://schemas.microsoft.com/office/drawing/2014/main" id="{2265B7F5-CA3D-D233-5D76-145BEFFDBF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67" name="TextBox 19">
                <a:extLst>
                  <a:ext uri="{FF2B5EF4-FFF2-40B4-BE49-F238E27FC236}">
                    <a16:creationId xmlns:a16="http://schemas.microsoft.com/office/drawing/2014/main" id="{CC770733-F773-9256-F239-D15930C39DFA}"/>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sp>
        <p:nvSpPr>
          <p:cNvPr id="172" name="TextBox 20">
            <a:extLst>
              <a:ext uri="{FF2B5EF4-FFF2-40B4-BE49-F238E27FC236}">
                <a16:creationId xmlns:a16="http://schemas.microsoft.com/office/drawing/2014/main" id="{5AE5628A-2A6D-F18C-A81E-C9A559A90A4D}"/>
              </a:ext>
            </a:extLst>
          </p:cNvPr>
          <p:cNvSpPr txBox="1"/>
          <p:nvPr/>
        </p:nvSpPr>
        <p:spPr>
          <a:xfrm>
            <a:off x="3608214" y="4458182"/>
            <a:ext cx="4046634" cy="323165"/>
          </a:xfrm>
          <a:prstGeom prst="rect">
            <a:avLst/>
          </a:prstGeom>
        </p:spPr>
        <p:txBody>
          <a:bodyPr wrap="square" lIns="0" tIns="0" rIns="0" bIns="0" rtlCol="0" anchor="t">
            <a:spAutoFit/>
          </a:bodyPr>
          <a:lstStyle/>
          <a:p>
            <a:pPr marL="0" lvl="1" algn="ctr"/>
            <a:r>
              <a:rPr lang="ja-JP" altLang="en-US" sz="1050" spc="34" dirty="0">
                <a:solidFill>
                  <a:srgbClr val="FFFFFF"/>
                </a:solidFill>
                <a:latin typeface="Arial Bold"/>
              </a:rPr>
              <a:t>土壌汚染や劣化に関する調査や</a:t>
            </a:r>
            <a:endParaRPr lang="en-US" altLang="ja-JP" sz="1050" spc="34" dirty="0">
              <a:solidFill>
                <a:srgbClr val="FFFFFF"/>
              </a:solidFill>
              <a:latin typeface="Arial Bold"/>
            </a:endParaRPr>
          </a:p>
          <a:p>
            <a:pPr marL="0" lvl="1" algn="ctr"/>
            <a:r>
              <a:rPr lang="ja-JP" altLang="en-US" sz="1050" spc="34" dirty="0">
                <a:solidFill>
                  <a:srgbClr val="FFFFFF"/>
                </a:solidFill>
                <a:latin typeface="Arial Bold"/>
              </a:rPr>
              <a:t>モニタリングのポイント情報についての協力</a:t>
            </a:r>
            <a:endParaRPr lang="en-US" sz="1050" spc="34" dirty="0">
              <a:solidFill>
                <a:srgbClr val="FFFFFF"/>
              </a:solidFill>
              <a:latin typeface="Arial Bold"/>
            </a:endParaRPr>
          </a:p>
        </p:txBody>
      </p:sp>
      <p:grpSp>
        <p:nvGrpSpPr>
          <p:cNvPr id="173" name="Group 3">
            <a:extLst>
              <a:ext uri="{FF2B5EF4-FFF2-40B4-BE49-F238E27FC236}">
                <a16:creationId xmlns:a16="http://schemas.microsoft.com/office/drawing/2014/main" id="{F213C156-68E1-FA60-0606-36C71045F190}"/>
              </a:ext>
            </a:extLst>
          </p:cNvPr>
          <p:cNvGrpSpPr/>
          <p:nvPr/>
        </p:nvGrpSpPr>
        <p:grpSpPr>
          <a:xfrm>
            <a:off x="3483212" y="5110897"/>
            <a:ext cx="4291516" cy="429913"/>
            <a:chOff x="0" y="0"/>
            <a:chExt cx="1694411" cy="301571"/>
          </a:xfrm>
        </p:grpSpPr>
        <p:sp>
          <p:nvSpPr>
            <p:cNvPr id="174" name="Freeform 4">
              <a:extLst>
                <a:ext uri="{FF2B5EF4-FFF2-40B4-BE49-F238E27FC236}">
                  <a16:creationId xmlns:a16="http://schemas.microsoft.com/office/drawing/2014/main" id="{20B5EE1A-49E5-6671-3D32-3211AA213D37}"/>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75" name="TextBox 5">
              <a:extLst>
                <a:ext uri="{FF2B5EF4-FFF2-40B4-BE49-F238E27FC236}">
                  <a16:creationId xmlns:a16="http://schemas.microsoft.com/office/drawing/2014/main" id="{70110723-FCC5-5C8A-9843-617BDB2C3A1F}"/>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76" name="TextBox 20">
            <a:extLst>
              <a:ext uri="{FF2B5EF4-FFF2-40B4-BE49-F238E27FC236}">
                <a16:creationId xmlns:a16="http://schemas.microsoft.com/office/drawing/2014/main" id="{527E2D3F-516D-FCA7-0552-2C9436B72757}"/>
              </a:ext>
            </a:extLst>
          </p:cNvPr>
          <p:cNvSpPr txBox="1"/>
          <p:nvPr/>
        </p:nvSpPr>
        <p:spPr>
          <a:xfrm>
            <a:off x="3608214" y="5164431"/>
            <a:ext cx="4046634" cy="161583"/>
          </a:xfrm>
          <a:prstGeom prst="rect">
            <a:avLst/>
          </a:prstGeom>
        </p:spPr>
        <p:txBody>
          <a:bodyPr wrap="square" lIns="0" tIns="0" rIns="0" bIns="0" rtlCol="0" anchor="t">
            <a:spAutoFit/>
          </a:bodyPr>
          <a:lstStyle/>
          <a:p>
            <a:pPr marL="0" lvl="1" algn="ctr"/>
            <a:r>
              <a:rPr lang="ja-JP" altLang="en-US" sz="1050" spc="34" dirty="0">
                <a:solidFill>
                  <a:srgbClr val="FFFFFF"/>
                </a:solidFill>
                <a:latin typeface="Arial Bold"/>
              </a:rPr>
              <a:t>公的監視の強化と監視システムの構築</a:t>
            </a:r>
          </a:p>
        </p:txBody>
      </p:sp>
      <p:grpSp>
        <p:nvGrpSpPr>
          <p:cNvPr id="177" name="Group 3">
            <a:extLst>
              <a:ext uri="{FF2B5EF4-FFF2-40B4-BE49-F238E27FC236}">
                <a16:creationId xmlns:a16="http://schemas.microsoft.com/office/drawing/2014/main" id="{081E6284-5618-3C6E-49CD-7D97307E7986}"/>
              </a:ext>
            </a:extLst>
          </p:cNvPr>
          <p:cNvGrpSpPr/>
          <p:nvPr/>
        </p:nvGrpSpPr>
        <p:grpSpPr>
          <a:xfrm>
            <a:off x="3483212" y="5619833"/>
            <a:ext cx="4291516" cy="461367"/>
            <a:chOff x="0" y="0"/>
            <a:chExt cx="1694411" cy="301571"/>
          </a:xfrm>
        </p:grpSpPr>
        <p:sp>
          <p:nvSpPr>
            <p:cNvPr id="178" name="Freeform 4">
              <a:extLst>
                <a:ext uri="{FF2B5EF4-FFF2-40B4-BE49-F238E27FC236}">
                  <a16:creationId xmlns:a16="http://schemas.microsoft.com/office/drawing/2014/main" id="{A1B58CCA-0223-E5E7-AA96-92F938302BF9}"/>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79" name="TextBox 5">
              <a:extLst>
                <a:ext uri="{FF2B5EF4-FFF2-40B4-BE49-F238E27FC236}">
                  <a16:creationId xmlns:a16="http://schemas.microsoft.com/office/drawing/2014/main" id="{ED6A9DF1-E9B4-F9CF-9858-135848D5DB84}"/>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80" name="TextBox 20">
            <a:extLst>
              <a:ext uri="{FF2B5EF4-FFF2-40B4-BE49-F238E27FC236}">
                <a16:creationId xmlns:a16="http://schemas.microsoft.com/office/drawing/2014/main" id="{57A588A4-A34D-166B-2B97-50405A02ADE8}"/>
              </a:ext>
            </a:extLst>
          </p:cNvPr>
          <p:cNvSpPr txBox="1"/>
          <p:nvPr/>
        </p:nvSpPr>
        <p:spPr>
          <a:xfrm>
            <a:off x="3633103" y="5782079"/>
            <a:ext cx="4046634" cy="161583"/>
          </a:xfrm>
          <a:prstGeom prst="rect">
            <a:avLst/>
          </a:prstGeom>
        </p:spPr>
        <p:txBody>
          <a:bodyPr wrap="square" lIns="0" tIns="0" rIns="0" bIns="0" rtlCol="0" anchor="t">
            <a:spAutoFit/>
          </a:bodyPr>
          <a:lstStyle/>
          <a:p>
            <a:pPr marL="0" lvl="1" algn="ctr"/>
            <a:r>
              <a:rPr lang="ja-JP" altLang="en-US" sz="1050" spc="34" dirty="0">
                <a:solidFill>
                  <a:srgbClr val="FFFFFF"/>
                </a:solidFill>
                <a:latin typeface="Arial Bold"/>
              </a:rPr>
              <a:t>土壌サンプル分析ラボの設立</a:t>
            </a:r>
          </a:p>
        </p:txBody>
      </p:sp>
      <p:grpSp>
        <p:nvGrpSpPr>
          <p:cNvPr id="181" name="Group 3">
            <a:extLst>
              <a:ext uri="{FF2B5EF4-FFF2-40B4-BE49-F238E27FC236}">
                <a16:creationId xmlns:a16="http://schemas.microsoft.com/office/drawing/2014/main" id="{081E6284-5618-3C6E-49CD-7D97307E7986}"/>
              </a:ext>
            </a:extLst>
          </p:cNvPr>
          <p:cNvGrpSpPr/>
          <p:nvPr/>
        </p:nvGrpSpPr>
        <p:grpSpPr>
          <a:xfrm>
            <a:off x="3521312" y="6153233"/>
            <a:ext cx="4291516" cy="461367"/>
            <a:chOff x="0" y="0"/>
            <a:chExt cx="1694411" cy="301571"/>
          </a:xfrm>
        </p:grpSpPr>
        <p:sp>
          <p:nvSpPr>
            <p:cNvPr id="182" name="Freeform 4">
              <a:extLst>
                <a:ext uri="{FF2B5EF4-FFF2-40B4-BE49-F238E27FC236}">
                  <a16:creationId xmlns:a16="http://schemas.microsoft.com/office/drawing/2014/main" id="{A1B58CCA-0223-E5E7-AA96-92F938302BF9}"/>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83" name="TextBox 5">
              <a:extLst>
                <a:ext uri="{FF2B5EF4-FFF2-40B4-BE49-F238E27FC236}">
                  <a16:creationId xmlns:a16="http://schemas.microsoft.com/office/drawing/2014/main" id="{ED6A9DF1-E9B4-F9CF-9858-135848D5DB84}"/>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84" name="TextBox 20">
            <a:extLst>
              <a:ext uri="{FF2B5EF4-FFF2-40B4-BE49-F238E27FC236}">
                <a16:creationId xmlns:a16="http://schemas.microsoft.com/office/drawing/2014/main" id="{57A588A4-A34D-166B-2B97-50405A02ADE8}"/>
              </a:ext>
            </a:extLst>
          </p:cNvPr>
          <p:cNvSpPr txBox="1"/>
          <p:nvPr/>
        </p:nvSpPr>
        <p:spPr>
          <a:xfrm>
            <a:off x="3634586" y="6347837"/>
            <a:ext cx="4046634" cy="161583"/>
          </a:xfrm>
          <a:prstGeom prst="rect">
            <a:avLst/>
          </a:prstGeom>
        </p:spPr>
        <p:txBody>
          <a:bodyPr wrap="square" lIns="0" tIns="0" rIns="0" bIns="0" rtlCol="0" anchor="t">
            <a:spAutoFit/>
          </a:bodyPr>
          <a:lstStyle/>
          <a:p>
            <a:pPr marL="0" lvl="1" algn="ctr"/>
            <a:r>
              <a:rPr lang="ja-JP" altLang="en-US" sz="1050" spc="34" dirty="0">
                <a:solidFill>
                  <a:srgbClr val="FFFFFF"/>
                </a:solidFill>
                <a:latin typeface="Arial Bold"/>
              </a:rPr>
              <a:t>健康への影響と能力開発に関する</a:t>
            </a:r>
            <a:r>
              <a:rPr lang="en-US" altLang="ja-JP" sz="1050" spc="34" dirty="0">
                <a:solidFill>
                  <a:srgbClr val="FFFFFF"/>
                </a:solidFill>
                <a:latin typeface="Arial Bold"/>
              </a:rPr>
              <a:t>WHO</a:t>
            </a:r>
            <a:r>
              <a:rPr lang="ja-JP" altLang="en-US" sz="1050" spc="34" dirty="0">
                <a:solidFill>
                  <a:srgbClr val="FFFFFF"/>
                </a:solidFill>
                <a:latin typeface="Arial Bold"/>
              </a:rPr>
              <a:t>との協力</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8FDE-C318-98B2-BED7-EF084313C84F}"/>
              </a:ext>
            </a:extLst>
          </p:cNvPr>
          <p:cNvSpPr txBox="1">
            <a:spLocks/>
          </p:cNvSpPr>
          <p:nvPr/>
        </p:nvSpPr>
        <p:spPr>
          <a:xfrm>
            <a:off x="3051350" y="734032"/>
            <a:ext cx="4803111" cy="6733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dirty="0"/>
              <a:t> </a:t>
            </a:r>
            <a:r>
              <a:rPr lang="en-US" sz="3200" dirty="0">
                <a:latin typeface="Arial" panose="020B0604020202020204" pitchFamily="34" charset="0"/>
                <a:cs typeface="Arial" panose="020B0604020202020204" pitchFamily="34" charset="0"/>
              </a:rPr>
              <a:t>COOPERATIONS </a:t>
            </a:r>
          </a:p>
        </p:txBody>
      </p:sp>
      <p:sp>
        <p:nvSpPr>
          <p:cNvPr id="5" name="TextBox 8">
            <a:extLst>
              <a:ext uri="{FF2B5EF4-FFF2-40B4-BE49-F238E27FC236}">
                <a16:creationId xmlns:a16="http://schemas.microsoft.com/office/drawing/2014/main" id="{36674E65-24F8-5A4C-CEF3-81E49710A2F6}"/>
              </a:ext>
            </a:extLst>
          </p:cNvPr>
          <p:cNvSpPr txBox="1">
            <a:spLocks noChangeArrowheads="1"/>
          </p:cNvSpPr>
          <p:nvPr/>
        </p:nvSpPr>
        <p:spPr bwMode="auto">
          <a:xfrm>
            <a:off x="2071827" y="1732803"/>
            <a:ext cx="9845518" cy="2062103"/>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1600" dirty="0">
                <a:latin typeface="Arial" panose="020B0604020202020204" pitchFamily="34" charset="0"/>
                <a:cs typeface="Arial" panose="020B0604020202020204" pitchFamily="34" charset="0"/>
              </a:rPr>
              <a:t>The “Incheon Dream Park” project, as part of the Memorandum of Understanding (MoU) with the Incheon City Government of the Republic of Korea  </a:t>
            </a:r>
            <a:r>
              <a:rPr lang="mn-MN" altLang="en-US" sz="1600" dirty="0">
                <a:latin typeface="Arial" panose="020B0604020202020204" pitchFamily="34" charset="0"/>
                <a:cs typeface="Arial" panose="020B0604020202020204" pitchFamily="34" charset="0"/>
              </a:rPr>
              <a:t>/</a:t>
            </a:r>
            <a:r>
              <a:rPr lang="mn-MN" altLang="en-US" sz="1600" b="1" dirty="0">
                <a:latin typeface="Arial" panose="020B0604020202020204" pitchFamily="34" charset="0"/>
                <a:cs typeface="Arial" panose="020B0604020202020204" pitchFamily="34" charset="0"/>
              </a:rPr>
              <a:t>2017-2027 /     100 </a:t>
            </a:r>
            <a:r>
              <a:rPr lang="en-US" altLang="en-US" sz="1600" b="1" dirty="0">
                <a:latin typeface="Arial" panose="020B0604020202020204" pitchFamily="34" charset="0"/>
                <a:cs typeface="Arial" panose="020B0604020202020204" pitchFamily="34" charset="0"/>
              </a:rPr>
              <a:t>hectare</a:t>
            </a:r>
            <a:r>
              <a:rPr lang="mn-MN" altLang="en-US" sz="1600" b="1" dirty="0">
                <a:latin typeface="Arial" panose="020B0604020202020204" pitchFamily="34" charset="0"/>
                <a:cs typeface="Arial" panose="020B0604020202020204" pitchFamily="34" charset="0"/>
              </a:rPr>
              <a:t> /</a:t>
            </a:r>
          </a:p>
          <a:p>
            <a:pPr algn="just">
              <a:lnSpc>
                <a:spcPct val="100000"/>
              </a:lnSpc>
              <a:spcBef>
                <a:spcPct val="0"/>
              </a:spcBef>
              <a:buFont typeface="Calibri Light" panose="020F0302020204030204" pitchFamily="34" charset="0"/>
              <a:buAutoNum type="arabicPeriod"/>
              <a:defRPr/>
            </a:pPr>
            <a:endParaRPr lang="mn-MN" altLang="en-US" sz="1600" b="1" dirty="0">
              <a:latin typeface="Arial" panose="020B0604020202020204" pitchFamily="34" charset="0"/>
              <a:cs typeface="Arial" panose="020B0604020202020204" pitchFamily="34" charset="0"/>
            </a:endParaRPr>
          </a:p>
          <a:p>
            <a:pPr marL="0" indent="0" algn="just">
              <a:lnSpc>
                <a:spcPct val="100000"/>
              </a:lnSpc>
              <a:spcBef>
                <a:spcPct val="0"/>
              </a:spcBef>
              <a:buFont typeface="Arial" panose="020B0604020202020204" pitchFamily="34" charset="0"/>
              <a:buNone/>
              <a:defRPr/>
            </a:pPr>
            <a:r>
              <a:rPr lang="mn-MN" altLang="en-US" sz="1600" b="1" dirty="0">
                <a:latin typeface="Arial" panose="020B0604020202020204" pitchFamily="34" charset="0"/>
                <a:cs typeface="Arial" panose="020B0604020202020204" pitchFamily="34" charset="0"/>
              </a:rPr>
              <a:t>                                               </a:t>
            </a:r>
          </a:p>
          <a:p>
            <a:pPr marL="0" indent="0" algn="just">
              <a:lnSpc>
                <a:spcPct val="100000"/>
              </a:lnSpc>
              <a:spcBef>
                <a:spcPct val="0"/>
              </a:spcBef>
              <a:buNone/>
              <a:defRPr/>
            </a:pPr>
            <a:endParaRPr lang="mn-MN" altLang="en-US" sz="1600" dirty="0">
              <a:latin typeface="Arial" panose="020B0604020202020204" pitchFamily="34" charset="0"/>
              <a:cs typeface="Arial" panose="020B0604020202020204" pitchFamily="34" charset="0"/>
            </a:endParaRPr>
          </a:p>
          <a:p>
            <a:pPr marL="0" indent="0" algn="just">
              <a:lnSpc>
                <a:spcPct val="100000"/>
              </a:lnSpc>
              <a:spcBef>
                <a:spcPct val="0"/>
              </a:spcBef>
              <a:buNone/>
              <a:defRPr/>
            </a:pPr>
            <a:r>
              <a:rPr lang="mn-MN"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FOREST OF KHAAN BANK</a:t>
            </a:r>
            <a:r>
              <a:rPr lang="mn-MN" altLang="en-US" sz="1600" dirty="0">
                <a:latin typeface="Arial" panose="020B0604020202020204" pitchFamily="34" charset="0"/>
                <a:cs typeface="Arial" panose="020B0604020202020204" pitchFamily="34" charset="0"/>
              </a:rPr>
              <a:t>”   төсөл    </a:t>
            </a:r>
            <a:r>
              <a:rPr lang="en-US" altLang="en-US" sz="1600" dirty="0">
                <a:latin typeface="Arial" panose="020B0604020202020204" pitchFamily="34" charset="0"/>
                <a:cs typeface="Arial" panose="020B0604020202020204" pitchFamily="34" charset="0"/>
              </a:rPr>
              <a:t>/</a:t>
            </a:r>
            <a:r>
              <a:rPr lang="mn-MN" altLang="en-US" sz="1600" b="1" dirty="0">
                <a:latin typeface="Arial" panose="020B0604020202020204" pitchFamily="34" charset="0"/>
                <a:cs typeface="Arial" panose="020B0604020202020204" pitchFamily="34" charset="0"/>
              </a:rPr>
              <a:t>2021-2026  он   40 </a:t>
            </a:r>
            <a:r>
              <a:rPr lang="en-US" altLang="en-US" sz="1600" b="1" dirty="0">
                <a:latin typeface="Arial" panose="020B0604020202020204" pitchFamily="34" charset="0"/>
                <a:cs typeface="Arial" panose="020B0604020202020204" pitchFamily="34" charset="0"/>
              </a:rPr>
              <a:t>hectare </a:t>
            </a:r>
            <a:r>
              <a:rPr lang="mn-MN" altLang="en-US" sz="1600" b="1" dirty="0">
                <a:latin typeface="Arial" panose="020B0604020202020204" pitchFamily="34" charset="0"/>
                <a:cs typeface="Arial" panose="020B0604020202020204" pitchFamily="34" charset="0"/>
              </a:rPr>
              <a:t>/</a:t>
            </a:r>
            <a:r>
              <a:rPr lang="mn-MN" altLang="en-US" sz="1600" dirty="0">
                <a:latin typeface="Arial" panose="020B0604020202020204" pitchFamily="34" charset="0"/>
                <a:cs typeface="Arial" panose="020B0604020202020204" pitchFamily="34" charset="0"/>
              </a:rPr>
              <a:t>    </a:t>
            </a:r>
          </a:p>
          <a:p>
            <a:pPr marL="0" indent="0" algn="just">
              <a:lnSpc>
                <a:spcPct val="100000"/>
              </a:lnSpc>
              <a:spcBef>
                <a:spcPct val="0"/>
              </a:spcBef>
              <a:buFont typeface="Arial" panose="020B0604020202020204" pitchFamily="34" charset="0"/>
              <a:buNone/>
              <a:defRPr/>
            </a:pPr>
            <a:r>
              <a:rPr lang="mn-MN" altLang="en-US" sz="1600" dirty="0">
                <a:latin typeface="Arial" panose="020B0604020202020204" pitchFamily="34" charset="0"/>
                <a:cs typeface="Arial" panose="020B0604020202020204" pitchFamily="34" charset="0"/>
              </a:rPr>
              <a:t> </a:t>
            </a:r>
            <a:endParaRPr lang="en-US" altLang="en-US" sz="1600" b="1" dirty="0">
              <a:latin typeface="Arial" panose="020B0604020202020204" pitchFamily="34" charset="0"/>
              <a:cs typeface="Arial" panose="020B0604020202020204" pitchFamily="34" charset="0"/>
            </a:endParaRPr>
          </a:p>
          <a:p>
            <a:pPr algn="just">
              <a:lnSpc>
                <a:spcPct val="100000"/>
              </a:lnSpc>
              <a:spcBef>
                <a:spcPct val="0"/>
              </a:spcBef>
              <a:buFont typeface="Calibri Light" panose="020F0302020204030204" pitchFamily="34" charset="0"/>
              <a:buAutoNum type="arabicPeriod"/>
              <a:defRPr/>
            </a:pPr>
            <a:endParaRPr lang="en-US" altLang="en-US" sz="1600" dirty="0">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29943480-D132-6E43-437A-2D86A15F3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104" y="1658170"/>
            <a:ext cx="7572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ХААН Банк. Интернэт Банк">
            <a:extLst>
              <a:ext uri="{FF2B5EF4-FFF2-40B4-BE49-F238E27FC236}">
                <a16:creationId xmlns:a16="http://schemas.microsoft.com/office/drawing/2014/main" id="{3C1A36CD-27DD-19A5-0F87-DE3A017514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77029" b="-9973"/>
          <a:stretch/>
        </p:blipFill>
        <p:spPr bwMode="auto">
          <a:xfrm>
            <a:off x="970086" y="2894556"/>
            <a:ext cx="757238" cy="64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a:extLst>
              <a:ext uri="{FF2B5EF4-FFF2-40B4-BE49-F238E27FC236}">
                <a16:creationId xmlns:a16="http://schemas.microsoft.com/office/drawing/2014/main" id="{A871E398-6627-A80E-EA25-4E0F3969017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274655" y="3463192"/>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45F3CF9-0E26-21C6-27C2-0DC4645EC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5507" y="64201"/>
            <a:ext cx="484338" cy="508555"/>
          </a:xfrm>
          <a:prstGeom prst="rect">
            <a:avLst/>
          </a:prstGeom>
        </p:spPr>
      </p:pic>
    </p:spTree>
    <p:extLst>
      <p:ext uri="{BB962C8B-B14F-4D97-AF65-F5344CB8AC3E}">
        <p14:creationId xmlns:p14="http://schemas.microsoft.com/office/powerpoint/2010/main" val="131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4">
            <a:extLst>
              <a:ext uri="{FF2B5EF4-FFF2-40B4-BE49-F238E27FC236}">
                <a16:creationId xmlns:a16="http://schemas.microsoft.com/office/drawing/2014/main" id="{D8DF3B71-37E4-4CE1-869D-D00C9401372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49774"/>
          <a:stretch>
            <a:fillRect/>
          </a:stretch>
        </p:blipFill>
        <p:spPr bwMode="auto">
          <a:xfrm>
            <a:off x="6749256" y="-101600"/>
            <a:ext cx="69913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29">
            <a:extLst>
              <a:ext uri="{FF2B5EF4-FFF2-40B4-BE49-F238E27FC236}">
                <a16:creationId xmlns:a16="http://schemas.microsoft.com/office/drawing/2014/main" id="{C5107286-6976-4E19-BE0F-35683DF33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9774"/>
          <a:stretch>
            <a:fillRect/>
          </a:stretch>
        </p:blipFill>
        <p:spPr bwMode="auto">
          <a:xfrm>
            <a:off x="6986588" y="1697038"/>
            <a:ext cx="518477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2" descr="Image result for нийслэлийн зураг төслийн хүрээлэн">
            <a:extLst>
              <a:ext uri="{FF2B5EF4-FFF2-40B4-BE49-F238E27FC236}">
                <a16:creationId xmlns:a16="http://schemas.microsoft.com/office/drawing/2014/main" id="{898196B9-FDA9-46FC-8944-9E79F4C21213}"/>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9612" t="16962" r="69479" b="42538"/>
          <a:stretch>
            <a:fillRect/>
          </a:stretch>
        </p:blipFill>
        <p:spPr bwMode="auto">
          <a:xfrm>
            <a:off x="15379700" y="1697038"/>
            <a:ext cx="258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4" descr="Image result for нийслэлийн ерөнхий төлөвлөгөөний газар">
            <a:extLst>
              <a:ext uri="{FF2B5EF4-FFF2-40B4-BE49-F238E27FC236}">
                <a16:creationId xmlns:a16="http://schemas.microsoft.com/office/drawing/2014/main" id="{4F15E9FB-57B7-435E-8426-7BC3CC4C3A2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36789" t="10931" r="37701" b="38728"/>
          <a:stretch>
            <a:fillRect/>
          </a:stretch>
        </p:blipFill>
        <p:spPr bwMode="auto">
          <a:xfrm>
            <a:off x="15382875" y="1335088"/>
            <a:ext cx="2587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6" descr="Image result for барилга хот байгуулалтын яам">
            <a:extLst>
              <a:ext uri="{FF2B5EF4-FFF2-40B4-BE49-F238E27FC236}">
                <a16:creationId xmlns:a16="http://schemas.microsoft.com/office/drawing/2014/main" id="{6973F295-CCD2-4322-B947-2C7589FD6AF3}"/>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l="9831" t="11308" r="61267" b="21074"/>
          <a:stretch>
            <a:fillRect/>
          </a:stretch>
        </p:blipFill>
        <p:spPr bwMode="auto">
          <a:xfrm>
            <a:off x="15365413" y="52228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7" name="Picture 2" descr="Image result for Ð½Ð¸Ð¹ÑÐ»ÑÐ»Ð¸Ð¹Ð½ Ð·Ð°ÑÐ°Ð³ Ð´Ð°ÑÐ³ÑÐ½ ÑÐ°Ð¼Ð³ÑÐ½ Ð³Ð°Ð·Ð°Ñ">
            <a:extLst>
              <a:ext uri="{FF2B5EF4-FFF2-40B4-BE49-F238E27FC236}">
                <a16:creationId xmlns:a16="http://schemas.microsoft.com/office/drawing/2014/main" id="{C2809776-1DF9-4089-80F0-D4DE011BC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000" y="914400"/>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80" name="Picture 24">
            <a:extLst>
              <a:ext uri="{FF2B5EF4-FFF2-40B4-BE49-F238E27FC236}">
                <a16:creationId xmlns:a16="http://schemas.microsoft.com/office/drawing/2014/main" id="{7DCA253B-328F-490E-A04C-17738CAC5190}"/>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l="49774"/>
          <a:stretch>
            <a:fillRect/>
          </a:stretch>
        </p:blipFill>
        <p:spPr bwMode="auto">
          <a:xfrm>
            <a:off x="0" y="0"/>
            <a:ext cx="69913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TextBox 25">
            <a:extLst>
              <a:ext uri="{FF2B5EF4-FFF2-40B4-BE49-F238E27FC236}">
                <a16:creationId xmlns:a16="http://schemas.microsoft.com/office/drawing/2014/main" id="{906E9D45-4757-4BCC-A08D-0C50FB321F4B}"/>
              </a:ext>
            </a:extLst>
          </p:cNvPr>
          <p:cNvSpPr txBox="1">
            <a:spLocks noChangeArrowheads="1"/>
          </p:cNvSpPr>
          <p:nvPr/>
        </p:nvSpPr>
        <p:spPr bwMode="auto">
          <a:xfrm>
            <a:off x="4046538" y="2594090"/>
            <a:ext cx="756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ja-JP" altLang="en-US" sz="2000" b="1">
                <a:latin typeface="Ch Freeset" panose="020B7200000000000000" pitchFamily="34" charset="0"/>
                <a:cs typeface="Arial" panose="020B0604020202020204" pitchFamily="34" charset="0"/>
              </a:rPr>
              <a:t>ご清聴ありがとうございました。</a:t>
            </a:r>
            <a:endParaRPr lang="ja-JP" altLang="en-US" sz="2000" b="1" dirty="0">
              <a:latin typeface="Ch Freeset" panose="020B7200000000000000"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7EE2304-5F2A-9DAF-F4CE-3C860FE1DEE6}"/>
              </a:ext>
            </a:extLst>
          </p:cNvPr>
          <p:cNvSpPr>
            <a:spLocks noChangeAspect="1"/>
          </p:cNvSpPr>
          <p:nvPr/>
        </p:nvSpPr>
        <p:spPr>
          <a:xfrm>
            <a:off x="445351" y="1517715"/>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1</a:t>
            </a:r>
            <a:endParaRPr lang="en-US" sz="2800" b="1" dirty="0">
              <a:solidFill>
                <a:schemeClr val="bg1"/>
              </a:solidFill>
              <a:latin typeface="GIP Bold" panose="00000800000000000000" pitchFamily="50" charset="0"/>
            </a:endParaRPr>
          </a:p>
        </p:txBody>
      </p:sp>
      <p:sp>
        <p:nvSpPr>
          <p:cNvPr id="3" name="Oval 2">
            <a:extLst>
              <a:ext uri="{FF2B5EF4-FFF2-40B4-BE49-F238E27FC236}">
                <a16:creationId xmlns:a16="http://schemas.microsoft.com/office/drawing/2014/main" id="{5D0DA284-F9ED-4A9D-6718-865BABB6B745}"/>
              </a:ext>
            </a:extLst>
          </p:cNvPr>
          <p:cNvSpPr>
            <a:spLocks noChangeAspect="1"/>
          </p:cNvSpPr>
          <p:nvPr/>
        </p:nvSpPr>
        <p:spPr>
          <a:xfrm>
            <a:off x="445351" y="2447294"/>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2</a:t>
            </a:r>
            <a:endParaRPr lang="en-US" sz="2800" b="1" dirty="0">
              <a:solidFill>
                <a:schemeClr val="bg1"/>
              </a:solidFill>
              <a:latin typeface="GIP Bold" panose="00000800000000000000" pitchFamily="50" charset="0"/>
            </a:endParaRPr>
          </a:p>
        </p:txBody>
      </p:sp>
      <p:cxnSp>
        <p:nvCxnSpPr>
          <p:cNvPr id="4" name="Straight Connector 3">
            <a:extLst>
              <a:ext uri="{FF2B5EF4-FFF2-40B4-BE49-F238E27FC236}">
                <a16:creationId xmlns:a16="http://schemas.microsoft.com/office/drawing/2014/main" id="{583AD5F7-B476-C5C9-C340-E16B48D238C6}"/>
              </a:ext>
            </a:extLst>
          </p:cNvPr>
          <p:cNvCxnSpPr/>
          <p:nvPr/>
        </p:nvCxnSpPr>
        <p:spPr>
          <a:xfrm>
            <a:off x="715335" y="2087183"/>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2B7A5F-6633-2BD4-E7F2-7A387B2DEAC5}"/>
              </a:ext>
            </a:extLst>
          </p:cNvPr>
          <p:cNvCxnSpPr/>
          <p:nvPr/>
        </p:nvCxnSpPr>
        <p:spPr>
          <a:xfrm>
            <a:off x="715335" y="3059294"/>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7DC7AAF-054B-544D-FB0A-B4E9FA01AC88}"/>
              </a:ext>
            </a:extLst>
          </p:cNvPr>
          <p:cNvSpPr>
            <a:spLocks noChangeAspect="1"/>
          </p:cNvSpPr>
          <p:nvPr/>
        </p:nvSpPr>
        <p:spPr>
          <a:xfrm>
            <a:off x="445351" y="3386148"/>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3</a:t>
            </a:r>
            <a:endParaRPr lang="en-US" sz="2800" b="1" dirty="0">
              <a:solidFill>
                <a:schemeClr val="bg1"/>
              </a:solidFill>
              <a:latin typeface="GIP Bold" panose="00000800000000000000" pitchFamily="50" charset="0"/>
            </a:endParaRPr>
          </a:p>
        </p:txBody>
      </p:sp>
      <p:cxnSp>
        <p:nvCxnSpPr>
          <p:cNvPr id="7" name="Straight Connector 6">
            <a:extLst>
              <a:ext uri="{FF2B5EF4-FFF2-40B4-BE49-F238E27FC236}">
                <a16:creationId xmlns:a16="http://schemas.microsoft.com/office/drawing/2014/main" id="{02D3E614-44D9-7B74-264D-A8D7E73B9446}"/>
              </a:ext>
            </a:extLst>
          </p:cNvPr>
          <p:cNvCxnSpPr/>
          <p:nvPr/>
        </p:nvCxnSpPr>
        <p:spPr>
          <a:xfrm>
            <a:off x="715335" y="3955616"/>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7A5071-7C03-369D-D4DF-88FBCC356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661" y="362830"/>
            <a:ext cx="634921" cy="666667"/>
          </a:xfrm>
          <a:prstGeom prst="rect">
            <a:avLst/>
          </a:prstGeom>
        </p:spPr>
      </p:pic>
      <p:sp>
        <p:nvSpPr>
          <p:cNvPr id="12" name="TextBox 11">
            <a:extLst>
              <a:ext uri="{FF2B5EF4-FFF2-40B4-BE49-F238E27FC236}">
                <a16:creationId xmlns:a16="http://schemas.microsoft.com/office/drawing/2014/main" id="{2A2D2ED2-92D6-4EB0-9CE1-A14CD013978D}"/>
              </a:ext>
            </a:extLst>
          </p:cNvPr>
          <p:cNvSpPr txBox="1"/>
          <p:nvPr/>
        </p:nvSpPr>
        <p:spPr>
          <a:xfrm>
            <a:off x="1057351" y="505845"/>
            <a:ext cx="4577028" cy="461665"/>
          </a:xfrm>
          <a:prstGeom prst="rect">
            <a:avLst/>
          </a:prstGeom>
          <a:noFill/>
        </p:spPr>
        <p:txBody>
          <a:bodyPr wrap="square">
            <a:spAutoFit/>
          </a:bodyPr>
          <a:lstStyle/>
          <a:p>
            <a:r>
              <a:rPr lang="en-US" sz="2400" b="1" dirty="0">
                <a:solidFill>
                  <a:srgbClr val="104871"/>
                </a:solidFill>
                <a:latin typeface="Roboto" panose="02000000000000000000" pitchFamily="2" charset="0"/>
                <a:ea typeface="Roboto" panose="02000000000000000000" pitchFamily="2" charset="0"/>
                <a:cs typeface="Roboto" panose="02000000000000000000" pitchFamily="2" charset="0"/>
              </a:rPr>
              <a:t>CONTENTS</a:t>
            </a:r>
          </a:p>
        </p:txBody>
      </p:sp>
      <p:sp>
        <p:nvSpPr>
          <p:cNvPr id="14" name="Content Placeholder 2">
            <a:extLst>
              <a:ext uri="{FF2B5EF4-FFF2-40B4-BE49-F238E27FC236}">
                <a16:creationId xmlns:a16="http://schemas.microsoft.com/office/drawing/2014/main" id="{E9E8F150-6F17-57D8-A0EE-D59CF43ED357}"/>
              </a:ext>
            </a:extLst>
          </p:cNvPr>
          <p:cNvSpPr txBox="1">
            <a:spLocks/>
          </p:cNvSpPr>
          <p:nvPr/>
        </p:nvSpPr>
        <p:spPr>
          <a:xfrm>
            <a:off x="1213578" y="2442408"/>
            <a:ext cx="9764841"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TARGETS AND OBJECTIVES SPECIFIED IN LONG-TERM AND MEDIUM-TERM POLICY DOCUMENTS</a:t>
            </a:r>
            <a:endParaRPr lang="en-US" sz="1800" dirty="0">
              <a:solidFill>
                <a:schemeClr val="bg2">
                  <a:lumMod val="25000"/>
                </a:schemeClr>
              </a:solidFill>
              <a:latin typeface="GIP Bold" panose="00000800000000000000" pitchFamily="50" charset="0"/>
              <a:cs typeface="Arial" pitchFamily="34" charset="0"/>
            </a:endParaRPr>
          </a:p>
        </p:txBody>
      </p:sp>
      <p:sp>
        <p:nvSpPr>
          <p:cNvPr id="15" name="Content Placeholder 2">
            <a:extLst>
              <a:ext uri="{FF2B5EF4-FFF2-40B4-BE49-F238E27FC236}">
                <a16:creationId xmlns:a16="http://schemas.microsoft.com/office/drawing/2014/main" id="{80BE120B-FAFC-2D29-A3BC-F073378FAF2E}"/>
              </a:ext>
            </a:extLst>
          </p:cNvPr>
          <p:cNvSpPr txBox="1">
            <a:spLocks/>
          </p:cNvSpPr>
          <p:nvPr/>
        </p:nvSpPr>
        <p:spPr>
          <a:xfrm>
            <a:off x="1085820" y="3349442"/>
            <a:ext cx="9764841"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ONGOING WORK AND PLANNED FUTURE MEASURES</a:t>
            </a:r>
            <a:endParaRPr lang="en-US" sz="1800" dirty="0">
              <a:solidFill>
                <a:schemeClr val="bg2">
                  <a:lumMod val="25000"/>
                </a:schemeClr>
              </a:solidFill>
              <a:latin typeface="GIP Bold" panose="00000800000000000000" pitchFamily="50" charset="0"/>
              <a:cs typeface="Arial" pitchFamily="34" charset="0"/>
            </a:endParaRPr>
          </a:p>
        </p:txBody>
      </p:sp>
      <p:sp>
        <p:nvSpPr>
          <p:cNvPr id="10" name="Content Placeholder 2">
            <a:extLst>
              <a:ext uri="{FF2B5EF4-FFF2-40B4-BE49-F238E27FC236}">
                <a16:creationId xmlns:a16="http://schemas.microsoft.com/office/drawing/2014/main" id="{CC43CF20-41CF-3FA5-2C06-D9668D7859F8}"/>
              </a:ext>
            </a:extLst>
          </p:cNvPr>
          <p:cNvSpPr txBox="1">
            <a:spLocks/>
          </p:cNvSpPr>
          <p:nvPr/>
        </p:nvSpPr>
        <p:spPr>
          <a:xfrm>
            <a:off x="1213577" y="1569237"/>
            <a:ext cx="10402317"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GENERAL INTRODUCTION OF ULAANBAATAR CITY, ENVIRONMENTAL CONDITIONS, AND OBJECTIVE ISSUES</a:t>
            </a:r>
            <a:endParaRPr lang="en-US" sz="1800" dirty="0">
              <a:solidFill>
                <a:schemeClr val="bg2">
                  <a:lumMod val="25000"/>
                </a:schemeClr>
              </a:solidFill>
              <a:latin typeface="GIP Bold" panose="00000800000000000000" pitchFamily="50" charset="0"/>
              <a:cs typeface="Arial" pitchFamily="34" charset="0"/>
            </a:endParaRPr>
          </a:p>
        </p:txBody>
      </p:sp>
      <p:pic>
        <p:nvPicPr>
          <p:cNvPr id="13" name="Picture 24">
            <a:extLst>
              <a:ext uri="{FF2B5EF4-FFF2-40B4-BE49-F238E27FC236}">
                <a16:creationId xmlns:a16="http://schemas.microsoft.com/office/drawing/2014/main" id="{7D3722E0-E0A0-372C-2A6F-6B7E5DF7E94B}"/>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0" y="-65904"/>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7DE7147B-EBB1-BFF4-2C37-23083BDD2F27}"/>
              </a:ext>
            </a:extLst>
          </p:cNvPr>
          <p:cNvSpPr txBox="1"/>
          <p:nvPr/>
        </p:nvSpPr>
        <p:spPr>
          <a:xfrm>
            <a:off x="142712" y="462499"/>
            <a:ext cx="10819329" cy="400110"/>
          </a:xfrm>
          <a:prstGeom prst="rect">
            <a:avLst/>
          </a:prstGeom>
          <a:noFill/>
        </p:spPr>
        <p:txBody>
          <a:bodyPr wrap="square">
            <a:spAutoFit/>
          </a:bodyPr>
          <a:lstStyle/>
          <a:p>
            <a:pPr>
              <a:defRPr/>
            </a:pPr>
            <a:r>
              <a:rPr lang="en-US" altLang="ko-KR" sz="2000" b="1" dirty="0">
                <a:solidFill>
                  <a:srgbClr val="104871"/>
                </a:solidFill>
                <a:latin typeface="Roboto" panose="02000000000000000000" pitchFamily="2" charset="0"/>
                <a:ea typeface="Roboto" panose="02000000000000000000" pitchFamily="2" charset="0"/>
                <a:cs typeface="Roboto" panose="02000000000000000000" pitchFamily="2" charset="0"/>
              </a:rPr>
              <a:t> </a:t>
            </a:r>
            <a:r>
              <a:rPr lang="en-US" sz="2000" dirty="0">
                <a:solidFill>
                  <a:schemeClr val="bg2">
                    <a:lumMod val="25000"/>
                  </a:schemeClr>
                </a:solidFill>
                <a:cs typeface="Arial" pitchFamily="34" charset="0"/>
              </a:rPr>
              <a:t>GENERAL INTRODUCTION OF ULAANBAATAR CITY</a:t>
            </a:r>
            <a:endParaRPr lang="en-US" altLang="ko-KR" sz="2000" b="1" dirty="0">
              <a:solidFill>
                <a:srgbClr val="104871"/>
              </a:solidFill>
              <a:latin typeface="Roboto" panose="02000000000000000000" pitchFamily="2" charset="0"/>
              <a:ea typeface="Roboto" panose="02000000000000000000" pitchFamily="2" charset="0"/>
              <a:cs typeface="Roboto" panose="02000000000000000000" pitchFamily="2" charset="0"/>
            </a:endParaRPr>
          </a:p>
        </p:txBody>
      </p:sp>
      <p:pic>
        <p:nvPicPr>
          <p:cNvPr id="52" name="Picture 51">
            <a:extLst>
              <a:ext uri="{FF2B5EF4-FFF2-40B4-BE49-F238E27FC236}">
                <a16:creationId xmlns:a16="http://schemas.microsoft.com/office/drawing/2014/main" id="{F5BA0AA7-FC3A-21FC-1690-03D2D3F3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661" y="362830"/>
            <a:ext cx="634921" cy="666667"/>
          </a:xfrm>
          <a:prstGeom prst="rect">
            <a:avLst/>
          </a:prstGeom>
        </p:spPr>
      </p:pic>
      <p:pic>
        <p:nvPicPr>
          <p:cNvPr id="587" name="Picture Placeholder 1">
            <a:extLst>
              <a:ext uri="{FF2B5EF4-FFF2-40B4-BE49-F238E27FC236}">
                <a16:creationId xmlns:a16="http://schemas.microsoft.com/office/drawing/2014/main" id="{481D4776-CC38-F396-E5F3-3A02C071329E}"/>
              </a:ext>
            </a:extLst>
          </p:cNvPr>
          <p:cNvPicPr>
            <a:picLocks noChangeAspect="1"/>
          </p:cNvPicPr>
          <p:nvPr/>
        </p:nvPicPr>
        <p:blipFill>
          <a:blip r:embed="rId4">
            <a:extLst>
              <a:ext uri="{28A0092B-C50C-407E-A947-70E740481C1C}">
                <a14:useLocalDpi xmlns:a14="http://schemas.microsoft.com/office/drawing/2010/main" val="0"/>
              </a:ext>
            </a:extLst>
          </a:blip>
          <a:srcRect l="9801" r="9801"/>
          <a:stretch>
            <a:fillRect/>
          </a:stretch>
        </p:blipFill>
        <p:spPr>
          <a:xfrm>
            <a:off x="211516" y="1166220"/>
            <a:ext cx="4455734" cy="5475780"/>
          </a:xfrm>
          <a:prstGeom prst="rect">
            <a:avLst/>
          </a:prstGeom>
        </p:spPr>
      </p:pic>
      <p:sp>
        <p:nvSpPr>
          <p:cNvPr id="588" name="Rectangle 587">
            <a:extLst>
              <a:ext uri="{FF2B5EF4-FFF2-40B4-BE49-F238E27FC236}">
                <a16:creationId xmlns:a16="http://schemas.microsoft.com/office/drawing/2014/main" id="{5366B200-81DC-3561-DB12-31BE3397D9D8}"/>
              </a:ext>
            </a:extLst>
          </p:cNvPr>
          <p:cNvSpPr/>
          <p:nvPr/>
        </p:nvSpPr>
        <p:spPr>
          <a:xfrm>
            <a:off x="1751785" y="3429000"/>
            <a:ext cx="1292340" cy="289310"/>
          </a:xfrm>
          <a:prstGeom prst="rect">
            <a:avLst/>
          </a:prstGeom>
        </p:spPr>
        <p:txBody>
          <a:bodyPr wrap="none">
            <a:spAutoFit/>
          </a:bodyPr>
          <a:lstStyle/>
          <a:p>
            <a:pPr algn="r">
              <a:lnSpc>
                <a:spcPct val="80000"/>
              </a:lnSpc>
            </a:pPr>
            <a:r>
              <a:rPr lang="en-US" altLang="ko-KR" sz="1600" dirty="0">
                <a:cs typeface="Arial" pitchFamily="34" charset="0"/>
              </a:rPr>
              <a:t>MONGOLIA</a:t>
            </a:r>
          </a:p>
        </p:txBody>
      </p:sp>
      <p:pic>
        <p:nvPicPr>
          <p:cNvPr id="616" name="Picture 615">
            <a:extLst>
              <a:ext uri="{FF2B5EF4-FFF2-40B4-BE49-F238E27FC236}">
                <a16:creationId xmlns:a16="http://schemas.microsoft.com/office/drawing/2014/main" id="{89947F9C-4B85-3E98-5892-75B754FC56DC}"/>
              </a:ext>
            </a:extLst>
          </p:cNvPr>
          <p:cNvPicPr>
            <a:picLocks noChangeAspect="1"/>
          </p:cNvPicPr>
          <p:nvPr/>
        </p:nvPicPr>
        <p:blipFill>
          <a:blip r:embed="rId5"/>
          <a:stretch>
            <a:fillRect/>
          </a:stretch>
        </p:blipFill>
        <p:spPr>
          <a:xfrm>
            <a:off x="4988417" y="1151765"/>
            <a:ext cx="7122696" cy="4366484"/>
          </a:xfrm>
          <a:prstGeom prst="rect">
            <a:avLst/>
          </a:prstGeom>
        </p:spPr>
      </p:pic>
      <p:pic>
        <p:nvPicPr>
          <p:cNvPr id="621" name="Graphic 7" descr="City">
            <a:extLst>
              <a:ext uri="{FF2B5EF4-FFF2-40B4-BE49-F238E27FC236}">
                <a16:creationId xmlns:a16="http://schemas.microsoft.com/office/drawing/2014/main" id="{D33CDE92-7541-0269-21D4-35347DA37514}"/>
              </a:ext>
            </a:extLst>
          </p:cNvPr>
          <p:cNvPicPr>
            <a:picLocks noChangeAspect="1"/>
          </p:cNvPicPr>
          <p:nvPr/>
        </p:nvPicPr>
        <p:blipFill>
          <a:blip r:embed="rId6" cstate="hqprint"/>
          <a:stretch>
            <a:fillRect/>
          </a:stretch>
        </p:blipFill>
        <p:spPr bwMode="auto">
          <a:xfrm>
            <a:off x="5881806" y="5577704"/>
            <a:ext cx="769408" cy="858309"/>
          </a:xfrm>
          <a:prstGeom prst="rect">
            <a:avLst/>
          </a:prstGeom>
        </p:spPr>
      </p:pic>
      <p:sp>
        <p:nvSpPr>
          <p:cNvPr id="622" name="TextBox 104">
            <a:extLst>
              <a:ext uri="{FF2B5EF4-FFF2-40B4-BE49-F238E27FC236}">
                <a16:creationId xmlns:a16="http://schemas.microsoft.com/office/drawing/2014/main" id="{20D76B1A-CBDF-A54A-72B0-7B03624FBAD0}"/>
              </a:ext>
            </a:extLst>
          </p:cNvPr>
          <p:cNvSpPr txBox="1">
            <a:spLocks noChangeArrowheads="1"/>
          </p:cNvSpPr>
          <p:nvPr/>
        </p:nvSpPr>
        <p:spPr bwMode="auto">
          <a:xfrm>
            <a:off x="6651214" y="5747769"/>
            <a:ext cx="1565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cs typeface="Arial" panose="020B0604020202020204" pitchFamily="34" charset="0"/>
              </a:rPr>
              <a:t>APARTMENTS</a:t>
            </a:r>
            <a:endParaRPr lang="mn-MN"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mn-MN" altLang="en-US" sz="12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56</a:t>
            </a:r>
            <a:r>
              <a:rPr lang="mn-MN" altLang="en-US" sz="2000" b="1"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0</a:t>
            </a:r>
            <a:r>
              <a:rPr lang="mn-MN" altLang="en-US" sz="2000" b="1" dirty="0">
                <a:latin typeface="Arial" panose="020B0604020202020204" pitchFamily="34" charset="0"/>
                <a:cs typeface="Arial" panose="020B0604020202020204" pitchFamily="34" charset="0"/>
              </a:rPr>
              <a:t>%  </a:t>
            </a:r>
          </a:p>
        </p:txBody>
      </p:sp>
      <p:sp>
        <p:nvSpPr>
          <p:cNvPr id="623" name="TextBox 104">
            <a:extLst>
              <a:ext uri="{FF2B5EF4-FFF2-40B4-BE49-F238E27FC236}">
                <a16:creationId xmlns:a16="http://schemas.microsoft.com/office/drawing/2014/main" id="{EF1B4741-93B1-0F62-ADEF-C63A8B7EFB64}"/>
              </a:ext>
            </a:extLst>
          </p:cNvPr>
          <p:cNvSpPr txBox="1">
            <a:spLocks noChangeArrowheads="1"/>
          </p:cNvSpPr>
          <p:nvPr/>
        </p:nvSpPr>
        <p:spPr bwMode="auto">
          <a:xfrm>
            <a:off x="9195659" y="5714470"/>
            <a:ext cx="1867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cs typeface="Arial" panose="020B0604020202020204" pitchFamily="34" charset="0"/>
              </a:rPr>
              <a:t>GER AREA</a:t>
            </a:r>
            <a:endParaRPr lang="mn-MN"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mn-MN" altLang="en-US" sz="2000" b="1" dirty="0">
                <a:latin typeface="Arial" panose="020B0604020202020204" pitchFamily="34" charset="0"/>
                <a:cs typeface="Arial" panose="020B0604020202020204" pitchFamily="34" charset="0"/>
              </a:rPr>
              <a:t>4</a:t>
            </a:r>
            <a:r>
              <a:rPr lang="en-US" altLang="en-US" sz="2000" b="1" dirty="0">
                <a:latin typeface="Arial" panose="020B0604020202020204" pitchFamily="34" charset="0"/>
                <a:cs typeface="Arial" panose="020B0604020202020204" pitchFamily="34" charset="0"/>
              </a:rPr>
              <a:t>4</a:t>
            </a:r>
            <a:r>
              <a:rPr lang="mn-MN" altLang="en-US" sz="2000" b="1"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0</a:t>
            </a:r>
            <a:r>
              <a:rPr lang="mn-MN" altLang="en-US" sz="2000" b="1" dirty="0">
                <a:latin typeface="Arial" panose="020B0604020202020204" pitchFamily="34" charset="0"/>
                <a:cs typeface="Arial" panose="020B0604020202020204" pitchFamily="34" charset="0"/>
              </a:rPr>
              <a:t>%  </a:t>
            </a:r>
          </a:p>
        </p:txBody>
      </p:sp>
      <p:sp>
        <p:nvSpPr>
          <p:cNvPr id="625" name="Rectangle 624">
            <a:extLst>
              <a:ext uri="{FF2B5EF4-FFF2-40B4-BE49-F238E27FC236}">
                <a16:creationId xmlns:a16="http://schemas.microsoft.com/office/drawing/2014/main" id="{49086A0D-75AB-1C32-B3B0-E54C79E7EA7B}"/>
              </a:ext>
            </a:extLst>
          </p:cNvPr>
          <p:cNvSpPr/>
          <p:nvPr/>
        </p:nvSpPr>
        <p:spPr>
          <a:xfrm>
            <a:off x="5129177" y="5036960"/>
            <a:ext cx="1494320" cy="523220"/>
          </a:xfrm>
          <a:prstGeom prst="rect">
            <a:avLst/>
          </a:prstGeom>
        </p:spPr>
        <p:txBody>
          <a:bodyPr wrap="none">
            <a:spAutoFit/>
          </a:bodyPr>
          <a:lstStyle/>
          <a:p>
            <a:r>
              <a:rPr lang="en-US" sz="1400" dirty="0"/>
              <a:t>Minimum °C – 40</a:t>
            </a:r>
          </a:p>
          <a:p>
            <a:r>
              <a:rPr lang="en-US" sz="1400" dirty="0"/>
              <a:t>Maximum °C +39</a:t>
            </a:r>
            <a:endParaRPr lang="mn-MN" sz="1400" dirty="0"/>
          </a:p>
        </p:txBody>
      </p:sp>
      <p:pic>
        <p:nvPicPr>
          <p:cNvPr id="627" name="Picture 12">
            <a:extLst>
              <a:ext uri="{FF2B5EF4-FFF2-40B4-BE49-F238E27FC236}">
                <a16:creationId xmlns:a16="http://schemas.microsoft.com/office/drawing/2014/main" id="{1A2553F9-6D81-FEBF-8192-DE40E75BA80C}"/>
              </a:ext>
            </a:extLst>
          </p:cNvPr>
          <p:cNvPicPr>
            <a:picLocks noChangeAspect="1" noChangeArrowheads="1"/>
          </p:cNvPicPr>
          <p:nvPr/>
        </p:nvPicPr>
        <p:blipFill>
          <a:blip r:embed="rId7">
            <a:duotone>
              <a:schemeClr val="accent2">
                <a:shade val="45000"/>
                <a:satMod val="135000"/>
              </a:schemeClr>
              <a:prstClr val="white"/>
            </a:duotone>
          </a:blip>
          <a:srcRect/>
          <a:stretch>
            <a:fillRect/>
          </a:stretch>
        </p:blipFill>
        <p:spPr bwMode="auto">
          <a:xfrm>
            <a:off x="8385936" y="5562078"/>
            <a:ext cx="809723" cy="737167"/>
          </a:xfrm>
          <a:prstGeom prst="rect">
            <a:avLst/>
          </a:prstGeom>
          <a:noFill/>
          <a:ln>
            <a:noFill/>
          </a:ln>
        </p:spPr>
      </p:pic>
      <p:sp>
        <p:nvSpPr>
          <p:cNvPr id="2" name="Rectangle 1">
            <a:extLst>
              <a:ext uri="{FF2B5EF4-FFF2-40B4-BE49-F238E27FC236}">
                <a16:creationId xmlns:a16="http://schemas.microsoft.com/office/drawing/2014/main" id="{61DCB3BA-EB16-66C5-18ED-1C96D284B373}"/>
              </a:ext>
            </a:extLst>
          </p:cNvPr>
          <p:cNvSpPr/>
          <p:nvPr/>
        </p:nvSpPr>
        <p:spPr>
          <a:xfrm>
            <a:off x="9996551" y="3376215"/>
            <a:ext cx="1830359" cy="376014"/>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sp>
        <p:nvSpPr>
          <p:cNvPr id="3" name="Rectangle 2">
            <a:extLst>
              <a:ext uri="{FF2B5EF4-FFF2-40B4-BE49-F238E27FC236}">
                <a16:creationId xmlns:a16="http://schemas.microsoft.com/office/drawing/2014/main" id="{A8AA1392-1162-CFBE-4AF9-B148D64B3B73}"/>
              </a:ext>
            </a:extLst>
          </p:cNvPr>
          <p:cNvSpPr/>
          <p:nvPr/>
        </p:nvSpPr>
        <p:spPr>
          <a:xfrm>
            <a:off x="9960806" y="3866360"/>
            <a:ext cx="2002471" cy="2914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6DAF1A2-8561-4AC3-BD82-7A9D8512C15B}"/>
              </a:ext>
            </a:extLst>
          </p:cNvPr>
          <p:cNvSpPr/>
          <p:nvPr/>
        </p:nvSpPr>
        <p:spPr>
          <a:xfrm>
            <a:off x="10006892" y="3731127"/>
            <a:ext cx="1820018" cy="344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dirty="0">
                <a:solidFill>
                  <a:schemeClr val="tx1"/>
                </a:solidFill>
              </a:rPr>
              <a:t>1,721,097</a:t>
            </a:r>
            <a:endParaRPr lang="en-US" dirty="0">
              <a:solidFill>
                <a:schemeClr val="tx1"/>
              </a:solidFill>
            </a:endParaRPr>
          </a:p>
        </p:txBody>
      </p:sp>
      <p:sp>
        <p:nvSpPr>
          <p:cNvPr id="5" name="Rectangle: Rounded Corners 4">
            <a:extLst>
              <a:ext uri="{FF2B5EF4-FFF2-40B4-BE49-F238E27FC236}">
                <a16:creationId xmlns:a16="http://schemas.microsoft.com/office/drawing/2014/main" id="{A7DADA6B-B607-2E13-0B4F-C359868074AB}"/>
              </a:ext>
            </a:extLst>
          </p:cNvPr>
          <p:cNvSpPr/>
          <p:nvPr/>
        </p:nvSpPr>
        <p:spPr>
          <a:xfrm>
            <a:off x="10530673" y="1135188"/>
            <a:ext cx="1580440" cy="39216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Total Area</a:t>
            </a:r>
          </a:p>
        </p:txBody>
      </p:sp>
      <p:sp>
        <p:nvSpPr>
          <p:cNvPr id="6" name="Rectangle 5">
            <a:extLst>
              <a:ext uri="{FF2B5EF4-FFF2-40B4-BE49-F238E27FC236}">
                <a16:creationId xmlns:a16="http://schemas.microsoft.com/office/drawing/2014/main" id="{05E4DAFD-C51A-99C1-7071-F59D793EAC48}"/>
              </a:ext>
            </a:extLst>
          </p:cNvPr>
          <p:cNvSpPr/>
          <p:nvPr/>
        </p:nvSpPr>
        <p:spPr>
          <a:xfrm>
            <a:off x="8862646" y="4154362"/>
            <a:ext cx="3248467" cy="1301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Family with girl">
            <a:extLst>
              <a:ext uri="{FF2B5EF4-FFF2-40B4-BE49-F238E27FC236}">
                <a16:creationId xmlns:a16="http://schemas.microsoft.com/office/drawing/2014/main" id="{6DCE727D-4FE9-2D00-84AF-67D2A078E3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76426" y="2019130"/>
            <a:ext cx="428426" cy="428426"/>
          </a:xfrm>
          <a:prstGeom prst="rect">
            <a:avLst/>
          </a:prstGeom>
        </p:spPr>
      </p:pic>
      <p:sp>
        <p:nvSpPr>
          <p:cNvPr id="10" name="Rectangle 9">
            <a:extLst>
              <a:ext uri="{FF2B5EF4-FFF2-40B4-BE49-F238E27FC236}">
                <a16:creationId xmlns:a16="http://schemas.microsoft.com/office/drawing/2014/main" id="{9DD1F648-C945-53D8-6E43-4EAD82EAFDA4}"/>
              </a:ext>
            </a:extLst>
          </p:cNvPr>
          <p:cNvSpPr/>
          <p:nvPr/>
        </p:nvSpPr>
        <p:spPr>
          <a:xfrm>
            <a:off x="9935481" y="2217268"/>
            <a:ext cx="2045003" cy="376014"/>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Households</a:t>
            </a:r>
          </a:p>
        </p:txBody>
      </p:sp>
      <p:sp>
        <p:nvSpPr>
          <p:cNvPr id="11" name="Rectangle 10">
            <a:extLst>
              <a:ext uri="{FF2B5EF4-FFF2-40B4-BE49-F238E27FC236}">
                <a16:creationId xmlns:a16="http://schemas.microsoft.com/office/drawing/2014/main" id="{BE1C7ADB-3690-C588-564D-B9DA9B87FEE6}"/>
              </a:ext>
            </a:extLst>
          </p:cNvPr>
          <p:cNvSpPr/>
          <p:nvPr/>
        </p:nvSpPr>
        <p:spPr>
          <a:xfrm>
            <a:off x="9701625" y="2646254"/>
            <a:ext cx="2409488" cy="344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2000" dirty="0">
                <a:solidFill>
                  <a:schemeClr val="tx1"/>
                </a:solidFill>
              </a:rPr>
              <a:t>464,961</a:t>
            </a:r>
            <a:endParaRPr lang="en-US" sz="2000" dirty="0">
              <a:solidFill>
                <a:schemeClr val="tx1"/>
              </a:solidFill>
            </a:endParaRPr>
          </a:p>
        </p:txBody>
      </p:sp>
      <p:pic>
        <p:nvPicPr>
          <p:cNvPr id="12" name="Picture 11">
            <a:extLst>
              <a:ext uri="{FF2B5EF4-FFF2-40B4-BE49-F238E27FC236}">
                <a16:creationId xmlns:a16="http://schemas.microsoft.com/office/drawing/2014/main" id="{6A217F32-25BA-91D4-B50D-F3F4B6FFE66C}"/>
              </a:ext>
            </a:extLst>
          </p:cNvPr>
          <p:cNvPicPr>
            <a:picLocks noChangeAspect="1"/>
          </p:cNvPicPr>
          <p:nvPr/>
        </p:nvPicPr>
        <p:blipFill rotWithShape="1">
          <a:blip r:embed="rId10" cstate="print">
            <a:alphaModFix amt="85000"/>
            <a:extLst>
              <a:ext uri="{28A0092B-C50C-407E-A947-70E740481C1C}">
                <a14:useLocalDpi xmlns:a14="http://schemas.microsoft.com/office/drawing/2010/main" val="0"/>
              </a:ext>
            </a:extLst>
          </a:blip>
          <a:srcRect l="11348" t="12429" r="12975" b="9534"/>
          <a:stretch/>
        </p:blipFill>
        <p:spPr>
          <a:xfrm>
            <a:off x="8862646" y="1339751"/>
            <a:ext cx="819512" cy="601949"/>
          </a:xfrm>
          <a:prstGeom prst="rect">
            <a:avLst/>
          </a:prstGeom>
        </p:spPr>
      </p:pic>
      <p:sp>
        <p:nvSpPr>
          <p:cNvPr id="13" name="Rectangle 12">
            <a:extLst>
              <a:ext uri="{FF2B5EF4-FFF2-40B4-BE49-F238E27FC236}">
                <a16:creationId xmlns:a16="http://schemas.microsoft.com/office/drawing/2014/main" id="{5687EDF4-4D30-8769-5753-11C759B7BDFC}"/>
              </a:ext>
            </a:extLst>
          </p:cNvPr>
          <p:cNvSpPr/>
          <p:nvPr/>
        </p:nvSpPr>
        <p:spPr>
          <a:xfrm>
            <a:off x="5129177" y="4513740"/>
            <a:ext cx="1759520" cy="523220"/>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Coldest Capital city</a:t>
            </a:r>
          </a:p>
        </p:txBody>
      </p:sp>
    </p:spTree>
    <p:extLst>
      <p:ext uri="{BB962C8B-B14F-4D97-AF65-F5344CB8AC3E}">
        <p14:creationId xmlns:p14="http://schemas.microsoft.com/office/powerpoint/2010/main" val="88751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23"/>
          <p:cNvSpPr txBox="1"/>
          <p:nvPr/>
        </p:nvSpPr>
        <p:spPr>
          <a:xfrm>
            <a:off x="1253181" y="1581168"/>
            <a:ext cx="3622391" cy="246221"/>
          </a:xfrm>
          <a:prstGeom prst="rect">
            <a:avLst/>
          </a:prstGeom>
          <a:noFill/>
        </p:spPr>
        <p:txBody>
          <a:bodyPr wrap="square" lIns="0" tIns="0" rIns="0" bIns="0" rtlCol="0">
            <a:spAutoFit/>
          </a:bodyPr>
          <a:lstStyle/>
          <a:p>
            <a:r>
              <a:rPr lang="ja-JP" altLang="en-US" sz="1600" b="1" dirty="0">
                <a:solidFill>
                  <a:schemeClr val="accent1">
                    <a:lumMod val="50000"/>
                  </a:schemeClr>
                </a:solidFill>
                <a:latin typeface="Arial" panose="020B0604020202020204" pitchFamily="34" charset="0"/>
                <a:cs typeface="Arial" panose="020B0604020202020204" pitchFamily="34" charset="0"/>
              </a:rPr>
              <a:t> 大気・水質・土壌汚染</a:t>
            </a:r>
            <a:endParaRPr lang="en-US" sz="1600" b="1"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28"/>
          <p:cNvSpPr txBox="1"/>
          <p:nvPr/>
        </p:nvSpPr>
        <p:spPr>
          <a:xfrm>
            <a:off x="1367475" y="436660"/>
            <a:ext cx="9184701" cy="455894"/>
          </a:xfrm>
          <a:prstGeom prst="rect">
            <a:avLst/>
          </a:prstGeom>
        </p:spPr>
        <p:txBody>
          <a:bodyPr wrap="square" lIns="0" tIns="0" rIns="0" bIns="0" rtlCol="0" anchor="t">
            <a:spAutoFit/>
          </a:bodyPr>
          <a:lstStyle/>
          <a:p>
            <a:pPr algn="ctr">
              <a:lnSpc>
                <a:spcPts val="3680"/>
              </a:lnSpc>
            </a:pPr>
            <a:r>
              <a:rPr lang="ja-JP" altLang="en-US" sz="2800" b="1" dirty="0">
                <a:solidFill>
                  <a:srgbClr val="343392"/>
                </a:solidFill>
                <a:latin typeface="+mn-ea"/>
                <a:cs typeface="Roboto" panose="020B0604020202020204" charset="0"/>
              </a:rPr>
              <a:t>ウランバートル市の環境問題</a:t>
            </a:r>
          </a:p>
        </p:txBody>
      </p:sp>
      <p:pic>
        <p:nvPicPr>
          <p:cNvPr id="36" name="Picture 9"/>
          <p:cNvPicPr>
            <a:picLocks noChangeAspect="1"/>
          </p:cNvPicPr>
          <p:nvPr/>
        </p:nvPicPr>
        <p:blipFill>
          <a:blip r:embed="rId3"/>
          <a:srcRect/>
          <a:stretch>
            <a:fillRect/>
          </a:stretch>
        </p:blipFill>
        <p:spPr>
          <a:xfrm>
            <a:off x="11222086" y="148652"/>
            <a:ext cx="568229" cy="595785"/>
          </a:xfrm>
          <a:prstGeom prst="rect">
            <a:avLst/>
          </a:prstGeom>
        </p:spPr>
      </p:pic>
      <p:sp>
        <p:nvSpPr>
          <p:cNvPr id="17" name="TextBox 16">
            <a:extLst>
              <a:ext uri="{FF2B5EF4-FFF2-40B4-BE49-F238E27FC236}">
                <a16:creationId xmlns:a16="http://schemas.microsoft.com/office/drawing/2014/main" id="{6EBF042B-CAA3-E9B4-CCB0-F95766BE7C06}"/>
              </a:ext>
            </a:extLst>
          </p:cNvPr>
          <p:cNvSpPr txBox="1"/>
          <p:nvPr/>
        </p:nvSpPr>
        <p:spPr>
          <a:xfrm>
            <a:off x="817479" y="1343616"/>
            <a:ext cx="3622391" cy="246221"/>
          </a:xfrm>
          <a:prstGeom prst="rect">
            <a:avLst/>
          </a:prstGeom>
          <a:noFill/>
        </p:spPr>
        <p:txBody>
          <a:bodyPr wrap="square" lIns="0" tIns="0" rIns="0" bIns="0" rtlCol="0">
            <a:spAutoFit/>
          </a:bodyPr>
          <a:lstStyle/>
          <a:p>
            <a:r>
              <a:rPr lang="en-US" altLang="ja-JP" sz="1600" b="1" dirty="0">
                <a:solidFill>
                  <a:schemeClr val="accent1">
                    <a:lumMod val="50000"/>
                  </a:schemeClr>
                </a:solidFill>
                <a:latin typeface="Arial" panose="020B0604020202020204" pitchFamily="34" charset="0"/>
                <a:cs typeface="Arial" panose="020B0604020202020204" pitchFamily="34" charset="0"/>
              </a:rPr>
              <a:t>1.   </a:t>
            </a:r>
            <a:r>
              <a:rPr lang="ja-JP" altLang="en-US" sz="1600" b="1" dirty="0">
                <a:solidFill>
                  <a:schemeClr val="accent1">
                    <a:lumMod val="50000"/>
                  </a:schemeClr>
                </a:solidFill>
                <a:latin typeface="Arial" panose="020B0604020202020204" pitchFamily="34" charset="0"/>
                <a:cs typeface="Arial" panose="020B0604020202020204" pitchFamily="34" charset="0"/>
              </a:rPr>
              <a:t>環境汚染</a:t>
            </a:r>
          </a:p>
        </p:txBody>
      </p:sp>
      <p:sp>
        <p:nvSpPr>
          <p:cNvPr id="18" name="TextBox 17">
            <a:extLst>
              <a:ext uri="{FF2B5EF4-FFF2-40B4-BE49-F238E27FC236}">
                <a16:creationId xmlns:a16="http://schemas.microsoft.com/office/drawing/2014/main" id="{30F97149-7F2F-D9C4-682A-8342CEC8D5DF}"/>
              </a:ext>
            </a:extLst>
          </p:cNvPr>
          <p:cNvSpPr txBox="1"/>
          <p:nvPr/>
        </p:nvSpPr>
        <p:spPr>
          <a:xfrm>
            <a:off x="817479" y="2016005"/>
            <a:ext cx="4535782" cy="492443"/>
          </a:xfrm>
          <a:prstGeom prst="rect">
            <a:avLst/>
          </a:prstGeom>
          <a:noFill/>
        </p:spPr>
        <p:txBody>
          <a:bodyPr wrap="square" lIns="0" tIns="0" rIns="0" bIns="0" rtlCol="0">
            <a:spAutoFit/>
          </a:bodyPr>
          <a:lstStyle/>
          <a:p>
            <a:r>
              <a:rPr lang="en-US" altLang="ja-JP" sz="1600" b="1" dirty="0">
                <a:solidFill>
                  <a:schemeClr val="accent1">
                    <a:lumMod val="50000"/>
                  </a:schemeClr>
                </a:solidFill>
                <a:latin typeface="Arial" panose="020B0604020202020204" pitchFamily="34" charset="0"/>
                <a:cs typeface="Arial" panose="020B0604020202020204" pitchFamily="34" charset="0"/>
              </a:rPr>
              <a:t>2.   </a:t>
            </a:r>
            <a:r>
              <a:rPr lang="ja-JP" altLang="en-US" sz="1600" b="1" dirty="0">
                <a:solidFill>
                  <a:schemeClr val="accent1">
                    <a:lumMod val="50000"/>
                  </a:schemeClr>
                </a:solidFill>
                <a:latin typeface="Arial" panose="020B0604020202020204" pitchFamily="34" charset="0"/>
                <a:cs typeface="Arial" panose="020B0604020202020204" pitchFamily="34" charset="0"/>
              </a:rPr>
              <a:t>自然の枯渇と劣化 </a:t>
            </a:r>
          </a:p>
          <a:p>
            <a:pPr marL="266700"/>
            <a:r>
              <a:rPr lang="ja-JP" altLang="en-US" sz="1600" b="1" dirty="0">
                <a:solidFill>
                  <a:schemeClr val="accent1">
                    <a:lumMod val="50000"/>
                  </a:schemeClr>
                </a:solidFill>
                <a:latin typeface="Arial" panose="020B0604020202020204" pitchFamily="34" charset="0"/>
                <a:cs typeface="Arial" panose="020B0604020202020204" pitchFamily="34" charset="0"/>
              </a:rPr>
              <a:t>　資源</a:t>
            </a:r>
            <a:r>
              <a:rPr lang="en-US" altLang="ja-JP" sz="1600" b="1" dirty="0">
                <a:solidFill>
                  <a:schemeClr val="accent1">
                    <a:lumMod val="50000"/>
                  </a:schemeClr>
                </a:solidFill>
                <a:latin typeface="Arial" panose="020B0604020202020204" pitchFamily="34" charset="0"/>
                <a:cs typeface="Arial" panose="020B0604020202020204" pitchFamily="34" charset="0"/>
              </a:rPr>
              <a:t>/</a:t>
            </a:r>
            <a:r>
              <a:rPr lang="ja-JP" altLang="en-US" sz="1600" b="1" dirty="0">
                <a:solidFill>
                  <a:schemeClr val="accent1">
                    <a:lumMod val="50000"/>
                  </a:schemeClr>
                </a:solidFill>
                <a:latin typeface="Arial" panose="020B0604020202020204" pitchFamily="34" charset="0"/>
                <a:cs typeface="Arial" panose="020B0604020202020204" pitchFamily="34" charset="0"/>
              </a:rPr>
              <a:t>森林</a:t>
            </a:r>
            <a:r>
              <a:rPr lang="en-US" altLang="ja-JP" sz="1600" b="1" dirty="0">
                <a:solidFill>
                  <a:schemeClr val="accent1">
                    <a:lumMod val="50000"/>
                  </a:schemeClr>
                </a:solidFill>
                <a:latin typeface="Arial" panose="020B0604020202020204" pitchFamily="34" charset="0"/>
                <a:cs typeface="Arial" panose="020B0604020202020204" pitchFamily="34" charset="0"/>
              </a:rPr>
              <a:t>, </a:t>
            </a:r>
            <a:r>
              <a:rPr lang="ja-JP" altLang="en-US" sz="1600" b="1" dirty="0">
                <a:solidFill>
                  <a:schemeClr val="accent1">
                    <a:lumMod val="50000"/>
                  </a:schemeClr>
                </a:solidFill>
                <a:latin typeface="Arial" panose="020B0604020202020204" pitchFamily="34" charset="0"/>
                <a:cs typeface="Arial" panose="020B0604020202020204" pitchFamily="34" charset="0"/>
              </a:rPr>
              <a:t>生物相、水資源</a:t>
            </a:r>
            <a:endParaRPr lang="en-US" sz="1600" b="1"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24A8874-755A-05E4-8CD1-D177A26BF19D}"/>
              </a:ext>
            </a:extLst>
          </p:cNvPr>
          <p:cNvSpPr txBox="1"/>
          <p:nvPr/>
        </p:nvSpPr>
        <p:spPr>
          <a:xfrm>
            <a:off x="760830" y="2664616"/>
            <a:ext cx="4299743" cy="738664"/>
          </a:xfrm>
          <a:prstGeom prst="rect">
            <a:avLst/>
          </a:prstGeom>
          <a:noFill/>
        </p:spPr>
        <p:txBody>
          <a:bodyPr wrap="square" lIns="0" tIns="0" rIns="0" bIns="0" rtlCol="0">
            <a:spAutoFit/>
          </a:bodyPr>
          <a:lstStyle/>
          <a:p>
            <a:r>
              <a:rPr lang="mn-MN" sz="1600" b="1" dirty="0">
                <a:solidFill>
                  <a:schemeClr val="accent1">
                    <a:lumMod val="50000"/>
                  </a:schemeClr>
                </a:solidFill>
                <a:latin typeface="Arial" panose="020B0604020202020204" pitchFamily="34" charset="0"/>
                <a:cs typeface="Arial" panose="020B0604020202020204" pitchFamily="34" charset="0"/>
              </a:rPr>
              <a:t> 3.</a:t>
            </a:r>
            <a:r>
              <a:rPr lang="ja-JP" altLang="en-US" sz="1600" b="1" dirty="0">
                <a:solidFill>
                  <a:schemeClr val="accent1">
                    <a:lumMod val="50000"/>
                  </a:schemeClr>
                </a:solidFill>
                <a:latin typeface="Arial" panose="020B0604020202020204" pitchFamily="34" charset="0"/>
                <a:cs typeface="Arial" panose="020B0604020202020204" pitchFamily="34" charset="0"/>
              </a:rPr>
              <a:t>　土地浸食、砂漠化 </a:t>
            </a:r>
          </a:p>
          <a:p>
            <a:endParaRPr lang="mn-MN" sz="1600" b="1" dirty="0">
              <a:solidFill>
                <a:schemeClr val="accent1">
                  <a:lumMod val="50000"/>
                </a:schemeClr>
              </a:solidFill>
              <a:latin typeface="Arial" panose="020B0604020202020204" pitchFamily="34" charset="0"/>
              <a:cs typeface="Arial" panose="020B0604020202020204" pitchFamily="34" charset="0"/>
            </a:endParaRPr>
          </a:p>
          <a:p>
            <a:pPr algn="ctr"/>
            <a:endParaRPr lang="en-US" sz="1600" b="1" dirty="0">
              <a:solidFill>
                <a:schemeClr val="accent1">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4CC30B3-090D-F11C-AF6B-182D7E92F5E1}"/>
              </a:ext>
            </a:extLst>
          </p:cNvPr>
          <p:cNvSpPr txBox="1"/>
          <p:nvPr/>
        </p:nvSpPr>
        <p:spPr>
          <a:xfrm>
            <a:off x="760831" y="3189506"/>
            <a:ext cx="5603874" cy="246221"/>
          </a:xfrm>
          <a:prstGeom prst="rect">
            <a:avLst/>
          </a:prstGeom>
          <a:noFill/>
        </p:spPr>
        <p:txBody>
          <a:bodyPr wrap="square" lIns="0" tIns="0" rIns="0" bIns="0" rtlCol="0">
            <a:spAutoFit/>
          </a:bodyPr>
          <a:lstStyle/>
          <a:p>
            <a:r>
              <a:rPr lang="mn-MN" sz="1600" b="1" dirty="0">
                <a:solidFill>
                  <a:schemeClr val="accent1">
                    <a:lumMod val="50000"/>
                  </a:schemeClr>
                </a:solidFill>
                <a:latin typeface="Arial" panose="020B0604020202020204" pitchFamily="34" charset="0"/>
                <a:cs typeface="Arial" panose="020B0604020202020204" pitchFamily="34" charset="0"/>
              </a:rPr>
              <a:t> 4.</a:t>
            </a:r>
            <a:r>
              <a:rPr lang="ja-JP" altLang="en-US" sz="1600" b="1" dirty="0">
                <a:solidFill>
                  <a:schemeClr val="accent1">
                    <a:lumMod val="50000"/>
                  </a:schemeClr>
                </a:solidFill>
                <a:latin typeface="Arial" panose="020B0604020202020204" pitchFamily="34" charset="0"/>
                <a:cs typeface="Arial" panose="020B0604020202020204" pitchFamily="34" charset="0"/>
              </a:rPr>
              <a:t>　気候変動の結果、自然災害の数と頻度が増加している</a:t>
            </a:r>
            <a:endParaRPr lang="en-US" sz="1600" b="1" dirty="0">
              <a:solidFill>
                <a:schemeClr val="accent1">
                  <a:lumMod val="50000"/>
                </a:schemeClr>
              </a:solidFill>
              <a:latin typeface="Arial" panose="020B0604020202020204" pitchFamily="34" charset="0"/>
              <a:cs typeface="Arial" panose="020B0604020202020204" pitchFamily="34" charset="0"/>
            </a:endParaRPr>
          </a:p>
        </p:txBody>
      </p:sp>
      <p:pic>
        <p:nvPicPr>
          <p:cNvPr id="3" name="Picture 24">
            <a:extLst>
              <a:ext uri="{FF2B5EF4-FFF2-40B4-BE49-F238E27FC236}">
                <a16:creationId xmlns:a16="http://schemas.microsoft.com/office/drawing/2014/main" id="{75F0E2CA-3102-0B33-131B-636FBE51160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88392" y="0"/>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B8D794-ADA5-E296-8395-A820556AD1B4}"/>
              </a:ext>
            </a:extLst>
          </p:cNvPr>
          <p:cNvCxnSpPr/>
          <p:nvPr/>
        </p:nvCxnSpPr>
        <p:spPr>
          <a:xfrm>
            <a:off x="192088" y="1012825"/>
            <a:ext cx="118078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74" name="Rectangle 106">
            <a:extLst>
              <a:ext uri="{FF2B5EF4-FFF2-40B4-BE49-F238E27FC236}">
                <a16:creationId xmlns:a16="http://schemas.microsoft.com/office/drawing/2014/main" id="{B92EC9B3-C8DF-349D-F368-4AAAC58581B3}"/>
              </a:ext>
            </a:extLst>
          </p:cNvPr>
          <p:cNvSpPr>
            <a:spLocks noChangeArrowheads="1"/>
          </p:cNvSpPr>
          <p:nvPr/>
        </p:nvSpPr>
        <p:spPr bwMode="auto">
          <a:xfrm>
            <a:off x="317575" y="431309"/>
            <a:ext cx="2308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buClr>
                <a:srgbClr val="ED7D31"/>
              </a:buClr>
            </a:pPr>
            <a:r>
              <a:rPr lang="en-US" altLang="en-US" sz="2000" b="1" dirty="0">
                <a:latin typeface="Bahnschrift SemiBold Condensed" panose="020B0502040204020203" pitchFamily="34" charset="0"/>
                <a:cs typeface="Roboto" panose="02000000000000000000" pitchFamily="2" charset="0"/>
              </a:rPr>
              <a:t>ULAANBAATAR CITY</a:t>
            </a:r>
          </a:p>
        </p:txBody>
      </p:sp>
      <p:sp>
        <p:nvSpPr>
          <p:cNvPr id="35" name="TextBox 34">
            <a:extLst>
              <a:ext uri="{FF2B5EF4-FFF2-40B4-BE49-F238E27FC236}">
                <a16:creationId xmlns:a16="http://schemas.microsoft.com/office/drawing/2014/main" id="{94ADC868-5AF8-9FE3-921F-E433BF9315A8}"/>
              </a:ext>
            </a:extLst>
          </p:cNvPr>
          <p:cNvSpPr txBox="1"/>
          <p:nvPr/>
        </p:nvSpPr>
        <p:spPr>
          <a:xfrm>
            <a:off x="1964531" y="503238"/>
            <a:ext cx="8262938" cy="431800"/>
          </a:xfrm>
          <a:prstGeom prst="rect">
            <a:avLst/>
          </a:prstGeom>
          <a:noFill/>
        </p:spPr>
        <p:txBody>
          <a:bodyPr>
            <a:spAutoFit/>
          </a:bodyPr>
          <a:lstStyle/>
          <a:p>
            <a:pPr algn="ctr" eaLnBrk="1" fontAlgn="auto" hangingPunct="1">
              <a:spcBef>
                <a:spcPts val="0"/>
              </a:spcBef>
              <a:spcAft>
                <a:spcPts val="0"/>
              </a:spcAft>
              <a:defRPr/>
            </a:pPr>
            <a:r>
              <a:rPr lang="mn-MN" sz="2200" spc="50" dirty="0">
                <a:solidFill>
                  <a:schemeClr val="bg1"/>
                </a:solidFill>
                <a:latin typeface="Bahnschrift Condensed" panose="020B0502040204020203" pitchFamily="34" charset="0"/>
              </a:rPr>
              <a:t>ТЭРБУМ МОД ҮНДЭСНИЙ ХӨДӨЛГӨӨНИЙГ ӨРНҮҮЛЭХ ҮНДЭСЛЭЛ</a:t>
            </a:r>
            <a:endParaRPr lang="en-US" sz="2200" spc="50" dirty="0">
              <a:solidFill>
                <a:schemeClr val="bg1"/>
              </a:solidFill>
              <a:latin typeface="Bahnschrift Condensed" panose="020B0502040204020203" pitchFamily="34" charset="0"/>
            </a:endParaRPr>
          </a:p>
        </p:txBody>
      </p:sp>
      <p:sp>
        <p:nvSpPr>
          <p:cNvPr id="7177" name="Rectangle 106">
            <a:extLst>
              <a:ext uri="{FF2B5EF4-FFF2-40B4-BE49-F238E27FC236}">
                <a16:creationId xmlns:a16="http://schemas.microsoft.com/office/drawing/2014/main" id="{F8E8C9EA-B9E2-F602-AF4B-892071CB7D74}"/>
              </a:ext>
            </a:extLst>
          </p:cNvPr>
          <p:cNvSpPr>
            <a:spLocks noChangeArrowheads="1"/>
          </p:cNvSpPr>
          <p:nvPr/>
        </p:nvSpPr>
        <p:spPr bwMode="auto">
          <a:xfrm>
            <a:off x="2352377" y="285906"/>
            <a:ext cx="2646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buClr>
                <a:srgbClr val="ED7D31"/>
              </a:buClr>
            </a:pPr>
            <a:r>
              <a:rPr lang="en-US" altLang="en-US" sz="3600" b="1" dirty="0">
                <a:solidFill>
                  <a:schemeClr val="accent6"/>
                </a:solidFill>
                <a:latin typeface="Bahnschrift SemiBold Condensed" panose="020B0502040204020203" pitchFamily="34" charset="0"/>
                <a:cs typeface="Roboto" panose="02000000000000000000" pitchFamily="2" charset="0"/>
              </a:rPr>
              <a:t>ENVIRONMANTEL</a:t>
            </a:r>
          </a:p>
        </p:txBody>
      </p:sp>
      <p:sp>
        <p:nvSpPr>
          <p:cNvPr id="7178" name="object 5">
            <a:extLst>
              <a:ext uri="{FF2B5EF4-FFF2-40B4-BE49-F238E27FC236}">
                <a16:creationId xmlns:a16="http://schemas.microsoft.com/office/drawing/2014/main" id="{AE129CE9-D47A-A32C-E102-CB6541E38E77}"/>
              </a:ext>
            </a:extLst>
          </p:cNvPr>
          <p:cNvSpPr txBox="1">
            <a:spLocks noChangeArrowheads="1"/>
          </p:cNvSpPr>
          <p:nvPr/>
        </p:nvSpPr>
        <p:spPr bwMode="auto">
          <a:xfrm>
            <a:off x="5781713" y="1682407"/>
            <a:ext cx="2747963" cy="42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9000"/>
              </a:lnSpc>
            </a:pPr>
            <a:r>
              <a:rPr lang="en-US" altLang="en-US" sz="1400" dirty="0">
                <a:latin typeface="Bahnschrift Condensed" panose="020B0502040204020203" pitchFamily="34" charset="0"/>
                <a:cs typeface="Arial" panose="020B0604020202020204" pitchFamily="34" charset="0"/>
              </a:rPr>
              <a:t>1 PER CAPITA CARBON EMISSIONS FROM WORLD AVERAGE</a:t>
            </a:r>
            <a:endParaRPr lang="en-US" altLang="en-US" sz="1400" dirty="0">
              <a:latin typeface="Arial" panose="020B0604020202020204" pitchFamily="34" charset="0"/>
              <a:cs typeface="Arial" panose="020B0604020202020204" pitchFamily="34" charset="0"/>
            </a:endParaRPr>
          </a:p>
        </p:txBody>
      </p:sp>
      <p:sp>
        <p:nvSpPr>
          <p:cNvPr id="7179" name="object 12">
            <a:extLst>
              <a:ext uri="{FF2B5EF4-FFF2-40B4-BE49-F238E27FC236}">
                <a16:creationId xmlns:a16="http://schemas.microsoft.com/office/drawing/2014/main" id="{CF7372E5-DA53-D298-A32C-D569620912A3}"/>
              </a:ext>
            </a:extLst>
          </p:cNvPr>
          <p:cNvSpPr txBox="1">
            <a:spLocks noChangeArrowheads="1"/>
          </p:cNvSpPr>
          <p:nvPr/>
        </p:nvSpPr>
        <p:spPr bwMode="auto">
          <a:xfrm>
            <a:off x="712787" y="1541018"/>
            <a:ext cx="1908400" cy="42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1400" dirty="0">
                <a:latin typeface="Bahnschrift Condensed" panose="020B0502040204020203" pitchFamily="34" charset="0"/>
                <a:cs typeface="Arial" panose="020B0604020202020204" pitchFamily="34" charset="0"/>
              </a:rPr>
              <a:t>AVERAGE AIR TEMPERATURE IN THE LAST 80 YEARS</a:t>
            </a:r>
            <a:endParaRPr lang="mn-MN" altLang="en-US" sz="1400" dirty="0">
              <a:latin typeface="Bahnschrift Condensed" panose="020B0502040204020203"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8298648-5FF9-AA61-7BDF-30AE3C8E38CB}"/>
              </a:ext>
            </a:extLst>
          </p:cNvPr>
          <p:cNvSpPr/>
          <p:nvPr/>
        </p:nvSpPr>
        <p:spPr>
          <a:xfrm>
            <a:off x="2774950" y="1811338"/>
            <a:ext cx="1966913" cy="1062037"/>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Rounded Corners 16">
            <a:extLst>
              <a:ext uri="{FF2B5EF4-FFF2-40B4-BE49-F238E27FC236}">
                <a16:creationId xmlns:a16="http://schemas.microsoft.com/office/drawing/2014/main" id="{1B38A068-C765-ADDA-FB69-A370380EEDE8}"/>
              </a:ext>
            </a:extLst>
          </p:cNvPr>
          <p:cNvSpPr/>
          <p:nvPr/>
        </p:nvSpPr>
        <p:spPr>
          <a:xfrm>
            <a:off x="8464550" y="1811338"/>
            <a:ext cx="1966913" cy="1062037"/>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83" name="Graphic 17" descr="Arrow: Counter-clockwise curve with solid fill">
            <a:extLst>
              <a:ext uri="{FF2B5EF4-FFF2-40B4-BE49-F238E27FC236}">
                <a16:creationId xmlns:a16="http://schemas.microsoft.com/office/drawing/2014/main" id="{D8B867AC-663D-0CB5-A38C-217D1257A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2314">
            <a:off x="9974263" y="1039813"/>
            <a:ext cx="914400" cy="914400"/>
          </a:xfrm>
          <a:prstGeom prst="rect">
            <a:avLst/>
          </a:prstGeom>
          <a:solidFill>
            <a:schemeClr val="bg1"/>
          </a:solidFill>
          <a:ln>
            <a:noFill/>
          </a:ln>
        </p:spPr>
      </p:pic>
      <p:sp>
        <p:nvSpPr>
          <p:cNvPr id="7184" name="TextBox 18">
            <a:extLst>
              <a:ext uri="{FF2B5EF4-FFF2-40B4-BE49-F238E27FC236}">
                <a16:creationId xmlns:a16="http://schemas.microsoft.com/office/drawing/2014/main" id="{65614A0A-0E79-163D-EE94-3168DA3D8787}"/>
              </a:ext>
            </a:extLst>
          </p:cNvPr>
          <p:cNvSpPr txBox="1">
            <a:spLocks noChangeArrowheads="1"/>
          </p:cNvSpPr>
          <p:nvPr/>
        </p:nvSpPr>
        <p:spPr bwMode="auto">
          <a:xfrm>
            <a:off x="2225903" y="1181254"/>
            <a:ext cx="1571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altLang="en-US" sz="7200" b="1" dirty="0">
                <a:solidFill>
                  <a:srgbClr val="FFC000"/>
                </a:solidFill>
                <a:latin typeface="Bahnschrift Condensed" panose="020B0502040204020203" pitchFamily="34" charset="0"/>
              </a:rPr>
              <a:t>2</a:t>
            </a:r>
            <a:r>
              <a:rPr lang="mn-MN" altLang="en-US" sz="7200" b="1" dirty="0">
                <a:solidFill>
                  <a:srgbClr val="FFC000"/>
                </a:solidFill>
                <a:latin typeface="Bahnschrift Condensed" panose="020B0502040204020203" pitchFamily="34" charset="0"/>
              </a:rPr>
              <a:t>.</a:t>
            </a:r>
            <a:r>
              <a:rPr lang="en-US" altLang="en-US" sz="7200" b="1" dirty="0">
                <a:solidFill>
                  <a:srgbClr val="FFC000"/>
                </a:solidFill>
                <a:latin typeface="Bahnschrift Condensed" panose="020B0502040204020203" pitchFamily="34" charset="0"/>
              </a:rPr>
              <a:t>4</a:t>
            </a:r>
          </a:p>
        </p:txBody>
      </p:sp>
      <p:sp>
        <p:nvSpPr>
          <p:cNvPr id="7185" name="TextBox 19">
            <a:extLst>
              <a:ext uri="{FF2B5EF4-FFF2-40B4-BE49-F238E27FC236}">
                <a16:creationId xmlns:a16="http://schemas.microsoft.com/office/drawing/2014/main" id="{B04BB78D-A199-C80F-05FD-65908E14FEE4}"/>
              </a:ext>
            </a:extLst>
          </p:cNvPr>
          <p:cNvSpPr txBox="1">
            <a:spLocks noChangeArrowheads="1"/>
          </p:cNvSpPr>
          <p:nvPr/>
        </p:nvSpPr>
        <p:spPr bwMode="auto">
          <a:xfrm>
            <a:off x="8255489" y="1350169"/>
            <a:ext cx="157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altLang="en-US" sz="7200" b="1" dirty="0">
                <a:solidFill>
                  <a:srgbClr val="FFC000"/>
                </a:solidFill>
                <a:latin typeface="Bahnschrift Condensed" panose="020B0502040204020203" pitchFamily="34" charset="0"/>
              </a:rPr>
              <a:t>2</a:t>
            </a:r>
            <a:r>
              <a:rPr lang="mn-MN" altLang="en-US" sz="7200" b="1" dirty="0">
                <a:solidFill>
                  <a:srgbClr val="FFC000"/>
                </a:solidFill>
                <a:latin typeface="Bahnschrift Condensed" panose="020B0502040204020203" pitchFamily="34" charset="0"/>
              </a:rPr>
              <a:t>.7</a:t>
            </a:r>
            <a:endParaRPr lang="en-US" altLang="en-US" sz="7200" b="1" dirty="0">
              <a:solidFill>
                <a:srgbClr val="FFC000"/>
              </a:solidFill>
              <a:latin typeface="Bahnschrift Condensed" panose="020B0502040204020203" pitchFamily="34" charset="0"/>
            </a:endParaRPr>
          </a:p>
        </p:txBody>
      </p:sp>
      <p:sp>
        <p:nvSpPr>
          <p:cNvPr id="7186" name="object 5">
            <a:extLst>
              <a:ext uri="{FF2B5EF4-FFF2-40B4-BE49-F238E27FC236}">
                <a16:creationId xmlns:a16="http://schemas.microsoft.com/office/drawing/2014/main" id="{733E1DA1-1621-EE54-6F8E-CEBDE58C3D39}"/>
              </a:ext>
            </a:extLst>
          </p:cNvPr>
          <p:cNvSpPr txBox="1">
            <a:spLocks noChangeArrowheads="1"/>
          </p:cNvSpPr>
          <p:nvPr/>
        </p:nvSpPr>
        <p:spPr bwMode="auto">
          <a:xfrm>
            <a:off x="3875088" y="2143125"/>
            <a:ext cx="1033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2000" dirty="0">
                <a:solidFill>
                  <a:schemeClr val="bg1"/>
                </a:solidFill>
                <a:latin typeface="Bahnschrift Condensed" panose="020B0502040204020203" pitchFamily="34" charset="0"/>
                <a:cs typeface="Arial" panose="020B0604020202020204" pitchFamily="34" charset="0"/>
              </a:rPr>
              <a:t>ХЭМ</a:t>
            </a:r>
          </a:p>
          <a:p>
            <a:pPr>
              <a:lnSpc>
                <a:spcPct val="99000"/>
              </a:lnSpc>
            </a:pPr>
            <a:r>
              <a:rPr lang="mn-MN" altLang="en-US" sz="2000" dirty="0">
                <a:solidFill>
                  <a:schemeClr val="bg1"/>
                </a:solidFill>
                <a:latin typeface="Bahnschrift Condensed" panose="020B0502040204020203" pitchFamily="34" charset="0"/>
                <a:cs typeface="Arial" panose="020B0604020202020204" pitchFamily="34" charset="0"/>
              </a:rPr>
              <a:t>ӨССӨН</a:t>
            </a:r>
            <a:endParaRPr lang="en-US" altLang="en-US" sz="2000" dirty="0">
              <a:solidFill>
                <a:schemeClr val="bg1"/>
              </a:solidFill>
              <a:latin typeface="Bahnschrift Condensed" panose="020B0502040204020203" pitchFamily="34" charset="0"/>
              <a:cs typeface="Arial" panose="020B0604020202020204" pitchFamily="34" charset="0"/>
            </a:endParaRPr>
          </a:p>
        </p:txBody>
      </p:sp>
      <p:sp>
        <p:nvSpPr>
          <p:cNvPr id="7187" name="object 5">
            <a:extLst>
              <a:ext uri="{FF2B5EF4-FFF2-40B4-BE49-F238E27FC236}">
                <a16:creationId xmlns:a16="http://schemas.microsoft.com/office/drawing/2014/main" id="{4A9CA6DE-31EE-2957-1121-C8CA8EE7F487}"/>
              </a:ext>
            </a:extLst>
          </p:cNvPr>
          <p:cNvSpPr txBox="1">
            <a:spLocks noChangeArrowheads="1"/>
          </p:cNvSpPr>
          <p:nvPr/>
        </p:nvSpPr>
        <p:spPr bwMode="auto">
          <a:xfrm>
            <a:off x="10015162" y="1466184"/>
            <a:ext cx="134007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endParaRPr lang="en-US" altLang="en-US" sz="2000" dirty="0">
              <a:latin typeface="Bahnschrift Condensed" panose="020B0502040204020203" pitchFamily="34" charset="0"/>
              <a:cs typeface="Arial" panose="020B0604020202020204" pitchFamily="34" charset="0"/>
            </a:endParaRPr>
          </a:p>
          <a:p>
            <a:pPr>
              <a:lnSpc>
                <a:spcPct val="99000"/>
              </a:lnSpc>
            </a:pPr>
            <a:r>
              <a:rPr lang="en-US" altLang="en-US" sz="2000" dirty="0">
                <a:latin typeface="Bahnschrift Condensed" panose="020B0502040204020203" pitchFamily="34" charset="0"/>
                <a:cs typeface="Arial" panose="020B0604020202020204" pitchFamily="34" charset="0"/>
              </a:rPr>
              <a:t>TIMES MORE</a:t>
            </a:r>
          </a:p>
        </p:txBody>
      </p:sp>
      <p:sp>
        <p:nvSpPr>
          <p:cNvPr id="27" name="Rectangle: Rounded Corners 26">
            <a:extLst>
              <a:ext uri="{FF2B5EF4-FFF2-40B4-BE49-F238E27FC236}">
                <a16:creationId xmlns:a16="http://schemas.microsoft.com/office/drawing/2014/main" id="{9EF3D592-0C59-F4D7-1DCE-53F3F16A5F8E}"/>
              </a:ext>
            </a:extLst>
          </p:cNvPr>
          <p:cNvSpPr/>
          <p:nvPr/>
        </p:nvSpPr>
        <p:spPr>
          <a:xfrm>
            <a:off x="2530969" y="2967496"/>
            <a:ext cx="2193925" cy="1579465"/>
          </a:xfrm>
          <a:prstGeom prst="roundRect">
            <a:avLst>
              <a:gd name="adj" fmla="val 9906"/>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28" name="Rectangle: Rounded Corners 27">
            <a:extLst>
              <a:ext uri="{FF2B5EF4-FFF2-40B4-BE49-F238E27FC236}">
                <a16:creationId xmlns:a16="http://schemas.microsoft.com/office/drawing/2014/main" id="{1D685F43-3676-3A96-5C46-BDD8A73DE840}"/>
              </a:ext>
            </a:extLst>
          </p:cNvPr>
          <p:cNvSpPr/>
          <p:nvPr/>
        </p:nvSpPr>
        <p:spPr>
          <a:xfrm>
            <a:off x="257327" y="2967497"/>
            <a:ext cx="2193925" cy="1595800"/>
          </a:xfrm>
          <a:prstGeom prst="roundRect">
            <a:avLst>
              <a:gd name="adj" fmla="val 9906"/>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7194" name="TextBox 34">
            <a:extLst>
              <a:ext uri="{FF2B5EF4-FFF2-40B4-BE49-F238E27FC236}">
                <a16:creationId xmlns:a16="http://schemas.microsoft.com/office/drawing/2014/main" id="{7C6D60B5-2BEB-B156-3F6B-7AD400AA7B19}"/>
              </a:ext>
            </a:extLst>
          </p:cNvPr>
          <p:cNvSpPr txBox="1">
            <a:spLocks noChangeArrowheads="1"/>
          </p:cNvSpPr>
          <p:nvPr/>
        </p:nvSpPr>
        <p:spPr bwMode="auto">
          <a:xfrm>
            <a:off x="7396162" y="4940855"/>
            <a:ext cx="219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chemeClr val="accent4"/>
                </a:solidFill>
                <a:latin typeface="Bahnschrift Condensed" panose="020B0502040204020203" pitchFamily="34" charset="0"/>
              </a:rPr>
              <a:t>Soil pollution</a:t>
            </a:r>
            <a:endParaRPr lang="mn-MN" altLang="mn-MN" dirty="0">
              <a:solidFill>
                <a:schemeClr val="accent4"/>
              </a:solidFill>
              <a:latin typeface="Bahnschrift Condensed" panose="020B0502040204020203" pitchFamily="34" charset="0"/>
            </a:endParaRPr>
          </a:p>
        </p:txBody>
      </p:sp>
      <p:sp>
        <p:nvSpPr>
          <p:cNvPr id="7195" name="TextBox 32">
            <a:extLst>
              <a:ext uri="{FF2B5EF4-FFF2-40B4-BE49-F238E27FC236}">
                <a16:creationId xmlns:a16="http://schemas.microsoft.com/office/drawing/2014/main" id="{F464400F-8C16-4644-56F8-D347C3728149}"/>
              </a:ext>
            </a:extLst>
          </p:cNvPr>
          <p:cNvSpPr txBox="1">
            <a:spLocks noChangeArrowheads="1"/>
          </p:cNvSpPr>
          <p:nvPr/>
        </p:nvSpPr>
        <p:spPr bwMode="auto">
          <a:xfrm>
            <a:off x="2409524" y="4950743"/>
            <a:ext cx="2436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400" b="1" dirty="0">
                <a:solidFill>
                  <a:schemeClr val="accent1"/>
                </a:solidFill>
                <a:latin typeface="Arial" panose="020B0604020202020204" pitchFamily="34" charset="0"/>
                <a:cs typeface="Arial" panose="020B0604020202020204" pitchFamily="34" charset="0"/>
              </a:rPr>
              <a:t>Amount of underground water in use</a:t>
            </a:r>
            <a:endParaRPr lang="mn-MN" altLang="mn-MN" sz="1400" b="1" dirty="0">
              <a:solidFill>
                <a:schemeClr val="accent1"/>
              </a:solidFill>
              <a:latin typeface="Arial" panose="020B0604020202020204" pitchFamily="34" charset="0"/>
              <a:cs typeface="Arial" panose="020B0604020202020204" pitchFamily="34" charset="0"/>
            </a:endParaRPr>
          </a:p>
        </p:txBody>
      </p:sp>
      <p:sp>
        <p:nvSpPr>
          <p:cNvPr id="7196" name="TextBox 24">
            <a:extLst>
              <a:ext uri="{FF2B5EF4-FFF2-40B4-BE49-F238E27FC236}">
                <a16:creationId xmlns:a16="http://schemas.microsoft.com/office/drawing/2014/main" id="{1574A4FA-2FA4-19BD-D0D1-13F3BF871E20}"/>
              </a:ext>
            </a:extLst>
          </p:cNvPr>
          <p:cNvSpPr txBox="1">
            <a:spLocks noChangeArrowheads="1"/>
          </p:cNvSpPr>
          <p:nvPr/>
        </p:nvSpPr>
        <p:spPr bwMode="auto">
          <a:xfrm>
            <a:off x="9782476" y="4891616"/>
            <a:ext cx="2171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rgbClr val="FFC000"/>
                </a:solidFill>
                <a:latin typeface="Bahnschrift Condensed" panose="020B0502040204020203" pitchFamily="34" charset="0"/>
              </a:rPr>
              <a:t>Recurrence of disasters</a:t>
            </a:r>
            <a:endParaRPr lang="mn-MN" altLang="mn-MN" dirty="0">
              <a:solidFill>
                <a:srgbClr val="FFC000"/>
              </a:solidFill>
              <a:latin typeface="Bahnschrift Condensed" panose="020B0502040204020203" pitchFamily="34" charset="0"/>
            </a:endParaRPr>
          </a:p>
        </p:txBody>
      </p:sp>
      <p:sp>
        <p:nvSpPr>
          <p:cNvPr id="7197" name="TextBox 23">
            <a:extLst>
              <a:ext uri="{FF2B5EF4-FFF2-40B4-BE49-F238E27FC236}">
                <a16:creationId xmlns:a16="http://schemas.microsoft.com/office/drawing/2014/main" id="{82B3E9E8-402F-DC5A-1927-1AC0A234A609}"/>
              </a:ext>
            </a:extLst>
          </p:cNvPr>
          <p:cNvSpPr txBox="1">
            <a:spLocks noChangeArrowheads="1"/>
          </p:cNvSpPr>
          <p:nvPr/>
        </p:nvSpPr>
        <p:spPr bwMode="auto">
          <a:xfrm>
            <a:off x="4894613" y="4943387"/>
            <a:ext cx="219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rgbClr val="FFC000"/>
                </a:solidFill>
                <a:latin typeface="Bahnschrift Condensed" panose="020B0502040204020203" pitchFamily="34" charset="0"/>
              </a:rPr>
              <a:t>Desertification and land degradation</a:t>
            </a:r>
            <a:endParaRPr lang="mn-MN" altLang="mn-MN" dirty="0">
              <a:solidFill>
                <a:srgbClr val="FFC000"/>
              </a:solidFill>
              <a:latin typeface="Bahnschrift Condensed" panose="020B0502040204020203" pitchFamily="34" charset="0"/>
            </a:endParaRPr>
          </a:p>
        </p:txBody>
      </p:sp>
      <p:sp>
        <p:nvSpPr>
          <p:cNvPr id="36" name="Rectangle: Rounded Corners 35">
            <a:extLst>
              <a:ext uri="{FF2B5EF4-FFF2-40B4-BE49-F238E27FC236}">
                <a16:creationId xmlns:a16="http://schemas.microsoft.com/office/drawing/2014/main" id="{D81236FB-08EB-EE42-B19A-24B66B754ACD}"/>
              </a:ext>
            </a:extLst>
          </p:cNvPr>
          <p:cNvSpPr/>
          <p:nvPr/>
        </p:nvSpPr>
        <p:spPr>
          <a:xfrm>
            <a:off x="204788" y="5562600"/>
            <a:ext cx="2176462" cy="766763"/>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9" name="TextBox 36">
            <a:extLst>
              <a:ext uri="{FF2B5EF4-FFF2-40B4-BE49-F238E27FC236}">
                <a16:creationId xmlns:a16="http://schemas.microsoft.com/office/drawing/2014/main" id="{7F827E3A-A662-A3DB-F719-49FFF732A366}"/>
              </a:ext>
            </a:extLst>
          </p:cNvPr>
          <p:cNvSpPr txBox="1">
            <a:spLocks noChangeArrowheads="1"/>
          </p:cNvSpPr>
          <p:nvPr/>
        </p:nvSpPr>
        <p:spPr bwMode="auto">
          <a:xfrm>
            <a:off x="4953000" y="5484217"/>
            <a:ext cx="193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53.3%</a:t>
            </a:r>
            <a:endParaRPr lang="en-US" altLang="en-US" sz="4000" b="1" dirty="0">
              <a:solidFill>
                <a:srgbClr val="FFC000"/>
              </a:solidFill>
              <a:latin typeface="Bahnschrift Condensed" panose="020B0502040204020203" pitchFamily="34" charset="0"/>
            </a:endParaRPr>
          </a:p>
        </p:txBody>
      </p:sp>
      <p:sp>
        <p:nvSpPr>
          <p:cNvPr id="38" name="Rectangle: Rounded Corners 37">
            <a:extLst>
              <a:ext uri="{FF2B5EF4-FFF2-40B4-BE49-F238E27FC236}">
                <a16:creationId xmlns:a16="http://schemas.microsoft.com/office/drawing/2014/main" id="{751AE37B-C139-94CE-E49E-2685A4563172}"/>
              </a:ext>
            </a:extLst>
          </p:cNvPr>
          <p:cNvSpPr/>
          <p:nvPr/>
        </p:nvSpPr>
        <p:spPr>
          <a:xfrm>
            <a:off x="2605088" y="5573713"/>
            <a:ext cx="2176462" cy="765175"/>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2" name="object 5">
            <a:extLst>
              <a:ext uri="{FF2B5EF4-FFF2-40B4-BE49-F238E27FC236}">
                <a16:creationId xmlns:a16="http://schemas.microsoft.com/office/drawing/2014/main" id="{4F00E3F6-1BA6-873C-BC9A-301BCAA48AFE}"/>
              </a:ext>
            </a:extLst>
          </p:cNvPr>
          <p:cNvSpPr txBox="1">
            <a:spLocks noChangeArrowheads="1"/>
          </p:cNvSpPr>
          <p:nvPr/>
        </p:nvSpPr>
        <p:spPr bwMode="auto">
          <a:xfrm>
            <a:off x="3611563" y="5708650"/>
            <a:ext cx="10334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1600">
                <a:solidFill>
                  <a:schemeClr val="bg1"/>
                </a:solidFill>
                <a:latin typeface="Bahnschrift Condensed" panose="020B0502040204020203" pitchFamily="34" charset="0"/>
                <a:cs typeface="Arial" panose="020B0604020202020204" pitchFamily="34" charset="0"/>
              </a:rPr>
              <a:t>ДАХИН</a:t>
            </a:r>
          </a:p>
          <a:p>
            <a:pPr>
              <a:lnSpc>
                <a:spcPct val="99000"/>
              </a:lnSpc>
            </a:pPr>
            <a:r>
              <a:rPr lang="mn-MN" altLang="en-US" sz="1600">
                <a:solidFill>
                  <a:schemeClr val="bg1"/>
                </a:solidFill>
                <a:latin typeface="Bahnschrift Condensed" panose="020B0502040204020203" pitchFamily="34" charset="0"/>
                <a:cs typeface="Arial" panose="020B0604020202020204" pitchFamily="34" charset="0"/>
              </a:rPr>
              <a:t>ӨССӨН</a:t>
            </a:r>
            <a:endParaRPr lang="en-US" altLang="en-US" sz="1600">
              <a:solidFill>
                <a:schemeClr val="bg1"/>
              </a:solidFill>
              <a:latin typeface="Bahnschrift Condensed" panose="020B0502040204020203"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BA04B25C-ED0E-97E8-ED77-469EEB1242D4}"/>
              </a:ext>
            </a:extLst>
          </p:cNvPr>
          <p:cNvSpPr/>
          <p:nvPr/>
        </p:nvSpPr>
        <p:spPr>
          <a:xfrm>
            <a:off x="5156869" y="5402682"/>
            <a:ext cx="2176463" cy="766762"/>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4" name="TextBox 41">
            <a:extLst>
              <a:ext uri="{FF2B5EF4-FFF2-40B4-BE49-F238E27FC236}">
                <a16:creationId xmlns:a16="http://schemas.microsoft.com/office/drawing/2014/main" id="{3BB15146-EC3A-3B5C-DCF8-ABEF2F61F00D}"/>
              </a:ext>
            </a:extLst>
          </p:cNvPr>
          <p:cNvSpPr txBox="1">
            <a:spLocks noChangeArrowheads="1"/>
          </p:cNvSpPr>
          <p:nvPr/>
        </p:nvSpPr>
        <p:spPr bwMode="auto">
          <a:xfrm>
            <a:off x="2417145" y="5507396"/>
            <a:ext cx="1928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chemeClr val="accent1"/>
                </a:solidFill>
                <a:latin typeface="Bahnschrift Condensed" panose="020B0502040204020203" pitchFamily="34" charset="0"/>
              </a:rPr>
              <a:t>98%</a:t>
            </a:r>
            <a:endParaRPr lang="en-US" altLang="en-US" sz="4000" b="1" dirty="0">
              <a:solidFill>
                <a:schemeClr val="accent1"/>
              </a:solidFill>
              <a:latin typeface="Bahnschrift Condensed" panose="020B0502040204020203" pitchFamily="34" charset="0"/>
            </a:endParaRPr>
          </a:p>
        </p:txBody>
      </p:sp>
      <p:sp>
        <p:nvSpPr>
          <p:cNvPr id="43" name="Rectangle: Rounded Corners 42">
            <a:extLst>
              <a:ext uri="{FF2B5EF4-FFF2-40B4-BE49-F238E27FC236}">
                <a16:creationId xmlns:a16="http://schemas.microsoft.com/office/drawing/2014/main" id="{3ED7BA9A-C660-0710-C9CD-D695000970F3}"/>
              </a:ext>
            </a:extLst>
          </p:cNvPr>
          <p:cNvSpPr/>
          <p:nvPr/>
        </p:nvSpPr>
        <p:spPr>
          <a:xfrm>
            <a:off x="7477125" y="5561013"/>
            <a:ext cx="2178050" cy="766762"/>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6" name="TextBox 43">
            <a:extLst>
              <a:ext uri="{FF2B5EF4-FFF2-40B4-BE49-F238E27FC236}">
                <a16:creationId xmlns:a16="http://schemas.microsoft.com/office/drawing/2014/main" id="{78F2C2FB-ED0C-7743-CFAA-0C066FE7E8A3}"/>
              </a:ext>
            </a:extLst>
          </p:cNvPr>
          <p:cNvSpPr txBox="1">
            <a:spLocks noChangeArrowheads="1"/>
          </p:cNvSpPr>
          <p:nvPr/>
        </p:nvSpPr>
        <p:spPr bwMode="auto">
          <a:xfrm>
            <a:off x="7448550" y="5491162"/>
            <a:ext cx="1928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72 %</a:t>
            </a:r>
            <a:endParaRPr lang="en-US" altLang="en-US" sz="4000" b="1" dirty="0">
              <a:solidFill>
                <a:srgbClr val="FFC000"/>
              </a:solidFill>
              <a:latin typeface="Bahnschrift Condensed" panose="020B0502040204020203" pitchFamily="34" charset="0"/>
            </a:endParaRPr>
          </a:p>
        </p:txBody>
      </p:sp>
      <p:sp>
        <p:nvSpPr>
          <p:cNvPr id="45" name="Rectangle: Rounded Corners 44">
            <a:extLst>
              <a:ext uri="{FF2B5EF4-FFF2-40B4-BE49-F238E27FC236}">
                <a16:creationId xmlns:a16="http://schemas.microsoft.com/office/drawing/2014/main" id="{71A421F1-D62E-5196-2D1A-F1A64A65E99A}"/>
              </a:ext>
            </a:extLst>
          </p:cNvPr>
          <p:cNvSpPr/>
          <p:nvPr/>
        </p:nvSpPr>
        <p:spPr>
          <a:xfrm>
            <a:off x="9876538" y="5413816"/>
            <a:ext cx="2176463" cy="766763"/>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8" name="TextBox 47">
            <a:extLst>
              <a:ext uri="{FF2B5EF4-FFF2-40B4-BE49-F238E27FC236}">
                <a16:creationId xmlns:a16="http://schemas.microsoft.com/office/drawing/2014/main" id="{BDEE2AD9-4B1F-4859-15AF-46ED97FD71D0}"/>
              </a:ext>
            </a:extLst>
          </p:cNvPr>
          <p:cNvSpPr txBox="1">
            <a:spLocks noChangeArrowheads="1"/>
          </p:cNvSpPr>
          <p:nvPr/>
        </p:nvSpPr>
        <p:spPr bwMode="auto">
          <a:xfrm>
            <a:off x="9750425" y="5573782"/>
            <a:ext cx="193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2 </a:t>
            </a:r>
            <a:r>
              <a:rPr lang="en-US" altLang="en-US" sz="1400" b="1" dirty="0">
                <a:solidFill>
                  <a:srgbClr val="FFC000"/>
                </a:solidFill>
                <a:latin typeface="Bahnschrift Condensed" panose="020B0502040204020203" pitchFamily="34" charset="0"/>
              </a:rPr>
              <a:t>times more</a:t>
            </a:r>
          </a:p>
        </p:txBody>
      </p:sp>
      <p:cxnSp>
        <p:nvCxnSpPr>
          <p:cNvPr id="5" name="Straight Connector 4">
            <a:extLst>
              <a:ext uri="{FF2B5EF4-FFF2-40B4-BE49-F238E27FC236}">
                <a16:creationId xmlns:a16="http://schemas.microsoft.com/office/drawing/2014/main" id="{252009F8-1EEA-D385-B0D0-5168F9203D41}"/>
              </a:ext>
            </a:extLst>
          </p:cNvPr>
          <p:cNvCxnSpPr>
            <a:cxnSpLocks/>
          </p:cNvCxnSpPr>
          <p:nvPr/>
        </p:nvCxnSpPr>
        <p:spPr>
          <a:xfrm>
            <a:off x="204788" y="6669088"/>
            <a:ext cx="56515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7EBDFE-7EF5-22AE-CB1D-DEA777E19451}"/>
              </a:ext>
            </a:extLst>
          </p:cNvPr>
          <p:cNvCxnSpPr>
            <a:cxnSpLocks/>
          </p:cNvCxnSpPr>
          <p:nvPr/>
        </p:nvCxnSpPr>
        <p:spPr>
          <a:xfrm>
            <a:off x="6361113" y="6669088"/>
            <a:ext cx="56515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13" name="TextBox 6">
            <a:extLst>
              <a:ext uri="{FF2B5EF4-FFF2-40B4-BE49-F238E27FC236}">
                <a16:creationId xmlns:a16="http://schemas.microsoft.com/office/drawing/2014/main" id="{281C30E2-30D1-4ABA-9C20-E7D442982DF6}"/>
              </a:ext>
            </a:extLst>
          </p:cNvPr>
          <p:cNvSpPr txBox="1">
            <a:spLocks noChangeArrowheads="1"/>
          </p:cNvSpPr>
          <p:nvPr/>
        </p:nvSpPr>
        <p:spPr bwMode="auto">
          <a:xfrm>
            <a:off x="5946775" y="6532563"/>
            <a:ext cx="298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mn-MN" altLang="en-US" sz="1200" b="1">
                <a:solidFill>
                  <a:schemeClr val="bg1"/>
                </a:solidFill>
                <a:latin typeface="Bahnschrift Condensed" panose="020B0502040204020203" pitchFamily="34" charset="0"/>
              </a:rPr>
              <a:t>4</a:t>
            </a:r>
            <a:endParaRPr lang="en-US" altLang="en-US" sz="1200" b="1">
              <a:solidFill>
                <a:schemeClr val="bg1"/>
              </a:solidFill>
              <a:latin typeface="Bahnschrift Condensed" panose="020B0502040204020203" pitchFamily="34" charset="0"/>
            </a:endParaRPr>
          </a:p>
        </p:txBody>
      </p:sp>
      <p:sp>
        <p:nvSpPr>
          <p:cNvPr id="7214" name="TextBox 7">
            <a:extLst>
              <a:ext uri="{FF2B5EF4-FFF2-40B4-BE49-F238E27FC236}">
                <a16:creationId xmlns:a16="http://schemas.microsoft.com/office/drawing/2014/main" id="{2451D11C-D0AA-A2D4-DBE7-5042BB6EEF25}"/>
              </a:ext>
            </a:extLst>
          </p:cNvPr>
          <p:cNvSpPr txBox="1">
            <a:spLocks noChangeArrowheads="1"/>
          </p:cNvSpPr>
          <p:nvPr/>
        </p:nvSpPr>
        <p:spPr bwMode="auto">
          <a:xfrm>
            <a:off x="115888" y="6634163"/>
            <a:ext cx="5740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mn-MN" altLang="en-US" sz="1000">
                <a:solidFill>
                  <a:schemeClr val="bg1"/>
                </a:solidFill>
                <a:latin typeface="Bahnschrift Condensed" panose="020B0502040204020203" pitchFamily="34" charset="0"/>
              </a:rPr>
              <a:t>Энэхүү баримт бичгийг Засгийн газрын хэрэгжүүлэгч агентлаг Ойн газраас албан хэрэгцээнд эрхлэн гаргав.</a:t>
            </a:r>
            <a:endParaRPr lang="en-US" altLang="en-US" sz="1000"/>
          </a:p>
        </p:txBody>
      </p:sp>
      <p:sp>
        <p:nvSpPr>
          <p:cNvPr id="4" name="TextBox 3">
            <a:extLst>
              <a:ext uri="{FF2B5EF4-FFF2-40B4-BE49-F238E27FC236}">
                <a16:creationId xmlns:a16="http://schemas.microsoft.com/office/drawing/2014/main" id="{52034B46-8C28-459B-CAE9-3D24A51E5D26}"/>
              </a:ext>
            </a:extLst>
          </p:cNvPr>
          <p:cNvSpPr txBox="1"/>
          <p:nvPr/>
        </p:nvSpPr>
        <p:spPr>
          <a:xfrm>
            <a:off x="10376899" y="560388"/>
            <a:ext cx="1815101" cy="400050"/>
          </a:xfrm>
          <a:prstGeom prst="rect">
            <a:avLst/>
          </a:prstGeom>
          <a:noFill/>
        </p:spPr>
        <p:txBody>
          <a:bodyPr wrap="square">
            <a:spAutoFit/>
          </a:bodyPr>
          <a:lstStyle/>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ЗАСГИЙН ГАЗРЫН ХЭРЭГЖҮҮЛЭГЧ </a:t>
            </a:r>
          </a:p>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АГЕНТЛАГ ОЙН ГАЗАР</a:t>
            </a:r>
            <a:endParaRPr lang="en-US" sz="1000" spc="50" dirty="0">
              <a:solidFill>
                <a:schemeClr val="bg1"/>
              </a:solidFill>
              <a:latin typeface="Bahnschrift Light Condensed" panose="020B0502040204020203" pitchFamily="34" charset="0"/>
            </a:endParaRPr>
          </a:p>
        </p:txBody>
      </p:sp>
      <p:sp>
        <p:nvSpPr>
          <p:cNvPr id="8" name="TextBox 7">
            <a:extLst>
              <a:ext uri="{FF2B5EF4-FFF2-40B4-BE49-F238E27FC236}">
                <a16:creationId xmlns:a16="http://schemas.microsoft.com/office/drawing/2014/main" id="{022C5ECA-0B72-9867-7A98-03033282BD18}"/>
              </a:ext>
            </a:extLst>
          </p:cNvPr>
          <p:cNvSpPr txBox="1"/>
          <p:nvPr/>
        </p:nvSpPr>
        <p:spPr>
          <a:xfrm>
            <a:off x="826208" y="563716"/>
            <a:ext cx="1815101" cy="400050"/>
          </a:xfrm>
          <a:prstGeom prst="rect">
            <a:avLst/>
          </a:prstGeom>
          <a:noFill/>
        </p:spPr>
        <p:txBody>
          <a:bodyPr wrap="square">
            <a:spAutoFit/>
          </a:bodyPr>
          <a:lstStyle/>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БАЙГАЛЬ ОРЧИН,</a:t>
            </a:r>
          </a:p>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АЯЛАЛ ЖУУЛЧЛАЛЫН ЯАМ</a:t>
            </a:r>
            <a:endParaRPr lang="en-US" sz="1000" spc="50" dirty="0">
              <a:solidFill>
                <a:schemeClr val="bg1"/>
              </a:solidFill>
              <a:latin typeface="Bahnschrift Light Condensed" panose="020B0502040204020203" pitchFamily="34" charset="0"/>
            </a:endParaRPr>
          </a:p>
        </p:txBody>
      </p:sp>
      <p:pic>
        <p:nvPicPr>
          <p:cNvPr id="1026" name="Picture 2" descr="Үерийн гамшгаас урьдчилан сэргийлэх арга хэмжээ">
            <a:extLst>
              <a:ext uri="{FF2B5EF4-FFF2-40B4-BE49-F238E27FC236}">
                <a16:creationId xmlns:a16="http://schemas.microsoft.com/office/drawing/2014/main" id="{15A21B87-2B3A-CEB7-60A8-83369004E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920" y="2941787"/>
            <a:ext cx="2193925" cy="1592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ЦӨЛЖИЛТ БА МАЛЖИЛТ Цөлжилтийн... - Green Pedia Co.Ltd | Facebook">
            <a:extLst>
              <a:ext uri="{FF2B5EF4-FFF2-40B4-BE49-F238E27FC236}">
                <a16:creationId xmlns:a16="http://schemas.microsoft.com/office/drawing/2014/main" id="{D1460F30-F944-166A-C38A-439221B88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09" y="2957513"/>
            <a:ext cx="2315369" cy="1585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2DB13B-C256-79C5-3555-D897CA93F058}"/>
              </a:ext>
            </a:extLst>
          </p:cNvPr>
          <p:cNvPicPr>
            <a:picLocks noChangeAspect="1"/>
          </p:cNvPicPr>
          <p:nvPr/>
        </p:nvPicPr>
        <p:blipFill>
          <a:blip r:embed="rId8"/>
          <a:stretch>
            <a:fillRect/>
          </a:stretch>
        </p:blipFill>
        <p:spPr>
          <a:xfrm>
            <a:off x="7324934" y="2950370"/>
            <a:ext cx="2348109" cy="1592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36">
            <a:extLst>
              <a:ext uri="{FF2B5EF4-FFF2-40B4-BE49-F238E27FC236}">
                <a16:creationId xmlns:a16="http://schemas.microsoft.com/office/drawing/2014/main" id="{99AA1260-30C4-E01F-9292-D44910BED55C}"/>
              </a:ext>
            </a:extLst>
          </p:cNvPr>
          <p:cNvSpPr txBox="1">
            <a:spLocks noChangeArrowheads="1"/>
          </p:cNvSpPr>
          <p:nvPr/>
        </p:nvSpPr>
        <p:spPr bwMode="auto">
          <a:xfrm>
            <a:off x="176213" y="5424480"/>
            <a:ext cx="193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chemeClr val="accent6">
                    <a:lumMod val="75000"/>
                  </a:schemeClr>
                </a:solidFill>
                <a:latin typeface="Bahnschrift Condensed" panose="020B0502040204020203" pitchFamily="34" charset="0"/>
              </a:rPr>
              <a:t>20.3%</a:t>
            </a:r>
            <a:endParaRPr lang="en-US" altLang="en-US" sz="4000" b="1" dirty="0">
              <a:solidFill>
                <a:schemeClr val="accent6">
                  <a:lumMod val="75000"/>
                </a:schemeClr>
              </a:solidFill>
              <a:latin typeface="Bahnschrift Condensed" panose="020B0502040204020203" pitchFamily="34" charset="0"/>
            </a:endParaRPr>
          </a:p>
        </p:txBody>
      </p:sp>
      <p:sp>
        <p:nvSpPr>
          <p:cNvPr id="13" name="TextBox 23">
            <a:extLst>
              <a:ext uri="{FF2B5EF4-FFF2-40B4-BE49-F238E27FC236}">
                <a16:creationId xmlns:a16="http://schemas.microsoft.com/office/drawing/2014/main" id="{6B632D67-4992-2175-35AB-0650DDCDAB92}"/>
              </a:ext>
            </a:extLst>
          </p:cNvPr>
          <p:cNvSpPr txBox="1">
            <a:spLocks noChangeArrowheads="1"/>
          </p:cNvSpPr>
          <p:nvPr/>
        </p:nvSpPr>
        <p:spPr bwMode="auto">
          <a:xfrm>
            <a:off x="223220" y="4876163"/>
            <a:ext cx="219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chemeClr val="accent6">
                    <a:lumMod val="75000"/>
                  </a:schemeClr>
                </a:solidFill>
                <a:latin typeface="Bahnschrift Condensed" panose="020B0502040204020203" pitchFamily="34" charset="0"/>
              </a:rPr>
              <a:t>Area covered with forest</a:t>
            </a:r>
            <a:endParaRPr lang="mn-MN" altLang="mn-MN" dirty="0">
              <a:solidFill>
                <a:schemeClr val="accent6">
                  <a:lumMod val="75000"/>
                </a:schemeClr>
              </a:solidFill>
              <a:latin typeface="Bahnschrift Condensed" panose="020B0502040204020203" pitchFamily="34" charset="0"/>
            </a:endParaRPr>
          </a:p>
        </p:txBody>
      </p:sp>
      <p:pic>
        <p:nvPicPr>
          <p:cNvPr id="14" name="Picture 13">
            <a:extLst>
              <a:ext uri="{FF2B5EF4-FFF2-40B4-BE49-F238E27FC236}">
                <a16:creationId xmlns:a16="http://schemas.microsoft.com/office/drawing/2014/main" id="{F6E1994A-2A87-C33C-CFDF-B82306EE6A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7036" y="225152"/>
            <a:ext cx="634921" cy="666667"/>
          </a:xfrm>
          <a:prstGeom prst="rect">
            <a:avLst/>
          </a:prstGeom>
        </p:spPr>
      </p:pic>
      <p:sp>
        <p:nvSpPr>
          <p:cNvPr id="15" name="object 5">
            <a:extLst>
              <a:ext uri="{FF2B5EF4-FFF2-40B4-BE49-F238E27FC236}">
                <a16:creationId xmlns:a16="http://schemas.microsoft.com/office/drawing/2014/main" id="{DC2BD1C8-FB9C-A4E9-1A15-E891B07751E2}"/>
              </a:ext>
            </a:extLst>
          </p:cNvPr>
          <p:cNvSpPr txBox="1">
            <a:spLocks noChangeArrowheads="1"/>
          </p:cNvSpPr>
          <p:nvPr/>
        </p:nvSpPr>
        <p:spPr bwMode="auto">
          <a:xfrm>
            <a:off x="3803335" y="1895671"/>
            <a:ext cx="978215" cy="213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l" defTabSz="326578" rtl="0" eaLnBrk="1" fontAlgn="auto" latinLnBrk="0" hangingPunct="1">
              <a:lnSpc>
                <a:spcPct val="99000"/>
              </a:lnSpc>
              <a:spcBef>
                <a:spcPts val="0"/>
              </a:spcBef>
              <a:spcAft>
                <a:spcPts val="0"/>
              </a:spcAft>
              <a:buClrTx/>
              <a:buSzTx/>
              <a:buFontTx/>
              <a:buNone/>
              <a:tabLst/>
              <a:defRPr/>
            </a:pPr>
            <a:r>
              <a:rPr lang="en-US" altLang="en-US" sz="1400" dirty="0">
                <a:latin typeface="Arial" panose="020B0604020202020204" pitchFamily="34" charset="0"/>
                <a:cs typeface="Arial" panose="020B0604020202020204" pitchFamily="34" charset="0"/>
                <a:sym typeface="Arial"/>
              </a:rPr>
              <a:t>GROWN</a:t>
            </a:r>
            <a:endParaRPr kumimoji="0" lang="en-US" alt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p:txBody>
      </p:sp>
      <p:pic>
        <p:nvPicPr>
          <p:cNvPr id="16" name="Graphic 30" descr="Arrow Clockwise curve">
            <a:extLst>
              <a:ext uri="{FF2B5EF4-FFF2-40B4-BE49-F238E27FC236}">
                <a16:creationId xmlns:a16="http://schemas.microsoft.com/office/drawing/2014/main" id="{B4BAB08C-1F74-E047-B2FA-1BEFE0F8E7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480327" y="1583901"/>
            <a:ext cx="508317" cy="508317"/>
          </a:xfrm>
          <a:prstGeom prst="rect">
            <a:avLst/>
          </a:prstGeom>
        </p:spPr>
      </p:pic>
      <p:pic>
        <p:nvPicPr>
          <p:cNvPr id="18" name="Graphic 31" descr="Arrow Clockwise curve">
            <a:extLst>
              <a:ext uri="{FF2B5EF4-FFF2-40B4-BE49-F238E27FC236}">
                <a16:creationId xmlns:a16="http://schemas.microsoft.com/office/drawing/2014/main" id="{B3604EDE-12C3-EAAD-6033-E5AA6E2545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284449" y="5742005"/>
            <a:ext cx="508317" cy="5083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7B66A5-4CC9-F7BC-A9DA-4A048409A05C}"/>
              </a:ext>
            </a:extLst>
          </p:cNvPr>
          <p:cNvSpPr/>
          <p:nvPr/>
        </p:nvSpPr>
        <p:spPr>
          <a:xfrm>
            <a:off x="5121074" y="397535"/>
            <a:ext cx="6952984" cy="37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8" name="Flowchart: Data 7">
            <a:extLst>
              <a:ext uri="{FF2B5EF4-FFF2-40B4-BE49-F238E27FC236}">
                <a16:creationId xmlns:a16="http://schemas.microsoft.com/office/drawing/2014/main" id="{5D83B361-6C00-8457-2610-B1C31BDDE68D}"/>
              </a:ext>
            </a:extLst>
          </p:cNvPr>
          <p:cNvSpPr/>
          <p:nvPr/>
        </p:nvSpPr>
        <p:spPr>
          <a:xfrm>
            <a:off x="2829868" y="2915804"/>
            <a:ext cx="1275468" cy="433103"/>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9" name="Flowchart: Data 8">
            <a:extLst>
              <a:ext uri="{FF2B5EF4-FFF2-40B4-BE49-F238E27FC236}">
                <a16:creationId xmlns:a16="http://schemas.microsoft.com/office/drawing/2014/main" id="{185782B3-1A24-51AC-04E4-F6B950BA99F8}"/>
              </a:ext>
            </a:extLst>
          </p:cNvPr>
          <p:cNvSpPr/>
          <p:nvPr/>
        </p:nvSpPr>
        <p:spPr>
          <a:xfrm>
            <a:off x="2829868" y="1903102"/>
            <a:ext cx="1275468" cy="388405"/>
          </a:xfrm>
          <a:prstGeom prst="flowChartInputOut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DB58154-7B0E-BCE7-B10E-903A720EF14F}"/>
              </a:ext>
            </a:extLst>
          </p:cNvPr>
          <p:cNvSpPr txBox="1"/>
          <p:nvPr/>
        </p:nvSpPr>
        <p:spPr>
          <a:xfrm>
            <a:off x="308715" y="552776"/>
            <a:ext cx="2192271" cy="769441"/>
          </a:xfrm>
          <a:prstGeom prst="rect">
            <a:avLst/>
          </a:prstGeom>
          <a:noFill/>
        </p:spPr>
        <p:txBody>
          <a:bodyPr wrap="square" rtlCol="0">
            <a:spAutoFit/>
          </a:bodyPr>
          <a:lstStyle/>
          <a:p>
            <a:pPr algn="ctr" defTabSz="457223">
              <a:defRPr/>
            </a:pPr>
            <a:r>
              <a:rPr lang="en-US" altLang="en-US" sz="1600" dirty="0">
                <a:solidFill>
                  <a:srgbClr val="202124"/>
                </a:solidFill>
                <a:latin typeface="inherit"/>
              </a:rPr>
              <a:t>VISION</a:t>
            </a:r>
            <a:r>
              <a:rPr lang="mn-MN" altLang="en-US" sz="1600" dirty="0">
                <a:solidFill>
                  <a:srgbClr val="202124"/>
                </a:solidFill>
                <a:latin typeface="inherit"/>
              </a:rPr>
              <a:t>-2050</a:t>
            </a:r>
            <a:r>
              <a:rPr lang="mn-MN" altLang="en-US" sz="1600" dirty="0"/>
              <a:t> </a:t>
            </a:r>
            <a:endParaRPr lang="mn-MN" altLang="en-US" sz="1600" dirty="0">
              <a:latin typeface="Arial" panose="020B0604020202020204" pitchFamily="34" charset="0"/>
            </a:endParaRPr>
          </a:p>
          <a:p>
            <a:pPr algn="ctr" defTabSz="457223">
              <a:defRPr/>
            </a:pPr>
            <a:endParaRPr lang="en-US" sz="28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15A260-C029-1B87-C1A6-28727156F8C9}"/>
              </a:ext>
            </a:extLst>
          </p:cNvPr>
          <p:cNvSpPr txBox="1"/>
          <p:nvPr/>
        </p:nvSpPr>
        <p:spPr>
          <a:xfrm>
            <a:off x="194358" y="3838350"/>
            <a:ext cx="2282402" cy="523220"/>
          </a:xfrm>
          <a:prstGeom prst="rect">
            <a:avLst/>
          </a:prstGeom>
          <a:noFill/>
        </p:spPr>
        <p:txBody>
          <a:bodyPr wrap="square" rtlCol="0">
            <a:spAutoFit/>
          </a:bodyPr>
          <a:lstStyle/>
          <a:p>
            <a:pPr algn="ctr" defTabSz="457223">
              <a:defRPr/>
            </a:pPr>
            <a:r>
              <a:rPr lang="en-US" altLang="en-US" sz="1400" dirty="0">
                <a:solidFill>
                  <a:srgbClr val="202124"/>
                </a:solidFill>
                <a:latin typeface="inherit"/>
              </a:rPr>
              <a:t>Government Action Program 2024-2027</a:t>
            </a:r>
            <a:endParaRPr lang="en-US" sz="1400" b="1" i="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026615D-F0C7-F513-82DF-021C6940DB22}"/>
              </a:ext>
            </a:extLst>
          </p:cNvPr>
          <p:cNvSpPr txBox="1"/>
          <p:nvPr/>
        </p:nvSpPr>
        <p:spPr>
          <a:xfrm>
            <a:off x="183906" y="2285279"/>
            <a:ext cx="2381161" cy="738664"/>
          </a:xfrm>
          <a:prstGeom prst="rect">
            <a:avLst/>
          </a:prstGeom>
          <a:noFill/>
        </p:spPr>
        <p:txBody>
          <a:bodyPr wrap="square" rtlCol="0">
            <a:spAutoFit/>
          </a:bodyPr>
          <a:lstStyle/>
          <a:p>
            <a:pPr algn="ctr" defTabSz="457223">
              <a:defRPr/>
            </a:pPr>
            <a:r>
              <a:rPr lang="en-US" altLang="en-US" sz="1400" dirty="0">
                <a:solidFill>
                  <a:srgbClr val="202124"/>
                </a:solidFill>
                <a:latin typeface="inherit"/>
              </a:rPr>
              <a:t>Nationally Determined Contribution 2021-2025 National target programs</a:t>
            </a:r>
            <a:endParaRPr lang="en-US" sz="1200" b="1" i="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7893538-E282-7B77-2374-8F9DB440B6B5}"/>
              </a:ext>
            </a:extLst>
          </p:cNvPr>
          <p:cNvSpPr txBox="1"/>
          <p:nvPr/>
        </p:nvSpPr>
        <p:spPr>
          <a:xfrm>
            <a:off x="257459" y="4804317"/>
            <a:ext cx="2174029" cy="523220"/>
          </a:xfrm>
          <a:prstGeom prst="rect">
            <a:avLst/>
          </a:prstGeom>
          <a:noFill/>
        </p:spPr>
        <p:txBody>
          <a:bodyPr wrap="square" rtlCol="0">
            <a:spAutoFit/>
          </a:bodyPr>
          <a:lstStyle/>
          <a:p>
            <a:pPr algn="ctr" defTabSz="457223">
              <a:defRPr/>
            </a:pPr>
            <a:r>
              <a:rPr lang="en-US" sz="1400" b="1" i="1" dirty="0">
                <a:solidFill>
                  <a:srgbClr val="002060"/>
                </a:solidFill>
                <a:latin typeface="Calibri" panose="020F0502020204030204" pitchFamily="34" charset="0"/>
                <a:cs typeface="Calibri" panose="020F0502020204030204" pitchFamily="34" charset="0"/>
              </a:rPr>
              <a:t>Development policy of Mongolia 2022</a:t>
            </a:r>
          </a:p>
        </p:txBody>
      </p:sp>
      <p:cxnSp>
        <p:nvCxnSpPr>
          <p:cNvPr id="14" name="Straight Connector 13">
            <a:extLst>
              <a:ext uri="{FF2B5EF4-FFF2-40B4-BE49-F238E27FC236}">
                <a16:creationId xmlns:a16="http://schemas.microsoft.com/office/drawing/2014/main" id="{5B35993A-DF64-6286-3D6F-B1E0D043400E}"/>
              </a:ext>
            </a:extLst>
          </p:cNvPr>
          <p:cNvCxnSpPr>
            <a:cxnSpLocks/>
          </p:cNvCxnSpPr>
          <p:nvPr/>
        </p:nvCxnSpPr>
        <p:spPr>
          <a:xfrm>
            <a:off x="3436758" y="1303854"/>
            <a:ext cx="5101" cy="540141"/>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F9E722-D96F-FF49-3523-FC8F46ADCC65}"/>
              </a:ext>
            </a:extLst>
          </p:cNvPr>
          <p:cNvCxnSpPr>
            <a:cxnSpLocks/>
          </p:cNvCxnSpPr>
          <p:nvPr/>
        </p:nvCxnSpPr>
        <p:spPr>
          <a:xfrm>
            <a:off x="3464628" y="2359430"/>
            <a:ext cx="0" cy="556374"/>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005E3A-BE46-5ABB-455C-816320C8ED6E}"/>
              </a:ext>
            </a:extLst>
          </p:cNvPr>
          <p:cNvSpPr txBox="1"/>
          <p:nvPr/>
        </p:nvSpPr>
        <p:spPr>
          <a:xfrm>
            <a:off x="2918342" y="1863803"/>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2030</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F0574C3-6951-4B64-3DE5-6925F8C29B44}"/>
              </a:ext>
            </a:extLst>
          </p:cNvPr>
          <p:cNvSpPr txBox="1"/>
          <p:nvPr/>
        </p:nvSpPr>
        <p:spPr>
          <a:xfrm>
            <a:off x="2913224" y="2916456"/>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2025</a:t>
            </a:r>
            <a:endParaRPr lang="en-US" sz="2400" b="1" dirty="0">
              <a:solidFill>
                <a:srgbClr val="002060"/>
              </a:solidFill>
              <a:latin typeface="Calibri" panose="020F0502020204030204" pitchFamily="34" charset="0"/>
              <a:cs typeface="Calibri" panose="020F0502020204030204" pitchFamily="34" charset="0"/>
            </a:endParaRPr>
          </a:p>
        </p:txBody>
      </p:sp>
      <p:cxnSp>
        <p:nvCxnSpPr>
          <p:cNvPr id="18" name="Connector: Elbow 62">
            <a:extLst>
              <a:ext uri="{FF2B5EF4-FFF2-40B4-BE49-F238E27FC236}">
                <a16:creationId xmlns:a16="http://schemas.microsoft.com/office/drawing/2014/main" id="{A7F1E4A0-999B-8946-603C-80C0DC4C4AD3}"/>
              </a:ext>
            </a:extLst>
          </p:cNvPr>
          <p:cNvCxnSpPr>
            <a:cxnSpLocks/>
          </p:cNvCxnSpPr>
          <p:nvPr/>
        </p:nvCxnSpPr>
        <p:spPr>
          <a:xfrm flipV="1">
            <a:off x="4033353" y="963000"/>
            <a:ext cx="1265480" cy="1133130"/>
          </a:xfrm>
          <a:prstGeom prst="bentConnector3">
            <a:avLst>
              <a:gd name="adj1" fmla="val 50000"/>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9" name="Flowchart: Data 18">
            <a:extLst>
              <a:ext uri="{FF2B5EF4-FFF2-40B4-BE49-F238E27FC236}">
                <a16:creationId xmlns:a16="http://schemas.microsoft.com/office/drawing/2014/main" id="{F1DDB572-33A2-3A8C-1E0D-D20F51A2AE33}"/>
              </a:ext>
            </a:extLst>
          </p:cNvPr>
          <p:cNvSpPr/>
          <p:nvPr/>
        </p:nvSpPr>
        <p:spPr>
          <a:xfrm>
            <a:off x="2829868" y="821431"/>
            <a:ext cx="1275468" cy="448309"/>
          </a:xfrm>
          <a:prstGeom prst="flowChartInputOutp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7C95166-1714-89CF-AAF8-64C8D49639C3}"/>
              </a:ext>
            </a:extLst>
          </p:cNvPr>
          <p:cNvSpPr txBox="1"/>
          <p:nvPr/>
        </p:nvSpPr>
        <p:spPr>
          <a:xfrm>
            <a:off x="3021792" y="815508"/>
            <a:ext cx="888136" cy="461665"/>
          </a:xfrm>
          <a:prstGeom prst="rect">
            <a:avLst/>
          </a:prstGeom>
          <a:noFill/>
        </p:spPr>
        <p:txBody>
          <a:bodyPr wrap="square" rtlCol="0">
            <a:spAutoFit/>
          </a:bodyPr>
          <a:lstStyle/>
          <a:p>
            <a:pPr algn="ctr" defTabSz="457223">
              <a:defRPr/>
            </a:pPr>
            <a:r>
              <a:rPr lang="mn-MN" sz="2400" b="1" dirty="0">
                <a:solidFill>
                  <a:srgbClr val="FF0000"/>
                </a:solidFill>
                <a:latin typeface="Calibri" panose="020F0502020204030204" pitchFamily="34" charset="0"/>
                <a:cs typeface="Calibri" panose="020F0502020204030204" pitchFamily="34" charset="0"/>
              </a:rPr>
              <a:t>2050</a:t>
            </a:r>
            <a:endParaRPr lang="en-US" sz="2400" b="1" dirty="0">
              <a:solidFill>
                <a:srgbClr val="FF0000"/>
              </a:solidFill>
              <a:latin typeface="Calibri" panose="020F0502020204030204" pitchFamily="34" charset="0"/>
              <a:cs typeface="Calibri" panose="020F0502020204030204" pitchFamily="34" charset="0"/>
            </a:endParaRPr>
          </a:p>
        </p:txBody>
      </p:sp>
      <p:cxnSp>
        <p:nvCxnSpPr>
          <p:cNvPr id="21" name="Connector: Elbow 87">
            <a:extLst>
              <a:ext uri="{FF2B5EF4-FFF2-40B4-BE49-F238E27FC236}">
                <a16:creationId xmlns:a16="http://schemas.microsoft.com/office/drawing/2014/main" id="{7536B54E-E39F-1C9B-52D1-8B7552B7F133}"/>
              </a:ext>
            </a:extLst>
          </p:cNvPr>
          <p:cNvCxnSpPr>
            <a:cxnSpLocks/>
            <a:stCxn id="19" idx="2"/>
            <a:endCxn id="10" idx="3"/>
          </p:cNvCxnSpPr>
          <p:nvPr/>
        </p:nvCxnSpPr>
        <p:spPr>
          <a:xfrm rot="10800000">
            <a:off x="2500987" y="937498"/>
            <a:ext cx="456429" cy="108089"/>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40AB92-C384-6385-0864-486401ED749A}"/>
              </a:ext>
            </a:extLst>
          </p:cNvPr>
          <p:cNvCxnSpPr>
            <a:cxnSpLocks/>
            <a:stCxn id="8" idx="4"/>
          </p:cNvCxnSpPr>
          <p:nvPr/>
        </p:nvCxnSpPr>
        <p:spPr>
          <a:xfrm>
            <a:off x="3467602" y="3442536"/>
            <a:ext cx="0" cy="160675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or: Elbow 216">
            <a:extLst>
              <a:ext uri="{FF2B5EF4-FFF2-40B4-BE49-F238E27FC236}">
                <a16:creationId xmlns:a16="http://schemas.microsoft.com/office/drawing/2014/main" id="{F6D13668-DB63-86B5-A4F5-8B4C39F82457}"/>
              </a:ext>
            </a:extLst>
          </p:cNvPr>
          <p:cNvCxnSpPr>
            <a:cxnSpLocks/>
          </p:cNvCxnSpPr>
          <p:nvPr/>
        </p:nvCxnSpPr>
        <p:spPr>
          <a:xfrm rot="10800000">
            <a:off x="2390648" y="2945574"/>
            <a:ext cx="671462" cy="177854"/>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4" name="Connector: Elbow 231">
            <a:extLst>
              <a:ext uri="{FF2B5EF4-FFF2-40B4-BE49-F238E27FC236}">
                <a16:creationId xmlns:a16="http://schemas.microsoft.com/office/drawing/2014/main" id="{C3ED7AF3-DF9B-E3E4-DBC0-64E547A92826}"/>
              </a:ext>
            </a:extLst>
          </p:cNvPr>
          <p:cNvCxnSpPr>
            <a:cxnSpLocks/>
          </p:cNvCxnSpPr>
          <p:nvPr/>
        </p:nvCxnSpPr>
        <p:spPr>
          <a:xfrm rot="10800000">
            <a:off x="2371767" y="4022358"/>
            <a:ext cx="690345" cy="75818"/>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Flowchart: Data 24">
            <a:extLst>
              <a:ext uri="{FF2B5EF4-FFF2-40B4-BE49-F238E27FC236}">
                <a16:creationId xmlns:a16="http://schemas.microsoft.com/office/drawing/2014/main" id="{6136B020-A3DA-1B0F-47F5-DDE312F9B30D}"/>
              </a:ext>
            </a:extLst>
          </p:cNvPr>
          <p:cNvSpPr/>
          <p:nvPr/>
        </p:nvSpPr>
        <p:spPr>
          <a:xfrm>
            <a:off x="2685748" y="4800118"/>
            <a:ext cx="1275468" cy="476440"/>
          </a:xfrm>
          <a:prstGeom prst="flowChartInputOut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646E690-B550-225A-6AE1-87589C88CF8B}"/>
              </a:ext>
            </a:extLst>
          </p:cNvPr>
          <p:cNvSpPr txBox="1"/>
          <p:nvPr/>
        </p:nvSpPr>
        <p:spPr>
          <a:xfrm>
            <a:off x="2791142" y="4806003"/>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2022</a:t>
            </a:r>
            <a:endParaRPr lang="en-US" sz="2400" b="1" dirty="0">
              <a:solidFill>
                <a:srgbClr val="002060"/>
              </a:solidFill>
              <a:latin typeface="Calibri" panose="020F0502020204030204" pitchFamily="34" charset="0"/>
              <a:cs typeface="Calibri" panose="020F0502020204030204" pitchFamily="34" charset="0"/>
            </a:endParaRPr>
          </a:p>
        </p:txBody>
      </p:sp>
      <p:cxnSp>
        <p:nvCxnSpPr>
          <p:cNvPr id="27" name="Connector: Elbow 237">
            <a:extLst>
              <a:ext uri="{FF2B5EF4-FFF2-40B4-BE49-F238E27FC236}">
                <a16:creationId xmlns:a16="http://schemas.microsoft.com/office/drawing/2014/main" id="{C49644DA-5D31-B176-3F9F-439635F9D805}"/>
              </a:ext>
            </a:extLst>
          </p:cNvPr>
          <p:cNvCxnSpPr>
            <a:cxnSpLocks/>
          </p:cNvCxnSpPr>
          <p:nvPr/>
        </p:nvCxnSpPr>
        <p:spPr>
          <a:xfrm rot="10800000">
            <a:off x="2342027" y="5135589"/>
            <a:ext cx="603667" cy="26568"/>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70AE31E-CF71-3C5B-64C1-85B293D08E4A}"/>
              </a:ext>
            </a:extLst>
          </p:cNvPr>
          <p:cNvSpPr txBox="1"/>
          <p:nvPr/>
        </p:nvSpPr>
        <p:spPr>
          <a:xfrm>
            <a:off x="5993538" y="389465"/>
            <a:ext cx="5021422" cy="369332"/>
          </a:xfrm>
          <a:prstGeom prst="rect">
            <a:avLst/>
          </a:prstGeom>
          <a:noFill/>
        </p:spPr>
        <p:txBody>
          <a:bodyPr wrap="square">
            <a:spAutoFit/>
          </a:bodyPr>
          <a:lstStyle/>
          <a:p>
            <a:pPr algn="ctr" defTabSz="457223">
              <a:defRPr/>
            </a:pPr>
            <a:r>
              <a:rPr lang="en-US" altLang="en-US" dirty="0">
                <a:solidFill>
                  <a:srgbClr val="202124"/>
                </a:solidFill>
                <a:latin typeface="inherit"/>
              </a:rPr>
              <a:t>SUSTAINABLE DEVELOPMENT GOALS</a:t>
            </a:r>
            <a:endParaRPr lang="en-US" dirty="0">
              <a:solidFill>
                <a:srgbClr val="00206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104532-03E8-2698-F0C4-6BEC24097B39}"/>
              </a:ext>
            </a:extLst>
          </p:cNvPr>
          <p:cNvSpPr/>
          <p:nvPr/>
        </p:nvSpPr>
        <p:spPr>
          <a:xfrm>
            <a:off x="5149460" y="2338876"/>
            <a:ext cx="6921734" cy="44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96A4C37-F99D-7A4A-EDB6-793809974252}"/>
              </a:ext>
            </a:extLst>
          </p:cNvPr>
          <p:cNvSpPr txBox="1"/>
          <p:nvPr/>
        </p:nvSpPr>
        <p:spPr>
          <a:xfrm>
            <a:off x="4140714" y="2297951"/>
            <a:ext cx="7882758" cy="646331"/>
          </a:xfrm>
          <a:prstGeom prst="rect">
            <a:avLst/>
          </a:prstGeom>
          <a:noFill/>
        </p:spPr>
        <p:txBody>
          <a:bodyPr wrap="square">
            <a:spAutoFit/>
          </a:bodyPr>
          <a:lstStyle/>
          <a:p>
            <a:pPr algn="ctr" defTabSz="457223">
              <a:defRPr/>
            </a:pPr>
            <a:r>
              <a:rPr lang="en-US" dirty="0">
                <a:latin typeface="Arial" panose="020B0604020202020204" pitchFamily="34" charset="0"/>
                <a:cs typeface="Arial" panose="020B0604020202020204" pitchFamily="34" charset="0"/>
              </a:rPr>
              <a:t>Determined and approved our Nationally Determined Contribution (NDC) to reduce global greenhouse gas emissions in 2020</a:t>
            </a:r>
            <a:endParaRPr lang="en-US" dirty="0">
              <a:solidFill>
                <a:srgbClr val="202124"/>
              </a:solidFill>
              <a:latin typeface="inherit"/>
            </a:endParaRPr>
          </a:p>
        </p:txBody>
      </p:sp>
      <p:sp>
        <p:nvSpPr>
          <p:cNvPr id="31" name="TextBox 30">
            <a:extLst>
              <a:ext uri="{FF2B5EF4-FFF2-40B4-BE49-F238E27FC236}">
                <a16:creationId xmlns:a16="http://schemas.microsoft.com/office/drawing/2014/main" id="{C727EA25-13C1-A40E-57E6-737BAF35110B}"/>
              </a:ext>
            </a:extLst>
          </p:cNvPr>
          <p:cNvSpPr txBox="1"/>
          <p:nvPr/>
        </p:nvSpPr>
        <p:spPr>
          <a:xfrm>
            <a:off x="5552113" y="2914612"/>
            <a:ext cx="3058215" cy="400110"/>
          </a:xfrm>
          <a:prstGeom prst="rect">
            <a:avLst/>
          </a:prstGeom>
          <a:noFill/>
        </p:spPr>
        <p:txBody>
          <a:bodyPr wrap="square">
            <a:spAutoFit/>
          </a:bodyPr>
          <a:lstStyle/>
          <a:p>
            <a:pPr defTabSz="457223">
              <a:defRPr/>
            </a:pPr>
            <a:r>
              <a:rPr lang="en-US" sz="2000" b="1" i="1" dirty="0">
                <a:solidFill>
                  <a:srgbClr val="002060"/>
                </a:solidFill>
                <a:latin typeface="Calibri" panose="020F0502020204030204" pitchFamily="34" charset="0"/>
                <a:cs typeface="Calibri" panose="020F0502020204030204" pitchFamily="34" charset="0"/>
              </a:rPr>
              <a:t>Decrease</a:t>
            </a:r>
          </a:p>
        </p:txBody>
      </p:sp>
      <p:sp>
        <p:nvSpPr>
          <p:cNvPr id="32" name="TextBox 31">
            <a:extLst>
              <a:ext uri="{FF2B5EF4-FFF2-40B4-BE49-F238E27FC236}">
                <a16:creationId xmlns:a16="http://schemas.microsoft.com/office/drawing/2014/main" id="{E7A917E7-391A-63F3-D69D-BB3603AE3272}"/>
              </a:ext>
            </a:extLst>
          </p:cNvPr>
          <p:cNvSpPr txBox="1"/>
          <p:nvPr/>
        </p:nvSpPr>
        <p:spPr>
          <a:xfrm>
            <a:off x="6133448" y="3995174"/>
            <a:ext cx="1340215"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Agriculture</a:t>
            </a:r>
          </a:p>
        </p:txBody>
      </p:sp>
      <p:sp>
        <p:nvSpPr>
          <p:cNvPr id="33" name="TextBox 32">
            <a:extLst>
              <a:ext uri="{FF2B5EF4-FFF2-40B4-BE49-F238E27FC236}">
                <a16:creationId xmlns:a16="http://schemas.microsoft.com/office/drawing/2014/main" id="{19D8885E-6756-73B6-EAFE-9D65AB121297}"/>
              </a:ext>
            </a:extLst>
          </p:cNvPr>
          <p:cNvSpPr txBox="1"/>
          <p:nvPr/>
        </p:nvSpPr>
        <p:spPr>
          <a:xfrm>
            <a:off x="8426542" y="3972579"/>
            <a:ext cx="1147800"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Road, transport</a:t>
            </a:r>
          </a:p>
        </p:txBody>
      </p:sp>
      <p:sp>
        <p:nvSpPr>
          <p:cNvPr id="34" name="TextBox 33">
            <a:extLst>
              <a:ext uri="{FF2B5EF4-FFF2-40B4-BE49-F238E27FC236}">
                <a16:creationId xmlns:a16="http://schemas.microsoft.com/office/drawing/2014/main" id="{349EE740-B31D-9E2A-DFEC-17B44A2166EC}"/>
              </a:ext>
            </a:extLst>
          </p:cNvPr>
          <p:cNvSpPr txBox="1"/>
          <p:nvPr/>
        </p:nvSpPr>
        <p:spPr>
          <a:xfrm>
            <a:off x="9586292" y="4006600"/>
            <a:ext cx="1171896"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Construction</a:t>
            </a:r>
          </a:p>
        </p:txBody>
      </p:sp>
      <p:sp>
        <p:nvSpPr>
          <p:cNvPr id="35" name="TextBox 34">
            <a:extLst>
              <a:ext uri="{FF2B5EF4-FFF2-40B4-BE49-F238E27FC236}">
                <a16:creationId xmlns:a16="http://schemas.microsoft.com/office/drawing/2014/main" id="{02E68D91-15FC-991E-3E02-33F1D0E9F657}"/>
              </a:ext>
            </a:extLst>
          </p:cNvPr>
          <p:cNvSpPr txBox="1"/>
          <p:nvPr/>
        </p:nvSpPr>
        <p:spPr>
          <a:xfrm>
            <a:off x="10838049" y="3987480"/>
            <a:ext cx="1209221"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Waster</a:t>
            </a:r>
          </a:p>
        </p:txBody>
      </p:sp>
      <p:sp>
        <p:nvSpPr>
          <p:cNvPr id="36" name="TextBox 35">
            <a:extLst>
              <a:ext uri="{FF2B5EF4-FFF2-40B4-BE49-F238E27FC236}">
                <a16:creationId xmlns:a16="http://schemas.microsoft.com/office/drawing/2014/main" id="{FADFC651-BAE7-4436-8D51-7A6C87A583E2}"/>
              </a:ext>
            </a:extLst>
          </p:cNvPr>
          <p:cNvSpPr txBox="1"/>
          <p:nvPr/>
        </p:nvSpPr>
        <p:spPr>
          <a:xfrm>
            <a:off x="7652169" y="2946793"/>
            <a:ext cx="2222697" cy="553998"/>
          </a:xfrm>
          <a:prstGeom prst="rect">
            <a:avLst/>
          </a:prstGeom>
          <a:noFill/>
        </p:spPr>
        <p:txBody>
          <a:bodyPr wrap="square">
            <a:spAutoFit/>
          </a:bodyPr>
          <a:lstStyle/>
          <a:p>
            <a:pPr algn="ctr" defTabSz="457223">
              <a:defRPr/>
            </a:pPr>
            <a:r>
              <a:rPr lang="mn-MN" sz="1600" b="1" dirty="0">
                <a:solidFill>
                  <a:srgbClr val="002060"/>
                </a:solidFill>
                <a:latin typeface="Calibri" panose="020F0502020204030204" pitchFamily="34" charset="0"/>
                <a:cs typeface="Calibri" panose="020F0502020204030204" pitchFamily="34" charset="0"/>
              </a:rPr>
              <a:t>22.7% - 2030</a:t>
            </a:r>
          </a:p>
          <a:p>
            <a:pPr algn="ctr" defTabSz="457223">
              <a:defRPr/>
            </a:pPr>
            <a:r>
              <a:rPr lang="mn-MN" sz="1400" b="1" dirty="0">
                <a:solidFill>
                  <a:srgbClr val="002060"/>
                </a:solidFill>
                <a:latin typeface="Calibri" panose="020F0502020204030204" pitchFamily="34" charset="0"/>
                <a:cs typeface="Calibri" panose="020F0502020204030204" pitchFamily="34" charset="0"/>
              </a:rPr>
              <a:t>16.89</a:t>
            </a:r>
            <a:r>
              <a:rPr lang="mn-MN" sz="1400" dirty="0">
                <a:solidFill>
                  <a:srgbClr val="002060"/>
                </a:solidFill>
                <a:latin typeface="Calibri" panose="020F0502020204030204" pitchFamily="34" charset="0"/>
                <a:cs typeface="Calibri" panose="020F0502020204030204" pitchFamily="34" charset="0"/>
              </a:rPr>
              <a:t> </a:t>
            </a:r>
            <a:r>
              <a:rPr lang="en-US" sz="1400" dirty="0">
                <a:solidFill>
                  <a:srgbClr val="002060"/>
                </a:solidFill>
                <a:latin typeface="Calibri" panose="020F0502020204030204" pitchFamily="34" charset="0"/>
                <a:cs typeface="Calibri" panose="020F0502020204030204" pitchFamily="34" charset="0"/>
              </a:rPr>
              <a:t>mil. ton</a:t>
            </a:r>
            <a:r>
              <a:rPr lang="mn-MN" sz="1400" dirty="0">
                <a:solidFill>
                  <a:srgbClr val="002060"/>
                </a:solidFill>
                <a:latin typeface="Calibri" panose="020F0502020204030204" pitchFamily="34" charset="0"/>
                <a:cs typeface="Calibri" panose="020F0502020204030204" pitchFamily="34" charset="0"/>
              </a:rPr>
              <a:t> СО</a:t>
            </a:r>
            <a:r>
              <a:rPr lang="mn-MN" sz="1400" baseline="-25000" dirty="0">
                <a:solidFill>
                  <a:srgbClr val="002060"/>
                </a:solidFill>
                <a:latin typeface="Calibri" panose="020F0502020204030204" pitchFamily="34" charset="0"/>
                <a:cs typeface="Calibri" panose="020F0502020204030204" pitchFamily="34" charset="0"/>
              </a:rPr>
              <a:t>2</a:t>
            </a:r>
            <a:endParaRPr lang="en-US" sz="1400" baseline="-25000" dirty="0">
              <a:solidFill>
                <a:srgbClr val="002060"/>
              </a:solidFill>
              <a:latin typeface="Calibri" panose="020F0502020204030204" pitchFamily="34" charset="0"/>
              <a:cs typeface="Calibri" panose="020F0502020204030204" pitchFamily="34" charset="0"/>
            </a:endParaRPr>
          </a:p>
        </p:txBody>
      </p:sp>
      <p:sp>
        <p:nvSpPr>
          <p:cNvPr id="37" name="Arrow: Down 127">
            <a:extLst>
              <a:ext uri="{FF2B5EF4-FFF2-40B4-BE49-F238E27FC236}">
                <a16:creationId xmlns:a16="http://schemas.microsoft.com/office/drawing/2014/main" id="{88F04B33-D9F3-8626-C2C0-AF5A420D1F83}"/>
              </a:ext>
            </a:extLst>
          </p:cNvPr>
          <p:cNvSpPr/>
          <p:nvPr/>
        </p:nvSpPr>
        <p:spPr>
          <a:xfrm>
            <a:off x="10230892" y="2952021"/>
            <a:ext cx="297096" cy="40435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pic>
        <p:nvPicPr>
          <p:cNvPr id="38" name="Picture 2" descr="Power Plant Icons - Download Free Vector Icons | Noun Project">
            <a:extLst>
              <a:ext uri="{FF2B5EF4-FFF2-40B4-BE49-F238E27FC236}">
                <a16:creationId xmlns:a16="http://schemas.microsoft.com/office/drawing/2014/main" id="{2D7BF0C2-BEF1-3BE3-772D-CF07AA6F0BB0}"/>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7161" y="3524629"/>
            <a:ext cx="391856" cy="3918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Agriculture Computer Icons Farm graphics, Agriculture icon, cdr, leaf png |  PNGEgg">
            <a:extLst>
              <a:ext uri="{FF2B5EF4-FFF2-40B4-BE49-F238E27FC236}">
                <a16:creationId xmlns:a16="http://schemas.microsoft.com/office/drawing/2014/main" id="{B3130FD2-6553-C3E7-A9EE-06B055968247}"/>
              </a:ext>
            </a:extLst>
          </p:cNvPr>
          <p:cNvPicPr>
            <a:picLocks noChangeAspect="1" noChangeArrowheads="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2245" b="92143" l="3889" r="90000">
                        <a14:foregroundMark x1="18667" y1="32857" x2="18444" y2="35510"/>
                        <a14:foregroundMark x1="25556" y1="40000" x2="22000" y2="44082"/>
                        <a14:foregroundMark x1="24000" y1="53163" x2="26000" y2="52755"/>
                        <a14:foregroundMark x1="10889" y1="43061" x2="14222" y2="47143"/>
                        <a14:foregroundMark x1="12000" y1="56429" x2="15111" y2="60714"/>
                        <a14:foregroundMark x1="15556" y1="66429" x2="17556" y2="69898"/>
                        <a14:foregroundMark x1="33889" y1="57245" x2="29556" y2="63776"/>
                        <a14:foregroundMark x1="3889" y1="36327" x2="5889" y2="40000"/>
                        <a14:foregroundMark x1="15556" y1="76327" x2="19778" y2="83061"/>
                        <a14:foregroundMark x1="33000" y1="71837" x2="32556" y2="75714"/>
                        <a14:foregroundMark x1="26667" y1="86122" x2="26667" y2="92143"/>
                        <a14:foregroundMark x1="47222" y1="82857" x2="44111" y2="88163"/>
                        <a14:foregroundMark x1="57778" y1="76939" x2="62889" y2="73061"/>
                        <a14:foregroundMark x1="67333" y1="59898" x2="59778" y2="61122"/>
                        <a14:foregroundMark x1="47444" y1="48163" x2="47000" y2="52143"/>
                        <a14:foregroundMark x1="51778" y1="37959" x2="54889" y2="41837"/>
                        <a14:foregroundMark x1="63333" y1="20918" x2="65556" y2="22959"/>
                        <a14:foregroundMark x1="77667" y1="10714" x2="77889" y2="14388"/>
                        <a14:foregroundMark x1="83000" y1="29694" x2="87000" y2="27449"/>
                        <a14:foregroundMark x1="78333" y1="45918" x2="73000" y2="49796"/>
                        <a14:foregroundMark x1="83889" y1="2245" x2="85444" y2="6327"/>
                        <a14:foregroundMark x1="39222" y1="57245" x2="41222" y2="64388"/>
                      </a14:backgroundRemoval>
                    </a14:imgEffect>
                  </a14:imgLayer>
                </a14:imgProps>
              </a:ext>
              <a:ext uri="{28A0092B-C50C-407E-A947-70E740481C1C}">
                <a14:useLocalDpi xmlns:a14="http://schemas.microsoft.com/office/drawing/2010/main" val="0"/>
              </a:ext>
            </a:extLst>
          </a:blip>
          <a:srcRect/>
          <a:stretch>
            <a:fillRect/>
          </a:stretch>
        </p:blipFill>
        <p:spPr bwMode="auto">
          <a:xfrm>
            <a:off x="6623637" y="3533193"/>
            <a:ext cx="359837" cy="39185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CF5A1C3-1782-32A4-21C1-B556AD4A87DD}"/>
              </a:ext>
            </a:extLst>
          </p:cNvPr>
          <p:cNvSpPr txBox="1"/>
          <p:nvPr/>
        </p:nvSpPr>
        <p:spPr>
          <a:xfrm>
            <a:off x="7266641" y="3987480"/>
            <a:ext cx="1228176"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Industry</a:t>
            </a:r>
          </a:p>
        </p:txBody>
      </p:sp>
      <p:pic>
        <p:nvPicPr>
          <p:cNvPr id="41" name="Picture 6" descr="Industry Computer Icons Manufacturing Factory, industry Icon, angle, text,  rectangle png | PNGWing">
            <a:extLst>
              <a:ext uri="{FF2B5EF4-FFF2-40B4-BE49-F238E27FC236}">
                <a16:creationId xmlns:a16="http://schemas.microsoft.com/office/drawing/2014/main" id="{BB63E39C-AE7A-464F-D243-02B9BC50A9E1}"/>
              </a:ext>
            </a:extLst>
          </p:cNvPr>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9890" b="93407" l="10000" r="90000">
                        <a14:foregroundMark x1="21111" y1="11264" x2="25556" y2="11264"/>
                        <a14:foregroundMark x1="12500" y1="26923" x2="20833" y2="27473"/>
                        <a14:foregroundMark x1="26111" y1="93407" x2="41111" y2="90659"/>
                        <a14:foregroundMark x1="28889" y1="73626" x2="28889" y2="76923"/>
                        <a14:foregroundMark x1="51389" y1="73626" x2="53056" y2="79396"/>
                        <a14:foregroundMark x1="73611" y1="75275" x2="73611" y2="75275"/>
                      </a14:backgroundRemoval>
                    </a14:imgEffect>
                  </a14:imgLayer>
                </a14:imgProps>
              </a:ext>
              <a:ext uri="{28A0092B-C50C-407E-A947-70E740481C1C}">
                <a14:useLocalDpi xmlns:a14="http://schemas.microsoft.com/office/drawing/2010/main" val="0"/>
              </a:ext>
            </a:extLst>
          </a:blip>
          <a:srcRect/>
          <a:stretch>
            <a:fillRect/>
          </a:stretch>
        </p:blipFill>
        <p:spPr bwMode="auto">
          <a:xfrm>
            <a:off x="7697518" y="3524630"/>
            <a:ext cx="366425" cy="3708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Transportation Icon Collection - Car And Bus Icon - Free Transparent PNG  Clipart Images Download">
            <a:extLst>
              <a:ext uri="{FF2B5EF4-FFF2-40B4-BE49-F238E27FC236}">
                <a16:creationId xmlns:a16="http://schemas.microsoft.com/office/drawing/2014/main" id="{96CF214B-72C4-C69C-F820-C47DC122B1D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5000" y1="48649" x2="70833" y2="50000"/>
                        <a14:foregroundMark x1="61667" y1="67736" x2="51310" y2="75507"/>
                      </a14:backgroundRemoval>
                    </a14:imgEffect>
                  </a14:imgLayer>
                </a14:imgProps>
              </a:ext>
              <a:ext uri="{28A0092B-C50C-407E-A947-70E740481C1C}">
                <a14:useLocalDpi xmlns:a14="http://schemas.microsoft.com/office/drawing/2010/main" val="0"/>
              </a:ext>
            </a:extLst>
          </a:blip>
          <a:srcRect l="15869" t="12121" r="16012" b="9131"/>
          <a:stretch/>
        </p:blipFill>
        <p:spPr bwMode="auto">
          <a:xfrm>
            <a:off x="8722242" y="3598914"/>
            <a:ext cx="426918" cy="3478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onstruction Icon png images | PNGEgg">
            <a:extLst>
              <a:ext uri="{FF2B5EF4-FFF2-40B4-BE49-F238E27FC236}">
                <a16:creationId xmlns:a16="http://schemas.microsoft.com/office/drawing/2014/main" id="{A57A4D7E-09B4-D40E-7C67-7181C398D05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50" b="98650" l="4000" r="96000">
                        <a14:foregroundMark x1="19111" y1="10236" x2="17778" y2="18898"/>
                        <a14:foregroundMark x1="22333" y1="62542" x2="17556" y2="78740"/>
                        <a14:foregroundMark x1="78556" y1="61755" x2="68889" y2="65017"/>
                        <a14:foregroundMark x1="68889" y1="65017" x2="78111" y2="60742"/>
                        <a14:foregroundMark x1="80748" y1="46336" x2="78312" y2="46786"/>
                        <a14:foregroundMark x1="89222" y1="44769" x2="84756" y2="45595"/>
                        <a14:foregroundMark x1="75307" y1="50594" x2="75556" y2="60067"/>
                        <a14:foregroundMark x1="52722" y1="59603" x2="70778" y2="58268"/>
                        <a14:foregroundMark x1="70778" y1="58268" x2="52667" y2="67154"/>
                        <a14:foregroundMark x1="52667" y1="67154" x2="41662" y2="62019"/>
                        <a14:foregroundMark x1="48750" y1="48126" x2="50111" y2="46119"/>
                        <a14:foregroundMark x1="42130" y1="57887" x2="44444" y2="54475"/>
                        <a14:foregroundMark x1="42977" y1="43434" x2="41444" y2="42857"/>
                        <a14:foregroundMark x1="50111" y1="46119" x2="43614" y2="43674"/>
                        <a14:foregroundMark x1="51692" y1="46961" x2="56333" y2="48819"/>
                        <a14:foregroundMark x1="47328" y1="45213" x2="51426" y2="46854"/>
                        <a14:foregroundMark x1="41444" y1="42857" x2="42958" y2="43463"/>
                        <a14:foregroundMark x1="56333" y1="48819" x2="54754" y2="43203"/>
                        <a14:foregroundMark x1="40415" y1="41826" x2="40227" y2="54433"/>
                        <a14:foregroundMark x1="40667" y1="24859" x2="40468" y2="38248"/>
                        <a14:foregroundMark x1="40383" y1="54715" x2="57538" y2="47683"/>
                        <a14:foregroundMark x1="62024" y1="54903" x2="56222" y2="66592"/>
                        <a14:foregroundMark x1="65313" y1="48275" x2="64004" y2="50913"/>
                        <a14:foregroundMark x1="56222" y1="66592" x2="42154" y2="57931"/>
                        <a14:foregroundMark x1="25067" y1="51104" x2="21889" y2="50956"/>
                        <a14:foregroundMark x1="35300" y1="48329" x2="42556" y2="46907"/>
                        <a14:foregroundMark x1="30650" y1="49240" x2="31509" y2="49072"/>
                        <a14:foregroundMark x1="21889" y1="50956" x2="24921" y2="50362"/>
                        <a14:foregroundMark x1="42556" y1="46907" x2="38856" y2="51944"/>
                        <a14:foregroundMark x1="41403" y1="72139" x2="41667" y2="72891"/>
                        <a14:foregroundMark x1="51225" y1="71210" x2="65333" y2="68729"/>
                        <a14:foregroundMark x1="41667" y1="72891" x2="42034" y2="72827"/>
                        <a14:foregroundMark x1="77220" y1="77654" x2="85111" y2="83577"/>
                        <a14:foregroundMark x1="65333" y1="68729" x2="71614" y2="73445"/>
                        <a14:foregroundMark x1="85111" y1="83577" x2="87444" y2="86614"/>
                        <a14:foregroundMark x1="85407" y1="77185" x2="84778" y2="80990"/>
                        <a14:foregroundMark x1="88667" y1="57480" x2="86553" y2="70261"/>
                        <a14:foregroundMark x1="83968" y1="73851" x2="82111" y2="57480"/>
                        <a14:foregroundMark x1="84778" y1="80990" x2="84473" y2="78304"/>
                        <a14:foregroundMark x1="82111" y1="57480" x2="86203" y2="70839"/>
                        <a14:foregroundMark x1="88571" y1="70921" x2="93333" y2="68391"/>
                        <a14:foregroundMark x1="93974" y1="74419" x2="96333" y2="96625"/>
                        <a14:foregroundMark x1="93333" y1="68391" x2="93781" y2="72606"/>
                        <a14:foregroundMark x1="96333" y1="96625" x2="96333" y2="96625"/>
                        <a14:foregroundMark x1="19556" y1="2250" x2="27333" y2="5737"/>
                        <a14:foregroundMark x1="27333" y1="5737" x2="24000" y2="5174"/>
                        <a14:foregroundMark x1="12667" y1="71766" x2="12333" y2="79528"/>
                        <a14:foregroundMark x1="12333" y1="79528" x2="20444" y2="72216"/>
                        <a14:foregroundMark x1="20444" y1="72216" x2="14333" y2="81665"/>
                        <a14:foregroundMark x1="14333" y1="81665" x2="21222" y2="73453"/>
                        <a14:foregroundMark x1="15333" y1="72666" x2="10667" y2="88639"/>
                        <a14:foregroundMark x1="10667" y1="88639" x2="4111" y2="69854"/>
                        <a14:foregroundMark x1="4111" y1="69854" x2="13000" y2="67717"/>
                        <a14:foregroundMark x1="13000" y1="67717" x2="16667" y2="58493"/>
                        <a14:foregroundMark x1="16667" y1="58493" x2="14807" y2="55001"/>
                        <a14:foregroundMark x1="11221" y1="42407" x2="11285" y2="41964"/>
                        <a14:foregroundMark x1="22727" y1="23894" x2="23222" y2="23510"/>
                        <a14:foregroundMark x1="13893" y1="30745" x2="19522" y2="26380"/>
                        <a14:foregroundMark x1="30969" y1="23976" x2="32556" y2="24072"/>
                        <a14:foregroundMark x1="23222" y1="23510" x2="30895" y2="23972"/>
                        <a14:foregroundMark x1="19426" y1="34343" x2="17889" y2="35546"/>
                        <a14:foregroundMark x1="29839" y1="26197" x2="27025" y2="28399"/>
                        <a14:foregroundMark x1="48627" y1="41367" x2="50556" y2="41732"/>
                        <a14:foregroundMark x1="41412" y1="40000" x2="44900" y2="40661"/>
                        <a14:foregroundMark x1="31025" y1="38034" x2="37549" y2="39269"/>
                        <a14:foregroundMark x1="17889" y1="35546" x2="19414" y2="35835"/>
                        <a14:foregroundMark x1="58867" y1="38995" x2="59064" y2="38930"/>
                        <a14:foregroundMark x1="50556" y1="41732" x2="53282" y2="40834"/>
                        <a14:foregroundMark x1="59778" y1="38695" x2="59911" y2="40601"/>
                        <a14:foregroundMark x1="63956" y1="57182" x2="70401" y2="73563"/>
                        <a14:foregroundMark x1="63567" y1="56193" x2="63839" y2="56885"/>
                        <a14:foregroundMark x1="23778" y1="562" x2="23000" y2="2700"/>
                        <a14:foregroundMark x1="43805" y1="14328" x2="49200" y2="14775"/>
                        <a14:foregroundMark x1="30328" y1="13210" x2="35692" y2="13655"/>
                        <a14:foregroundMark x1="24192" y1="12701" x2="26417" y2="12886"/>
                        <a14:foregroundMark x1="18889" y1="12261" x2="22037" y2="12522"/>
                        <a14:foregroundMark x1="41533" y1="19506" x2="33920" y2="22997"/>
                        <a14:foregroundMark x1="39426" y1="28436" x2="50322" y2="36069"/>
                        <a14:foregroundMark x1="33896" y1="24561" x2="36247" y2="26208"/>
                        <a14:foregroundMark x1="61212" y1="53596" x2="48889" y2="69854"/>
                        <a14:foregroundMark x1="65242" y1="48279" x2="63662" y2="50363"/>
                        <a14:foregroundMark x1="47863" y1="77331" x2="45556" y2="94151"/>
                        <a14:foregroundMark x1="48361" y1="73703" x2="48202" y2="74860"/>
                        <a14:foregroundMark x1="48889" y1="69854" x2="48816" y2="70383"/>
                        <a14:foregroundMark x1="45556" y1="94151" x2="79000" y2="96063"/>
                        <a14:foregroundMark x1="79000" y1="96063" x2="79111" y2="98650"/>
                        <a14:backgroundMark x1="27889" y1="14961" x2="27889" y2="17660"/>
                        <a14:backgroundMark x1="23444" y1="11024" x2="22333" y2="10911"/>
                        <a14:backgroundMark x1="24778" y1="39820" x2="28444" y2="58493"/>
                        <a14:backgroundMark x1="32556" y1="50506" x2="44889" y2="71091"/>
                        <a14:backgroundMark x1="44889" y1="71091" x2="45333" y2="73003"/>
                        <a14:backgroundMark x1="47667" y1="75703" x2="62000" y2="75928"/>
                        <a14:backgroundMark x1="62000" y1="75928" x2="71222" y2="75028"/>
                        <a14:backgroundMark x1="71222" y1="75028" x2="89778" y2="75703"/>
                        <a14:backgroundMark x1="89778" y1="75703" x2="93333" y2="75478"/>
                        <a14:backgroundMark x1="93889" y1="72778" x2="87667" y2="72778"/>
                        <a14:backgroundMark x1="86667" y1="76153" x2="83778" y2="77503"/>
                        <a14:backgroundMark x1="75222" y1="76940" x2="77333" y2="77503"/>
                        <a14:backgroundMark x1="40667" y1="15636" x2="60889" y2="38133"/>
                        <a14:backgroundMark x1="60889" y1="38133" x2="61667" y2="39595"/>
                        <a14:backgroundMark x1="54222" y1="35321" x2="62333" y2="47807"/>
                        <a14:backgroundMark x1="62333" y1="47807" x2="62333" y2="47807"/>
                        <a14:backgroundMark x1="83222" y1="43645" x2="82333" y2="48031"/>
                        <a14:backgroundMark x1="78667" y1="50506" x2="77111" y2="48594"/>
                        <a14:backgroundMark x1="76444" y1="45782" x2="76333" y2="50619"/>
                        <a14:backgroundMark x1="10667" y1="33633" x2="8222" y2="48594"/>
                        <a14:backgroundMark x1="12000" y1="30821" x2="13556" y2="45444"/>
                        <a14:backgroundMark x1="13556" y1="45444" x2="12667" y2="49269"/>
                        <a14:backgroundMark x1="20000" y1="21372" x2="25444" y2="39595"/>
                        <a14:backgroundMark x1="21333" y1="32171" x2="21222" y2="45782"/>
                        <a14:backgroundMark x1="21222" y1="45782" x2="21778" y2="47582"/>
                        <a14:backgroundMark x1="26667" y1="45557" x2="33889" y2="59843"/>
                        <a14:backgroundMark x1="32667" y1="49269" x2="39222" y2="63330"/>
                        <a14:backgroundMark x1="35778" y1="50281" x2="42222" y2="61980"/>
                        <a14:backgroundMark x1="13111" y1="46344" x2="12889" y2="56243"/>
                        <a14:backgroundMark x1="9778" y1="42407" x2="9778" y2="50619"/>
                        <a14:backgroundMark x1="11444" y1="43645" x2="11444" y2="48031"/>
                        <a14:backgroundMark x1="38556" y1="13498" x2="53000" y2="29134"/>
                        <a14:backgroundMark x1="38222" y1="12148" x2="55222" y2="26209"/>
                        <a14:backgroundMark x1="45889" y1="16873" x2="52000" y2="15748"/>
                        <a14:backgroundMark x1="47333" y1="27672" x2="64667" y2="55568"/>
                        <a14:backgroundMark x1="64667" y1="55568" x2="65778" y2="55568"/>
                        <a14:backgroundMark x1="63333" y1="44094" x2="63556" y2="48369"/>
                        <a14:backgroundMark x1="65778" y1="42632" x2="66778" y2="47807"/>
                        <a14:backgroundMark x1="46333" y1="51519" x2="46333" y2="55343"/>
                        <a14:backgroundMark x1="46889" y1="39820" x2="46333" y2="45107"/>
                        <a14:backgroundMark x1="40222" y1="38133" x2="38778" y2="41057"/>
                        <a14:backgroundMark x1="37000" y1="31946" x2="36778" y2="26884"/>
                        <a14:backgroundMark x1="33889" y1="22947" x2="31556" y2="22947"/>
                        <a14:backgroundMark x1="25000" y1="28459" x2="42889" y2="71541"/>
                        <a14:backgroundMark x1="42889" y1="71541" x2="50556" y2="72216"/>
                        <a14:backgroundMark x1="35556" y1="13723" x2="37000" y2="16423"/>
                        <a14:backgroundMark x1="28222" y1="12261" x2="28889" y2="15748"/>
                        <a14:backgroundMark x1="21778" y1="13498" x2="21778" y2="13498"/>
                        <a14:backgroundMark x1="22222" y1="12486" x2="22556" y2="14173"/>
                        <a14:backgroundMark x1="31333" y1="24409" x2="32111" y2="27447"/>
                        <a14:backgroundMark x1="37000" y1="26209" x2="37778" y2="28909"/>
                        <a14:backgroundMark x1="29222" y1="24859" x2="29889" y2="26097"/>
                        <a14:backgroundMark x1="44667" y1="44319" x2="43667" y2="45782"/>
                        <a14:backgroundMark x1="43667" y1="51856" x2="51000" y2="48369"/>
                        <a14:backgroundMark x1="86778" y1="71766" x2="86444" y2="73791"/>
                        <a14:backgroundMark x1="85778" y1="71541" x2="87667" y2="71429"/>
                        <a14:backgroundMark x1="87222" y1="70979" x2="88667" y2="70754"/>
                        <a14:backgroundMark x1="50778" y1="59843" x2="50778" y2="59843"/>
                        <a14:backgroundMark x1="50778" y1="59843" x2="52778" y2="59505"/>
                      </a14:backgroundRemoval>
                    </a14:imgEffect>
                  </a14:imgLayer>
                </a14:imgProps>
              </a:ext>
              <a:ext uri="{28A0092B-C50C-407E-A947-70E740481C1C}">
                <a14:useLocalDpi xmlns:a14="http://schemas.microsoft.com/office/drawing/2010/main" val="0"/>
              </a:ext>
            </a:extLst>
          </a:blip>
          <a:srcRect/>
          <a:stretch>
            <a:fillRect/>
          </a:stretch>
        </p:blipFill>
        <p:spPr bwMode="auto">
          <a:xfrm>
            <a:off x="9938111" y="3600770"/>
            <a:ext cx="396135" cy="3913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Waste Icon Images, Stock Photos &amp;amp; Vectors | Shutterstock">
            <a:extLst>
              <a:ext uri="{FF2B5EF4-FFF2-40B4-BE49-F238E27FC236}">
                <a16:creationId xmlns:a16="http://schemas.microsoft.com/office/drawing/2014/main" id="{85AA145F-A7CD-681C-22B4-FA968185187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687" t="15296" r="19292" b="18688"/>
          <a:stretch/>
        </p:blipFill>
        <p:spPr bwMode="auto">
          <a:xfrm>
            <a:off x="11293639" y="3622526"/>
            <a:ext cx="298041" cy="34782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70EBC025-D272-B166-E950-5749AB05A031}"/>
              </a:ext>
            </a:extLst>
          </p:cNvPr>
          <p:cNvSpPr txBox="1"/>
          <p:nvPr/>
        </p:nvSpPr>
        <p:spPr>
          <a:xfrm>
            <a:off x="5466434" y="5075466"/>
            <a:ext cx="1947200" cy="369332"/>
          </a:xfrm>
          <a:prstGeom prst="rect">
            <a:avLst/>
          </a:prstGeom>
          <a:noFill/>
        </p:spPr>
        <p:txBody>
          <a:bodyPr wrap="square">
            <a:spAutoFit/>
          </a:bodyPr>
          <a:lstStyle/>
          <a:p>
            <a:pPr defTabSz="457223">
              <a:defRPr/>
            </a:pPr>
            <a:r>
              <a:rPr lang="en-US" b="1" dirty="0">
                <a:solidFill>
                  <a:schemeClr val="accent1">
                    <a:lumMod val="50000"/>
                  </a:schemeClr>
                </a:solidFill>
              </a:rPr>
              <a:t>Adaptation</a:t>
            </a:r>
            <a:endParaRPr lang="en-US" sz="2000" b="1" i="1" dirty="0">
              <a:solidFill>
                <a:schemeClr val="accent1">
                  <a:lumMod val="50000"/>
                </a:schemeClr>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9D0A93D6-6532-F26A-ACFE-7E1B372CB467}"/>
              </a:ext>
            </a:extLst>
          </p:cNvPr>
          <p:cNvSpPr txBox="1"/>
          <p:nvPr/>
        </p:nvSpPr>
        <p:spPr>
          <a:xfrm>
            <a:off x="5023030" y="2735587"/>
            <a:ext cx="560334" cy="707886"/>
          </a:xfrm>
          <a:prstGeom prst="rect">
            <a:avLst/>
          </a:prstGeom>
          <a:noFill/>
        </p:spPr>
        <p:txBody>
          <a:bodyPr wrap="square" rtlCol="0">
            <a:spAutoFit/>
          </a:bodyPr>
          <a:lstStyle/>
          <a:p>
            <a:pPr algn="ctr" defTabSz="457223">
              <a:defRPr/>
            </a:pPr>
            <a:r>
              <a:rPr lang="en-US" sz="4000" b="1" dirty="0">
                <a:solidFill>
                  <a:srgbClr val="002060"/>
                </a:solidFill>
                <a:latin typeface="Calibri" panose="020F0502020204030204" pitchFamily="34" charset="0"/>
                <a:cs typeface="Calibri" panose="020F0502020204030204" pitchFamily="34" charset="0"/>
              </a:rPr>
              <a:t>1</a:t>
            </a:r>
          </a:p>
        </p:txBody>
      </p:sp>
      <p:sp>
        <p:nvSpPr>
          <p:cNvPr id="47" name="TextBox 46">
            <a:extLst>
              <a:ext uri="{FF2B5EF4-FFF2-40B4-BE49-F238E27FC236}">
                <a16:creationId xmlns:a16="http://schemas.microsoft.com/office/drawing/2014/main" id="{5E4351CB-FC1C-119F-57A3-A8A7D899C26A}"/>
              </a:ext>
            </a:extLst>
          </p:cNvPr>
          <p:cNvSpPr txBox="1"/>
          <p:nvPr/>
        </p:nvSpPr>
        <p:spPr>
          <a:xfrm>
            <a:off x="4994530" y="4942816"/>
            <a:ext cx="568955" cy="769441"/>
          </a:xfrm>
          <a:prstGeom prst="rect">
            <a:avLst/>
          </a:prstGeom>
          <a:noFill/>
        </p:spPr>
        <p:txBody>
          <a:bodyPr wrap="square" rtlCol="0">
            <a:spAutoFit/>
          </a:bodyPr>
          <a:lstStyle/>
          <a:p>
            <a:pPr algn="ctr" defTabSz="457223">
              <a:defRPr/>
            </a:pPr>
            <a:r>
              <a:rPr lang="en-US" sz="4400" b="1" dirty="0">
                <a:solidFill>
                  <a:srgbClr val="002060"/>
                </a:solidFill>
                <a:latin typeface="Calibri" panose="020F0502020204030204" pitchFamily="34" charset="0"/>
                <a:cs typeface="Calibri" panose="020F0502020204030204" pitchFamily="34" charset="0"/>
              </a:rPr>
              <a:t>2</a:t>
            </a:r>
          </a:p>
        </p:txBody>
      </p:sp>
      <p:cxnSp>
        <p:nvCxnSpPr>
          <p:cNvPr id="48" name="Straight Connector 47">
            <a:extLst>
              <a:ext uri="{FF2B5EF4-FFF2-40B4-BE49-F238E27FC236}">
                <a16:creationId xmlns:a16="http://schemas.microsoft.com/office/drawing/2014/main" id="{FCC31EE7-94DF-EF7C-BFE6-CAC69B726432}"/>
              </a:ext>
            </a:extLst>
          </p:cNvPr>
          <p:cNvCxnSpPr>
            <a:cxnSpLocks/>
          </p:cNvCxnSpPr>
          <p:nvPr/>
        </p:nvCxnSpPr>
        <p:spPr>
          <a:xfrm flipH="1" flipV="1">
            <a:off x="5377752" y="4526634"/>
            <a:ext cx="6442724" cy="24751"/>
          </a:xfrm>
          <a:prstGeom prst="line">
            <a:avLst/>
          </a:prstGeom>
          <a:ln w="3175">
            <a:solidFill>
              <a:srgbClr val="002060"/>
            </a:solidFill>
            <a:prstDash val="lgDash"/>
          </a:ln>
        </p:spPr>
        <p:style>
          <a:lnRef idx="1">
            <a:schemeClr val="accent1"/>
          </a:lnRef>
          <a:fillRef idx="0">
            <a:schemeClr val="accent1"/>
          </a:fillRef>
          <a:effectRef idx="0">
            <a:schemeClr val="accent1"/>
          </a:effectRef>
          <a:fontRef idx="minor">
            <a:schemeClr val="tx1"/>
          </a:fontRef>
        </p:style>
      </p:cxnSp>
      <p:pic>
        <p:nvPicPr>
          <p:cNvPr id="49" name="Picture 2">
            <a:extLst>
              <a:ext uri="{FF2B5EF4-FFF2-40B4-BE49-F238E27FC236}">
                <a16:creationId xmlns:a16="http://schemas.microsoft.com/office/drawing/2014/main" id="{0992FFFE-A3EF-6F15-DC7B-AED2A39B34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4263" y="4678546"/>
            <a:ext cx="370581" cy="35979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19B4278-F677-3633-D1AC-F26E2F24D6E4}"/>
              </a:ext>
            </a:extLst>
          </p:cNvPr>
          <p:cNvSpPr txBox="1"/>
          <p:nvPr/>
        </p:nvSpPr>
        <p:spPr>
          <a:xfrm>
            <a:off x="7315483" y="5131718"/>
            <a:ext cx="632056"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Ус</a:t>
            </a:r>
            <a:endParaRPr lang="en-US" sz="1200" dirty="0">
              <a:solidFill>
                <a:srgbClr val="002060"/>
              </a:solidFill>
              <a:latin typeface="Calibri" panose="020F0502020204030204" pitchFamily="34" charset="0"/>
              <a:cs typeface="Calibri" panose="020F0502020204030204" pitchFamily="34" charset="0"/>
            </a:endParaRPr>
          </a:p>
        </p:txBody>
      </p:sp>
      <p:pic>
        <p:nvPicPr>
          <p:cNvPr id="51" name="Picture 4" descr="Forest - Free nature icons">
            <a:extLst>
              <a:ext uri="{FF2B5EF4-FFF2-40B4-BE49-F238E27FC236}">
                <a16:creationId xmlns:a16="http://schemas.microsoft.com/office/drawing/2014/main" id="{4A8F4017-EF17-A2C7-1771-6C4437DF5EB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2471" y="5505527"/>
            <a:ext cx="375108" cy="36418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C325B25-6ECA-58EB-620F-17EBD99B119B}"/>
              </a:ext>
            </a:extLst>
          </p:cNvPr>
          <p:cNvSpPr txBox="1"/>
          <p:nvPr/>
        </p:nvSpPr>
        <p:spPr>
          <a:xfrm>
            <a:off x="7207800" y="5934380"/>
            <a:ext cx="726802"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ой</a:t>
            </a:r>
            <a:endParaRPr lang="en-US" sz="1200" dirty="0">
              <a:solidFill>
                <a:srgbClr val="002060"/>
              </a:solidFill>
              <a:latin typeface="Calibri" panose="020F0502020204030204" pitchFamily="34" charset="0"/>
              <a:cs typeface="Calibri" panose="020F0502020204030204" pitchFamily="34" charset="0"/>
            </a:endParaRPr>
          </a:p>
        </p:txBody>
      </p:sp>
      <p:pic>
        <p:nvPicPr>
          <p:cNvPr id="53" name="Picture 6" descr="Beef, Bull, Cattle, Cow Head, Livestock, Neat, Ox Icon - Cow Head PNG –  Stunning free transparent png clipart images free download">
            <a:extLst>
              <a:ext uri="{FF2B5EF4-FFF2-40B4-BE49-F238E27FC236}">
                <a16:creationId xmlns:a16="http://schemas.microsoft.com/office/drawing/2014/main" id="{3D7CDD8F-8C20-D010-3FB4-90BBD1783EBA}"/>
              </a:ext>
            </a:extLst>
          </p:cNvPr>
          <p:cNvPicPr>
            <a:picLocks noChangeAspect="1" noChangeArrowheads="1"/>
          </p:cNvPicPr>
          <p:nvPr/>
        </p:nvPicPr>
        <p:blipFill>
          <a:blip r:embed="rId15" cstate="print">
            <a:duotone>
              <a:schemeClr val="accent6">
                <a:shade val="45000"/>
                <a:satMod val="135000"/>
              </a:schemeClr>
              <a:prstClr val="white"/>
            </a:duotone>
            <a:extLst>
              <a:ext uri="{BEBA8EAE-BF5A-486C-A8C5-ECC9F3942E4B}">
                <a14:imgProps xmlns:a14="http://schemas.microsoft.com/office/drawing/2010/main">
                  <a14:imgLayer r:embed="rId16">
                    <a14:imgEffect>
                      <a14:backgroundRemoval t="10000" b="90000" l="10000" r="90000">
                        <a14:foregroundMark x1="51838" y1="74595" x2="48162" y2="71892"/>
                      </a14:backgroundRemoval>
                    </a14:imgEffect>
                  </a14:imgLayer>
                </a14:imgProps>
              </a:ext>
              <a:ext uri="{28A0092B-C50C-407E-A947-70E740481C1C}">
                <a14:useLocalDpi xmlns:a14="http://schemas.microsoft.com/office/drawing/2010/main" val="0"/>
              </a:ext>
            </a:extLst>
          </a:blip>
          <a:srcRect/>
          <a:stretch>
            <a:fillRect/>
          </a:stretch>
        </p:blipFill>
        <p:spPr bwMode="auto">
          <a:xfrm>
            <a:off x="8359400" y="4636858"/>
            <a:ext cx="680943" cy="46314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970B0447-559F-7CFD-6812-98DDA1EB2B16}"/>
              </a:ext>
            </a:extLst>
          </p:cNvPr>
          <p:cNvSpPr txBox="1"/>
          <p:nvPr/>
        </p:nvSpPr>
        <p:spPr>
          <a:xfrm>
            <a:off x="8079218" y="5020572"/>
            <a:ext cx="1246055"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Бэлчээр </a:t>
            </a:r>
            <a:endParaRPr lang="en-US" sz="1200" dirty="0">
              <a:solidFill>
                <a:srgbClr val="002060"/>
              </a:solidFill>
              <a:latin typeface="Calibri" panose="020F0502020204030204" pitchFamily="34" charset="0"/>
              <a:cs typeface="Calibri" panose="020F0502020204030204" pitchFamily="34" charset="0"/>
            </a:endParaRPr>
          </a:p>
        </p:txBody>
      </p:sp>
      <p:pic>
        <p:nvPicPr>
          <p:cNvPr id="55" name="Picture 8" descr="Plantation Icons - Download Free Vector Icons | Noun Project">
            <a:extLst>
              <a:ext uri="{FF2B5EF4-FFF2-40B4-BE49-F238E27FC236}">
                <a16:creationId xmlns:a16="http://schemas.microsoft.com/office/drawing/2014/main" id="{25129557-6605-961D-3944-92FD3A01C111}"/>
              </a:ext>
            </a:extLst>
          </p:cNvPr>
          <p:cNvPicPr>
            <a:picLocks noChangeAspect="1" noChangeArrowheads="1"/>
          </p:cNvPicPr>
          <p:nvPr/>
        </p:nvPicPr>
        <p:blipFill>
          <a:blip r:embed="rId1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2832" y="5535820"/>
            <a:ext cx="303602" cy="30360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AA87EF7D-14F8-707F-0CF0-B55B404E66B5}"/>
              </a:ext>
            </a:extLst>
          </p:cNvPr>
          <p:cNvSpPr txBox="1"/>
          <p:nvPr/>
        </p:nvSpPr>
        <p:spPr>
          <a:xfrm>
            <a:off x="8033714" y="5934380"/>
            <a:ext cx="1377057"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Газар тариалан</a:t>
            </a:r>
          </a:p>
        </p:txBody>
      </p:sp>
      <p:pic>
        <p:nvPicPr>
          <p:cNvPr id="57" name="Picture 12" descr="Flood icon on white background Royalty Free Vector Image">
            <a:extLst>
              <a:ext uri="{FF2B5EF4-FFF2-40B4-BE49-F238E27FC236}">
                <a16:creationId xmlns:a16="http://schemas.microsoft.com/office/drawing/2014/main" id="{2CCB5FE2-1978-9A88-E6DF-61575D94BC01}"/>
              </a:ext>
            </a:extLst>
          </p:cNvPr>
          <p:cNvPicPr>
            <a:picLocks noChangeAspect="1" noChangeArrowheads="1"/>
          </p:cNvPicPr>
          <p:nvPr/>
        </p:nvPicPr>
        <p:blipFill rotWithShape="1">
          <a:blip r:embed="rId18" cstate="print">
            <a:duotone>
              <a:schemeClr val="accent1">
                <a:shade val="45000"/>
                <a:satMod val="135000"/>
              </a:schemeClr>
              <a:prstClr val="white"/>
            </a:duotone>
            <a:extLst>
              <a:ext uri="{BEBA8EAE-BF5A-486C-A8C5-ECC9F3942E4B}">
                <a14:imgProps xmlns:a14="http://schemas.microsoft.com/office/drawing/2010/main">
                  <a14:imgLayer r:embed="rId19">
                    <a14:imgEffect>
                      <a14:backgroundRemoval t="10000" b="90000" l="10000" r="90000">
                        <a14:foregroundMark x1="32400" y1="60370" x2="32400" y2="60370"/>
                        <a14:foregroundMark x1="32400" y1="60370" x2="40400" y2="65370"/>
                        <a14:foregroundMark x1="40400" y1="65370" x2="40400" y2="65370"/>
                        <a14:foregroundMark x1="35900" y1="71389" x2="43700" y2="75093"/>
                      </a14:backgroundRemoval>
                    </a14:imgEffect>
                  </a14:imgLayer>
                </a14:imgProps>
              </a:ext>
              <a:ext uri="{28A0092B-C50C-407E-A947-70E740481C1C}">
                <a14:useLocalDpi xmlns:a14="http://schemas.microsoft.com/office/drawing/2010/main" val="0"/>
              </a:ext>
            </a:extLst>
          </a:blip>
          <a:srcRect l="13905" t="14737" r="17624" b="20996"/>
          <a:stretch/>
        </p:blipFill>
        <p:spPr bwMode="auto">
          <a:xfrm>
            <a:off x="9749625" y="4690423"/>
            <a:ext cx="351204" cy="35600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8F35801-EF89-1DEF-7F92-F57A614C14CF}"/>
              </a:ext>
            </a:extLst>
          </p:cNvPr>
          <p:cNvSpPr txBox="1"/>
          <p:nvPr/>
        </p:nvSpPr>
        <p:spPr>
          <a:xfrm>
            <a:off x="9251839" y="5029300"/>
            <a:ext cx="1246055" cy="461665"/>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Гамшигийн менежмент</a:t>
            </a:r>
            <a:endParaRPr lang="en-US" sz="1200" dirty="0">
              <a:solidFill>
                <a:srgbClr val="002060"/>
              </a:solidFill>
              <a:latin typeface="Calibri" panose="020F0502020204030204" pitchFamily="34" charset="0"/>
              <a:cs typeface="Calibri" panose="020F0502020204030204" pitchFamily="34" charset="0"/>
            </a:endParaRPr>
          </a:p>
        </p:txBody>
      </p:sp>
      <p:pic>
        <p:nvPicPr>
          <p:cNvPr id="59" name="Picture 2" descr="Health Icon PNG Images | Vector and PSD Files | Free Download on Pngtree">
            <a:extLst>
              <a:ext uri="{FF2B5EF4-FFF2-40B4-BE49-F238E27FC236}">
                <a16:creationId xmlns:a16="http://schemas.microsoft.com/office/drawing/2014/main" id="{A07221AA-6A9B-7F83-CBC1-B923365BADE1}"/>
              </a:ext>
            </a:extLst>
          </p:cNvPr>
          <p:cNvPicPr>
            <a:picLocks noChangeAspect="1" noChangeArrowheads="1"/>
          </p:cNvPicPr>
          <p:nvPr/>
        </p:nvPicPr>
        <p:blipFill rotWithShape="1">
          <a:blip r:embed="rId20" cstate="print">
            <a:duotone>
              <a:schemeClr val="accent2">
                <a:shade val="45000"/>
                <a:satMod val="135000"/>
              </a:schemeClr>
              <a:prstClr val="white"/>
            </a:duotone>
            <a:extLst>
              <a:ext uri="{BEBA8EAE-BF5A-486C-A8C5-ECC9F3942E4B}">
                <a14:imgProps xmlns:a14="http://schemas.microsoft.com/office/drawing/2010/main">
                  <a14:imgLayer r:embed="rId21">
                    <a14:imgEffect>
                      <a14:backgroundRemoval t="10000" b="90000" l="10000" r="90000">
                        <a14:foregroundMark x1="59722" y1="26111" x2="62222" y2="39444"/>
                        <a14:foregroundMark x1="71389" y1="25000" x2="71944" y2="42222"/>
                        <a14:foregroundMark x1="71944" y1="25556" x2="70833" y2="34444"/>
                        <a14:foregroundMark x1="68056" y1="26111" x2="66111" y2="28889"/>
                        <a14:foregroundMark x1="51667" y1="28056" x2="76667" y2="29167"/>
                        <a14:foregroundMark x1="75556" y1="43056" x2="65278" y2="49722"/>
                        <a14:foregroundMark x1="45556" y1="37500" x2="46944" y2="40278"/>
                        <a14:foregroundMark x1="44722" y1="35278" x2="44167" y2="38333"/>
                        <a14:foregroundMark x1="53056" y1="42222" x2="58056" y2="47778"/>
                        <a14:backgroundMark x1="38333" y1="67222" x2="64722" y2="80556"/>
                        <a14:backgroundMark x1="64722" y1="80556" x2="85278" y2="83333"/>
                        <a14:backgroundMark x1="80278" y1="61944" x2="22778" y2="66667"/>
                        <a14:backgroundMark x1="22778" y1="66667" x2="63333" y2="76389"/>
                        <a14:backgroundMark x1="63333" y1="76389" x2="62778" y2="73333"/>
                      </a14:backgroundRemoval>
                    </a14:imgEffect>
                  </a14:imgLayer>
                </a14:imgProps>
              </a:ext>
              <a:ext uri="{28A0092B-C50C-407E-A947-70E740481C1C}">
                <a14:useLocalDpi xmlns:a14="http://schemas.microsoft.com/office/drawing/2010/main" val="0"/>
              </a:ext>
            </a:extLst>
          </a:blip>
          <a:srcRect l="33425" t="9088" b="35640"/>
          <a:stretch/>
        </p:blipFill>
        <p:spPr bwMode="auto">
          <a:xfrm>
            <a:off x="9674927" y="5500067"/>
            <a:ext cx="451824" cy="37510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ntegrating Social Protection into Agricultural Development Programmes |  AUDA-NEPAD">
            <a:extLst>
              <a:ext uri="{FF2B5EF4-FFF2-40B4-BE49-F238E27FC236}">
                <a16:creationId xmlns:a16="http://schemas.microsoft.com/office/drawing/2014/main" id="{6F3072C4-74EC-F6C4-CBEC-D349283AE401}"/>
              </a:ext>
            </a:extLst>
          </p:cNvPr>
          <p:cNvPicPr>
            <a:picLocks noChangeAspect="1" noChangeArrowheads="1"/>
          </p:cNvPicPr>
          <p:nvPr/>
        </p:nvPicPr>
        <p:blipFill rotWithShape="1">
          <a:blip r:embed="rId22" cstate="print">
            <a:duotone>
              <a:schemeClr val="accent2">
                <a:shade val="45000"/>
                <a:satMod val="135000"/>
              </a:schemeClr>
              <a:prstClr val="white"/>
            </a:duotone>
            <a:extLst>
              <a:ext uri="{BEBA8EAE-BF5A-486C-A8C5-ECC9F3942E4B}">
                <a14:imgProps xmlns:a14="http://schemas.microsoft.com/office/drawing/2010/main">
                  <a14:imgLayer r:embed="rId23">
                    <a14:imgEffect>
                      <a14:backgroundRemoval t="27216" b="70928" l="11429" r="84000">
                        <a14:foregroundMark x1="45143" y1="32577" x2="42286" y2="40000"/>
                        <a14:foregroundMark x1="50745" y1="33027" x2="51429" y2="43711"/>
                        <a14:foregroundMark x1="50571" y1="30309" x2="50593" y2="30652"/>
                        <a14:foregroundMark x1="68857" y1="32371" x2="73714" y2="46804"/>
                        <a14:foregroundMark x1="57143" y1="27216" x2="57143" y2="28660"/>
                        <a14:backgroundMark x1="38857" y1="58144" x2="38857" y2="63918"/>
                        <a14:backgroundMark x1="35143" y1="55052" x2="29714" y2="61237"/>
                        <a14:backgroundMark x1="34571" y1="55464" x2="20571" y2="59794"/>
                        <a14:backgroundMark x1="20571" y1="59794" x2="74857" y2="60619"/>
                        <a14:backgroundMark x1="74286" y1="62680" x2="41714" y2="70103"/>
                        <a14:backgroundMark x1="41714" y1="70103" x2="15143" y2="65361"/>
                        <a14:backgroundMark x1="15143" y1="65361" x2="73429" y2="62474"/>
                        <a14:backgroundMark x1="73429" y1="62474" x2="62286" y2="70722"/>
                        <a14:backgroundMark x1="29714" y1="59794" x2="11714" y2="68866"/>
                        <a14:backgroundMark x1="20000" y1="56907" x2="16857" y2="66804"/>
                        <a14:backgroundMark x1="13714" y1="55876" x2="15714" y2="66804"/>
                        <a14:backgroundMark x1="49714" y1="31959" x2="49714" y2="31959"/>
                        <a14:backgroundMark x1="50000" y1="30928" x2="51714" y2="32577"/>
                      </a14:backgroundRemoval>
                    </a14:imgEffect>
                  </a14:imgLayer>
                </a14:imgProps>
              </a:ext>
              <a:ext uri="{28A0092B-C50C-407E-A947-70E740481C1C}">
                <a14:useLocalDpi xmlns:a14="http://schemas.microsoft.com/office/drawing/2010/main" val="0"/>
              </a:ext>
            </a:extLst>
          </a:blip>
          <a:srcRect l="25897" t="24024" r="7302" b="40213"/>
          <a:stretch/>
        </p:blipFill>
        <p:spPr bwMode="auto">
          <a:xfrm>
            <a:off x="10975661" y="4670847"/>
            <a:ext cx="571911" cy="42427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7C1D970F-14D9-CEE7-6A54-9A76946268E1}"/>
              </a:ext>
            </a:extLst>
          </p:cNvPr>
          <p:cNvSpPr txBox="1"/>
          <p:nvPr/>
        </p:nvSpPr>
        <p:spPr>
          <a:xfrm>
            <a:off x="10334126" y="5095126"/>
            <a:ext cx="1919026" cy="461665"/>
          </a:xfrm>
          <a:prstGeom prst="rect">
            <a:avLst/>
          </a:prstGeom>
          <a:noFill/>
        </p:spPr>
        <p:txBody>
          <a:bodyPr wrap="square" rtlCol="0">
            <a:spAutoFit/>
          </a:bodyPr>
          <a:lstStyle/>
          <a:p>
            <a:pPr algn="ctr" defTabSz="457223">
              <a:defRPr/>
            </a:pPr>
            <a:r>
              <a:rPr lang="mn-MN" altLang="en-US" sz="1200" dirty="0">
                <a:solidFill>
                  <a:srgbClr val="202124"/>
                </a:solidFill>
                <a:latin typeface="inherit"/>
              </a:rPr>
              <a:t>Нийгмийн халамж</a:t>
            </a:r>
            <a:r>
              <a:rPr lang="mn-MN" altLang="en-US" sz="300" dirty="0"/>
              <a:t> </a:t>
            </a:r>
            <a:endParaRPr lang="mn-MN" altLang="en-US" sz="1050" dirty="0">
              <a:latin typeface="Arial" panose="020B0604020202020204" pitchFamily="34" charset="0"/>
            </a:endParaRPr>
          </a:p>
          <a:p>
            <a:pPr algn="ctr" defTabSz="457223">
              <a:defRPr/>
            </a:pPr>
            <a:endParaRPr lang="en-US" sz="1200" dirty="0">
              <a:solidFill>
                <a:srgbClr val="002060"/>
              </a:solidFill>
              <a:latin typeface="Calibri" panose="020F0502020204030204" pitchFamily="34" charset="0"/>
              <a:cs typeface="Calibri" panose="020F0502020204030204" pitchFamily="34" charset="0"/>
            </a:endParaRPr>
          </a:p>
        </p:txBody>
      </p:sp>
      <p:pic>
        <p:nvPicPr>
          <p:cNvPr id="63" name="Picture 4" descr="Home - Biological Diversity Icon, HD Png Download - 575x579 (#4662204) -  PinPng">
            <a:extLst>
              <a:ext uri="{FF2B5EF4-FFF2-40B4-BE49-F238E27FC236}">
                <a16:creationId xmlns:a16="http://schemas.microsoft.com/office/drawing/2014/main" id="{33BCE6F7-8B39-69A5-4639-D659E4FB5775}"/>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63" b="91958" l="10000" r="90000">
                        <a14:foregroundMark x1="44286" y1="22914" x2="44524" y2="24431"/>
                        <a14:foregroundMark x1="51905" y1="29439" x2="51905" y2="32473"/>
                        <a14:foregroundMark x1="58929" y1="24734" x2="58929" y2="24734"/>
                        <a14:foregroundMark x1="53810" y1="15630" x2="53810" y2="15630"/>
                        <a14:foregroundMark x1="52976" y1="19879" x2="52976" y2="19879"/>
                        <a14:foregroundMark x1="43571" y1="32018" x2="43571" y2="32018"/>
                        <a14:foregroundMark x1="52976" y1="38998" x2="52976" y2="38998"/>
                        <a14:foregroundMark x1="46429" y1="45068" x2="46429" y2="45068"/>
                        <a14:foregroundMark x1="41786" y1="56904" x2="41786" y2="56904"/>
                        <a14:foregroundMark x1="39167" y1="65250" x2="39167" y2="65250"/>
                        <a14:foregroundMark x1="31310" y1="60091" x2="31310" y2="60091"/>
                        <a14:foregroundMark x1="26905" y1="47344" x2="26905" y2="47344"/>
                        <a14:foregroundMark x1="19524" y1="52807" x2="19524" y2="52807"/>
                        <a14:foregroundMark x1="29643" y1="39302" x2="29643" y2="39302"/>
                        <a14:foregroundMark x1="41071" y1="43399" x2="41071" y2="43399"/>
                        <a14:foregroundMark x1="66190" y1="47041" x2="66190" y2="47041"/>
                        <a14:foregroundMark x1="78333" y1="44310" x2="78333" y2="44310"/>
                        <a14:foregroundMark x1="75238" y1="52352" x2="75238" y2="52352"/>
                        <a14:foregroundMark x1="57381" y1="52656" x2="57381" y2="52656"/>
                        <a14:foregroundMark x1="62738" y1="61608" x2="62738" y2="61608"/>
                        <a14:foregroundMark x1="66190" y1="74659" x2="66190" y2="74659"/>
                        <a14:foregroundMark x1="50833" y1="91958" x2="50833" y2="91958"/>
                      </a14:backgroundRemoval>
                    </a14:imgEffect>
                  </a14:imgLayer>
                </a14:imgProps>
              </a:ext>
              <a:ext uri="{28A0092B-C50C-407E-A947-70E740481C1C}">
                <a14:useLocalDpi xmlns:a14="http://schemas.microsoft.com/office/drawing/2010/main" val="0"/>
              </a:ext>
            </a:extLst>
          </a:blip>
          <a:srcRect/>
          <a:stretch>
            <a:fillRect/>
          </a:stretch>
        </p:blipFill>
        <p:spPr bwMode="auto">
          <a:xfrm>
            <a:off x="10973250" y="5387514"/>
            <a:ext cx="640777" cy="50270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4F345C7E-2EB3-9789-ED47-24533BFFC50B}"/>
              </a:ext>
            </a:extLst>
          </p:cNvPr>
          <p:cNvSpPr txBox="1"/>
          <p:nvPr/>
        </p:nvSpPr>
        <p:spPr>
          <a:xfrm>
            <a:off x="10585340" y="5802760"/>
            <a:ext cx="1461930" cy="646331"/>
          </a:xfrm>
          <a:prstGeom prst="rect">
            <a:avLst/>
          </a:prstGeom>
          <a:noFill/>
        </p:spPr>
        <p:txBody>
          <a:bodyPr wrap="square" rtlCol="0">
            <a:spAutoFit/>
          </a:bodyPr>
          <a:lstStyle/>
          <a:p>
            <a:pPr algn="ctr" defTabSz="457223">
              <a:defRPr/>
            </a:pPr>
            <a:r>
              <a:rPr lang="mn-MN" altLang="en-US" sz="1200" dirty="0">
                <a:solidFill>
                  <a:srgbClr val="202124"/>
                </a:solidFill>
                <a:latin typeface="inherit"/>
              </a:rPr>
              <a:t>Биологийн олон янз байдал</a:t>
            </a:r>
            <a:r>
              <a:rPr lang="mn-MN" altLang="en-US" sz="300" dirty="0"/>
              <a:t> </a:t>
            </a:r>
            <a:endParaRPr lang="mn-MN" altLang="en-US" sz="1050" dirty="0">
              <a:latin typeface="Arial" panose="020B0604020202020204" pitchFamily="34" charset="0"/>
            </a:endParaRPr>
          </a:p>
          <a:p>
            <a:pPr algn="ctr" defTabSz="457223">
              <a:defRPr/>
            </a:pPr>
            <a:endParaRPr lang="en-US" sz="1200" dirty="0">
              <a:solidFill>
                <a:srgbClr val="002060"/>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69FFEDFD-451B-9E8F-C336-4D21D915CCFC}"/>
              </a:ext>
            </a:extLst>
          </p:cNvPr>
          <p:cNvSpPr txBox="1"/>
          <p:nvPr/>
        </p:nvSpPr>
        <p:spPr>
          <a:xfrm>
            <a:off x="5069329" y="4226928"/>
            <a:ext cx="1367520"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 8.34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mn-MN" sz="1050" dirty="0">
              <a:solidFill>
                <a:srgbClr val="002060"/>
              </a:solidFill>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7B8AFAB7-9F92-2F4E-D307-3FBE0B4C5B50}"/>
              </a:ext>
            </a:extLst>
          </p:cNvPr>
          <p:cNvSpPr txBox="1"/>
          <p:nvPr/>
        </p:nvSpPr>
        <p:spPr>
          <a:xfrm>
            <a:off x="6228151" y="4233430"/>
            <a:ext cx="1150809"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5.28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7" name="TextBox 66">
            <a:extLst>
              <a:ext uri="{FF2B5EF4-FFF2-40B4-BE49-F238E27FC236}">
                <a16:creationId xmlns:a16="http://schemas.microsoft.com/office/drawing/2014/main" id="{70E37C35-BD71-FE06-663A-D2E23A500CC5}"/>
              </a:ext>
            </a:extLst>
          </p:cNvPr>
          <p:cNvSpPr txBox="1"/>
          <p:nvPr/>
        </p:nvSpPr>
        <p:spPr>
          <a:xfrm>
            <a:off x="9439195" y="4231284"/>
            <a:ext cx="1393967"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830 </a:t>
            </a:r>
            <a:r>
              <a:rPr lang="en-US" sz="1100" b="1" dirty="0" err="1">
                <a:solidFill>
                  <a:srgbClr val="002060"/>
                </a:solidFill>
                <a:latin typeface="Calibri" panose="020F0502020204030204" pitchFamily="34" charset="0"/>
                <a:cs typeface="Calibri" panose="020F0502020204030204" pitchFamily="34" charset="0"/>
              </a:rPr>
              <a:t>thous</a:t>
            </a:r>
            <a:r>
              <a:rPr lang="en-US" sz="1100" b="1" dirty="0">
                <a:solidFill>
                  <a:srgbClr val="002060"/>
                </a:solidFill>
                <a:latin typeface="Calibri" panose="020F0502020204030204" pitchFamily="34" charset="0"/>
                <a:cs typeface="Calibri" panose="020F0502020204030204" pitchFamily="34" charset="0"/>
              </a:rPr>
              <a:t>,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FC816250-1627-9445-B437-230C986A5304}"/>
              </a:ext>
            </a:extLst>
          </p:cNvPr>
          <p:cNvSpPr txBox="1"/>
          <p:nvPr/>
        </p:nvSpPr>
        <p:spPr>
          <a:xfrm>
            <a:off x="8300790" y="4228246"/>
            <a:ext cx="1269825"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1.05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51D7E01-C90A-F425-9C56-642E8891874F}"/>
              </a:ext>
            </a:extLst>
          </p:cNvPr>
          <p:cNvSpPr txBox="1"/>
          <p:nvPr/>
        </p:nvSpPr>
        <p:spPr>
          <a:xfrm>
            <a:off x="7306828" y="4231284"/>
            <a:ext cx="1147805"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1.28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70" name="TextBox 108">
            <a:extLst>
              <a:ext uri="{FF2B5EF4-FFF2-40B4-BE49-F238E27FC236}">
                <a16:creationId xmlns:a16="http://schemas.microsoft.com/office/drawing/2014/main" id="{619AD96D-46CA-677A-3C41-FA298674066C}"/>
              </a:ext>
            </a:extLst>
          </p:cNvPr>
          <p:cNvSpPr txBox="1"/>
          <p:nvPr/>
        </p:nvSpPr>
        <p:spPr>
          <a:xfrm>
            <a:off x="10715893" y="4228246"/>
            <a:ext cx="1453533"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106.1 </a:t>
            </a:r>
            <a:r>
              <a:rPr lang="en-US" sz="1100" b="1" dirty="0" err="1">
                <a:solidFill>
                  <a:srgbClr val="002060"/>
                </a:solidFill>
                <a:latin typeface="Calibri" panose="020F0502020204030204" pitchFamily="34" charset="0"/>
                <a:cs typeface="Calibri" panose="020F0502020204030204" pitchFamily="34" charset="0"/>
              </a:rPr>
              <a:t>thous.tonn</a:t>
            </a:r>
            <a:endParaRPr lang="en-US" sz="1050" dirty="0">
              <a:solidFill>
                <a:srgbClr val="002060"/>
              </a:solidFill>
              <a:latin typeface="Calibri" panose="020F0502020204030204" pitchFamily="34" charset="0"/>
              <a:cs typeface="Calibri" panose="020F0502020204030204" pitchFamily="34" charset="0"/>
            </a:endParaRPr>
          </a:p>
        </p:txBody>
      </p:sp>
      <p:cxnSp>
        <p:nvCxnSpPr>
          <p:cNvPr id="71" name="Connector: Elbow 164">
            <a:extLst>
              <a:ext uri="{FF2B5EF4-FFF2-40B4-BE49-F238E27FC236}">
                <a16:creationId xmlns:a16="http://schemas.microsoft.com/office/drawing/2014/main" id="{A87E5D81-FB9A-FE6F-E250-CB96B78599AB}"/>
              </a:ext>
            </a:extLst>
          </p:cNvPr>
          <p:cNvCxnSpPr>
            <a:cxnSpLocks/>
          </p:cNvCxnSpPr>
          <p:nvPr/>
        </p:nvCxnSpPr>
        <p:spPr>
          <a:xfrm rot="16200000" flipH="1">
            <a:off x="3062054" y="3052806"/>
            <a:ext cx="2890335" cy="959501"/>
          </a:xfrm>
          <a:prstGeom prst="bentConnector3">
            <a:avLst>
              <a:gd name="adj1" fmla="val 50000"/>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2C213E1-BD8F-9315-D885-3E08B8F78362}"/>
              </a:ext>
            </a:extLst>
          </p:cNvPr>
          <p:cNvSpPr txBox="1"/>
          <p:nvPr/>
        </p:nvSpPr>
        <p:spPr>
          <a:xfrm>
            <a:off x="5290571" y="3995173"/>
            <a:ext cx="925039" cy="261610"/>
          </a:xfrm>
          <a:prstGeom prst="rect">
            <a:avLst/>
          </a:prstGeom>
          <a:noFill/>
        </p:spPr>
        <p:txBody>
          <a:bodyPr wrap="square" rtlCol="0">
            <a:spAutoFit/>
          </a:bodyPr>
          <a:lstStyle/>
          <a:p>
            <a:pPr algn="ctr" defTabSz="457223">
              <a:defRPr/>
            </a:pPr>
            <a:r>
              <a:rPr lang="en-US" sz="1100" dirty="0">
                <a:solidFill>
                  <a:srgbClr val="002060"/>
                </a:solidFill>
                <a:latin typeface="Calibri" panose="020F0502020204030204" pitchFamily="34" charset="0"/>
                <a:cs typeface="Calibri" panose="020F0502020204030204" pitchFamily="34" charset="0"/>
              </a:rPr>
              <a:t>Energy</a:t>
            </a:r>
          </a:p>
        </p:txBody>
      </p:sp>
      <p:pic>
        <p:nvPicPr>
          <p:cNvPr id="73" name="Picture 72" descr="Text&#10;&#10;Description automatically generated">
            <a:extLst>
              <a:ext uri="{FF2B5EF4-FFF2-40B4-BE49-F238E27FC236}">
                <a16:creationId xmlns:a16="http://schemas.microsoft.com/office/drawing/2014/main" id="{F4EBC0A5-C18C-F71D-3922-F6C7A4F00DE1}"/>
              </a:ext>
            </a:extLst>
          </p:cNvPr>
          <p:cNvPicPr>
            <a:picLocks noChangeAspect="1"/>
          </p:cNvPicPr>
          <p:nvPr/>
        </p:nvPicPr>
        <p:blipFill>
          <a:blip r:embed="rId26"/>
          <a:stretch>
            <a:fillRect/>
          </a:stretch>
        </p:blipFill>
        <p:spPr>
          <a:xfrm>
            <a:off x="5567372" y="870593"/>
            <a:ext cx="656461" cy="656461"/>
          </a:xfrm>
          <a:prstGeom prst="rect">
            <a:avLst/>
          </a:prstGeom>
        </p:spPr>
      </p:pic>
      <p:pic>
        <p:nvPicPr>
          <p:cNvPr id="74" name="Picture 73" descr="Icon&#10;&#10;Description automatically generated">
            <a:extLst>
              <a:ext uri="{FF2B5EF4-FFF2-40B4-BE49-F238E27FC236}">
                <a16:creationId xmlns:a16="http://schemas.microsoft.com/office/drawing/2014/main" id="{C37AA718-412B-D1FF-E295-2A7890647F95}"/>
              </a:ext>
            </a:extLst>
          </p:cNvPr>
          <p:cNvPicPr>
            <a:picLocks noChangeAspect="1"/>
          </p:cNvPicPr>
          <p:nvPr/>
        </p:nvPicPr>
        <p:blipFill>
          <a:blip r:embed="rId27"/>
          <a:stretch>
            <a:fillRect/>
          </a:stretch>
        </p:blipFill>
        <p:spPr>
          <a:xfrm>
            <a:off x="6241896" y="869965"/>
            <a:ext cx="665234" cy="658813"/>
          </a:xfrm>
          <a:prstGeom prst="rect">
            <a:avLst/>
          </a:prstGeom>
        </p:spPr>
      </p:pic>
      <p:pic>
        <p:nvPicPr>
          <p:cNvPr id="75" name="Picture 74" descr="Icon&#10;&#10;Description automatically generated with medium confidence">
            <a:extLst>
              <a:ext uri="{FF2B5EF4-FFF2-40B4-BE49-F238E27FC236}">
                <a16:creationId xmlns:a16="http://schemas.microsoft.com/office/drawing/2014/main" id="{7F46C8A1-C6B5-E147-C19F-A570E1B5D543}"/>
              </a:ext>
            </a:extLst>
          </p:cNvPr>
          <p:cNvPicPr>
            <a:picLocks noChangeAspect="1"/>
          </p:cNvPicPr>
          <p:nvPr/>
        </p:nvPicPr>
        <p:blipFill>
          <a:blip r:embed="rId28"/>
          <a:stretch>
            <a:fillRect/>
          </a:stretch>
        </p:blipFill>
        <p:spPr>
          <a:xfrm>
            <a:off x="6925195" y="869966"/>
            <a:ext cx="658433" cy="658433"/>
          </a:xfrm>
          <a:prstGeom prst="rect">
            <a:avLst/>
          </a:prstGeom>
        </p:spPr>
      </p:pic>
      <p:pic>
        <p:nvPicPr>
          <p:cNvPr id="76" name="Picture 75" descr="A picture containing shape&#10;&#10;Description automatically generated">
            <a:extLst>
              <a:ext uri="{FF2B5EF4-FFF2-40B4-BE49-F238E27FC236}">
                <a16:creationId xmlns:a16="http://schemas.microsoft.com/office/drawing/2014/main" id="{31BD5918-D91F-88E3-3FD4-CBE730A99042}"/>
              </a:ext>
            </a:extLst>
          </p:cNvPr>
          <p:cNvPicPr>
            <a:picLocks noChangeAspect="1"/>
          </p:cNvPicPr>
          <p:nvPr/>
        </p:nvPicPr>
        <p:blipFill>
          <a:blip r:embed="rId29"/>
          <a:stretch>
            <a:fillRect/>
          </a:stretch>
        </p:blipFill>
        <p:spPr>
          <a:xfrm>
            <a:off x="9002156" y="872192"/>
            <a:ext cx="665234" cy="656206"/>
          </a:xfrm>
          <a:prstGeom prst="rect">
            <a:avLst/>
          </a:prstGeom>
        </p:spPr>
      </p:pic>
      <p:pic>
        <p:nvPicPr>
          <p:cNvPr id="77" name="Picture 76" descr="Icon&#10;&#10;Description automatically generated">
            <a:extLst>
              <a:ext uri="{FF2B5EF4-FFF2-40B4-BE49-F238E27FC236}">
                <a16:creationId xmlns:a16="http://schemas.microsoft.com/office/drawing/2014/main" id="{15A6872A-969C-CF42-DA9E-C1F13AD86B64}"/>
              </a:ext>
            </a:extLst>
          </p:cNvPr>
          <p:cNvPicPr>
            <a:picLocks noChangeAspect="1"/>
          </p:cNvPicPr>
          <p:nvPr/>
        </p:nvPicPr>
        <p:blipFill>
          <a:blip r:embed="rId30"/>
          <a:stretch>
            <a:fillRect/>
          </a:stretch>
        </p:blipFill>
        <p:spPr>
          <a:xfrm>
            <a:off x="9690118" y="870592"/>
            <a:ext cx="656461" cy="656461"/>
          </a:xfrm>
          <a:prstGeom prst="rect">
            <a:avLst/>
          </a:prstGeom>
        </p:spPr>
      </p:pic>
      <p:pic>
        <p:nvPicPr>
          <p:cNvPr id="78" name="Picture 77" descr="Icon&#10;&#10;Description automatically generated">
            <a:extLst>
              <a:ext uri="{FF2B5EF4-FFF2-40B4-BE49-F238E27FC236}">
                <a16:creationId xmlns:a16="http://schemas.microsoft.com/office/drawing/2014/main" id="{7AED4487-F79F-D871-3E28-2FB54F8FA052}"/>
              </a:ext>
            </a:extLst>
          </p:cNvPr>
          <p:cNvPicPr>
            <a:picLocks noChangeAspect="1"/>
          </p:cNvPicPr>
          <p:nvPr/>
        </p:nvPicPr>
        <p:blipFill>
          <a:blip r:embed="rId31"/>
          <a:stretch>
            <a:fillRect/>
          </a:stretch>
        </p:blipFill>
        <p:spPr>
          <a:xfrm>
            <a:off x="10369306" y="870592"/>
            <a:ext cx="655570" cy="655570"/>
          </a:xfrm>
          <a:prstGeom prst="rect">
            <a:avLst/>
          </a:prstGeom>
        </p:spPr>
      </p:pic>
      <p:pic>
        <p:nvPicPr>
          <p:cNvPr id="79" name="Picture 78" descr="Icon&#10;&#10;Description automatically generated">
            <a:extLst>
              <a:ext uri="{FF2B5EF4-FFF2-40B4-BE49-F238E27FC236}">
                <a16:creationId xmlns:a16="http://schemas.microsoft.com/office/drawing/2014/main" id="{FECB763D-A389-DF80-0835-C4E76331EB9A}"/>
              </a:ext>
            </a:extLst>
          </p:cNvPr>
          <p:cNvPicPr>
            <a:picLocks noChangeAspect="1"/>
          </p:cNvPicPr>
          <p:nvPr/>
        </p:nvPicPr>
        <p:blipFill>
          <a:blip r:embed="rId32"/>
          <a:stretch>
            <a:fillRect/>
          </a:stretch>
        </p:blipFill>
        <p:spPr>
          <a:xfrm>
            <a:off x="11046534" y="870592"/>
            <a:ext cx="656517" cy="656517"/>
          </a:xfrm>
          <a:prstGeom prst="rect">
            <a:avLst/>
          </a:prstGeom>
        </p:spPr>
      </p:pic>
      <p:pic>
        <p:nvPicPr>
          <p:cNvPr id="80" name="Picture 79" descr="A picture containing text&#10;&#10;Description automatically generated">
            <a:extLst>
              <a:ext uri="{FF2B5EF4-FFF2-40B4-BE49-F238E27FC236}">
                <a16:creationId xmlns:a16="http://schemas.microsoft.com/office/drawing/2014/main" id="{13A08D18-80B8-1B0E-230F-FD3A1C953936}"/>
              </a:ext>
            </a:extLst>
          </p:cNvPr>
          <p:cNvPicPr>
            <a:picLocks noChangeAspect="1"/>
          </p:cNvPicPr>
          <p:nvPr/>
        </p:nvPicPr>
        <p:blipFill>
          <a:blip r:embed="rId33"/>
          <a:stretch>
            <a:fillRect/>
          </a:stretch>
        </p:blipFill>
        <p:spPr>
          <a:xfrm>
            <a:off x="7601903" y="1551408"/>
            <a:ext cx="696897" cy="646270"/>
          </a:xfrm>
          <a:prstGeom prst="rect">
            <a:avLst/>
          </a:prstGeom>
        </p:spPr>
      </p:pic>
      <p:pic>
        <p:nvPicPr>
          <p:cNvPr id="81" name="Picture 80" descr="A picture containing icon&#10;&#10;Description automatically generated">
            <a:extLst>
              <a:ext uri="{FF2B5EF4-FFF2-40B4-BE49-F238E27FC236}">
                <a16:creationId xmlns:a16="http://schemas.microsoft.com/office/drawing/2014/main" id="{45553F33-3DD7-3EBD-8EAE-63D4AF55396E}"/>
              </a:ext>
            </a:extLst>
          </p:cNvPr>
          <p:cNvPicPr>
            <a:picLocks noChangeAspect="1"/>
          </p:cNvPicPr>
          <p:nvPr/>
        </p:nvPicPr>
        <p:blipFill>
          <a:blip r:embed="rId34"/>
          <a:stretch>
            <a:fillRect/>
          </a:stretch>
        </p:blipFill>
        <p:spPr>
          <a:xfrm>
            <a:off x="8319114" y="1547371"/>
            <a:ext cx="661063" cy="653327"/>
          </a:xfrm>
          <a:prstGeom prst="rect">
            <a:avLst/>
          </a:prstGeom>
        </p:spPr>
      </p:pic>
      <p:pic>
        <p:nvPicPr>
          <p:cNvPr id="82" name="Picture 81" descr="A picture containing table&#10;&#10;Description automatically generated">
            <a:extLst>
              <a:ext uri="{FF2B5EF4-FFF2-40B4-BE49-F238E27FC236}">
                <a16:creationId xmlns:a16="http://schemas.microsoft.com/office/drawing/2014/main" id="{CC83E004-14DC-5A89-223B-370E80673B4C}"/>
              </a:ext>
            </a:extLst>
          </p:cNvPr>
          <p:cNvPicPr>
            <a:picLocks noChangeAspect="1"/>
          </p:cNvPicPr>
          <p:nvPr/>
        </p:nvPicPr>
        <p:blipFill>
          <a:blip r:embed="rId35"/>
          <a:stretch>
            <a:fillRect/>
          </a:stretch>
        </p:blipFill>
        <p:spPr>
          <a:xfrm>
            <a:off x="6240066" y="1548821"/>
            <a:ext cx="667065" cy="653615"/>
          </a:xfrm>
          <a:prstGeom prst="rect">
            <a:avLst/>
          </a:prstGeom>
        </p:spPr>
      </p:pic>
      <p:pic>
        <p:nvPicPr>
          <p:cNvPr id="83" name="Picture 82" descr="Text&#10;&#10;Description automatically generated with medium confidence">
            <a:extLst>
              <a:ext uri="{FF2B5EF4-FFF2-40B4-BE49-F238E27FC236}">
                <a16:creationId xmlns:a16="http://schemas.microsoft.com/office/drawing/2014/main" id="{DBD40CB1-347B-2B4E-A743-E3B1467B3A33}"/>
              </a:ext>
            </a:extLst>
          </p:cNvPr>
          <p:cNvPicPr>
            <a:picLocks noChangeAspect="1"/>
          </p:cNvPicPr>
          <p:nvPr/>
        </p:nvPicPr>
        <p:blipFill>
          <a:blip r:embed="rId36"/>
          <a:stretch>
            <a:fillRect/>
          </a:stretch>
        </p:blipFill>
        <p:spPr>
          <a:xfrm>
            <a:off x="9690118" y="1545580"/>
            <a:ext cx="656461" cy="655118"/>
          </a:xfrm>
          <a:prstGeom prst="rect">
            <a:avLst/>
          </a:prstGeom>
        </p:spPr>
      </p:pic>
      <p:pic>
        <p:nvPicPr>
          <p:cNvPr id="84" name="Picture 83" descr="Graphical user interface, application, icon&#10;&#10;Description automatically generated">
            <a:extLst>
              <a:ext uri="{FF2B5EF4-FFF2-40B4-BE49-F238E27FC236}">
                <a16:creationId xmlns:a16="http://schemas.microsoft.com/office/drawing/2014/main" id="{351FF3F1-FD55-86D2-EA96-A52DBC9C3299}"/>
              </a:ext>
            </a:extLst>
          </p:cNvPr>
          <p:cNvPicPr>
            <a:picLocks noChangeAspect="1"/>
          </p:cNvPicPr>
          <p:nvPr/>
        </p:nvPicPr>
        <p:blipFill>
          <a:blip r:embed="rId37"/>
          <a:stretch>
            <a:fillRect/>
          </a:stretch>
        </p:blipFill>
        <p:spPr>
          <a:xfrm>
            <a:off x="9000492" y="1545840"/>
            <a:ext cx="666898" cy="654858"/>
          </a:xfrm>
          <a:prstGeom prst="rect">
            <a:avLst/>
          </a:prstGeom>
        </p:spPr>
      </p:pic>
      <p:pic>
        <p:nvPicPr>
          <p:cNvPr id="85" name="Picture 84" descr="Icon&#10;&#10;Description automatically generated">
            <a:extLst>
              <a:ext uri="{FF2B5EF4-FFF2-40B4-BE49-F238E27FC236}">
                <a16:creationId xmlns:a16="http://schemas.microsoft.com/office/drawing/2014/main" id="{87250985-E27E-E910-CFF7-054F33113EB4}"/>
              </a:ext>
            </a:extLst>
          </p:cNvPr>
          <p:cNvPicPr>
            <a:picLocks noChangeAspect="1"/>
          </p:cNvPicPr>
          <p:nvPr/>
        </p:nvPicPr>
        <p:blipFill>
          <a:blip r:embed="rId38"/>
          <a:stretch>
            <a:fillRect/>
          </a:stretch>
        </p:blipFill>
        <p:spPr>
          <a:xfrm>
            <a:off x="5563484" y="1547371"/>
            <a:ext cx="660348" cy="655065"/>
          </a:xfrm>
          <a:prstGeom prst="rect">
            <a:avLst/>
          </a:prstGeom>
        </p:spPr>
      </p:pic>
      <p:pic>
        <p:nvPicPr>
          <p:cNvPr id="86" name="Picture 2" descr="Тогтвортой хөгжлийн зорилго">
            <a:extLst>
              <a:ext uri="{FF2B5EF4-FFF2-40B4-BE49-F238E27FC236}">
                <a16:creationId xmlns:a16="http://schemas.microsoft.com/office/drawing/2014/main" id="{AB520F86-7D2D-7FC3-433D-947EA3F6DB85}"/>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01692" y="871276"/>
            <a:ext cx="694550" cy="6557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Тогтвортой хөгжлийн зорилго">
            <a:extLst>
              <a:ext uri="{FF2B5EF4-FFF2-40B4-BE49-F238E27FC236}">
                <a16:creationId xmlns:a16="http://schemas.microsoft.com/office/drawing/2014/main" id="{7688998C-190B-48BA-BD83-A36FB3619D42}"/>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319304" y="871625"/>
            <a:ext cx="659791" cy="65715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Тогтвортой хөгжлийн зорилго">
            <a:extLst>
              <a:ext uri="{FF2B5EF4-FFF2-40B4-BE49-F238E27FC236}">
                <a16:creationId xmlns:a16="http://schemas.microsoft.com/office/drawing/2014/main" id="{97F50C36-37A8-62CA-22A8-7A1955AA6D30}"/>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924674" y="1547855"/>
            <a:ext cx="656915" cy="65458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Тогтвортой хөгжлийн зорилго">
            <a:extLst>
              <a:ext uri="{FF2B5EF4-FFF2-40B4-BE49-F238E27FC236}">
                <a16:creationId xmlns:a16="http://schemas.microsoft.com/office/drawing/2014/main" id="{9EEE94E9-9F99-7183-AA63-946D89856530}"/>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369082" y="1542816"/>
            <a:ext cx="657882" cy="65788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Habitat III Sustainable Development Goals Sustainability Our Common Future,  circle, symmetry, sustainable Development, area png | PNGWing">
            <a:extLst>
              <a:ext uri="{FF2B5EF4-FFF2-40B4-BE49-F238E27FC236}">
                <a16:creationId xmlns:a16="http://schemas.microsoft.com/office/drawing/2014/main" id="{EE082F51-611C-C2D3-8669-C4D54347DCBC}"/>
              </a:ext>
            </a:extLst>
          </p:cNvPr>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1959" b="99565" l="1087" r="100000">
                        <a14:foregroundMark x1="31087" y1="5332" x2="31087" y2="15778"/>
                        <a14:foregroundMark x1="43043" y1="7182" x2="43913" y2="14363"/>
                        <a14:foregroundMark x1="60109" y1="9576" x2="59565" y2="14146"/>
                        <a14:foregroundMark x1="72609" y1="12296" x2="70543" y2="17410"/>
                        <a14:foregroundMark x1="55217" y1="1306" x2="55000" y2="2285"/>
                        <a14:foregroundMark x1="15217" y1="28074" x2="23043" y2="28945"/>
                        <a14:foregroundMark x1="7500" y1="35909" x2="11739" y2="39826"/>
                        <a14:foregroundMark x1="5326" y1="50381" x2="16739" y2="53319"/>
                        <a14:foregroundMark x1="5870" y1="67682" x2="12717" y2="67247"/>
                        <a14:foregroundMark x1="23152" y1="81175" x2="23587" y2="81175"/>
                        <a14:foregroundMark x1="38043" y1="82046" x2="38043" y2="82046"/>
                        <a14:foregroundMark x1="50543" y1="82807" x2="50543" y2="82807"/>
                        <a14:foregroundMark x1="62826" y1="80740" x2="64130" y2="87704"/>
                        <a14:foregroundMark x1="73696" y1="74973" x2="79565" y2="81284"/>
                        <a14:foregroundMark x1="83043" y1="64091" x2="91522" y2="66921"/>
                        <a14:foregroundMark x1="86196" y1="52013" x2="99348" y2="53645"/>
                        <a14:foregroundMark x1="92391" y1="37867" x2="89348" y2="39608"/>
                        <a14:foregroundMark x1="86630" y1="25245" x2="76739" y2="27639"/>
                        <a14:foregroundMark x1="13043" y1="37976" x2="16304" y2="41567"/>
                        <a14:foregroundMark x1="1087" y1="42329" x2="2174" y2="39826"/>
                        <a14:foregroundMark x1="23152" y1="83896" x2="25000" y2="76061"/>
                        <a14:foregroundMark x1="34783" y1="88683" x2="37935" y2="78672"/>
                        <a14:foregroundMark x1="36957" y1="95974" x2="36196" y2="94995"/>
                        <a14:foregroundMark x1="48913" y1="99565" x2="49348" y2="99565"/>
                        <a14:foregroundMark x1="51848" y1="97606" x2="52391" y2="90207"/>
                      </a14:backgroundRemoval>
                    </a14:imgEffect>
                  </a14:imgLayer>
                </a14:imgProps>
              </a:ext>
              <a:ext uri="{28A0092B-C50C-407E-A947-70E740481C1C}">
                <a14:useLocalDpi xmlns:a14="http://schemas.microsoft.com/office/drawing/2010/main" val="0"/>
              </a:ext>
            </a:extLst>
          </a:blip>
          <a:srcRect/>
          <a:stretch>
            <a:fillRect/>
          </a:stretch>
        </p:blipFill>
        <p:spPr bwMode="auto">
          <a:xfrm>
            <a:off x="11097734" y="1574743"/>
            <a:ext cx="621857" cy="621181"/>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a:extLst>
              <a:ext uri="{FF2B5EF4-FFF2-40B4-BE49-F238E27FC236}">
                <a16:creationId xmlns:a16="http://schemas.microsoft.com/office/drawing/2014/main" id="{401087E6-EE4E-1ADB-3241-66F2E62F9C9D}"/>
              </a:ext>
            </a:extLst>
          </p:cNvPr>
          <p:cNvCxnSpPr>
            <a:cxnSpLocks/>
          </p:cNvCxnSpPr>
          <p:nvPr/>
        </p:nvCxnSpPr>
        <p:spPr>
          <a:xfrm>
            <a:off x="6295827"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6B4A931-306E-2EF5-24A4-AAF3D817A2F6}"/>
              </a:ext>
            </a:extLst>
          </p:cNvPr>
          <p:cNvCxnSpPr>
            <a:cxnSpLocks/>
          </p:cNvCxnSpPr>
          <p:nvPr/>
        </p:nvCxnSpPr>
        <p:spPr>
          <a:xfrm>
            <a:off x="7315483"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733F9A-FB6E-B484-367A-DBA380FC393D}"/>
              </a:ext>
            </a:extLst>
          </p:cNvPr>
          <p:cNvCxnSpPr>
            <a:cxnSpLocks/>
          </p:cNvCxnSpPr>
          <p:nvPr/>
        </p:nvCxnSpPr>
        <p:spPr>
          <a:xfrm>
            <a:off x="8397317"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1BD279-7105-F943-8F93-74786BB54030}"/>
              </a:ext>
            </a:extLst>
          </p:cNvPr>
          <p:cNvCxnSpPr>
            <a:cxnSpLocks/>
          </p:cNvCxnSpPr>
          <p:nvPr/>
        </p:nvCxnSpPr>
        <p:spPr>
          <a:xfrm>
            <a:off x="9518742"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427991-F1E7-C21A-0F62-0B5CE65E42B7}"/>
              </a:ext>
            </a:extLst>
          </p:cNvPr>
          <p:cNvCxnSpPr>
            <a:cxnSpLocks/>
          </p:cNvCxnSpPr>
          <p:nvPr/>
        </p:nvCxnSpPr>
        <p:spPr>
          <a:xfrm>
            <a:off x="10760324"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96" name="Flowchart: Data 95">
            <a:extLst>
              <a:ext uri="{FF2B5EF4-FFF2-40B4-BE49-F238E27FC236}">
                <a16:creationId xmlns:a16="http://schemas.microsoft.com/office/drawing/2014/main" id="{B7D75CDF-F811-932D-8DB8-07D82B4EF404}"/>
              </a:ext>
            </a:extLst>
          </p:cNvPr>
          <p:cNvSpPr/>
          <p:nvPr/>
        </p:nvSpPr>
        <p:spPr>
          <a:xfrm>
            <a:off x="2776289" y="3746909"/>
            <a:ext cx="1275468" cy="433103"/>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30709C21-2D5E-EE63-9BDA-D1465CE5A50E}"/>
              </a:ext>
            </a:extLst>
          </p:cNvPr>
          <p:cNvSpPr txBox="1"/>
          <p:nvPr/>
        </p:nvSpPr>
        <p:spPr>
          <a:xfrm>
            <a:off x="2859644" y="3747561"/>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a:t>
            </a:r>
            <a:r>
              <a:rPr lang="en-US" sz="2400" b="1" dirty="0">
                <a:solidFill>
                  <a:srgbClr val="002060"/>
                </a:solidFill>
                <a:latin typeface="Calibri" panose="020F0502020204030204" pitchFamily="34" charset="0"/>
                <a:cs typeface="Calibri" panose="020F0502020204030204" pitchFamily="34" charset="0"/>
              </a:rPr>
              <a:t>4</a:t>
            </a:r>
          </a:p>
        </p:txBody>
      </p:sp>
      <p:sp>
        <p:nvSpPr>
          <p:cNvPr id="98" name="TextBox 97">
            <a:extLst>
              <a:ext uri="{FF2B5EF4-FFF2-40B4-BE49-F238E27FC236}">
                <a16:creationId xmlns:a16="http://schemas.microsoft.com/office/drawing/2014/main" id="{E6545D29-0C54-7F26-48F8-46AB123B65BD}"/>
              </a:ext>
            </a:extLst>
          </p:cNvPr>
          <p:cNvSpPr txBox="1"/>
          <p:nvPr/>
        </p:nvSpPr>
        <p:spPr>
          <a:xfrm>
            <a:off x="-159080" y="1654516"/>
            <a:ext cx="2669862" cy="543162"/>
          </a:xfrm>
          <a:prstGeom prst="rect">
            <a:avLst/>
          </a:prstGeom>
          <a:noFill/>
        </p:spPr>
        <p:txBody>
          <a:bodyPr wrap="square">
            <a:spAutoFit/>
          </a:bodyPr>
          <a:lstStyle/>
          <a:p>
            <a:pPr lvl="1" algn="ctr" defTabSz="457223">
              <a:lnSpc>
                <a:spcPct val="107000"/>
              </a:lnSpc>
              <a:defRPr/>
            </a:pPr>
            <a:r>
              <a:rPr lang="en-US" altLang="en-US" sz="1400" dirty="0">
                <a:solidFill>
                  <a:srgbClr val="202124"/>
                </a:solidFill>
                <a:latin typeface="inherit"/>
              </a:rPr>
              <a:t>A New  Revival Policy</a:t>
            </a:r>
            <a:endParaRPr lang="mn-MN" altLang="en-US" sz="1100" dirty="0">
              <a:latin typeface="Arial" panose="020B0604020202020204" pitchFamily="34" charset="0"/>
            </a:endParaRPr>
          </a:p>
          <a:p>
            <a:pPr marL="457223" lvl="1" algn="ctr" defTabSz="457223">
              <a:lnSpc>
                <a:spcPct val="107000"/>
              </a:lnSpc>
              <a:defRPr/>
            </a:pPr>
            <a:endParaRPr lang="en-US" sz="1400" i="1" dirty="0">
              <a:solidFill>
                <a:srgbClr val="002060"/>
              </a:solidFill>
              <a:latin typeface="Calibri" panose="020F0502020204030204" pitchFamily="34" charset="0"/>
              <a:cs typeface="Calibri" panose="020F0502020204030204" pitchFamily="34" charset="0"/>
            </a:endParaRPr>
          </a:p>
        </p:txBody>
      </p:sp>
      <p:cxnSp>
        <p:nvCxnSpPr>
          <p:cNvPr id="99" name="Connector: Elbow 216">
            <a:extLst>
              <a:ext uri="{FF2B5EF4-FFF2-40B4-BE49-F238E27FC236}">
                <a16:creationId xmlns:a16="http://schemas.microsoft.com/office/drawing/2014/main" id="{496727AB-25FD-0E4F-630A-BC6349EF6BAE}"/>
              </a:ext>
            </a:extLst>
          </p:cNvPr>
          <p:cNvCxnSpPr>
            <a:cxnSpLocks/>
          </p:cNvCxnSpPr>
          <p:nvPr/>
        </p:nvCxnSpPr>
        <p:spPr>
          <a:xfrm rot="10800000">
            <a:off x="2273444" y="1916448"/>
            <a:ext cx="715786" cy="233125"/>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7C95166-1714-89CF-AAF8-64C8D49639C3}"/>
              </a:ext>
            </a:extLst>
          </p:cNvPr>
          <p:cNvSpPr txBox="1"/>
          <p:nvPr/>
        </p:nvSpPr>
        <p:spPr>
          <a:xfrm>
            <a:off x="431044" y="1181331"/>
            <a:ext cx="2375476" cy="461665"/>
          </a:xfrm>
          <a:prstGeom prst="rect">
            <a:avLst/>
          </a:prstGeom>
          <a:noFill/>
        </p:spPr>
        <p:txBody>
          <a:bodyPr wrap="square" rtlCol="0">
            <a:spAutoFit/>
          </a:bodyPr>
          <a:lstStyle/>
          <a:p>
            <a:pPr algn="ctr" defTabSz="457223">
              <a:defRPr/>
            </a:pPr>
            <a:r>
              <a:rPr lang="en-US" sz="2400" b="1" dirty="0">
                <a:solidFill>
                  <a:srgbClr val="00B050"/>
                </a:solidFill>
                <a:latin typeface="Calibri" panose="020F0502020204030204" pitchFamily="34" charset="0"/>
                <a:cs typeface="Calibri" panose="020F0502020204030204" pitchFamily="34" charset="0"/>
              </a:rPr>
              <a:t>NET ZERO</a:t>
            </a:r>
            <a:r>
              <a:rPr lang="mn-MN" sz="2400" b="1" dirty="0">
                <a:solidFill>
                  <a:srgbClr val="00B050"/>
                </a:solidFill>
                <a:latin typeface="Calibri" panose="020F0502020204030204" pitchFamily="34" charset="0"/>
                <a:cs typeface="Calibri" panose="020F0502020204030204" pitchFamily="34" charset="0"/>
              </a:rPr>
              <a:t> </a:t>
            </a:r>
            <a:endParaRPr lang="en-US" sz="2400" b="1" dirty="0">
              <a:solidFill>
                <a:srgbClr val="00B050"/>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FADFC651-BAE7-4436-8D51-7A6C87A583E2}"/>
              </a:ext>
            </a:extLst>
          </p:cNvPr>
          <p:cNvSpPr txBox="1"/>
          <p:nvPr/>
        </p:nvSpPr>
        <p:spPr>
          <a:xfrm>
            <a:off x="9966394" y="3006185"/>
            <a:ext cx="2222697" cy="830997"/>
          </a:xfrm>
          <a:prstGeom prst="rect">
            <a:avLst/>
          </a:prstGeom>
          <a:noFill/>
        </p:spPr>
        <p:txBody>
          <a:bodyPr wrap="square">
            <a:spAutoFit/>
          </a:bodyPr>
          <a:lstStyle/>
          <a:p>
            <a:pPr algn="ctr" defTabSz="457223">
              <a:defRPr/>
            </a:pPr>
            <a:r>
              <a:rPr lang="pt-BR" sz="1600" b="1" dirty="0">
                <a:solidFill>
                  <a:srgbClr val="FF0000"/>
                </a:solidFill>
                <a:latin typeface="Calibri" panose="020F0502020204030204" pitchFamily="34" charset="0"/>
                <a:cs typeface="Calibri" panose="020F0502020204030204" pitchFamily="34" charset="0"/>
              </a:rPr>
              <a:t>2023-2050</a:t>
            </a:r>
          </a:p>
          <a:p>
            <a:pPr algn="ctr" defTabSz="457223">
              <a:defRPr/>
            </a:pPr>
            <a:r>
              <a:rPr lang="pt-BR" sz="1600" b="1" dirty="0">
                <a:solidFill>
                  <a:srgbClr val="FF0000"/>
                </a:solidFill>
                <a:latin typeface="Calibri" panose="020F0502020204030204" pitchFamily="34" charset="0"/>
                <a:cs typeface="Calibri" panose="020F0502020204030204" pitchFamily="34" charset="0"/>
              </a:rPr>
              <a:t>Zero greenhouse gas emissions</a:t>
            </a:r>
            <a:endParaRPr lang="en-US" sz="1400" b="1" baseline="-25000" dirty="0">
              <a:solidFill>
                <a:srgbClr val="FF0000"/>
              </a:solidFill>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718248"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6" name="Rectangle 3"/>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4" name="Rectangle 5"/>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6" name="Rectangle 6"/>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8" name="Rectangle 8"/>
          <p:cNvSpPr>
            <a:spLocks noChangeArrowheads="1"/>
          </p:cNvSpPr>
          <p:nvPr/>
        </p:nvSpPr>
        <p:spPr bwMode="auto">
          <a:xfrm>
            <a:off x="152401" y="2553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12" name="Rectangle 111"/>
          <p:cNvSpPr/>
          <p:nvPr/>
        </p:nvSpPr>
        <p:spPr>
          <a:xfrm>
            <a:off x="9325272" y="6071667"/>
            <a:ext cx="1390620" cy="246221"/>
          </a:xfrm>
          <a:prstGeom prst="rect">
            <a:avLst/>
          </a:prstGeom>
        </p:spPr>
        <p:txBody>
          <a:bodyPr wrap="square">
            <a:spAutoFit/>
          </a:bodyPr>
          <a:lstStyle/>
          <a:p>
            <a:pPr lvl="0" algn="ctr" eaLnBrk="0" fontAlgn="base" hangingPunct="0">
              <a:spcBef>
                <a:spcPct val="0"/>
              </a:spcBef>
              <a:spcAft>
                <a:spcPct val="0"/>
              </a:spcAft>
            </a:pPr>
            <a:r>
              <a:rPr lang="mn-MN" altLang="en-US" sz="1000" dirty="0">
                <a:solidFill>
                  <a:schemeClr val="accent1">
                    <a:lumMod val="75000"/>
                  </a:schemeClr>
                </a:solidFill>
                <a:latin typeface="inherit"/>
              </a:rPr>
              <a:t>Нийтийн эрүүл мэнд</a:t>
            </a:r>
            <a:r>
              <a:rPr lang="mn-MN" altLang="en-US" sz="1000" dirty="0">
                <a:solidFill>
                  <a:schemeClr val="accent1">
                    <a:lumMod val="75000"/>
                  </a:schemeClr>
                </a:solidFill>
              </a:rPr>
              <a:t> </a:t>
            </a:r>
            <a:endParaRPr lang="mn-MN" altLang="en-US" sz="1000" dirty="0">
              <a:solidFill>
                <a:schemeClr val="accent1">
                  <a:lumMod val="75000"/>
                </a:schemeClr>
              </a:solidFill>
              <a:latin typeface="Arial" panose="020B0604020202020204" pitchFamily="34" charset="0"/>
            </a:endParaRPr>
          </a:p>
        </p:txBody>
      </p:sp>
      <p:pic>
        <p:nvPicPr>
          <p:cNvPr id="2" name="Picture 24">
            <a:extLst>
              <a:ext uri="{FF2B5EF4-FFF2-40B4-BE49-F238E27FC236}">
                <a16:creationId xmlns:a16="http://schemas.microsoft.com/office/drawing/2014/main" id="{F197E188-EE3E-AA42-8465-260DF83BF175}"/>
              </a:ext>
            </a:extLst>
          </p:cNvPr>
          <p:cNvPicPr>
            <a:picLocks noChangeAspect="1" noChangeArrowheads="1"/>
          </p:cNvPicPr>
          <p:nvPr/>
        </p:nvPicPr>
        <p:blipFill>
          <a:blip r:embed="rId45">
            <a:lum bright="70000" contrast="-70000"/>
            <a:extLst>
              <a:ext uri="{28A0092B-C50C-407E-A947-70E740481C1C}">
                <a14:useLocalDpi xmlns:a14="http://schemas.microsoft.com/office/drawing/2010/main" val="0"/>
              </a:ext>
            </a:extLst>
          </a:blip>
          <a:srcRect l="49774"/>
          <a:stretch>
            <a:fillRect/>
          </a:stretch>
        </p:blipFill>
        <p:spPr bwMode="auto">
          <a:xfrm>
            <a:off x="488949" y="-103505"/>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84AA7257-0898-9521-DAA0-44CD894C2B44}"/>
              </a:ext>
            </a:extLst>
          </p:cNvPr>
          <p:cNvSpPr/>
          <p:nvPr/>
        </p:nvSpPr>
        <p:spPr>
          <a:xfrm>
            <a:off x="4257675" y="2361101"/>
            <a:ext cx="7639050" cy="5352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2000" dirty="0">
                <a:solidFill>
                  <a:schemeClr val="tx1"/>
                </a:solidFill>
              </a:rPr>
              <a:t>2020</a:t>
            </a:r>
            <a:r>
              <a:rPr kumimoji="1" lang="ja-JP" altLang="en-US" sz="2000" dirty="0">
                <a:solidFill>
                  <a:schemeClr val="tx1"/>
                </a:solidFill>
              </a:rPr>
              <a:t>年に世界全体の温室効果ガス排出量を削減するための</a:t>
            </a:r>
            <a:endParaRPr kumimoji="1" lang="en-US" altLang="ja-JP" sz="2000" dirty="0">
              <a:solidFill>
                <a:schemeClr val="tx1"/>
              </a:solidFill>
            </a:endParaRPr>
          </a:p>
          <a:p>
            <a:pPr algn="ctr"/>
            <a:r>
              <a:rPr kumimoji="1" lang="ja-JP" altLang="en-US" sz="2000" dirty="0">
                <a:solidFill>
                  <a:schemeClr val="tx1"/>
                </a:solidFill>
              </a:rPr>
              <a:t>国家決定貢献（</a:t>
            </a:r>
            <a:r>
              <a:rPr kumimoji="1" lang="en-US" altLang="ja-JP" sz="2000" dirty="0">
                <a:solidFill>
                  <a:schemeClr val="tx1"/>
                </a:solidFill>
              </a:rPr>
              <a:t>NDC</a:t>
            </a:r>
            <a:r>
              <a:rPr kumimoji="1" lang="ja-JP" altLang="en-US" sz="2000" dirty="0">
                <a:solidFill>
                  <a:schemeClr val="tx1"/>
                </a:solidFill>
              </a:rPr>
              <a:t>）を決定し、承認した。</a:t>
            </a:r>
          </a:p>
        </p:txBody>
      </p:sp>
      <p:sp>
        <p:nvSpPr>
          <p:cNvPr id="5" name="正方形/長方形 4">
            <a:extLst>
              <a:ext uri="{FF2B5EF4-FFF2-40B4-BE49-F238E27FC236}">
                <a16:creationId xmlns:a16="http://schemas.microsoft.com/office/drawing/2014/main" id="{744EE9BF-FA66-8411-9C5E-A914E062751D}"/>
              </a:ext>
            </a:extLst>
          </p:cNvPr>
          <p:cNvSpPr/>
          <p:nvPr/>
        </p:nvSpPr>
        <p:spPr>
          <a:xfrm>
            <a:off x="598486" y="1738837"/>
            <a:ext cx="1592215" cy="32400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r"/>
            <a:r>
              <a:rPr kumimoji="1" lang="ja-JP" altLang="en-US" sz="1200" dirty="0">
                <a:solidFill>
                  <a:schemeClr val="tx1"/>
                </a:solidFill>
              </a:rPr>
              <a:t>新たな復興政策</a:t>
            </a:r>
          </a:p>
        </p:txBody>
      </p:sp>
      <p:sp>
        <p:nvSpPr>
          <p:cNvPr id="60" name="正方形/長方形 59">
            <a:extLst>
              <a:ext uri="{FF2B5EF4-FFF2-40B4-BE49-F238E27FC236}">
                <a16:creationId xmlns:a16="http://schemas.microsoft.com/office/drawing/2014/main" id="{55FF7DB9-E6FA-B4AB-E548-8DCB5E829ECA}"/>
              </a:ext>
            </a:extLst>
          </p:cNvPr>
          <p:cNvSpPr/>
          <p:nvPr/>
        </p:nvSpPr>
        <p:spPr>
          <a:xfrm>
            <a:off x="321842" y="2338876"/>
            <a:ext cx="2012183" cy="685067"/>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b" anchorCtr="0"/>
          <a:lstStyle/>
          <a:p>
            <a:pPr algn="r"/>
            <a:r>
              <a:rPr kumimoji="1" lang="ja-JP" altLang="en-US" sz="1200" dirty="0">
                <a:solidFill>
                  <a:schemeClr val="tx1"/>
                </a:solidFill>
              </a:rPr>
              <a:t>国別目標設定</a:t>
            </a:r>
            <a:r>
              <a:rPr kumimoji="1" lang="en-US" altLang="ja-JP" sz="1200" dirty="0">
                <a:solidFill>
                  <a:schemeClr val="tx1"/>
                </a:solidFill>
              </a:rPr>
              <a:t>2021-2025</a:t>
            </a:r>
            <a:r>
              <a:rPr kumimoji="1" lang="ja-JP" altLang="en-US" sz="1200" dirty="0">
                <a:solidFill>
                  <a:schemeClr val="tx1"/>
                </a:solidFill>
              </a:rPr>
              <a:t>年 </a:t>
            </a:r>
            <a:endParaRPr kumimoji="1" lang="en-US" altLang="ja-JP" sz="1200" dirty="0">
              <a:solidFill>
                <a:schemeClr val="tx1"/>
              </a:solidFill>
            </a:endParaRPr>
          </a:p>
          <a:p>
            <a:pPr algn="r"/>
            <a:r>
              <a:rPr kumimoji="1" lang="ja-JP" altLang="en-US" sz="1200" dirty="0">
                <a:solidFill>
                  <a:schemeClr val="tx1"/>
                </a:solidFill>
              </a:rPr>
              <a:t>国家目標プログラム</a:t>
            </a:r>
          </a:p>
        </p:txBody>
      </p:sp>
      <p:sp>
        <p:nvSpPr>
          <p:cNvPr id="101" name="正方形/長方形 100">
            <a:extLst>
              <a:ext uri="{FF2B5EF4-FFF2-40B4-BE49-F238E27FC236}">
                <a16:creationId xmlns:a16="http://schemas.microsoft.com/office/drawing/2014/main" id="{A1FCD36F-92B2-F97A-E6D1-312802EB4A09}"/>
              </a:ext>
            </a:extLst>
          </p:cNvPr>
          <p:cNvSpPr/>
          <p:nvPr/>
        </p:nvSpPr>
        <p:spPr>
          <a:xfrm>
            <a:off x="257460" y="3872924"/>
            <a:ext cx="2095466" cy="48864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defTabSz="457223">
              <a:defRPr/>
            </a:pPr>
            <a:r>
              <a:rPr lang="en-US" altLang="en-US" sz="1200" dirty="0" err="1">
                <a:solidFill>
                  <a:srgbClr val="202124"/>
                </a:solidFill>
                <a:latin typeface="+mn-ea"/>
              </a:rPr>
              <a:t>政府行動計画</a:t>
            </a:r>
            <a:r>
              <a:rPr lang="en-US" altLang="en-US" sz="1200" dirty="0">
                <a:solidFill>
                  <a:srgbClr val="202124"/>
                </a:solidFill>
                <a:latin typeface="+mn-ea"/>
              </a:rPr>
              <a:t> </a:t>
            </a:r>
          </a:p>
          <a:p>
            <a:pPr algn="ctr" defTabSz="457223">
              <a:defRPr/>
            </a:pPr>
            <a:r>
              <a:rPr lang="en-US" altLang="en-US" sz="1200" dirty="0">
                <a:solidFill>
                  <a:srgbClr val="202124"/>
                </a:solidFill>
                <a:latin typeface="inherit"/>
              </a:rPr>
              <a:t>2024-2027</a:t>
            </a:r>
            <a:endParaRPr lang="en-US" altLang="ja-JP" sz="1200" b="1" i="1" dirty="0">
              <a:solidFill>
                <a:srgbClr val="002060"/>
              </a:solidFill>
              <a:latin typeface="Calibri" panose="020F0502020204030204" pitchFamily="34" charset="0"/>
              <a:cs typeface="Calibri" panose="020F0502020204030204" pitchFamily="34" charset="0"/>
            </a:endParaRPr>
          </a:p>
        </p:txBody>
      </p:sp>
      <p:sp>
        <p:nvSpPr>
          <p:cNvPr id="103" name="正方形/長方形 102">
            <a:extLst>
              <a:ext uri="{FF2B5EF4-FFF2-40B4-BE49-F238E27FC236}">
                <a16:creationId xmlns:a16="http://schemas.microsoft.com/office/drawing/2014/main" id="{DEA4DB1E-572A-5E32-CB93-521F594C4989}"/>
              </a:ext>
            </a:extLst>
          </p:cNvPr>
          <p:cNvSpPr/>
          <p:nvPr/>
        </p:nvSpPr>
        <p:spPr>
          <a:xfrm>
            <a:off x="275409" y="4899230"/>
            <a:ext cx="1997676" cy="46497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r"/>
            <a:r>
              <a:rPr kumimoji="1" lang="ja-JP" altLang="en-US" sz="1200" b="1" dirty="0">
                <a:solidFill>
                  <a:srgbClr val="343392"/>
                </a:solidFill>
              </a:rPr>
              <a:t>モンゴルの開発政策 </a:t>
            </a:r>
            <a:r>
              <a:rPr kumimoji="1" lang="en-US" altLang="ja-JP" sz="1200" b="1" dirty="0">
                <a:solidFill>
                  <a:srgbClr val="343392"/>
                </a:solidFill>
              </a:rPr>
              <a:t>2022</a:t>
            </a:r>
          </a:p>
        </p:txBody>
      </p:sp>
      <p:sp>
        <p:nvSpPr>
          <p:cNvPr id="105" name="正方形/長方形 104">
            <a:extLst>
              <a:ext uri="{FF2B5EF4-FFF2-40B4-BE49-F238E27FC236}">
                <a16:creationId xmlns:a16="http://schemas.microsoft.com/office/drawing/2014/main" id="{5E0D75EA-34F9-99A0-4410-32A3DD626C9B}"/>
              </a:ext>
            </a:extLst>
          </p:cNvPr>
          <p:cNvSpPr/>
          <p:nvPr/>
        </p:nvSpPr>
        <p:spPr>
          <a:xfrm>
            <a:off x="6717110" y="504000"/>
            <a:ext cx="3652195" cy="224618"/>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dirty="0">
                <a:solidFill>
                  <a:schemeClr val="tx1"/>
                </a:solidFill>
              </a:rPr>
              <a:t>持続可能な開発目標</a:t>
            </a:r>
          </a:p>
        </p:txBody>
      </p:sp>
      <p:sp>
        <p:nvSpPr>
          <p:cNvPr id="107" name="正方形/長方形 106">
            <a:extLst>
              <a:ext uri="{FF2B5EF4-FFF2-40B4-BE49-F238E27FC236}">
                <a16:creationId xmlns:a16="http://schemas.microsoft.com/office/drawing/2014/main" id="{A68A21DA-C611-D1E2-5080-6C8BDC44D2DA}"/>
              </a:ext>
            </a:extLst>
          </p:cNvPr>
          <p:cNvSpPr/>
          <p:nvPr/>
        </p:nvSpPr>
        <p:spPr>
          <a:xfrm>
            <a:off x="5341781" y="4037912"/>
            <a:ext cx="898285"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エネルギー</a:t>
            </a:r>
            <a:r>
              <a:rPr kumimoji="1" lang="en-US" altLang="ja-JP" sz="1000" b="1" dirty="0">
                <a:solidFill>
                  <a:srgbClr val="343392"/>
                </a:solidFill>
              </a:rPr>
              <a:t>8.34</a:t>
            </a:r>
            <a:r>
              <a:rPr kumimoji="1" lang="ja-JP" altLang="en-US" sz="1000" b="1" dirty="0">
                <a:solidFill>
                  <a:srgbClr val="343392"/>
                </a:solidFill>
              </a:rPr>
              <a:t>百万トン</a:t>
            </a:r>
            <a:endParaRPr kumimoji="1" lang="en-US" altLang="ja-JP" sz="1000" b="1" dirty="0">
              <a:solidFill>
                <a:srgbClr val="343392"/>
              </a:solidFill>
            </a:endParaRPr>
          </a:p>
        </p:txBody>
      </p:sp>
      <p:sp>
        <p:nvSpPr>
          <p:cNvPr id="109" name="正方形/長方形 108">
            <a:extLst>
              <a:ext uri="{FF2B5EF4-FFF2-40B4-BE49-F238E27FC236}">
                <a16:creationId xmlns:a16="http://schemas.microsoft.com/office/drawing/2014/main" id="{18C14E93-D539-CFAE-B948-E94D75ECF2E4}"/>
              </a:ext>
            </a:extLst>
          </p:cNvPr>
          <p:cNvSpPr/>
          <p:nvPr/>
        </p:nvSpPr>
        <p:spPr>
          <a:xfrm>
            <a:off x="6368612" y="4038507"/>
            <a:ext cx="898285"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農業</a:t>
            </a:r>
            <a:endParaRPr kumimoji="1" lang="en-US" altLang="ja-JP" sz="1000" dirty="0">
              <a:solidFill>
                <a:srgbClr val="343392"/>
              </a:solidFill>
            </a:endParaRPr>
          </a:p>
          <a:p>
            <a:pPr algn="ctr"/>
            <a:r>
              <a:rPr kumimoji="1" lang="en-US" altLang="ja-JP" sz="1000" b="1" dirty="0">
                <a:solidFill>
                  <a:srgbClr val="343392"/>
                </a:solidFill>
              </a:rPr>
              <a:t>5.28</a:t>
            </a:r>
            <a:r>
              <a:rPr kumimoji="1" lang="ja-JP" altLang="en-US" sz="1000" b="1" dirty="0">
                <a:solidFill>
                  <a:srgbClr val="343392"/>
                </a:solidFill>
              </a:rPr>
              <a:t>百万トン</a:t>
            </a:r>
            <a:endParaRPr kumimoji="1" lang="en-US" altLang="ja-JP" sz="1000" b="1" dirty="0">
              <a:solidFill>
                <a:srgbClr val="343392"/>
              </a:solidFill>
            </a:endParaRPr>
          </a:p>
        </p:txBody>
      </p:sp>
      <p:sp>
        <p:nvSpPr>
          <p:cNvPr id="110" name="正方形/長方形 109">
            <a:extLst>
              <a:ext uri="{FF2B5EF4-FFF2-40B4-BE49-F238E27FC236}">
                <a16:creationId xmlns:a16="http://schemas.microsoft.com/office/drawing/2014/main" id="{D7E0BD5D-C55B-EF47-7F90-30E45F31F65B}"/>
              </a:ext>
            </a:extLst>
          </p:cNvPr>
          <p:cNvSpPr/>
          <p:nvPr/>
        </p:nvSpPr>
        <p:spPr>
          <a:xfrm>
            <a:off x="7425053" y="4041737"/>
            <a:ext cx="898285"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工業</a:t>
            </a:r>
            <a:endParaRPr kumimoji="1" lang="en-US" altLang="ja-JP" sz="1000" dirty="0">
              <a:solidFill>
                <a:srgbClr val="343392"/>
              </a:solidFill>
            </a:endParaRPr>
          </a:p>
          <a:p>
            <a:pPr algn="ctr"/>
            <a:r>
              <a:rPr kumimoji="1" lang="en-US" altLang="ja-JP" sz="1000" b="1" dirty="0">
                <a:solidFill>
                  <a:srgbClr val="343392"/>
                </a:solidFill>
              </a:rPr>
              <a:t>1.28</a:t>
            </a:r>
            <a:r>
              <a:rPr kumimoji="1" lang="ja-JP" altLang="en-US" sz="1000" b="1" dirty="0">
                <a:solidFill>
                  <a:srgbClr val="343392"/>
                </a:solidFill>
              </a:rPr>
              <a:t>百万トン</a:t>
            </a:r>
            <a:endParaRPr kumimoji="1" lang="en-US" altLang="ja-JP" sz="1000" b="1" dirty="0">
              <a:solidFill>
                <a:srgbClr val="343392"/>
              </a:solidFill>
            </a:endParaRPr>
          </a:p>
        </p:txBody>
      </p:sp>
      <p:sp>
        <p:nvSpPr>
          <p:cNvPr id="111" name="正方形/長方形 110">
            <a:extLst>
              <a:ext uri="{FF2B5EF4-FFF2-40B4-BE49-F238E27FC236}">
                <a16:creationId xmlns:a16="http://schemas.microsoft.com/office/drawing/2014/main" id="{10C704C3-7F53-91B2-4B57-23578BD76BFD}"/>
              </a:ext>
            </a:extLst>
          </p:cNvPr>
          <p:cNvSpPr/>
          <p:nvPr/>
        </p:nvSpPr>
        <p:spPr>
          <a:xfrm>
            <a:off x="8466583" y="4043429"/>
            <a:ext cx="1022499"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道路輸送</a:t>
            </a:r>
            <a:endParaRPr kumimoji="1" lang="en-US" altLang="ja-JP" sz="1000" dirty="0">
              <a:solidFill>
                <a:srgbClr val="343392"/>
              </a:solidFill>
            </a:endParaRPr>
          </a:p>
          <a:p>
            <a:pPr algn="ctr"/>
            <a:r>
              <a:rPr kumimoji="1" lang="en-US" altLang="ja-JP" sz="1000" b="1" dirty="0">
                <a:solidFill>
                  <a:srgbClr val="343392"/>
                </a:solidFill>
              </a:rPr>
              <a:t>1.05</a:t>
            </a:r>
            <a:r>
              <a:rPr kumimoji="1" lang="ja-JP" altLang="en-US" sz="1000" b="1" dirty="0">
                <a:solidFill>
                  <a:srgbClr val="343392"/>
                </a:solidFill>
              </a:rPr>
              <a:t>百万トン</a:t>
            </a:r>
            <a:endParaRPr kumimoji="1" lang="en-US" altLang="ja-JP" sz="1000" b="1" dirty="0">
              <a:solidFill>
                <a:srgbClr val="343392"/>
              </a:solidFill>
            </a:endParaRPr>
          </a:p>
        </p:txBody>
      </p:sp>
      <p:sp>
        <p:nvSpPr>
          <p:cNvPr id="113" name="正方形/長方形 112">
            <a:extLst>
              <a:ext uri="{FF2B5EF4-FFF2-40B4-BE49-F238E27FC236}">
                <a16:creationId xmlns:a16="http://schemas.microsoft.com/office/drawing/2014/main" id="{8358AF28-67EB-E7AD-CB2C-43A44C8AE716}"/>
              </a:ext>
            </a:extLst>
          </p:cNvPr>
          <p:cNvSpPr/>
          <p:nvPr/>
        </p:nvSpPr>
        <p:spPr>
          <a:xfrm>
            <a:off x="9649340" y="4044562"/>
            <a:ext cx="1022499"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建設</a:t>
            </a:r>
            <a:endParaRPr kumimoji="1" lang="en-US" altLang="ja-JP" sz="1000" dirty="0">
              <a:solidFill>
                <a:srgbClr val="343392"/>
              </a:solidFill>
            </a:endParaRPr>
          </a:p>
          <a:p>
            <a:pPr algn="ctr"/>
            <a:r>
              <a:rPr kumimoji="1" lang="en-US" altLang="ja-JP" sz="1000" b="1" dirty="0">
                <a:solidFill>
                  <a:srgbClr val="343392"/>
                </a:solidFill>
              </a:rPr>
              <a:t>830</a:t>
            </a:r>
            <a:r>
              <a:rPr kumimoji="1" lang="ja-JP" altLang="en-US" sz="1000" b="1" dirty="0">
                <a:solidFill>
                  <a:srgbClr val="343392"/>
                </a:solidFill>
              </a:rPr>
              <a:t>百万トン</a:t>
            </a:r>
            <a:endParaRPr kumimoji="1" lang="en-US" altLang="ja-JP" sz="1000" b="1" dirty="0">
              <a:solidFill>
                <a:srgbClr val="343392"/>
              </a:solidFill>
            </a:endParaRPr>
          </a:p>
        </p:txBody>
      </p:sp>
      <p:sp>
        <p:nvSpPr>
          <p:cNvPr id="114" name="正方形/長方形 113">
            <a:extLst>
              <a:ext uri="{FF2B5EF4-FFF2-40B4-BE49-F238E27FC236}">
                <a16:creationId xmlns:a16="http://schemas.microsoft.com/office/drawing/2014/main" id="{6584D57B-5254-2A5D-BCE2-AB38507F48DB}"/>
              </a:ext>
            </a:extLst>
          </p:cNvPr>
          <p:cNvSpPr/>
          <p:nvPr/>
        </p:nvSpPr>
        <p:spPr>
          <a:xfrm>
            <a:off x="10845112" y="4048457"/>
            <a:ext cx="1132352" cy="40265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廃棄物処理</a:t>
            </a:r>
            <a:endParaRPr kumimoji="1" lang="en-US" altLang="ja-JP" sz="1000" dirty="0">
              <a:solidFill>
                <a:srgbClr val="343392"/>
              </a:solidFill>
            </a:endParaRPr>
          </a:p>
          <a:p>
            <a:pPr algn="ctr"/>
            <a:r>
              <a:rPr kumimoji="1" lang="en-US" altLang="ja-JP" sz="1000" b="1" dirty="0">
                <a:solidFill>
                  <a:srgbClr val="343392"/>
                </a:solidFill>
              </a:rPr>
              <a:t>106.1</a:t>
            </a:r>
            <a:r>
              <a:rPr kumimoji="1" lang="ja-JP" altLang="en-US" sz="1000" b="1" dirty="0">
                <a:solidFill>
                  <a:srgbClr val="343392"/>
                </a:solidFill>
              </a:rPr>
              <a:t>百万トン</a:t>
            </a:r>
            <a:endParaRPr kumimoji="1" lang="en-US" altLang="ja-JP" sz="1000" b="1" dirty="0">
              <a:solidFill>
                <a:srgbClr val="343392"/>
              </a:solidFill>
            </a:endParaRPr>
          </a:p>
        </p:txBody>
      </p:sp>
      <p:sp>
        <p:nvSpPr>
          <p:cNvPr id="115" name="正方形/長方形 114">
            <a:extLst>
              <a:ext uri="{FF2B5EF4-FFF2-40B4-BE49-F238E27FC236}">
                <a16:creationId xmlns:a16="http://schemas.microsoft.com/office/drawing/2014/main" id="{26019522-851A-40AA-C7ED-CABC535E5F51}"/>
              </a:ext>
            </a:extLst>
          </p:cNvPr>
          <p:cNvSpPr/>
          <p:nvPr/>
        </p:nvSpPr>
        <p:spPr>
          <a:xfrm>
            <a:off x="5563485" y="2910976"/>
            <a:ext cx="1144562" cy="40738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200" b="1" dirty="0">
                <a:solidFill>
                  <a:srgbClr val="343392"/>
                </a:solidFill>
                <a:highlight>
                  <a:srgbClr val="FFFF00"/>
                </a:highlight>
              </a:rPr>
              <a:t>減少</a:t>
            </a:r>
          </a:p>
        </p:txBody>
      </p:sp>
      <p:sp>
        <p:nvSpPr>
          <p:cNvPr id="116" name="正方形/長方形 115">
            <a:extLst>
              <a:ext uri="{FF2B5EF4-FFF2-40B4-BE49-F238E27FC236}">
                <a16:creationId xmlns:a16="http://schemas.microsoft.com/office/drawing/2014/main" id="{441FD5CC-87B5-8AD3-0653-567E22D7DC99}"/>
              </a:ext>
            </a:extLst>
          </p:cNvPr>
          <p:cNvSpPr/>
          <p:nvPr/>
        </p:nvSpPr>
        <p:spPr>
          <a:xfrm>
            <a:off x="5540491" y="5105488"/>
            <a:ext cx="1204742" cy="40738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200" b="1" dirty="0">
                <a:solidFill>
                  <a:srgbClr val="343392"/>
                </a:solidFill>
              </a:rPr>
              <a:t>適応</a:t>
            </a:r>
            <a:endParaRPr kumimoji="1" lang="en-US" altLang="ja-JP" sz="1200" b="1" dirty="0">
              <a:solidFill>
                <a:srgbClr val="343392"/>
              </a:solidFill>
            </a:endParaRPr>
          </a:p>
        </p:txBody>
      </p:sp>
      <p:sp>
        <p:nvSpPr>
          <p:cNvPr id="117" name="正方形/長方形 116">
            <a:extLst>
              <a:ext uri="{FF2B5EF4-FFF2-40B4-BE49-F238E27FC236}">
                <a16:creationId xmlns:a16="http://schemas.microsoft.com/office/drawing/2014/main" id="{71AD9A00-D560-327C-2BBC-A7D15C799C49}"/>
              </a:ext>
            </a:extLst>
          </p:cNvPr>
          <p:cNvSpPr/>
          <p:nvPr/>
        </p:nvSpPr>
        <p:spPr>
          <a:xfrm>
            <a:off x="7955455" y="3240000"/>
            <a:ext cx="1183955" cy="239278"/>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r"/>
            <a:r>
              <a:rPr kumimoji="1" lang="en-US" altLang="ja-JP" sz="1400" b="1">
                <a:solidFill>
                  <a:srgbClr val="343392"/>
                </a:solidFill>
              </a:rPr>
              <a:t>16.89</a:t>
            </a:r>
            <a:endParaRPr kumimoji="1" lang="en-US" altLang="ja-JP" sz="1400" b="1" dirty="0">
              <a:solidFill>
                <a:srgbClr val="343392"/>
              </a:solidFill>
            </a:endParaRPr>
          </a:p>
        </p:txBody>
      </p:sp>
      <p:sp>
        <p:nvSpPr>
          <p:cNvPr id="118" name="正方形/長方形 117">
            <a:extLst>
              <a:ext uri="{FF2B5EF4-FFF2-40B4-BE49-F238E27FC236}">
                <a16:creationId xmlns:a16="http://schemas.microsoft.com/office/drawing/2014/main" id="{3BF2A7A9-7BB5-01C3-FA57-46D30722440C}"/>
              </a:ext>
            </a:extLst>
          </p:cNvPr>
          <p:cNvSpPr/>
          <p:nvPr/>
        </p:nvSpPr>
        <p:spPr>
          <a:xfrm>
            <a:off x="10183073" y="3348968"/>
            <a:ext cx="1898954" cy="207794"/>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200" b="1" dirty="0">
                <a:solidFill>
                  <a:srgbClr val="FF0000"/>
                </a:solidFill>
              </a:rPr>
              <a:t>温室効果ガス排出ゼロ</a:t>
            </a:r>
          </a:p>
        </p:txBody>
      </p:sp>
      <p:sp>
        <p:nvSpPr>
          <p:cNvPr id="119" name="正方形/長方形 118">
            <a:extLst>
              <a:ext uri="{FF2B5EF4-FFF2-40B4-BE49-F238E27FC236}">
                <a16:creationId xmlns:a16="http://schemas.microsoft.com/office/drawing/2014/main" id="{8B28AEE2-C022-29FE-7456-550B8FEE223D}"/>
              </a:ext>
            </a:extLst>
          </p:cNvPr>
          <p:cNvSpPr/>
          <p:nvPr/>
        </p:nvSpPr>
        <p:spPr>
          <a:xfrm>
            <a:off x="10585340" y="3570391"/>
            <a:ext cx="900000" cy="17112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endParaRPr kumimoji="1" lang="en-US" altLang="ja-JP" sz="1200" b="1" dirty="0">
              <a:solidFill>
                <a:srgbClr val="FF0000"/>
              </a:solidFill>
            </a:endParaRPr>
          </a:p>
        </p:txBody>
      </p:sp>
      <p:sp>
        <p:nvSpPr>
          <p:cNvPr id="120" name="正方形/長方形 119">
            <a:extLst>
              <a:ext uri="{FF2B5EF4-FFF2-40B4-BE49-F238E27FC236}">
                <a16:creationId xmlns:a16="http://schemas.microsoft.com/office/drawing/2014/main" id="{8285E414-0D0D-3878-BC4C-78DDAA668213}"/>
              </a:ext>
            </a:extLst>
          </p:cNvPr>
          <p:cNvSpPr/>
          <p:nvPr/>
        </p:nvSpPr>
        <p:spPr>
          <a:xfrm>
            <a:off x="852622" y="584712"/>
            <a:ext cx="1144562" cy="230796"/>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200" dirty="0">
                <a:solidFill>
                  <a:schemeClr val="tx1"/>
                </a:solidFill>
              </a:rPr>
              <a:t>ビジョン</a:t>
            </a:r>
            <a:r>
              <a:rPr kumimoji="1" lang="en-US" altLang="ja-JP" sz="1200" dirty="0">
                <a:solidFill>
                  <a:schemeClr val="tx1"/>
                </a:solidFill>
              </a:rPr>
              <a:t>2050 </a:t>
            </a:r>
          </a:p>
        </p:txBody>
      </p:sp>
      <p:sp>
        <p:nvSpPr>
          <p:cNvPr id="121" name="正方形/長方形 120">
            <a:extLst>
              <a:ext uri="{FF2B5EF4-FFF2-40B4-BE49-F238E27FC236}">
                <a16:creationId xmlns:a16="http://schemas.microsoft.com/office/drawing/2014/main" id="{4EE09AC5-F3E2-14CB-0DFD-89B02B861F15}"/>
              </a:ext>
            </a:extLst>
          </p:cNvPr>
          <p:cNvSpPr/>
          <p:nvPr/>
        </p:nvSpPr>
        <p:spPr>
          <a:xfrm>
            <a:off x="972411" y="1258939"/>
            <a:ext cx="1642414" cy="374716"/>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b="1" dirty="0">
                <a:solidFill>
                  <a:srgbClr val="00B050"/>
                </a:solidFill>
              </a:rPr>
              <a:t>ネット・ゼロ </a:t>
            </a:r>
          </a:p>
        </p:txBody>
      </p:sp>
      <p:sp>
        <p:nvSpPr>
          <p:cNvPr id="122" name="正方形/長方形 121">
            <a:extLst>
              <a:ext uri="{FF2B5EF4-FFF2-40B4-BE49-F238E27FC236}">
                <a16:creationId xmlns:a16="http://schemas.microsoft.com/office/drawing/2014/main" id="{125C0601-0E30-61E3-7B21-038D7E8D220D}"/>
              </a:ext>
            </a:extLst>
          </p:cNvPr>
          <p:cNvSpPr/>
          <p:nvPr/>
        </p:nvSpPr>
        <p:spPr>
          <a:xfrm>
            <a:off x="7413635" y="5055457"/>
            <a:ext cx="372616" cy="27208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水</a:t>
            </a:r>
            <a:endParaRPr kumimoji="1" lang="en-US" altLang="ja-JP" sz="1000" b="1" dirty="0">
              <a:solidFill>
                <a:srgbClr val="343392"/>
              </a:solidFill>
            </a:endParaRPr>
          </a:p>
        </p:txBody>
      </p:sp>
      <p:sp>
        <p:nvSpPr>
          <p:cNvPr id="123" name="正方形/長方形 122">
            <a:extLst>
              <a:ext uri="{FF2B5EF4-FFF2-40B4-BE49-F238E27FC236}">
                <a16:creationId xmlns:a16="http://schemas.microsoft.com/office/drawing/2014/main" id="{11CCE199-0631-CEAB-45F4-9F4D9372A034}"/>
              </a:ext>
            </a:extLst>
          </p:cNvPr>
          <p:cNvSpPr/>
          <p:nvPr/>
        </p:nvSpPr>
        <p:spPr>
          <a:xfrm>
            <a:off x="7345885" y="5934380"/>
            <a:ext cx="372616" cy="27208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森</a:t>
            </a:r>
            <a:endParaRPr kumimoji="1" lang="en-US" altLang="ja-JP" sz="1000" b="1" dirty="0">
              <a:solidFill>
                <a:srgbClr val="343392"/>
              </a:solidFill>
            </a:endParaRPr>
          </a:p>
        </p:txBody>
      </p:sp>
      <p:sp>
        <p:nvSpPr>
          <p:cNvPr id="124" name="正方形/長方形 123">
            <a:extLst>
              <a:ext uri="{FF2B5EF4-FFF2-40B4-BE49-F238E27FC236}">
                <a16:creationId xmlns:a16="http://schemas.microsoft.com/office/drawing/2014/main" id="{994FF3A0-873A-85EF-580F-C256AB206AE5}"/>
              </a:ext>
            </a:extLst>
          </p:cNvPr>
          <p:cNvSpPr/>
          <p:nvPr/>
        </p:nvSpPr>
        <p:spPr>
          <a:xfrm>
            <a:off x="8366724" y="5049703"/>
            <a:ext cx="702420" cy="27208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牧草地</a:t>
            </a:r>
            <a:endParaRPr kumimoji="1" lang="en-US" altLang="ja-JP" sz="1000" b="1" dirty="0">
              <a:solidFill>
                <a:srgbClr val="343392"/>
              </a:solidFill>
            </a:endParaRPr>
          </a:p>
        </p:txBody>
      </p:sp>
      <p:sp>
        <p:nvSpPr>
          <p:cNvPr id="125" name="正方形/長方形 124">
            <a:extLst>
              <a:ext uri="{FF2B5EF4-FFF2-40B4-BE49-F238E27FC236}">
                <a16:creationId xmlns:a16="http://schemas.microsoft.com/office/drawing/2014/main" id="{7201E244-F348-B0EB-299E-65147E15C637}"/>
              </a:ext>
            </a:extLst>
          </p:cNvPr>
          <p:cNvSpPr/>
          <p:nvPr/>
        </p:nvSpPr>
        <p:spPr>
          <a:xfrm>
            <a:off x="8075331" y="5934380"/>
            <a:ext cx="1176507" cy="272080"/>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農業</a:t>
            </a:r>
            <a:endParaRPr kumimoji="1" lang="en-US" altLang="ja-JP" sz="1000" b="1" dirty="0">
              <a:solidFill>
                <a:srgbClr val="343392"/>
              </a:solidFill>
            </a:endParaRPr>
          </a:p>
        </p:txBody>
      </p:sp>
      <p:sp>
        <p:nvSpPr>
          <p:cNvPr id="126" name="正方形/長方形 125">
            <a:extLst>
              <a:ext uri="{FF2B5EF4-FFF2-40B4-BE49-F238E27FC236}">
                <a16:creationId xmlns:a16="http://schemas.microsoft.com/office/drawing/2014/main" id="{8EA32268-AEF5-4539-9150-7F5A7A8C4D66}"/>
              </a:ext>
            </a:extLst>
          </p:cNvPr>
          <p:cNvSpPr/>
          <p:nvPr/>
        </p:nvSpPr>
        <p:spPr>
          <a:xfrm>
            <a:off x="9266169" y="5093407"/>
            <a:ext cx="1176507" cy="336738"/>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災害管理</a:t>
            </a:r>
            <a:endParaRPr kumimoji="1" lang="en-US" altLang="ja-JP" sz="1000" b="1" dirty="0">
              <a:solidFill>
                <a:srgbClr val="343392"/>
              </a:solidFill>
            </a:endParaRPr>
          </a:p>
        </p:txBody>
      </p:sp>
      <p:sp>
        <p:nvSpPr>
          <p:cNvPr id="127" name="正方形/長方形 126">
            <a:extLst>
              <a:ext uri="{FF2B5EF4-FFF2-40B4-BE49-F238E27FC236}">
                <a16:creationId xmlns:a16="http://schemas.microsoft.com/office/drawing/2014/main" id="{B116DE21-4DC1-3766-2BF2-8359004A06F3}"/>
              </a:ext>
            </a:extLst>
          </p:cNvPr>
          <p:cNvSpPr/>
          <p:nvPr/>
        </p:nvSpPr>
        <p:spPr>
          <a:xfrm>
            <a:off x="9410771" y="5884276"/>
            <a:ext cx="1237563" cy="375108"/>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公衆衛生</a:t>
            </a:r>
            <a:endParaRPr kumimoji="1" lang="en-US" altLang="ja-JP" sz="1000" b="1" dirty="0">
              <a:solidFill>
                <a:srgbClr val="343392"/>
              </a:solidFill>
            </a:endParaRPr>
          </a:p>
        </p:txBody>
      </p:sp>
      <p:sp>
        <p:nvSpPr>
          <p:cNvPr id="128" name="正方形/長方形 127">
            <a:extLst>
              <a:ext uri="{FF2B5EF4-FFF2-40B4-BE49-F238E27FC236}">
                <a16:creationId xmlns:a16="http://schemas.microsoft.com/office/drawing/2014/main" id="{A9BAF303-39BA-E9DD-64D4-4203019E1469}"/>
              </a:ext>
            </a:extLst>
          </p:cNvPr>
          <p:cNvSpPr/>
          <p:nvPr/>
        </p:nvSpPr>
        <p:spPr>
          <a:xfrm>
            <a:off x="10705384" y="5134334"/>
            <a:ext cx="1176507" cy="192463"/>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社会福祉</a:t>
            </a:r>
            <a:endParaRPr kumimoji="1" lang="en-US" altLang="ja-JP" sz="1000" b="1" dirty="0">
              <a:solidFill>
                <a:srgbClr val="343392"/>
              </a:solidFill>
            </a:endParaRPr>
          </a:p>
        </p:txBody>
      </p:sp>
      <p:sp>
        <p:nvSpPr>
          <p:cNvPr id="129" name="正方形/長方形 128">
            <a:extLst>
              <a:ext uri="{FF2B5EF4-FFF2-40B4-BE49-F238E27FC236}">
                <a16:creationId xmlns:a16="http://schemas.microsoft.com/office/drawing/2014/main" id="{748E7830-7178-1EBE-BE7B-1493E894542C}"/>
              </a:ext>
            </a:extLst>
          </p:cNvPr>
          <p:cNvSpPr/>
          <p:nvPr/>
        </p:nvSpPr>
        <p:spPr>
          <a:xfrm>
            <a:off x="10713066" y="5890218"/>
            <a:ext cx="1176507" cy="353603"/>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000" dirty="0">
                <a:solidFill>
                  <a:srgbClr val="343392"/>
                </a:solidFill>
              </a:rPr>
              <a:t>生物多様性</a:t>
            </a:r>
            <a:endParaRPr kumimoji="1" lang="en-US" altLang="ja-JP" sz="1000" b="1" dirty="0">
              <a:solidFill>
                <a:srgbClr val="343392"/>
              </a:solidFill>
            </a:endParaRPr>
          </a:p>
        </p:txBody>
      </p:sp>
    </p:spTree>
    <p:extLst>
      <p:ext uri="{BB962C8B-B14F-4D97-AF65-F5344CB8AC3E}">
        <p14:creationId xmlns:p14="http://schemas.microsoft.com/office/powerpoint/2010/main" val="233019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a:extLst>
              <a:ext uri="{FF2B5EF4-FFF2-40B4-BE49-F238E27FC236}">
                <a16:creationId xmlns:a16="http://schemas.microsoft.com/office/drawing/2014/main" id="{75CF8717-8951-C590-C5E9-9B903BE81357}"/>
              </a:ext>
            </a:extLst>
          </p:cNvPr>
          <p:cNvSpPr/>
          <p:nvPr/>
        </p:nvSpPr>
        <p:spPr>
          <a:xfrm>
            <a:off x="2965450" y="4038603"/>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mn-MN" dirty="0">
                <a:solidFill>
                  <a:schemeClr val="tx1"/>
                </a:solidFill>
              </a:rPr>
              <a:t>-</a:t>
            </a:r>
            <a:endParaRPr lang="en-US" dirty="0">
              <a:solidFill>
                <a:schemeClr val="tx1"/>
              </a:solidFill>
            </a:endParaRPr>
          </a:p>
        </p:txBody>
      </p:sp>
      <p:sp>
        <p:nvSpPr>
          <p:cNvPr id="80" name="Rounded Rectangle 79">
            <a:extLst>
              <a:ext uri="{FF2B5EF4-FFF2-40B4-BE49-F238E27FC236}">
                <a16:creationId xmlns:a16="http://schemas.microsoft.com/office/drawing/2014/main" id="{DB3640EC-75E3-4CE6-18BE-568F9DC4AE27}"/>
              </a:ext>
            </a:extLst>
          </p:cNvPr>
          <p:cNvSpPr/>
          <p:nvPr/>
        </p:nvSpPr>
        <p:spPr>
          <a:xfrm>
            <a:off x="2928143" y="2554508"/>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31" name="Rounded Rectangle 30">
            <a:extLst>
              <a:ext uri="{FF2B5EF4-FFF2-40B4-BE49-F238E27FC236}">
                <a16:creationId xmlns:a16="http://schemas.microsoft.com/office/drawing/2014/main" id="{58A86BAD-3237-E53E-F326-4A15F739A432}"/>
              </a:ext>
            </a:extLst>
          </p:cNvPr>
          <p:cNvSpPr/>
          <p:nvPr/>
        </p:nvSpPr>
        <p:spPr>
          <a:xfrm>
            <a:off x="2928143" y="1221832"/>
            <a:ext cx="9099550" cy="987425"/>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22533" name="Freeform 4">
            <a:extLst>
              <a:ext uri="{FF2B5EF4-FFF2-40B4-BE49-F238E27FC236}">
                <a16:creationId xmlns:a16="http://schemas.microsoft.com/office/drawing/2014/main" id="{BC6C5C3C-A352-A12B-4280-C50C7F8708FD}"/>
              </a:ext>
            </a:extLst>
          </p:cNvPr>
          <p:cNvSpPr>
            <a:spLocks/>
          </p:cNvSpPr>
          <p:nvPr/>
        </p:nvSpPr>
        <p:spPr bwMode="auto">
          <a:xfrm>
            <a:off x="266177" y="2249488"/>
            <a:ext cx="1922462" cy="1922462"/>
          </a:xfrm>
          <a:custGeom>
            <a:avLst/>
            <a:gdLst>
              <a:gd name="T0" fmla="*/ 2147483646 w 2421"/>
              <a:gd name="T1" fmla="*/ 0 h 2421"/>
              <a:gd name="T2" fmla="*/ 2147483646 w 2421"/>
              <a:gd name="T3" fmla="*/ 0 h 2421"/>
              <a:gd name="T4" fmla="*/ 2147483646 w 2421"/>
              <a:gd name="T5" fmla="*/ 2147483646 h 2421"/>
              <a:gd name="T6" fmla="*/ 2147483646 w 2421"/>
              <a:gd name="T7" fmla="*/ 2147483646 h 2421"/>
              <a:gd name="T8" fmla="*/ 2147483646 w 2421"/>
              <a:gd name="T9" fmla="*/ 2147483646 h 2421"/>
              <a:gd name="T10" fmla="*/ 2147483646 w 2421"/>
              <a:gd name="T11" fmla="*/ 2147483646 h 2421"/>
              <a:gd name="T12" fmla="*/ 2147483646 w 2421"/>
              <a:gd name="T13" fmla="*/ 2147483646 h 2421"/>
              <a:gd name="T14" fmla="*/ 2147483646 w 2421"/>
              <a:gd name="T15" fmla="*/ 2147483646 h 2421"/>
              <a:gd name="T16" fmla="*/ 2147483646 w 2421"/>
              <a:gd name="T17" fmla="*/ 2147483646 h 2421"/>
              <a:gd name="T18" fmla="*/ 2147483646 w 2421"/>
              <a:gd name="T19" fmla="*/ 2147483646 h 2421"/>
              <a:gd name="T20" fmla="*/ 2147483646 w 2421"/>
              <a:gd name="T21" fmla="*/ 2147483646 h 2421"/>
              <a:gd name="T22" fmla="*/ 2147483646 w 2421"/>
              <a:gd name="T23" fmla="*/ 2147483646 h 2421"/>
              <a:gd name="T24" fmla="*/ 2147483646 w 2421"/>
              <a:gd name="T25" fmla="*/ 2147483646 h 2421"/>
              <a:gd name="T26" fmla="*/ 2147483646 w 2421"/>
              <a:gd name="T27" fmla="*/ 2147483646 h 2421"/>
              <a:gd name="T28" fmla="*/ 2147483646 w 2421"/>
              <a:gd name="T29" fmla="*/ 2147483646 h 2421"/>
              <a:gd name="T30" fmla="*/ 2147483646 w 2421"/>
              <a:gd name="T31" fmla="*/ 2147483646 h 2421"/>
              <a:gd name="T32" fmla="*/ 2147483646 w 2421"/>
              <a:gd name="T33" fmla="*/ 2147483646 h 2421"/>
              <a:gd name="T34" fmla="*/ 2147483646 w 2421"/>
              <a:gd name="T35" fmla="*/ 2147483646 h 2421"/>
              <a:gd name="T36" fmla="*/ 2147483646 w 2421"/>
              <a:gd name="T37" fmla="*/ 2147483646 h 2421"/>
              <a:gd name="T38" fmla="*/ 2147483646 w 2421"/>
              <a:gd name="T39" fmla="*/ 2147483646 h 2421"/>
              <a:gd name="T40" fmla="*/ 2147483646 w 2421"/>
              <a:gd name="T41" fmla="*/ 2147483646 h 2421"/>
              <a:gd name="T42" fmla="*/ 2147483646 w 2421"/>
              <a:gd name="T43" fmla="*/ 2147483646 h 2421"/>
              <a:gd name="T44" fmla="*/ 2147483646 w 2421"/>
              <a:gd name="T45" fmla="*/ 2147483646 h 2421"/>
              <a:gd name="T46" fmla="*/ 2147483646 w 2421"/>
              <a:gd name="T47" fmla="*/ 2147483646 h 2421"/>
              <a:gd name="T48" fmla="*/ 0 w 2421"/>
              <a:gd name="T49" fmla="*/ 2147483646 h 2421"/>
              <a:gd name="T50" fmla="*/ 0 w 2421"/>
              <a:gd name="T51" fmla="*/ 2147483646 h 2421"/>
              <a:gd name="T52" fmla="*/ 2147483646 w 2421"/>
              <a:gd name="T53" fmla="*/ 2147483646 h 2421"/>
              <a:gd name="T54" fmla="*/ 2147483646 w 2421"/>
              <a:gd name="T55" fmla="*/ 2147483646 h 2421"/>
              <a:gd name="T56" fmla="*/ 2147483646 w 2421"/>
              <a:gd name="T57" fmla="*/ 2147483646 h 2421"/>
              <a:gd name="T58" fmla="*/ 2147483646 w 2421"/>
              <a:gd name="T59" fmla="*/ 2147483646 h 2421"/>
              <a:gd name="T60" fmla="*/ 2147483646 w 2421"/>
              <a:gd name="T61" fmla="*/ 2147483646 h 2421"/>
              <a:gd name="T62" fmla="*/ 2147483646 w 2421"/>
              <a:gd name="T63" fmla="*/ 2147483646 h 2421"/>
              <a:gd name="T64" fmla="*/ 2147483646 w 2421"/>
              <a:gd name="T65" fmla="*/ 0 h 24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21"/>
              <a:gd name="T100" fmla="*/ 0 h 2421"/>
              <a:gd name="T101" fmla="*/ 2421 w 2421"/>
              <a:gd name="T102" fmla="*/ 2421 h 24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21" h="2421">
                <a:moveTo>
                  <a:pt x="195" y="0"/>
                </a:moveTo>
                <a:lnTo>
                  <a:pt x="2227" y="0"/>
                </a:lnTo>
                <a:lnTo>
                  <a:pt x="2270" y="4"/>
                </a:lnTo>
                <a:lnTo>
                  <a:pt x="2311" y="19"/>
                </a:lnTo>
                <a:lnTo>
                  <a:pt x="2349" y="43"/>
                </a:lnTo>
                <a:lnTo>
                  <a:pt x="2378" y="72"/>
                </a:lnTo>
                <a:lnTo>
                  <a:pt x="2402" y="110"/>
                </a:lnTo>
                <a:lnTo>
                  <a:pt x="2417" y="151"/>
                </a:lnTo>
                <a:lnTo>
                  <a:pt x="2421" y="194"/>
                </a:lnTo>
                <a:lnTo>
                  <a:pt x="2421" y="2227"/>
                </a:lnTo>
                <a:lnTo>
                  <a:pt x="2417" y="2270"/>
                </a:lnTo>
                <a:lnTo>
                  <a:pt x="2402" y="2311"/>
                </a:lnTo>
                <a:lnTo>
                  <a:pt x="2378" y="2349"/>
                </a:lnTo>
                <a:lnTo>
                  <a:pt x="2349" y="2378"/>
                </a:lnTo>
                <a:lnTo>
                  <a:pt x="2311" y="2402"/>
                </a:lnTo>
                <a:lnTo>
                  <a:pt x="2270" y="2417"/>
                </a:lnTo>
                <a:lnTo>
                  <a:pt x="2227" y="2421"/>
                </a:lnTo>
                <a:lnTo>
                  <a:pt x="195" y="2421"/>
                </a:lnTo>
                <a:lnTo>
                  <a:pt x="151" y="2417"/>
                </a:lnTo>
                <a:lnTo>
                  <a:pt x="110" y="2402"/>
                </a:lnTo>
                <a:lnTo>
                  <a:pt x="73" y="2378"/>
                </a:lnTo>
                <a:lnTo>
                  <a:pt x="43" y="2349"/>
                </a:lnTo>
                <a:lnTo>
                  <a:pt x="20" y="2311"/>
                </a:lnTo>
                <a:lnTo>
                  <a:pt x="4" y="2270"/>
                </a:lnTo>
                <a:lnTo>
                  <a:pt x="0" y="2227"/>
                </a:lnTo>
                <a:lnTo>
                  <a:pt x="0" y="194"/>
                </a:lnTo>
                <a:lnTo>
                  <a:pt x="4" y="151"/>
                </a:lnTo>
                <a:lnTo>
                  <a:pt x="20" y="110"/>
                </a:lnTo>
                <a:lnTo>
                  <a:pt x="43" y="72"/>
                </a:lnTo>
                <a:lnTo>
                  <a:pt x="73" y="43"/>
                </a:lnTo>
                <a:lnTo>
                  <a:pt x="110" y="19"/>
                </a:lnTo>
                <a:lnTo>
                  <a:pt x="151" y="4"/>
                </a:lnTo>
                <a:lnTo>
                  <a:pt x="195" y="0"/>
                </a:lnTo>
                <a:close/>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274320" rIns="182880" bIns="1828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chemeClr val="bg1"/>
                </a:solidFill>
                <a:latin typeface="Arial" panose="020B0604020202020204" pitchFamily="34" charset="0"/>
                <a:cs typeface="Arial" panose="020B0604020202020204" pitchFamily="34" charset="0"/>
              </a:rPr>
              <a:t>GREEN CITY-SECURE  ENVIRONMENT</a:t>
            </a:r>
          </a:p>
        </p:txBody>
      </p:sp>
      <p:sp>
        <p:nvSpPr>
          <p:cNvPr id="22534" name="Freeform 14">
            <a:extLst>
              <a:ext uri="{FF2B5EF4-FFF2-40B4-BE49-F238E27FC236}">
                <a16:creationId xmlns:a16="http://schemas.microsoft.com/office/drawing/2014/main" id="{A3DF936F-8F29-0065-F003-5B78CEEAB33A}"/>
              </a:ext>
            </a:extLst>
          </p:cNvPr>
          <p:cNvSpPr>
            <a:spLocks/>
          </p:cNvSpPr>
          <p:nvPr/>
        </p:nvSpPr>
        <p:spPr bwMode="auto">
          <a:xfrm>
            <a:off x="2277236" y="2968844"/>
            <a:ext cx="506413" cy="657225"/>
          </a:xfrm>
          <a:custGeom>
            <a:avLst/>
            <a:gdLst>
              <a:gd name="T0" fmla="*/ 2147483646 w 637"/>
              <a:gd name="T1" fmla="*/ 0 h 828"/>
              <a:gd name="T2" fmla="*/ 2147483646 w 637"/>
              <a:gd name="T3" fmla="*/ 2147483646 h 828"/>
              <a:gd name="T4" fmla="*/ 2147483646 w 637"/>
              <a:gd name="T5" fmla="*/ 2147483646 h 828"/>
              <a:gd name="T6" fmla="*/ 0 w 637"/>
              <a:gd name="T7" fmla="*/ 2147483646 h 828"/>
              <a:gd name="T8" fmla="*/ 2147483646 w 637"/>
              <a:gd name="T9" fmla="*/ 0 h 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828">
                <a:moveTo>
                  <a:pt x="319" y="0"/>
                </a:moveTo>
                <a:lnTo>
                  <a:pt x="637" y="415"/>
                </a:lnTo>
                <a:lnTo>
                  <a:pt x="319" y="828"/>
                </a:lnTo>
                <a:lnTo>
                  <a:pt x="0" y="415"/>
                </a:lnTo>
                <a:lnTo>
                  <a:pt x="319"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Rectangle 1">
            <a:extLst>
              <a:ext uri="{FF2B5EF4-FFF2-40B4-BE49-F238E27FC236}">
                <a16:creationId xmlns:a16="http://schemas.microsoft.com/office/drawing/2014/main" id="{31D235D7-3625-EE55-D4E2-C434F0DC95A9}"/>
              </a:ext>
            </a:extLst>
          </p:cNvPr>
          <p:cNvSpPr>
            <a:spLocks noChangeArrowheads="1"/>
          </p:cNvSpPr>
          <p:nvPr/>
        </p:nvSpPr>
        <p:spPr bwMode="auto">
          <a:xfrm>
            <a:off x="150813" y="6032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mn-MN" altLang="en-US" sz="1800" b="1">
                <a:solidFill>
                  <a:schemeClr val="bg1"/>
                </a:solidFill>
                <a:latin typeface="Arial" panose="020B0604020202020204" pitchFamily="34" charset="0"/>
              </a:rPr>
              <a:t> </a:t>
            </a:r>
            <a:endParaRPr lang="en-US" altLang="en-US" sz="1800">
              <a:solidFill>
                <a:schemeClr val="bg1"/>
              </a:solidFill>
              <a:latin typeface="Calibri Light" panose="020F0302020204030204" pitchFamily="34" charset="0"/>
            </a:endParaRPr>
          </a:p>
        </p:txBody>
      </p:sp>
      <p:sp>
        <p:nvSpPr>
          <p:cNvPr id="2" name="Oval 1">
            <a:extLst>
              <a:ext uri="{FF2B5EF4-FFF2-40B4-BE49-F238E27FC236}">
                <a16:creationId xmlns:a16="http://schemas.microsoft.com/office/drawing/2014/main" id="{CC47A7CD-E819-8CDA-799A-CF57B7745667}"/>
              </a:ext>
            </a:extLst>
          </p:cNvPr>
          <p:cNvSpPr/>
          <p:nvPr/>
        </p:nvSpPr>
        <p:spPr>
          <a:xfrm>
            <a:off x="3418953" y="1280761"/>
            <a:ext cx="1006998" cy="955676"/>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39" name="Rounded Rectangle 38">
            <a:extLst>
              <a:ext uri="{FF2B5EF4-FFF2-40B4-BE49-F238E27FC236}">
                <a16:creationId xmlns:a16="http://schemas.microsoft.com/office/drawing/2014/main" id="{E68ABEBE-AA29-C4E8-9FB5-C01621F184C0}"/>
              </a:ext>
            </a:extLst>
          </p:cNvPr>
          <p:cNvSpPr/>
          <p:nvPr/>
        </p:nvSpPr>
        <p:spPr>
          <a:xfrm>
            <a:off x="9462072" y="424243"/>
            <a:ext cx="2536825" cy="455612"/>
          </a:xfrm>
          <a:prstGeom prst="roundRect">
            <a:avLst/>
          </a:prstGeom>
          <a:solidFill>
            <a:srgbClr val="00B050">
              <a:alpha val="42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Target level</a:t>
            </a:r>
            <a:r>
              <a:rPr lang="mn-MN" sz="1400" dirty="0">
                <a:solidFill>
                  <a:schemeClr val="tx1"/>
                </a:solidFill>
                <a:latin typeface="Arial" panose="020B0604020202020204" pitchFamily="34" charset="0"/>
                <a:cs typeface="Arial" panose="020B0604020202020204" pitchFamily="34" charset="0"/>
              </a:rPr>
              <a:t> 2030 он</a:t>
            </a:r>
            <a:endParaRPr lang="en-US" sz="1400" dirty="0">
              <a:solidFill>
                <a:schemeClr val="tx1"/>
              </a:solidFill>
              <a:latin typeface="Arial" panose="020B0604020202020204" pitchFamily="34" charset="0"/>
              <a:cs typeface="Arial" panose="020B0604020202020204" pitchFamily="34" charset="0"/>
            </a:endParaRPr>
          </a:p>
        </p:txBody>
      </p:sp>
      <p:sp>
        <p:nvSpPr>
          <p:cNvPr id="22540" name="TextBox 54">
            <a:extLst>
              <a:ext uri="{FF2B5EF4-FFF2-40B4-BE49-F238E27FC236}">
                <a16:creationId xmlns:a16="http://schemas.microsoft.com/office/drawing/2014/main" id="{54FC9054-1663-CDEF-C53C-EECFF17323C9}"/>
              </a:ext>
            </a:extLst>
          </p:cNvPr>
          <p:cNvSpPr txBox="1">
            <a:spLocks noChangeArrowheads="1"/>
          </p:cNvSpPr>
          <p:nvPr/>
        </p:nvSpPr>
        <p:spPr bwMode="auto">
          <a:xfrm>
            <a:off x="4618832" y="1525195"/>
            <a:ext cx="18938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AREA COVERED WITH FORESTS  </a:t>
            </a:r>
          </a:p>
        </p:txBody>
      </p:sp>
      <p:sp>
        <p:nvSpPr>
          <p:cNvPr id="93" name="箭头: 右 237">
            <a:extLst>
              <a:ext uri="{FF2B5EF4-FFF2-40B4-BE49-F238E27FC236}">
                <a16:creationId xmlns:a16="http://schemas.microsoft.com/office/drawing/2014/main" id="{1063E1F0-9B7E-2A30-B01D-F9C745FF2058}"/>
              </a:ext>
            </a:extLst>
          </p:cNvPr>
          <p:cNvSpPr/>
          <p:nvPr/>
        </p:nvSpPr>
        <p:spPr>
          <a:xfrm rot="5400000">
            <a:off x="8836025" y="4506383"/>
            <a:ext cx="847725" cy="288925"/>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sp>
        <p:nvSpPr>
          <p:cNvPr id="67" name="Rounded Rectangle 66">
            <a:extLst>
              <a:ext uri="{FF2B5EF4-FFF2-40B4-BE49-F238E27FC236}">
                <a16:creationId xmlns:a16="http://schemas.microsoft.com/office/drawing/2014/main" id="{B142E1C0-65E4-7260-1B31-F8F02BAF3242}"/>
              </a:ext>
            </a:extLst>
          </p:cNvPr>
          <p:cNvSpPr/>
          <p:nvPr/>
        </p:nvSpPr>
        <p:spPr>
          <a:xfrm>
            <a:off x="6246813" y="430213"/>
            <a:ext cx="2536825" cy="455613"/>
          </a:xfrm>
          <a:prstGeom prst="roundRect">
            <a:avLst/>
          </a:prstGeom>
          <a:solidFill>
            <a:srgbClr val="00B050">
              <a:alpha val="42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Base Level</a:t>
            </a:r>
            <a:r>
              <a:rPr lang="mn-MN" sz="1400" dirty="0">
                <a:solidFill>
                  <a:schemeClr val="tx1"/>
                </a:solidFill>
                <a:latin typeface="Arial" panose="020B0604020202020204" pitchFamily="34" charset="0"/>
                <a:cs typeface="Arial" panose="020B0604020202020204" pitchFamily="34" charset="0"/>
              </a:rPr>
              <a:t> 2021 он</a:t>
            </a:r>
            <a:endParaRPr lang="en-US" sz="1400" dirty="0">
              <a:solidFill>
                <a:schemeClr val="tx1"/>
              </a:solidFill>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CD19F4C2-6955-860E-C001-39AE8BFE8FA4}"/>
              </a:ext>
            </a:extLst>
          </p:cNvPr>
          <p:cNvSpPr/>
          <p:nvPr/>
        </p:nvSpPr>
        <p:spPr>
          <a:xfrm>
            <a:off x="3357530" y="4085155"/>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72" name="Oval 71">
            <a:extLst>
              <a:ext uri="{FF2B5EF4-FFF2-40B4-BE49-F238E27FC236}">
                <a16:creationId xmlns:a16="http://schemas.microsoft.com/office/drawing/2014/main" id="{2D60808D-CA72-1D31-47A8-03153E24FAA4}"/>
              </a:ext>
            </a:extLst>
          </p:cNvPr>
          <p:cNvSpPr/>
          <p:nvPr/>
        </p:nvSpPr>
        <p:spPr>
          <a:xfrm>
            <a:off x="3357530" y="2556932"/>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2549" name="TextBox 75">
            <a:extLst>
              <a:ext uri="{FF2B5EF4-FFF2-40B4-BE49-F238E27FC236}">
                <a16:creationId xmlns:a16="http://schemas.microsoft.com/office/drawing/2014/main" id="{38950BD0-F7B9-F907-4D23-41AC6C7941EA}"/>
              </a:ext>
            </a:extLst>
          </p:cNvPr>
          <p:cNvSpPr txBox="1">
            <a:spLocks noChangeArrowheads="1"/>
          </p:cNvSpPr>
          <p:nvPr/>
        </p:nvSpPr>
        <p:spPr bwMode="auto">
          <a:xfrm>
            <a:off x="6722745" y="1611120"/>
            <a:ext cx="1893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95,234.0</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0" name="TextBox 76">
            <a:extLst>
              <a:ext uri="{FF2B5EF4-FFF2-40B4-BE49-F238E27FC236}">
                <a16:creationId xmlns:a16="http://schemas.microsoft.com/office/drawing/2014/main" id="{296BF891-5F0A-427C-47E8-70A4922F8F68}"/>
              </a:ext>
            </a:extLst>
          </p:cNvPr>
          <p:cNvSpPr txBox="1">
            <a:spLocks noChangeArrowheads="1"/>
          </p:cNvSpPr>
          <p:nvPr/>
        </p:nvSpPr>
        <p:spPr bwMode="auto">
          <a:xfrm>
            <a:off x="9806653" y="1605943"/>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107,731.6</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1" name="TextBox 82">
            <a:extLst>
              <a:ext uri="{FF2B5EF4-FFF2-40B4-BE49-F238E27FC236}">
                <a16:creationId xmlns:a16="http://schemas.microsoft.com/office/drawing/2014/main" id="{82E1B8A2-7833-44FA-BBFB-A76227A4F92A}"/>
              </a:ext>
            </a:extLst>
          </p:cNvPr>
          <p:cNvSpPr txBox="1">
            <a:spLocks noChangeArrowheads="1"/>
          </p:cNvSpPr>
          <p:nvPr/>
        </p:nvSpPr>
        <p:spPr bwMode="auto">
          <a:xfrm>
            <a:off x="4529753" y="2783552"/>
            <a:ext cx="19413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SIZE OF GREEN FACILITIES PER PERSON / M2 /</a:t>
            </a:r>
          </a:p>
        </p:txBody>
      </p:sp>
      <p:sp>
        <p:nvSpPr>
          <p:cNvPr id="22552" name="TextBox 84">
            <a:extLst>
              <a:ext uri="{FF2B5EF4-FFF2-40B4-BE49-F238E27FC236}">
                <a16:creationId xmlns:a16="http://schemas.microsoft.com/office/drawing/2014/main" id="{1A15AA63-7CF1-F134-DDE8-A4122DF11997}"/>
              </a:ext>
            </a:extLst>
          </p:cNvPr>
          <p:cNvSpPr txBox="1">
            <a:spLocks noChangeArrowheads="1"/>
          </p:cNvSpPr>
          <p:nvPr/>
        </p:nvSpPr>
        <p:spPr bwMode="auto">
          <a:xfrm>
            <a:off x="4609129" y="4259372"/>
            <a:ext cx="228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REDUCED EXTENT AND AMOUNT OF GREENHOUSE EMISSIONS (thousand tons of CO2 equivalent/year)</a:t>
            </a:r>
          </a:p>
        </p:txBody>
      </p:sp>
      <p:sp>
        <p:nvSpPr>
          <p:cNvPr id="22553" name="TextBox 86">
            <a:extLst>
              <a:ext uri="{FF2B5EF4-FFF2-40B4-BE49-F238E27FC236}">
                <a16:creationId xmlns:a16="http://schemas.microsoft.com/office/drawing/2014/main" id="{3D5D7196-1E2A-45D3-7F70-8B483CE56DD7}"/>
              </a:ext>
            </a:extLst>
          </p:cNvPr>
          <p:cNvSpPr txBox="1">
            <a:spLocks noChangeArrowheads="1"/>
          </p:cNvSpPr>
          <p:nvPr/>
        </p:nvSpPr>
        <p:spPr bwMode="auto">
          <a:xfrm>
            <a:off x="6722745" y="2968844"/>
            <a:ext cx="1893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5.1</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4" name="TextBox 87">
            <a:extLst>
              <a:ext uri="{FF2B5EF4-FFF2-40B4-BE49-F238E27FC236}">
                <a16:creationId xmlns:a16="http://schemas.microsoft.com/office/drawing/2014/main" id="{0D7306F1-DFB9-597C-A081-B9476D851ECF}"/>
              </a:ext>
            </a:extLst>
          </p:cNvPr>
          <p:cNvSpPr txBox="1">
            <a:spLocks noChangeArrowheads="1"/>
          </p:cNvSpPr>
          <p:nvPr/>
        </p:nvSpPr>
        <p:spPr bwMode="auto">
          <a:xfrm>
            <a:off x="9882184" y="2968844"/>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24.0</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5" name="TextBox 89">
            <a:extLst>
              <a:ext uri="{FF2B5EF4-FFF2-40B4-BE49-F238E27FC236}">
                <a16:creationId xmlns:a16="http://schemas.microsoft.com/office/drawing/2014/main" id="{2D007872-6664-4816-D3A4-0D4D3001B08E}"/>
              </a:ext>
            </a:extLst>
          </p:cNvPr>
          <p:cNvSpPr txBox="1">
            <a:spLocks noChangeArrowheads="1"/>
          </p:cNvSpPr>
          <p:nvPr/>
        </p:nvSpPr>
        <p:spPr bwMode="auto">
          <a:xfrm>
            <a:off x="9842501" y="4493913"/>
            <a:ext cx="18938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3580</a:t>
            </a:r>
            <a:r>
              <a:rPr lang="en-US" altLang="en-US" sz="1200" b="1" dirty="0">
                <a:latin typeface="Arial" panose="020B0604020202020204" pitchFamily="34" charset="0"/>
                <a:ea typeface="Microsoft YaHei" panose="020B0503020204020204" pitchFamily="34" charset="-122"/>
                <a:cs typeface="Arial" panose="020B0604020202020204" pitchFamily="34" charset="0"/>
              </a:rPr>
              <a:t>.0</a:t>
            </a:r>
          </a:p>
        </p:txBody>
      </p:sp>
      <p:sp>
        <p:nvSpPr>
          <p:cNvPr id="22556" name="TextBox 90">
            <a:extLst>
              <a:ext uri="{FF2B5EF4-FFF2-40B4-BE49-F238E27FC236}">
                <a16:creationId xmlns:a16="http://schemas.microsoft.com/office/drawing/2014/main" id="{8C6A9EB6-B49A-E9EA-878D-A7D59F888ACD}"/>
              </a:ext>
            </a:extLst>
          </p:cNvPr>
          <p:cNvSpPr txBox="1">
            <a:spLocks noChangeArrowheads="1"/>
          </p:cNvSpPr>
          <p:nvPr/>
        </p:nvSpPr>
        <p:spPr bwMode="auto">
          <a:xfrm>
            <a:off x="6794500" y="5980113"/>
            <a:ext cx="1893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rPr>
              <a:t>-</a:t>
            </a:r>
            <a:endParaRPr lang="en-US"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2557" name="TextBox 91">
            <a:extLst>
              <a:ext uri="{FF2B5EF4-FFF2-40B4-BE49-F238E27FC236}">
                <a16:creationId xmlns:a16="http://schemas.microsoft.com/office/drawing/2014/main" id="{E5EDD293-6D18-1619-28E7-75C134365077}"/>
              </a:ext>
            </a:extLst>
          </p:cNvPr>
          <p:cNvSpPr txBox="1">
            <a:spLocks noChangeArrowheads="1"/>
          </p:cNvSpPr>
          <p:nvPr/>
        </p:nvSpPr>
        <p:spPr bwMode="auto">
          <a:xfrm>
            <a:off x="9983788" y="5965825"/>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rPr>
              <a:t>3,580</a:t>
            </a:r>
            <a:endParaRPr lang="en-US"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22558" name="Picture 22">
            <a:extLst>
              <a:ext uri="{FF2B5EF4-FFF2-40B4-BE49-F238E27FC236}">
                <a16:creationId xmlns:a16="http://schemas.microsoft.com/office/drawing/2014/main" id="{1CC668EB-8630-7796-F5EF-6F2E5E131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382" y="3210719"/>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2">
            <a:extLst>
              <a:ext uri="{FF2B5EF4-FFF2-40B4-BE49-F238E27FC236}">
                <a16:creationId xmlns:a16="http://schemas.microsoft.com/office/drawing/2014/main" id="{2DBA48B6-989E-0A8F-F740-CFCEE034AB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6950" y="1327882"/>
            <a:ext cx="772319" cy="86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4">
            <a:extLst>
              <a:ext uri="{FF2B5EF4-FFF2-40B4-BE49-F238E27FC236}">
                <a16:creationId xmlns:a16="http://schemas.microsoft.com/office/drawing/2014/main" id="{4EFDB5BC-D020-99EF-1B74-A4510A9A9E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9717" y="4309534"/>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2">
            <a:extLst>
              <a:ext uri="{FF2B5EF4-FFF2-40B4-BE49-F238E27FC236}">
                <a16:creationId xmlns:a16="http://schemas.microsoft.com/office/drawing/2014/main" id="{C72D92FF-A469-B6E1-86FE-F6D6261D4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2626" y="1267172"/>
            <a:ext cx="3968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箭头: 右 237">
            <a:extLst>
              <a:ext uri="{FF2B5EF4-FFF2-40B4-BE49-F238E27FC236}">
                <a16:creationId xmlns:a16="http://schemas.microsoft.com/office/drawing/2014/main" id="{B25242F8-3702-813A-3894-4F23F5B9A4E6}"/>
              </a:ext>
            </a:extLst>
          </p:cNvPr>
          <p:cNvSpPr/>
          <p:nvPr/>
        </p:nvSpPr>
        <p:spPr>
          <a:xfrm rot="16200000">
            <a:off x="8826340" y="2998451"/>
            <a:ext cx="846137" cy="288925"/>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pic>
        <p:nvPicPr>
          <p:cNvPr id="22563" name="Picture 4">
            <a:extLst>
              <a:ext uri="{FF2B5EF4-FFF2-40B4-BE49-F238E27FC236}">
                <a16:creationId xmlns:a16="http://schemas.microsoft.com/office/drawing/2014/main" id="{9AD6AE1D-01EC-4636-F4D6-54E766545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022" y="2741543"/>
            <a:ext cx="718320" cy="718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81">
            <a:extLst>
              <a:ext uri="{FF2B5EF4-FFF2-40B4-BE49-F238E27FC236}">
                <a16:creationId xmlns:a16="http://schemas.microsoft.com/office/drawing/2014/main" id="{2902E235-9AAB-E7A5-C663-9E46F9C54580}"/>
              </a:ext>
            </a:extLst>
          </p:cNvPr>
          <p:cNvSpPr/>
          <p:nvPr/>
        </p:nvSpPr>
        <p:spPr>
          <a:xfrm>
            <a:off x="2928143" y="5565775"/>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chemeClr val="tx1"/>
              </a:solidFill>
            </a:endParaRPr>
          </a:p>
        </p:txBody>
      </p:sp>
      <p:sp>
        <p:nvSpPr>
          <p:cNvPr id="7" name="Oval 6">
            <a:extLst>
              <a:ext uri="{FF2B5EF4-FFF2-40B4-BE49-F238E27FC236}">
                <a16:creationId xmlns:a16="http://schemas.microsoft.com/office/drawing/2014/main" id="{CBE7E023-264B-4734-ED9C-B7EF0E019AD6}"/>
              </a:ext>
            </a:extLst>
          </p:cNvPr>
          <p:cNvSpPr/>
          <p:nvPr/>
        </p:nvSpPr>
        <p:spPr>
          <a:xfrm>
            <a:off x="3440505" y="5575302"/>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13DA4C82-0F4C-BB3F-36CB-46FCC50BEE5F}"/>
              </a:ext>
            </a:extLst>
          </p:cNvPr>
          <p:cNvSpPr/>
          <p:nvPr/>
        </p:nvSpPr>
        <p:spPr>
          <a:xfrm>
            <a:off x="3573463" y="5755381"/>
            <a:ext cx="744538" cy="631825"/>
          </a:xfrm>
          <a:prstGeom prst="roundRect">
            <a:avLst>
              <a:gd name="adj" fmla="val 9906"/>
            </a:avLst>
          </a:prstGeom>
          <a:blipFill>
            <a:blip r:embed="rId8"/>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22569" name="TextBox 84">
            <a:extLst>
              <a:ext uri="{FF2B5EF4-FFF2-40B4-BE49-F238E27FC236}">
                <a16:creationId xmlns:a16="http://schemas.microsoft.com/office/drawing/2014/main" id="{FCD1F247-A9E1-FFEA-359E-45F8B989575E}"/>
              </a:ext>
            </a:extLst>
          </p:cNvPr>
          <p:cNvSpPr txBox="1">
            <a:spLocks noChangeArrowheads="1"/>
          </p:cNvSpPr>
          <p:nvPr/>
        </p:nvSpPr>
        <p:spPr bwMode="auto">
          <a:xfrm>
            <a:off x="4743450" y="5789613"/>
            <a:ext cx="2281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LAND DESTRUCTION / severe, very severe 53.3 % /</a:t>
            </a:r>
          </a:p>
        </p:txBody>
      </p:sp>
      <p:sp>
        <p:nvSpPr>
          <p:cNvPr id="10" name="箭头: 右 237">
            <a:extLst>
              <a:ext uri="{FF2B5EF4-FFF2-40B4-BE49-F238E27FC236}">
                <a16:creationId xmlns:a16="http://schemas.microsoft.com/office/drawing/2014/main" id="{80F73B37-A3E9-02E6-0361-3A7931CFAB13}"/>
              </a:ext>
            </a:extLst>
          </p:cNvPr>
          <p:cNvSpPr/>
          <p:nvPr/>
        </p:nvSpPr>
        <p:spPr>
          <a:xfrm rot="5400000">
            <a:off x="8905875" y="6058693"/>
            <a:ext cx="706437" cy="290513"/>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sp>
        <p:nvSpPr>
          <p:cNvPr id="22571" name="TextBox 89">
            <a:extLst>
              <a:ext uri="{FF2B5EF4-FFF2-40B4-BE49-F238E27FC236}">
                <a16:creationId xmlns:a16="http://schemas.microsoft.com/office/drawing/2014/main" id="{8E27AD82-C605-80A9-F4AA-54BF59C353C4}"/>
              </a:ext>
            </a:extLst>
          </p:cNvPr>
          <p:cNvSpPr txBox="1">
            <a:spLocks noChangeArrowheads="1"/>
          </p:cNvSpPr>
          <p:nvPr/>
        </p:nvSpPr>
        <p:spPr bwMode="auto">
          <a:xfrm>
            <a:off x="9842500" y="5926138"/>
            <a:ext cx="1893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dirty="0">
                <a:latin typeface="Arial" panose="020B0604020202020204" pitchFamily="34" charset="0"/>
                <a:ea typeface="Microsoft YaHei" panose="020B0503020204020204" pitchFamily="34" charset="-122"/>
                <a:cs typeface="Arial" panose="020B0604020202020204" pitchFamily="34" charset="0"/>
              </a:rPr>
              <a:t>4% reduction</a:t>
            </a:r>
          </a:p>
        </p:txBody>
      </p:sp>
      <p:pic>
        <p:nvPicPr>
          <p:cNvPr id="3" name="Picture 24">
            <a:extLst>
              <a:ext uri="{FF2B5EF4-FFF2-40B4-BE49-F238E27FC236}">
                <a16:creationId xmlns:a16="http://schemas.microsoft.com/office/drawing/2014/main" id="{3BA03906-A002-BDEF-6BBD-B49894A26C66}"/>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l="49774"/>
          <a:stretch>
            <a:fillRect/>
          </a:stretch>
        </p:blipFill>
        <p:spPr bwMode="auto">
          <a:xfrm>
            <a:off x="58771" y="1357"/>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8970487C-4104-C194-CF91-F0F1A753E012}"/>
              </a:ext>
            </a:extLst>
          </p:cNvPr>
          <p:cNvSpPr/>
          <p:nvPr/>
        </p:nvSpPr>
        <p:spPr>
          <a:xfrm>
            <a:off x="4529753" y="1443139"/>
            <a:ext cx="2435171" cy="539541"/>
          </a:xfrm>
          <a:prstGeom prst="rect">
            <a:avLst/>
          </a:prstGeom>
          <a:solidFill>
            <a:srgbClr val="D4F2E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solidFill>
                  <a:schemeClr val="tx1"/>
                </a:solidFill>
              </a:rPr>
              <a:t>森林面積 </a:t>
            </a:r>
            <a:endParaRPr kumimoji="1" lang="en-US" altLang="ja-JP" sz="1200" b="1" dirty="0">
              <a:solidFill>
                <a:schemeClr val="tx1"/>
              </a:solidFill>
            </a:endParaRPr>
          </a:p>
        </p:txBody>
      </p:sp>
      <p:sp>
        <p:nvSpPr>
          <p:cNvPr id="9" name="正方形/長方形 8">
            <a:extLst>
              <a:ext uri="{FF2B5EF4-FFF2-40B4-BE49-F238E27FC236}">
                <a16:creationId xmlns:a16="http://schemas.microsoft.com/office/drawing/2014/main" id="{9AEFDAFF-734F-8D4F-21E5-23215CCA830E}"/>
              </a:ext>
            </a:extLst>
          </p:cNvPr>
          <p:cNvSpPr/>
          <p:nvPr/>
        </p:nvSpPr>
        <p:spPr>
          <a:xfrm>
            <a:off x="4563180" y="2810731"/>
            <a:ext cx="2435171" cy="539541"/>
          </a:xfrm>
          <a:prstGeom prst="rect">
            <a:avLst/>
          </a:prstGeom>
          <a:solidFill>
            <a:srgbClr val="D4F2E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solidFill>
                  <a:schemeClr val="tx1"/>
                </a:solidFill>
              </a:rPr>
              <a:t>一人当たりの緑地面積／</a:t>
            </a:r>
            <a:r>
              <a:rPr kumimoji="1" lang="en-US" altLang="ja-JP" sz="1200" b="1" dirty="0">
                <a:solidFill>
                  <a:schemeClr val="tx1"/>
                </a:solidFill>
              </a:rPr>
              <a:t>m2</a:t>
            </a:r>
            <a:r>
              <a:rPr kumimoji="1" lang="ja-JP" altLang="en-US" sz="1200" b="1" dirty="0">
                <a:solidFill>
                  <a:schemeClr val="tx1"/>
                </a:solidFill>
              </a:rPr>
              <a:t>／人</a:t>
            </a:r>
          </a:p>
        </p:txBody>
      </p:sp>
      <p:sp>
        <p:nvSpPr>
          <p:cNvPr id="11" name="正方形/長方形 10">
            <a:extLst>
              <a:ext uri="{FF2B5EF4-FFF2-40B4-BE49-F238E27FC236}">
                <a16:creationId xmlns:a16="http://schemas.microsoft.com/office/drawing/2014/main" id="{C1F372D6-F18B-E611-14DD-3F00FEFD356D}"/>
              </a:ext>
            </a:extLst>
          </p:cNvPr>
          <p:cNvSpPr/>
          <p:nvPr/>
        </p:nvSpPr>
        <p:spPr>
          <a:xfrm>
            <a:off x="4609129" y="4266884"/>
            <a:ext cx="2784448" cy="723583"/>
          </a:xfrm>
          <a:prstGeom prst="rect">
            <a:avLst/>
          </a:prstGeom>
          <a:solidFill>
            <a:srgbClr val="D4F2E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solidFill>
                  <a:schemeClr val="tx1"/>
                </a:solidFill>
              </a:rPr>
              <a:t>削減された温室効果ガス排出の範囲と量（</a:t>
            </a:r>
            <a:r>
              <a:rPr kumimoji="1" lang="en-US" altLang="ja-JP" sz="1200" b="1" dirty="0">
                <a:solidFill>
                  <a:schemeClr val="tx1"/>
                </a:solidFill>
              </a:rPr>
              <a:t>CO2</a:t>
            </a:r>
            <a:r>
              <a:rPr kumimoji="1" lang="ja-JP" altLang="en-US" sz="1200" b="1" dirty="0">
                <a:solidFill>
                  <a:schemeClr val="tx1"/>
                </a:solidFill>
              </a:rPr>
              <a:t>換算千トン／年）</a:t>
            </a:r>
          </a:p>
        </p:txBody>
      </p:sp>
      <p:sp>
        <p:nvSpPr>
          <p:cNvPr id="12" name="正方形/長方形 11">
            <a:extLst>
              <a:ext uri="{FF2B5EF4-FFF2-40B4-BE49-F238E27FC236}">
                <a16:creationId xmlns:a16="http://schemas.microsoft.com/office/drawing/2014/main" id="{7BB5C2E0-CD93-CDF9-D242-36C46E93F250}"/>
              </a:ext>
            </a:extLst>
          </p:cNvPr>
          <p:cNvSpPr/>
          <p:nvPr/>
        </p:nvSpPr>
        <p:spPr>
          <a:xfrm>
            <a:off x="4620077" y="5833760"/>
            <a:ext cx="2696798" cy="539541"/>
          </a:xfrm>
          <a:prstGeom prst="rect">
            <a:avLst/>
          </a:prstGeom>
          <a:solidFill>
            <a:srgbClr val="D4F2E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solidFill>
                  <a:schemeClr val="tx1"/>
                </a:solidFill>
              </a:rPr>
              <a:t>土地破壊／深刻、非常に深刻 </a:t>
            </a:r>
            <a:r>
              <a:rPr kumimoji="1" lang="en-US" altLang="ja-JP" sz="1200" b="1" dirty="0">
                <a:solidFill>
                  <a:schemeClr val="tx1"/>
                </a:solidFill>
              </a:rPr>
              <a:t>53.3 % </a:t>
            </a:r>
            <a:endParaRPr kumimoji="1" lang="ja-JP" altLang="en-US" sz="1200" b="1" dirty="0">
              <a:solidFill>
                <a:schemeClr val="tx1"/>
              </a:solidFill>
            </a:endParaRPr>
          </a:p>
        </p:txBody>
      </p:sp>
      <p:sp>
        <p:nvSpPr>
          <p:cNvPr id="13" name="正方形/長方形 12">
            <a:extLst>
              <a:ext uri="{FF2B5EF4-FFF2-40B4-BE49-F238E27FC236}">
                <a16:creationId xmlns:a16="http://schemas.microsoft.com/office/drawing/2014/main" id="{611E6159-8B1D-870D-B2E0-3F3CED59A282}"/>
              </a:ext>
            </a:extLst>
          </p:cNvPr>
          <p:cNvSpPr/>
          <p:nvPr/>
        </p:nvSpPr>
        <p:spPr>
          <a:xfrm>
            <a:off x="10575808" y="5929161"/>
            <a:ext cx="1095888" cy="271765"/>
          </a:xfrm>
          <a:prstGeom prst="rect">
            <a:avLst/>
          </a:prstGeom>
          <a:solidFill>
            <a:srgbClr val="D4F2E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50" b="1" dirty="0">
                <a:solidFill>
                  <a:schemeClr val="tx1"/>
                </a:solidFill>
              </a:rPr>
              <a:t>削減</a:t>
            </a:r>
            <a:endParaRPr kumimoji="1" lang="en-US" altLang="ja-JP" sz="1050" b="1" dirty="0">
              <a:solidFill>
                <a:schemeClr val="tx1"/>
              </a:solidFill>
            </a:endParaRPr>
          </a:p>
        </p:txBody>
      </p:sp>
      <p:sp>
        <p:nvSpPr>
          <p:cNvPr id="14" name="正方形/長方形 13">
            <a:extLst>
              <a:ext uri="{FF2B5EF4-FFF2-40B4-BE49-F238E27FC236}">
                <a16:creationId xmlns:a16="http://schemas.microsoft.com/office/drawing/2014/main" id="{A873CAD3-7761-C249-6223-3FFAD7D403E5}"/>
              </a:ext>
            </a:extLst>
          </p:cNvPr>
          <p:cNvSpPr/>
          <p:nvPr/>
        </p:nvSpPr>
        <p:spPr>
          <a:xfrm>
            <a:off x="6331353" y="541580"/>
            <a:ext cx="2357036" cy="259567"/>
          </a:xfrm>
          <a:prstGeom prst="rect">
            <a:avLst/>
          </a:prstGeom>
          <a:solidFill>
            <a:srgbClr val="94DEB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tx1"/>
                </a:solidFill>
              </a:rPr>
              <a:t>ベースレベル </a:t>
            </a:r>
            <a:r>
              <a:rPr kumimoji="1" lang="en-US" altLang="ja-JP" sz="1400" dirty="0">
                <a:solidFill>
                  <a:schemeClr val="tx1"/>
                </a:solidFill>
              </a:rPr>
              <a:t>2021</a:t>
            </a:r>
            <a:r>
              <a:rPr kumimoji="1" lang="ja-JP" altLang="en-US" sz="1400" dirty="0">
                <a:solidFill>
                  <a:schemeClr val="tx1"/>
                </a:solidFill>
              </a:rPr>
              <a:t>年</a:t>
            </a:r>
            <a:endParaRPr kumimoji="1" lang="en-US" altLang="ja-JP" sz="1400" dirty="0">
              <a:solidFill>
                <a:schemeClr val="tx1"/>
              </a:solidFill>
            </a:endParaRPr>
          </a:p>
        </p:txBody>
      </p:sp>
      <p:sp>
        <p:nvSpPr>
          <p:cNvPr id="15" name="正方形/長方形 14">
            <a:extLst>
              <a:ext uri="{FF2B5EF4-FFF2-40B4-BE49-F238E27FC236}">
                <a16:creationId xmlns:a16="http://schemas.microsoft.com/office/drawing/2014/main" id="{1AAA3703-716F-E744-D2AB-32C68D735448}"/>
              </a:ext>
            </a:extLst>
          </p:cNvPr>
          <p:cNvSpPr/>
          <p:nvPr/>
        </p:nvSpPr>
        <p:spPr>
          <a:xfrm>
            <a:off x="9610926" y="541580"/>
            <a:ext cx="2357036" cy="259567"/>
          </a:xfrm>
          <a:prstGeom prst="rect">
            <a:avLst/>
          </a:prstGeom>
          <a:solidFill>
            <a:srgbClr val="94DEB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tx1"/>
                </a:solidFill>
              </a:rPr>
              <a:t>目標レベル </a:t>
            </a:r>
            <a:r>
              <a:rPr kumimoji="1" lang="en-US" altLang="ja-JP" sz="1400" dirty="0">
                <a:solidFill>
                  <a:schemeClr val="tx1"/>
                </a:solidFill>
              </a:rPr>
              <a:t>2030 </a:t>
            </a:r>
            <a:r>
              <a:rPr kumimoji="1" lang="ja-JP" altLang="en-US" sz="1400" dirty="0">
                <a:solidFill>
                  <a:schemeClr val="tx1"/>
                </a:solidFill>
              </a:rPr>
              <a:t>年</a:t>
            </a:r>
            <a:endParaRPr kumimoji="1" lang="en-US" altLang="ja-JP" sz="1400" dirty="0">
              <a:solidFill>
                <a:schemeClr val="tx1"/>
              </a:solidFill>
            </a:endParaRPr>
          </a:p>
        </p:txBody>
      </p:sp>
      <p:sp>
        <p:nvSpPr>
          <p:cNvPr id="16" name="正方形/長方形 15">
            <a:extLst>
              <a:ext uri="{FF2B5EF4-FFF2-40B4-BE49-F238E27FC236}">
                <a16:creationId xmlns:a16="http://schemas.microsoft.com/office/drawing/2014/main" id="{F542B72E-BA41-CD7E-C747-27BEF8CCE2D9}"/>
              </a:ext>
            </a:extLst>
          </p:cNvPr>
          <p:cNvSpPr/>
          <p:nvPr/>
        </p:nvSpPr>
        <p:spPr>
          <a:xfrm>
            <a:off x="324000" y="2534900"/>
            <a:ext cx="1810596" cy="648761"/>
          </a:xfrm>
          <a:prstGeom prst="rect">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rgbClr val="FFFFFF"/>
                </a:solidFill>
              </a:rPr>
              <a:t>緑豊かな都市</a:t>
            </a:r>
            <a:r>
              <a:rPr kumimoji="1" lang="en-US" altLang="ja-JP" sz="1400" b="1" dirty="0">
                <a:solidFill>
                  <a:srgbClr val="FFFFFF"/>
                </a:solidFill>
              </a:rPr>
              <a:t>-</a:t>
            </a:r>
          </a:p>
          <a:p>
            <a:pPr algn="ctr"/>
            <a:r>
              <a:rPr kumimoji="1" lang="ja-JP" altLang="en-US" sz="1400" b="1" dirty="0">
                <a:solidFill>
                  <a:srgbClr val="FFFFFF"/>
                </a:solidFill>
              </a:rPr>
              <a:t>安全な環境</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F3B3A8-EEB5-4E66-A302-E00AB7B7ABF0}"/>
              </a:ext>
            </a:extLst>
          </p:cNvPr>
          <p:cNvGrpSpPr/>
          <p:nvPr/>
        </p:nvGrpSpPr>
        <p:grpSpPr>
          <a:xfrm>
            <a:off x="4649151" y="3168160"/>
            <a:ext cx="944964" cy="944963"/>
            <a:chOff x="2901160" y="2937424"/>
            <a:chExt cx="1233867" cy="1233865"/>
          </a:xfrm>
        </p:grpSpPr>
        <p:sp>
          <p:nvSpPr>
            <p:cNvPr id="165" name="Oval 164"/>
            <p:cNvSpPr>
              <a:spLocks noChangeAspect="1"/>
            </p:cNvSpPr>
            <p:nvPr/>
          </p:nvSpPr>
          <p:spPr>
            <a:xfrm>
              <a:off x="2901160" y="2937424"/>
              <a:ext cx="1233867" cy="1233865"/>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0" name="Tree3">
              <a:extLst>
                <a:ext uri="{FF2B5EF4-FFF2-40B4-BE49-F238E27FC236}">
                  <a16:creationId xmlns:a16="http://schemas.microsoft.com/office/drawing/2014/main" id="{F09D9854-59C2-46A4-9EA4-FF61F61C824D}"/>
                </a:ext>
              </a:extLst>
            </p:cNvPr>
            <p:cNvSpPr>
              <a:spLocks noChangeAspect="1" noEditPoints="1"/>
            </p:cNvSpPr>
            <p:nvPr>
              <p:custDataLst>
                <p:tags r:id="rId2"/>
              </p:custDataLst>
            </p:nvPr>
          </p:nvSpPr>
          <p:spPr bwMode="auto">
            <a:xfrm>
              <a:off x="3021374" y="3189640"/>
              <a:ext cx="560246" cy="618011"/>
            </a:xfrm>
            <a:custGeom>
              <a:avLst/>
              <a:gdLst>
                <a:gd name="T0" fmla="*/ 15789 w 18165"/>
                <a:gd name="T1" fmla="*/ 2561 h 20000"/>
                <a:gd name="T2" fmla="*/ 14777 w 18165"/>
                <a:gd name="T3" fmla="*/ 1100 h 20000"/>
                <a:gd name="T4" fmla="*/ 13386 w 18165"/>
                <a:gd name="T5" fmla="*/ 2844 h 20000"/>
                <a:gd name="T6" fmla="*/ 12234 w 18165"/>
                <a:gd name="T7" fmla="*/ 3328 h 20000"/>
                <a:gd name="T8" fmla="*/ 11023 w 18165"/>
                <a:gd name="T9" fmla="*/ 2712 h 20000"/>
                <a:gd name="T10" fmla="*/ 11158 w 18165"/>
                <a:gd name="T11" fmla="*/ 1669 h 20000"/>
                <a:gd name="T12" fmla="*/ 9867 w 18165"/>
                <a:gd name="T13" fmla="*/ 2062 h 20000"/>
                <a:gd name="T14" fmla="*/ 10733 w 18165"/>
                <a:gd name="T15" fmla="*/ 4524 h 20000"/>
                <a:gd name="T16" fmla="*/ 10053 w 18165"/>
                <a:gd name="T17" fmla="*/ 3624 h 20000"/>
                <a:gd name="T18" fmla="*/ 7857 w 18165"/>
                <a:gd name="T19" fmla="*/ 2182 h 20000"/>
                <a:gd name="T20" fmla="*/ 7109 w 18165"/>
                <a:gd name="T21" fmla="*/ 849 h 20000"/>
                <a:gd name="T22" fmla="*/ 5965 w 18165"/>
                <a:gd name="T23" fmla="*/ 1670 h 20000"/>
                <a:gd name="T24" fmla="*/ 5172 w 18165"/>
                <a:gd name="T25" fmla="*/ 1168 h 20000"/>
                <a:gd name="T26" fmla="*/ 3119 w 18165"/>
                <a:gd name="T27" fmla="*/ 1649 h 20000"/>
                <a:gd name="T28" fmla="*/ 4806 w 18165"/>
                <a:gd name="T29" fmla="*/ 2983 h 20000"/>
                <a:gd name="T30" fmla="*/ 5674 w 18165"/>
                <a:gd name="T31" fmla="*/ 5806 h 20000"/>
                <a:gd name="T32" fmla="*/ 3287 w 18165"/>
                <a:gd name="T33" fmla="*/ 3824 h 20000"/>
                <a:gd name="T34" fmla="*/ 3669 w 18165"/>
                <a:gd name="T35" fmla="*/ 4700 h 20000"/>
                <a:gd name="T36" fmla="*/ 1109 w 18165"/>
                <a:gd name="T37" fmla="*/ 6315 h 20000"/>
                <a:gd name="T38" fmla="*/ 1019 w 18165"/>
                <a:gd name="T39" fmla="*/ 8261 h 20000"/>
                <a:gd name="T40" fmla="*/ 3549 w 18165"/>
                <a:gd name="T41" fmla="*/ 7115 h 20000"/>
                <a:gd name="T42" fmla="*/ 2957 w 18165"/>
                <a:gd name="T43" fmla="*/ 7396 h 20000"/>
                <a:gd name="T44" fmla="*/ 3243 w 18165"/>
                <a:gd name="T45" fmla="*/ 9816 h 20000"/>
                <a:gd name="T46" fmla="*/ 4993 w 18165"/>
                <a:gd name="T47" fmla="*/ 9201 h 20000"/>
                <a:gd name="T48" fmla="*/ 7410 w 18165"/>
                <a:gd name="T49" fmla="*/ 10995 h 20000"/>
                <a:gd name="T50" fmla="*/ 9630 w 18165"/>
                <a:gd name="T51" fmla="*/ 12360 h 20000"/>
                <a:gd name="T52" fmla="*/ 9221 w 18165"/>
                <a:gd name="T53" fmla="*/ 13244 h 20000"/>
                <a:gd name="T54" fmla="*/ 10303 w 18165"/>
                <a:gd name="T55" fmla="*/ 15545 h 20000"/>
                <a:gd name="T56" fmla="*/ 13023 w 18165"/>
                <a:gd name="T57" fmla="*/ 14023 h 20000"/>
                <a:gd name="T58" fmla="*/ 15046 w 18165"/>
                <a:gd name="T59" fmla="*/ 12861 h 20000"/>
                <a:gd name="T60" fmla="*/ 16411 w 18165"/>
                <a:gd name="T61" fmla="*/ 11633 h 20000"/>
                <a:gd name="T62" fmla="*/ 17035 w 18165"/>
                <a:gd name="T63" fmla="*/ 10586 h 20000"/>
                <a:gd name="T64" fmla="*/ 15864 w 18165"/>
                <a:gd name="T65" fmla="*/ 8025 h 20000"/>
                <a:gd name="T66" fmla="*/ 16850 w 18165"/>
                <a:gd name="T67" fmla="*/ 7914 h 20000"/>
                <a:gd name="T68" fmla="*/ 15387 w 18165"/>
                <a:gd name="T69" fmla="*/ 6864 h 20000"/>
                <a:gd name="T70" fmla="*/ 13819 w 18165"/>
                <a:gd name="T71" fmla="*/ 7174 h 20000"/>
                <a:gd name="T72" fmla="*/ 13781 w 18165"/>
                <a:gd name="T73" fmla="*/ 4916 h 20000"/>
                <a:gd name="T74" fmla="*/ 15406 w 18165"/>
                <a:gd name="T75" fmla="*/ 4233 h 20000"/>
                <a:gd name="T76" fmla="*/ 17117 w 18165"/>
                <a:gd name="T77" fmla="*/ 3932 h 20000"/>
                <a:gd name="T78" fmla="*/ 4571 w 18165"/>
                <a:gd name="T79" fmla="*/ 1833 h 20000"/>
                <a:gd name="T80" fmla="*/ 3467 w 18165"/>
                <a:gd name="T81" fmla="*/ 5866 h 20000"/>
                <a:gd name="T82" fmla="*/ 12235 w 18165"/>
                <a:gd name="T83" fmla="*/ 5218 h 20000"/>
                <a:gd name="T84" fmla="*/ 11997 w 18165"/>
                <a:gd name="T85" fmla="*/ 7722 h 20000"/>
                <a:gd name="T86" fmla="*/ 10224 w 18165"/>
                <a:gd name="T87" fmla="*/ 7063 h 20000"/>
                <a:gd name="T88" fmla="*/ 9764 w 18165"/>
                <a:gd name="T89" fmla="*/ 5652 h 20000"/>
                <a:gd name="T90" fmla="*/ 9022 w 18165"/>
                <a:gd name="T91" fmla="*/ 4719 h 20000"/>
                <a:gd name="T92" fmla="*/ 8382 w 18165"/>
                <a:gd name="T93" fmla="*/ 3433 h 20000"/>
                <a:gd name="T94" fmla="*/ 6906 w 18165"/>
                <a:gd name="T95" fmla="*/ 3745 h 20000"/>
                <a:gd name="T96" fmla="*/ 7838 w 18165"/>
                <a:gd name="T97" fmla="*/ 5394 h 20000"/>
                <a:gd name="T98" fmla="*/ 5464 w 18165"/>
                <a:gd name="T99" fmla="*/ 7903 h 20000"/>
                <a:gd name="T100" fmla="*/ 5273 w 18165"/>
                <a:gd name="T101" fmla="*/ 7028 h 20000"/>
                <a:gd name="T102" fmla="*/ 8312 w 18165"/>
                <a:gd name="T103" fmla="*/ 7563 h 20000"/>
                <a:gd name="T104" fmla="*/ 9758 w 18165"/>
                <a:gd name="T105" fmla="*/ 8808 h 20000"/>
                <a:gd name="T106" fmla="*/ 11238 w 18165"/>
                <a:gd name="T107" fmla="*/ 10175 h 20000"/>
                <a:gd name="T108" fmla="*/ 11936 w 18165"/>
                <a:gd name="T109" fmla="*/ 12732 h 20000"/>
                <a:gd name="T110" fmla="*/ 13674 w 18165"/>
                <a:gd name="T111" fmla="*/ 12256 h 20000"/>
                <a:gd name="T112" fmla="*/ 12956 w 18165"/>
                <a:gd name="T113" fmla="*/ 10571 h 20000"/>
                <a:gd name="T114" fmla="*/ 13971 w 18165"/>
                <a:gd name="T115" fmla="*/ 11711 h 20000"/>
                <a:gd name="T116" fmla="*/ 14888 w 18165"/>
                <a:gd name="T117" fmla="*/ 11051 h 20000"/>
                <a:gd name="T118" fmla="*/ 14825 w 18165"/>
                <a:gd name="T119" fmla="*/ 9222 h 20000"/>
                <a:gd name="T120" fmla="*/ 13813 w 18165"/>
                <a:gd name="T121" fmla="*/ 9294 h 20000"/>
                <a:gd name="T122" fmla="*/ 12469 w 18165"/>
                <a:gd name="T123" fmla="*/ 8368 h 20000"/>
                <a:gd name="T124" fmla="*/ 12678 w 18165"/>
                <a:gd name="T125" fmla="*/ 53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65" h="20000">
                  <a:moveTo>
                    <a:pt x="18156" y="4132"/>
                  </a:moveTo>
                  <a:cubicBezTo>
                    <a:pt x="18120" y="4102"/>
                    <a:pt x="18077" y="4079"/>
                    <a:pt x="18045" y="4043"/>
                  </a:cubicBezTo>
                  <a:cubicBezTo>
                    <a:pt x="17963" y="3967"/>
                    <a:pt x="17901" y="3862"/>
                    <a:pt x="17793" y="3819"/>
                  </a:cubicBezTo>
                  <a:cubicBezTo>
                    <a:pt x="17742" y="3797"/>
                    <a:pt x="17686" y="3829"/>
                    <a:pt x="17634" y="3816"/>
                  </a:cubicBezTo>
                  <a:cubicBezTo>
                    <a:pt x="17592" y="3798"/>
                    <a:pt x="17565" y="3758"/>
                    <a:pt x="17541" y="3721"/>
                  </a:cubicBezTo>
                  <a:cubicBezTo>
                    <a:pt x="17595" y="3716"/>
                    <a:pt x="17654" y="3733"/>
                    <a:pt x="17703" y="3701"/>
                  </a:cubicBezTo>
                  <a:cubicBezTo>
                    <a:pt x="17735" y="3683"/>
                    <a:pt x="17787" y="3667"/>
                    <a:pt x="17789" y="3625"/>
                  </a:cubicBezTo>
                  <a:cubicBezTo>
                    <a:pt x="17755" y="3574"/>
                    <a:pt x="17711" y="3522"/>
                    <a:pt x="17648" y="3509"/>
                  </a:cubicBezTo>
                  <a:cubicBezTo>
                    <a:pt x="17546" y="3459"/>
                    <a:pt x="17448" y="3563"/>
                    <a:pt x="17344" y="3541"/>
                  </a:cubicBezTo>
                  <a:cubicBezTo>
                    <a:pt x="17294" y="3530"/>
                    <a:pt x="17245" y="3519"/>
                    <a:pt x="17196" y="3505"/>
                  </a:cubicBezTo>
                  <a:cubicBezTo>
                    <a:pt x="17195" y="3486"/>
                    <a:pt x="17194" y="3468"/>
                    <a:pt x="17194" y="3449"/>
                  </a:cubicBezTo>
                  <a:cubicBezTo>
                    <a:pt x="17255" y="3421"/>
                    <a:pt x="17319" y="3456"/>
                    <a:pt x="17381" y="3440"/>
                  </a:cubicBezTo>
                  <a:cubicBezTo>
                    <a:pt x="17477" y="3395"/>
                    <a:pt x="17513" y="3284"/>
                    <a:pt x="17535" y="3188"/>
                  </a:cubicBezTo>
                  <a:cubicBezTo>
                    <a:pt x="17496" y="3191"/>
                    <a:pt x="17457" y="3202"/>
                    <a:pt x="17422" y="3220"/>
                  </a:cubicBezTo>
                  <a:cubicBezTo>
                    <a:pt x="17369" y="3253"/>
                    <a:pt x="17301" y="3224"/>
                    <a:pt x="17248" y="3260"/>
                  </a:cubicBezTo>
                  <a:cubicBezTo>
                    <a:pt x="17180" y="3287"/>
                    <a:pt x="17174" y="3378"/>
                    <a:pt x="17105" y="3404"/>
                  </a:cubicBezTo>
                  <a:cubicBezTo>
                    <a:pt x="17046" y="3435"/>
                    <a:pt x="16979" y="3415"/>
                    <a:pt x="16923" y="3386"/>
                  </a:cubicBezTo>
                  <a:cubicBezTo>
                    <a:pt x="16917" y="3372"/>
                    <a:pt x="16915" y="3358"/>
                    <a:pt x="16917" y="3342"/>
                  </a:cubicBezTo>
                  <a:cubicBezTo>
                    <a:pt x="16979" y="3316"/>
                    <a:pt x="17058" y="3325"/>
                    <a:pt x="17105" y="3268"/>
                  </a:cubicBezTo>
                  <a:cubicBezTo>
                    <a:pt x="17174" y="3202"/>
                    <a:pt x="17170" y="3101"/>
                    <a:pt x="17161" y="3012"/>
                  </a:cubicBezTo>
                  <a:cubicBezTo>
                    <a:pt x="17102" y="3039"/>
                    <a:pt x="17051" y="3079"/>
                    <a:pt x="16996" y="3114"/>
                  </a:cubicBezTo>
                  <a:cubicBezTo>
                    <a:pt x="16953" y="3141"/>
                    <a:pt x="16902" y="3160"/>
                    <a:pt x="16872" y="3203"/>
                  </a:cubicBezTo>
                  <a:cubicBezTo>
                    <a:pt x="16844" y="3243"/>
                    <a:pt x="16815" y="3281"/>
                    <a:pt x="16781" y="3316"/>
                  </a:cubicBezTo>
                  <a:cubicBezTo>
                    <a:pt x="16705" y="3320"/>
                    <a:pt x="16637" y="3285"/>
                    <a:pt x="16564" y="3272"/>
                  </a:cubicBezTo>
                  <a:cubicBezTo>
                    <a:pt x="16442" y="3256"/>
                    <a:pt x="16346" y="3172"/>
                    <a:pt x="16247" y="3107"/>
                  </a:cubicBezTo>
                  <a:cubicBezTo>
                    <a:pt x="16111" y="3049"/>
                    <a:pt x="16007" y="2936"/>
                    <a:pt x="15865" y="2890"/>
                  </a:cubicBezTo>
                  <a:cubicBezTo>
                    <a:pt x="15810" y="2884"/>
                    <a:pt x="15755" y="2891"/>
                    <a:pt x="15700" y="2888"/>
                  </a:cubicBezTo>
                  <a:cubicBezTo>
                    <a:pt x="15704" y="2867"/>
                    <a:pt x="15701" y="2841"/>
                    <a:pt x="15719" y="2825"/>
                  </a:cubicBezTo>
                  <a:cubicBezTo>
                    <a:pt x="15764" y="2774"/>
                    <a:pt x="15805" y="2719"/>
                    <a:pt x="15850" y="2668"/>
                  </a:cubicBezTo>
                  <a:cubicBezTo>
                    <a:pt x="15904" y="2619"/>
                    <a:pt x="15959" y="2571"/>
                    <a:pt x="16021" y="2532"/>
                  </a:cubicBezTo>
                  <a:cubicBezTo>
                    <a:pt x="16036" y="2606"/>
                    <a:pt x="16039" y="2683"/>
                    <a:pt x="16060" y="2756"/>
                  </a:cubicBezTo>
                  <a:cubicBezTo>
                    <a:pt x="16067" y="2782"/>
                    <a:pt x="16084" y="2808"/>
                    <a:pt x="16112" y="2813"/>
                  </a:cubicBezTo>
                  <a:cubicBezTo>
                    <a:pt x="16178" y="2833"/>
                    <a:pt x="16245" y="2849"/>
                    <a:pt x="16312" y="2862"/>
                  </a:cubicBezTo>
                  <a:cubicBezTo>
                    <a:pt x="16298" y="2809"/>
                    <a:pt x="16250" y="2777"/>
                    <a:pt x="16228" y="2728"/>
                  </a:cubicBezTo>
                  <a:cubicBezTo>
                    <a:pt x="16208" y="2688"/>
                    <a:pt x="16200" y="2645"/>
                    <a:pt x="16185" y="2604"/>
                  </a:cubicBezTo>
                  <a:cubicBezTo>
                    <a:pt x="16166" y="2554"/>
                    <a:pt x="16113" y="2523"/>
                    <a:pt x="16109" y="2468"/>
                  </a:cubicBezTo>
                  <a:cubicBezTo>
                    <a:pt x="16153" y="2444"/>
                    <a:pt x="16202" y="2415"/>
                    <a:pt x="16253" y="2435"/>
                  </a:cubicBezTo>
                  <a:cubicBezTo>
                    <a:pt x="16255" y="2465"/>
                    <a:pt x="16253" y="2496"/>
                    <a:pt x="16256" y="2527"/>
                  </a:cubicBezTo>
                  <a:cubicBezTo>
                    <a:pt x="16261" y="2620"/>
                    <a:pt x="16346" y="2694"/>
                    <a:pt x="16435" y="2712"/>
                  </a:cubicBezTo>
                  <a:cubicBezTo>
                    <a:pt x="16411" y="2614"/>
                    <a:pt x="16409" y="2513"/>
                    <a:pt x="16383" y="2415"/>
                  </a:cubicBezTo>
                  <a:cubicBezTo>
                    <a:pt x="16426" y="2420"/>
                    <a:pt x="16469" y="2429"/>
                    <a:pt x="16513" y="2436"/>
                  </a:cubicBezTo>
                  <a:cubicBezTo>
                    <a:pt x="16508" y="2518"/>
                    <a:pt x="16452" y="2604"/>
                    <a:pt x="16499" y="2683"/>
                  </a:cubicBezTo>
                  <a:cubicBezTo>
                    <a:pt x="16525" y="2753"/>
                    <a:pt x="16604" y="2765"/>
                    <a:pt x="16665" y="2792"/>
                  </a:cubicBezTo>
                  <a:cubicBezTo>
                    <a:pt x="16687" y="2801"/>
                    <a:pt x="16728" y="2813"/>
                    <a:pt x="16722" y="2774"/>
                  </a:cubicBezTo>
                  <a:cubicBezTo>
                    <a:pt x="16701" y="2736"/>
                    <a:pt x="16677" y="2698"/>
                    <a:pt x="16674" y="2653"/>
                  </a:cubicBezTo>
                  <a:cubicBezTo>
                    <a:pt x="16669" y="2594"/>
                    <a:pt x="16625" y="2547"/>
                    <a:pt x="16628" y="2487"/>
                  </a:cubicBezTo>
                  <a:cubicBezTo>
                    <a:pt x="16676" y="2477"/>
                    <a:pt x="16698" y="2526"/>
                    <a:pt x="16717" y="2560"/>
                  </a:cubicBezTo>
                  <a:cubicBezTo>
                    <a:pt x="16752" y="2636"/>
                    <a:pt x="16823" y="2709"/>
                    <a:pt x="16912" y="2705"/>
                  </a:cubicBezTo>
                  <a:cubicBezTo>
                    <a:pt x="16993" y="2706"/>
                    <a:pt x="17074" y="2711"/>
                    <a:pt x="17155" y="2704"/>
                  </a:cubicBezTo>
                  <a:cubicBezTo>
                    <a:pt x="17151" y="2679"/>
                    <a:pt x="17153" y="2649"/>
                    <a:pt x="17133" y="2631"/>
                  </a:cubicBezTo>
                  <a:cubicBezTo>
                    <a:pt x="17069" y="2567"/>
                    <a:pt x="17015" y="2492"/>
                    <a:pt x="16939" y="2444"/>
                  </a:cubicBezTo>
                  <a:cubicBezTo>
                    <a:pt x="16873" y="2437"/>
                    <a:pt x="16807" y="2453"/>
                    <a:pt x="16743" y="2440"/>
                  </a:cubicBezTo>
                  <a:cubicBezTo>
                    <a:pt x="16709" y="2434"/>
                    <a:pt x="16700" y="2399"/>
                    <a:pt x="16687" y="2373"/>
                  </a:cubicBezTo>
                  <a:cubicBezTo>
                    <a:pt x="16746" y="2357"/>
                    <a:pt x="16814" y="2355"/>
                    <a:pt x="16864" y="2314"/>
                  </a:cubicBezTo>
                  <a:cubicBezTo>
                    <a:pt x="16898" y="2282"/>
                    <a:pt x="16926" y="2245"/>
                    <a:pt x="16958" y="2210"/>
                  </a:cubicBezTo>
                  <a:cubicBezTo>
                    <a:pt x="16975" y="2193"/>
                    <a:pt x="16966" y="2167"/>
                    <a:pt x="16967" y="2146"/>
                  </a:cubicBezTo>
                  <a:cubicBezTo>
                    <a:pt x="16828" y="2136"/>
                    <a:pt x="16687" y="2174"/>
                    <a:pt x="16565" y="2242"/>
                  </a:cubicBezTo>
                  <a:cubicBezTo>
                    <a:pt x="16541" y="2269"/>
                    <a:pt x="16521" y="2299"/>
                    <a:pt x="16497" y="2327"/>
                  </a:cubicBezTo>
                  <a:cubicBezTo>
                    <a:pt x="16450" y="2328"/>
                    <a:pt x="16403" y="2329"/>
                    <a:pt x="16356" y="2324"/>
                  </a:cubicBezTo>
                  <a:cubicBezTo>
                    <a:pt x="16358" y="2306"/>
                    <a:pt x="16360" y="2289"/>
                    <a:pt x="16365" y="2271"/>
                  </a:cubicBezTo>
                  <a:cubicBezTo>
                    <a:pt x="16406" y="2242"/>
                    <a:pt x="16463" y="2225"/>
                    <a:pt x="16483" y="2174"/>
                  </a:cubicBezTo>
                  <a:cubicBezTo>
                    <a:pt x="16509" y="2108"/>
                    <a:pt x="16561" y="2042"/>
                    <a:pt x="16540" y="1967"/>
                  </a:cubicBezTo>
                  <a:cubicBezTo>
                    <a:pt x="16428" y="1999"/>
                    <a:pt x="16315" y="2053"/>
                    <a:pt x="16249" y="2153"/>
                  </a:cubicBezTo>
                  <a:cubicBezTo>
                    <a:pt x="16225" y="2208"/>
                    <a:pt x="16212" y="2267"/>
                    <a:pt x="16191" y="2324"/>
                  </a:cubicBezTo>
                  <a:cubicBezTo>
                    <a:pt x="16118" y="2327"/>
                    <a:pt x="16055" y="2360"/>
                    <a:pt x="15990" y="2390"/>
                  </a:cubicBezTo>
                  <a:cubicBezTo>
                    <a:pt x="15997" y="2317"/>
                    <a:pt x="16040" y="2252"/>
                    <a:pt x="16051" y="2180"/>
                  </a:cubicBezTo>
                  <a:cubicBezTo>
                    <a:pt x="16064" y="2091"/>
                    <a:pt x="16018" y="2009"/>
                    <a:pt x="15974" y="1935"/>
                  </a:cubicBezTo>
                  <a:cubicBezTo>
                    <a:pt x="15935" y="1956"/>
                    <a:pt x="15899" y="1989"/>
                    <a:pt x="15889" y="2034"/>
                  </a:cubicBezTo>
                  <a:cubicBezTo>
                    <a:pt x="15878" y="2092"/>
                    <a:pt x="15843" y="2142"/>
                    <a:pt x="15833" y="2201"/>
                  </a:cubicBezTo>
                  <a:cubicBezTo>
                    <a:pt x="15813" y="2248"/>
                    <a:pt x="15852" y="2288"/>
                    <a:pt x="15871" y="2327"/>
                  </a:cubicBezTo>
                  <a:cubicBezTo>
                    <a:pt x="15899" y="2365"/>
                    <a:pt x="15889" y="2415"/>
                    <a:pt x="15891" y="2460"/>
                  </a:cubicBezTo>
                  <a:cubicBezTo>
                    <a:pt x="15854" y="2491"/>
                    <a:pt x="15823" y="2527"/>
                    <a:pt x="15789" y="2561"/>
                  </a:cubicBezTo>
                  <a:cubicBezTo>
                    <a:pt x="15694" y="2643"/>
                    <a:pt x="15631" y="2760"/>
                    <a:pt x="15522" y="2827"/>
                  </a:cubicBezTo>
                  <a:cubicBezTo>
                    <a:pt x="15379" y="2913"/>
                    <a:pt x="15212" y="2944"/>
                    <a:pt x="15054" y="2991"/>
                  </a:cubicBezTo>
                  <a:cubicBezTo>
                    <a:pt x="15020" y="2994"/>
                    <a:pt x="14983" y="3001"/>
                    <a:pt x="14949" y="2991"/>
                  </a:cubicBezTo>
                  <a:cubicBezTo>
                    <a:pt x="14923" y="2950"/>
                    <a:pt x="14915" y="2898"/>
                    <a:pt x="14878" y="2864"/>
                  </a:cubicBezTo>
                  <a:cubicBezTo>
                    <a:pt x="14842" y="2825"/>
                    <a:pt x="14787" y="2815"/>
                    <a:pt x="14748" y="2780"/>
                  </a:cubicBezTo>
                  <a:cubicBezTo>
                    <a:pt x="14754" y="2715"/>
                    <a:pt x="14799" y="2659"/>
                    <a:pt x="14793" y="2593"/>
                  </a:cubicBezTo>
                  <a:cubicBezTo>
                    <a:pt x="14761" y="2529"/>
                    <a:pt x="14706" y="2465"/>
                    <a:pt x="14631" y="2457"/>
                  </a:cubicBezTo>
                  <a:cubicBezTo>
                    <a:pt x="14627" y="2480"/>
                    <a:pt x="14623" y="2503"/>
                    <a:pt x="14619" y="2527"/>
                  </a:cubicBezTo>
                  <a:cubicBezTo>
                    <a:pt x="14600" y="2605"/>
                    <a:pt x="14637" y="2682"/>
                    <a:pt x="14675" y="2748"/>
                  </a:cubicBezTo>
                  <a:cubicBezTo>
                    <a:pt x="14644" y="2760"/>
                    <a:pt x="14604" y="2760"/>
                    <a:pt x="14580" y="2736"/>
                  </a:cubicBezTo>
                  <a:cubicBezTo>
                    <a:pt x="14518" y="2687"/>
                    <a:pt x="14477" y="2598"/>
                    <a:pt x="14388" y="2600"/>
                  </a:cubicBezTo>
                  <a:cubicBezTo>
                    <a:pt x="14345" y="2603"/>
                    <a:pt x="14263" y="2591"/>
                    <a:pt x="14258" y="2650"/>
                  </a:cubicBezTo>
                  <a:cubicBezTo>
                    <a:pt x="14268" y="2680"/>
                    <a:pt x="14294" y="2704"/>
                    <a:pt x="14315" y="2727"/>
                  </a:cubicBezTo>
                  <a:cubicBezTo>
                    <a:pt x="14359" y="2776"/>
                    <a:pt x="14429" y="2769"/>
                    <a:pt x="14487" y="2784"/>
                  </a:cubicBezTo>
                  <a:cubicBezTo>
                    <a:pt x="14503" y="2799"/>
                    <a:pt x="14509" y="2821"/>
                    <a:pt x="14518" y="2840"/>
                  </a:cubicBezTo>
                  <a:cubicBezTo>
                    <a:pt x="14464" y="2857"/>
                    <a:pt x="14409" y="2871"/>
                    <a:pt x="14356" y="2892"/>
                  </a:cubicBezTo>
                  <a:cubicBezTo>
                    <a:pt x="14301" y="2927"/>
                    <a:pt x="14274" y="2995"/>
                    <a:pt x="14273" y="3058"/>
                  </a:cubicBezTo>
                  <a:cubicBezTo>
                    <a:pt x="14311" y="3076"/>
                    <a:pt x="14356" y="3088"/>
                    <a:pt x="14398" y="3078"/>
                  </a:cubicBezTo>
                  <a:cubicBezTo>
                    <a:pt x="14498" y="3049"/>
                    <a:pt x="14556" y="2955"/>
                    <a:pt x="14625" y="2885"/>
                  </a:cubicBezTo>
                  <a:cubicBezTo>
                    <a:pt x="14676" y="2885"/>
                    <a:pt x="14732" y="2876"/>
                    <a:pt x="14777" y="2906"/>
                  </a:cubicBezTo>
                  <a:cubicBezTo>
                    <a:pt x="14825" y="2936"/>
                    <a:pt x="14846" y="2997"/>
                    <a:pt x="14840" y="3052"/>
                  </a:cubicBezTo>
                  <a:cubicBezTo>
                    <a:pt x="14750" y="3108"/>
                    <a:pt x="14669" y="3178"/>
                    <a:pt x="14582" y="3239"/>
                  </a:cubicBezTo>
                  <a:cubicBezTo>
                    <a:pt x="14536" y="3270"/>
                    <a:pt x="14478" y="3272"/>
                    <a:pt x="14428" y="3293"/>
                  </a:cubicBezTo>
                  <a:cubicBezTo>
                    <a:pt x="14334" y="3322"/>
                    <a:pt x="14234" y="3323"/>
                    <a:pt x="14142" y="3361"/>
                  </a:cubicBezTo>
                  <a:cubicBezTo>
                    <a:pt x="14021" y="3373"/>
                    <a:pt x="13929" y="3466"/>
                    <a:pt x="13855" y="3555"/>
                  </a:cubicBezTo>
                  <a:cubicBezTo>
                    <a:pt x="13846" y="3556"/>
                    <a:pt x="13829" y="3558"/>
                    <a:pt x="13820" y="3559"/>
                  </a:cubicBezTo>
                  <a:cubicBezTo>
                    <a:pt x="13809" y="3473"/>
                    <a:pt x="13858" y="3399"/>
                    <a:pt x="13876" y="3318"/>
                  </a:cubicBezTo>
                  <a:cubicBezTo>
                    <a:pt x="13901" y="3218"/>
                    <a:pt x="13979" y="3146"/>
                    <a:pt x="14019" y="3053"/>
                  </a:cubicBezTo>
                  <a:cubicBezTo>
                    <a:pt x="14099" y="2922"/>
                    <a:pt x="14122" y="2768"/>
                    <a:pt x="14187" y="2631"/>
                  </a:cubicBezTo>
                  <a:cubicBezTo>
                    <a:pt x="14228" y="2577"/>
                    <a:pt x="14268" y="2515"/>
                    <a:pt x="14332" y="2486"/>
                  </a:cubicBezTo>
                  <a:cubicBezTo>
                    <a:pt x="14422" y="2436"/>
                    <a:pt x="14532" y="2447"/>
                    <a:pt x="14622" y="2397"/>
                  </a:cubicBezTo>
                  <a:cubicBezTo>
                    <a:pt x="14682" y="2375"/>
                    <a:pt x="14729" y="2325"/>
                    <a:pt x="14795" y="2319"/>
                  </a:cubicBezTo>
                  <a:cubicBezTo>
                    <a:pt x="14816" y="2362"/>
                    <a:pt x="14826" y="2418"/>
                    <a:pt x="14874" y="2440"/>
                  </a:cubicBezTo>
                  <a:cubicBezTo>
                    <a:pt x="14921" y="2469"/>
                    <a:pt x="14977" y="2460"/>
                    <a:pt x="15029" y="2470"/>
                  </a:cubicBezTo>
                  <a:cubicBezTo>
                    <a:pt x="15058" y="2479"/>
                    <a:pt x="15086" y="2466"/>
                    <a:pt x="15114" y="2459"/>
                  </a:cubicBezTo>
                  <a:cubicBezTo>
                    <a:pt x="15079" y="2358"/>
                    <a:pt x="15014" y="2262"/>
                    <a:pt x="14913" y="2218"/>
                  </a:cubicBezTo>
                  <a:cubicBezTo>
                    <a:pt x="14888" y="2212"/>
                    <a:pt x="14914" y="2179"/>
                    <a:pt x="14926" y="2171"/>
                  </a:cubicBezTo>
                  <a:cubicBezTo>
                    <a:pt x="14976" y="2147"/>
                    <a:pt x="15016" y="2103"/>
                    <a:pt x="15073" y="2095"/>
                  </a:cubicBezTo>
                  <a:cubicBezTo>
                    <a:pt x="15088" y="2148"/>
                    <a:pt x="15097" y="2212"/>
                    <a:pt x="15153" y="2240"/>
                  </a:cubicBezTo>
                  <a:cubicBezTo>
                    <a:pt x="15218" y="2293"/>
                    <a:pt x="15310" y="2289"/>
                    <a:pt x="15384" y="2258"/>
                  </a:cubicBezTo>
                  <a:cubicBezTo>
                    <a:pt x="15313" y="2179"/>
                    <a:pt x="15230" y="2110"/>
                    <a:pt x="15171" y="2022"/>
                  </a:cubicBezTo>
                  <a:cubicBezTo>
                    <a:pt x="15244" y="2015"/>
                    <a:pt x="15303" y="2063"/>
                    <a:pt x="15366" y="2091"/>
                  </a:cubicBezTo>
                  <a:cubicBezTo>
                    <a:pt x="15421" y="2109"/>
                    <a:pt x="15493" y="2133"/>
                    <a:pt x="15539" y="2083"/>
                  </a:cubicBezTo>
                  <a:cubicBezTo>
                    <a:pt x="15580" y="2041"/>
                    <a:pt x="15636" y="1998"/>
                    <a:pt x="15645" y="1937"/>
                  </a:cubicBezTo>
                  <a:cubicBezTo>
                    <a:pt x="15595" y="1894"/>
                    <a:pt x="15530" y="1875"/>
                    <a:pt x="15468" y="1857"/>
                  </a:cubicBezTo>
                  <a:cubicBezTo>
                    <a:pt x="15380" y="1860"/>
                    <a:pt x="15312" y="1920"/>
                    <a:pt x="15231" y="1947"/>
                  </a:cubicBezTo>
                  <a:cubicBezTo>
                    <a:pt x="15210" y="1939"/>
                    <a:pt x="15189" y="1931"/>
                    <a:pt x="15168" y="1923"/>
                  </a:cubicBezTo>
                  <a:cubicBezTo>
                    <a:pt x="15182" y="1869"/>
                    <a:pt x="15224" y="1827"/>
                    <a:pt x="15232" y="1771"/>
                  </a:cubicBezTo>
                  <a:cubicBezTo>
                    <a:pt x="15228" y="1728"/>
                    <a:pt x="15201" y="1690"/>
                    <a:pt x="15178" y="1655"/>
                  </a:cubicBezTo>
                  <a:cubicBezTo>
                    <a:pt x="15156" y="1652"/>
                    <a:pt x="15133" y="1652"/>
                    <a:pt x="15111" y="1651"/>
                  </a:cubicBezTo>
                  <a:cubicBezTo>
                    <a:pt x="15111" y="1649"/>
                    <a:pt x="15111" y="1645"/>
                    <a:pt x="15110" y="1643"/>
                  </a:cubicBezTo>
                  <a:cubicBezTo>
                    <a:pt x="15130" y="1645"/>
                    <a:pt x="15149" y="1646"/>
                    <a:pt x="15168" y="1647"/>
                  </a:cubicBezTo>
                  <a:cubicBezTo>
                    <a:pt x="15202" y="1601"/>
                    <a:pt x="15296" y="1578"/>
                    <a:pt x="15273" y="1509"/>
                  </a:cubicBezTo>
                  <a:cubicBezTo>
                    <a:pt x="15224" y="1504"/>
                    <a:pt x="15174" y="1495"/>
                    <a:pt x="15130" y="1471"/>
                  </a:cubicBezTo>
                  <a:cubicBezTo>
                    <a:pt x="15086" y="1452"/>
                    <a:pt x="15039" y="1412"/>
                    <a:pt x="14991" y="1442"/>
                  </a:cubicBezTo>
                  <a:cubicBezTo>
                    <a:pt x="14905" y="1471"/>
                    <a:pt x="14868" y="1572"/>
                    <a:pt x="14776" y="1586"/>
                  </a:cubicBezTo>
                  <a:cubicBezTo>
                    <a:pt x="14772" y="1549"/>
                    <a:pt x="14782" y="1513"/>
                    <a:pt x="14793" y="1477"/>
                  </a:cubicBezTo>
                  <a:cubicBezTo>
                    <a:pt x="14795" y="1422"/>
                    <a:pt x="14796" y="1367"/>
                    <a:pt x="14810" y="1313"/>
                  </a:cubicBezTo>
                  <a:cubicBezTo>
                    <a:pt x="14817" y="1283"/>
                    <a:pt x="14820" y="1235"/>
                    <a:pt x="14861" y="1234"/>
                  </a:cubicBezTo>
                  <a:cubicBezTo>
                    <a:pt x="14919" y="1246"/>
                    <a:pt x="14981" y="1259"/>
                    <a:pt x="15038" y="1234"/>
                  </a:cubicBezTo>
                  <a:cubicBezTo>
                    <a:pt x="15110" y="1204"/>
                    <a:pt x="15185" y="1154"/>
                    <a:pt x="15212" y="1077"/>
                  </a:cubicBezTo>
                  <a:cubicBezTo>
                    <a:pt x="15217" y="1018"/>
                    <a:pt x="15217" y="959"/>
                    <a:pt x="15222" y="900"/>
                  </a:cubicBezTo>
                  <a:cubicBezTo>
                    <a:pt x="15216" y="900"/>
                    <a:pt x="15202" y="900"/>
                    <a:pt x="15196" y="900"/>
                  </a:cubicBezTo>
                  <a:cubicBezTo>
                    <a:pt x="15135" y="940"/>
                    <a:pt x="15074" y="979"/>
                    <a:pt x="15005" y="1001"/>
                  </a:cubicBezTo>
                  <a:cubicBezTo>
                    <a:pt x="14951" y="1015"/>
                    <a:pt x="14928" y="1089"/>
                    <a:pt x="14870" y="1079"/>
                  </a:cubicBezTo>
                  <a:cubicBezTo>
                    <a:pt x="14864" y="1007"/>
                    <a:pt x="14892" y="932"/>
                    <a:pt x="14944" y="881"/>
                  </a:cubicBezTo>
                  <a:cubicBezTo>
                    <a:pt x="14961" y="862"/>
                    <a:pt x="14979" y="841"/>
                    <a:pt x="14976" y="813"/>
                  </a:cubicBezTo>
                  <a:cubicBezTo>
                    <a:pt x="14987" y="739"/>
                    <a:pt x="14932" y="680"/>
                    <a:pt x="14907" y="616"/>
                  </a:cubicBezTo>
                  <a:cubicBezTo>
                    <a:pt x="14882" y="571"/>
                    <a:pt x="14869" y="509"/>
                    <a:pt x="14814" y="494"/>
                  </a:cubicBezTo>
                  <a:cubicBezTo>
                    <a:pt x="14793" y="544"/>
                    <a:pt x="14793" y="603"/>
                    <a:pt x="14758" y="647"/>
                  </a:cubicBezTo>
                  <a:cubicBezTo>
                    <a:pt x="14706" y="722"/>
                    <a:pt x="14654" y="807"/>
                    <a:pt x="14677" y="902"/>
                  </a:cubicBezTo>
                  <a:cubicBezTo>
                    <a:pt x="14722" y="960"/>
                    <a:pt x="14775" y="1022"/>
                    <a:pt x="14777" y="1100"/>
                  </a:cubicBezTo>
                  <a:cubicBezTo>
                    <a:pt x="14768" y="1130"/>
                    <a:pt x="14773" y="1193"/>
                    <a:pt x="14725" y="1169"/>
                  </a:cubicBezTo>
                  <a:cubicBezTo>
                    <a:pt x="14680" y="1105"/>
                    <a:pt x="14668" y="1012"/>
                    <a:pt x="14585" y="982"/>
                  </a:cubicBezTo>
                  <a:cubicBezTo>
                    <a:pt x="14518" y="986"/>
                    <a:pt x="14450" y="993"/>
                    <a:pt x="14382" y="991"/>
                  </a:cubicBezTo>
                  <a:cubicBezTo>
                    <a:pt x="14383" y="1005"/>
                    <a:pt x="14384" y="1019"/>
                    <a:pt x="14386" y="1033"/>
                  </a:cubicBezTo>
                  <a:cubicBezTo>
                    <a:pt x="14424" y="1088"/>
                    <a:pt x="14470" y="1144"/>
                    <a:pt x="14536" y="1168"/>
                  </a:cubicBezTo>
                  <a:cubicBezTo>
                    <a:pt x="14608" y="1195"/>
                    <a:pt x="14692" y="1235"/>
                    <a:pt x="14714" y="1315"/>
                  </a:cubicBezTo>
                  <a:cubicBezTo>
                    <a:pt x="14717" y="1379"/>
                    <a:pt x="14702" y="1443"/>
                    <a:pt x="14701" y="1507"/>
                  </a:cubicBezTo>
                  <a:cubicBezTo>
                    <a:pt x="14686" y="1506"/>
                    <a:pt x="14657" y="1505"/>
                    <a:pt x="14642" y="1504"/>
                  </a:cubicBezTo>
                  <a:cubicBezTo>
                    <a:pt x="14623" y="1426"/>
                    <a:pt x="14666" y="1322"/>
                    <a:pt x="14592" y="1266"/>
                  </a:cubicBezTo>
                  <a:cubicBezTo>
                    <a:pt x="14522" y="1225"/>
                    <a:pt x="14443" y="1202"/>
                    <a:pt x="14365" y="1186"/>
                  </a:cubicBezTo>
                  <a:cubicBezTo>
                    <a:pt x="14375" y="1306"/>
                    <a:pt x="14433" y="1421"/>
                    <a:pt x="14527" y="1497"/>
                  </a:cubicBezTo>
                  <a:cubicBezTo>
                    <a:pt x="14574" y="1532"/>
                    <a:pt x="14610" y="1586"/>
                    <a:pt x="14598" y="1647"/>
                  </a:cubicBezTo>
                  <a:cubicBezTo>
                    <a:pt x="14575" y="1765"/>
                    <a:pt x="14500" y="1865"/>
                    <a:pt x="14422" y="1953"/>
                  </a:cubicBezTo>
                  <a:cubicBezTo>
                    <a:pt x="14327" y="2056"/>
                    <a:pt x="14318" y="2205"/>
                    <a:pt x="14237" y="2317"/>
                  </a:cubicBezTo>
                  <a:cubicBezTo>
                    <a:pt x="14188" y="2277"/>
                    <a:pt x="14185" y="2211"/>
                    <a:pt x="14177" y="2154"/>
                  </a:cubicBezTo>
                  <a:cubicBezTo>
                    <a:pt x="14163" y="2085"/>
                    <a:pt x="14180" y="2015"/>
                    <a:pt x="14169" y="1945"/>
                  </a:cubicBezTo>
                  <a:cubicBezTo>
                    <a:pt x="14159" y="1902"/>
                    <a:pt x="14206" y="1880"/>
                    <a:pt x="14223" y="1846"/>
                  </a:cubicBezTo>
                  <a:cubicBezTo>
                    <a:pt x="14254" y="1767"/>
                    <a:pt x="14301" y="1684"/>
                    <a:pt x="14274" y="1597"/>
                  </a:cubicBezTo>
                  <a:cubicBezTo>
                    <a:pt x="14249" y="1548"/>
                    <a:pt x="14234" y="1490"/>
                    <a:pt x="14189" y="1455"/>
                  </a:cubicBezTo>
                  <a:cubicBezTo>
                    <a:pt x="14176" y="1543"/>
                    <a:pt x="14155" y="1630"/>
                    <a:pt x="14119" y="1712"/>
                  </a:cubicBezTo>
                  <a:cubicBezTo>
                    <a:pt x="14108" y="1717"/>
                    <a:pt x="14096" y="1721"/>
                    <a:pt x="14085" y="1726"/>
                  </a:cubicBezTo>
                  <a:cubicBezTo>
                    <a:pt x="14062" y="1656"/>
                    <a:pt x="14020" y="1594"/>
                    <a:pt x="14000" y="1523"/>
                  </a:cubicBezTo>
                  <a:cubicBezTo>
                    <a:pt x="13983" y="1462"/>
                    <a:pt x="14050" y="1420"/>
                    <a:pt x="14038" y="1360"/>
                  </a:cubicBezTo>
                  <a:cubicBezTo>
                    <a:pt x="14030" y="1255"/>
                    <a:pt x="13965" y="1153"/>
                    <a:pt x="13869" y="1106"/>
                  </a:cubicBezTo>
                  <a:cubicBezTo>
                    <a:pt x="13829" y="1088"/>
                    <a:pt x="13791" y="1051"/>
                    <a:pt x="13744" y="1064"/>
                  </a:cubicBezTo>
                  <a:cubicBezTo>
                    <a:pt x="13749" y="1109"/>
                    <a:pt x="13780" y="1147"/>
                    <a:pt x="13777" y="1194"/>
                  </a:cubicBezTo>
                  <a:cubicBezTo>
                    <a:pt x="13775" y="1264"/>
                    <a:pt x="13822" y="1322"/>
                    <a:pt x="13827" y="1391"/>
                  </a:cubicBezTo>
                  <a:cubicBezTo>
                    <a:pt x="13738" y="1358"/>
                    <a:pt x="13663" y="1293"/>
                    <a:pt x="13607" y="1217"/>
                  </a:cubicBezTo>
                  <a:cubicBezTo>
                    <a:pt x="13557" y="1171"/>
                    <a:pt x="13482" y="1185"/>
                    <a:pt x="13421" y="1193"/>
                  </a:cubicBezTo>
                  <a:cubicBezTo>
                    <a:pt x="13354" y="1228"/>
                    <a:pt x="13282" y="1256"/>
                    <a:pt x="13220" y="1300"/>
                  </a:cubicBezTo>
                  <a:cubicBezTo>
                    <a:pt x="13230" y="1337"/>
                    <a:pt x="13272" y="1343"/>
                    <a:pt x="13302" y="1358"/>
                  </a:cubicBezTo>
                  <a:cubicBezTo>
                    <a:pt x="13346" y="1375"/>
                    <a:pt x="13381" y="1408"/>
                    <a:pt x="13423" y="1430"/>
                  </a:cubicBezTo>
                  <a:cubicBezTo>
                    <a:pt x="13486" y="1436"/>
                    <a:pt x="13551" y="1427"/>
                    <a:pt x="13612" y="1406"/>
                  </a:cubicBezTo>
                  <a:cubicBezTo>
                    <a:pt x="13633" y="1397"/>
                    <a:pt x="13657" y="1394"/>
                    <a:pt x="13679" y="1402"/>
                  </a:cubicBezTo>
                  <a:cubicBezTo>
                    <a:pt x="13690" y="1419"/>
                    <a:pt x="13699" y="1436"/>
                    <a:pt x="13708" y="1454"/>
                  </a:cubicBezTo>
                  <a:cubicBezTo>
                    <a:pt x="13666" y="1469"/>
                    <a:pt x="13616" y="1476"/>
                    <a:pt x="13587" y="1512"/>
                  </a:cubicBezTo>
                  <a:cubicBezTo>
                    <a:pt x="13538" y="1564"/>
                    <a:pt x="13513" y="1638"/>
                    <a:pt x="13529" y="1708"/>
                  </a:cubicBezTo>
                  <a:cubicBezTo>
                    <a:pt x="13570" y="1681"/>
                    <a:pt x="13609" y="1649"/>
                    <a:pt x="13656" y="1631"/>
                  </a:cubicBezTo>
                  <a:cubicBezTo>
                    <a:pt x="13707" y="1618"/>
                    <a:pt x="13760" y="1629"/>
                    <a:pt x="13813" y="1625"/>
                  </a:cubicBezTo>
                  <a:cubicBezTo>
                    <a:pt x="13846" y="1622"/>
                    <a:pt x="13878" y="1599"/>
                    <a:pt x="13912" y="1610"/>
                  </a:cubicBezTo>
                  <a:cubicBezTo>
                    <a:pt x="13975" y="1650"/>
                    <a:pt x="14007" y="1727"/>
                    <a:pt x="14006" y="1800"/>
                  </a:cubicBezTo>
                  <a:cubicBezTo>
                    <a:pt x="13917" y="1802"/>
                    <a:pt x="13873" y="1694"/>
                    <a:pt x="13784" y="1699"/>
                  </a:cubicBezTo>
                  <a:cubicBezTo>
                    <a:pt x="13700" y="1698"/>
                    <a:pt x="13598" y="1733"/>
                    <a:pt x="13569" y="1820"/>
                  </a:cubicBezTo>
                  <a:cubicBezTo>
                    <a:pt x="13678" y="1867"/>
                    <a:pt x="13802" y="1904"/>
                    <a:pt x="13921" y="1870"/>
                  </a:cubicBezTo>
                  <a:cubicBezTo>
                    <a:pt x="13996" y="1869"/>
                    <a:pt x="14047" y="1940"/>
                    <a:pt x="14079" y="2000"/>
                  </a:cubicBezTo>
                  <a:cubicBezTo>
                    <a:pt x="14037" y="2110"/>
                    <a:pt x="14090" y="2222"/>
                    <a:pt x="14099" y="2332"/>
                  </a:cubicBezTo>
                  <a:cubicBezTo>
                    <a:pt x="14092" y="2463"/>
                    <a:pt x="14065" y="2594"/>
                    <a:pt x="14011" y="2713"/>
                  </a:cubicBezTo>
                  <a:cubicBezTo>
                    <a:pt x="14006" y="2730"/>
                    <a:pt x="13996" y="2743"/>
                    <a:pt x="13981" y="2753"/>
                  </a:cubicBezTo>
                  <a:cubicBezTo>
                    <a:pt x="13946" y="2732"/>
                    <a:pt x="13916" y="2703"/>
                    <a:pt x="13902" y="2664"/>
                  </a:cubicBezTo>
                  <a:cubicBezTo>
                    <a:pt x="13935" y="2631"/>
                    <a:pt x="13987" y="2605"/>
                    <a:pt x="13990" y="2553"/>
                  </a:cubicBezTo>
                  <a:cubicBezTo>
                    <a:pt x="13998" y="2469"/>
                    <a:pt x="13995" y="2363"/>
                    <a:pt x="13918" y="2311"/>
                  </a:cubicBezTo>
                  <a:cubicBezTo>
                    <a:pt x="13896" y="2408"/>
                    <a:pt x="13826" y="2486"/>
                    <a:pt x="13821" y="2587"/>
                  </a:cubicBezTo>
                  <a:cubicBezTo>
                    <a:pt x="13802" y="2586"/>
                    <a:pt x="13783" y="2584"/>
                    <a:pt x="13765" y="2582"/>
                  </a:cubicBezTo>
                  <a:cubicBezTo>
                    <a:pt x="13754" y="2544"/>
                    <a:pt x="13734" y="2503"/>
                    <a:pt x="13747" y="2463"/>
                  </a:cubicBezTo>
                  <a:cubicBezTo>
                    <a:pt x="13767" y="2415"/>
                    <a:pt x="13806" y="2377"/>
                    <a:pt x="13823" y="2328"/>
                  </a:cubicBezTo>
                  <a:cubicBezTo>
                    <a:pt x="13847" y="2277"/>
                    <a:pt x="13824" y="2222"/>
                    <a:pt x="13803" y="2174"/>
                  </a:cubicBezTo>
                  <a:cubicBezTo>
                    <a:pt x="13756" y="2121"/>
                    <a:pt x="13704" y="2057"/>
                    <a:pt x="13629" y="2048"/>
                  </a:cubicBezTo>
                  <a:cubicBezTo>
                    <a:pt x="13622" y="2143"/>
                    <a:pt x="13617" y="2237"/>
                    <a:pt x="13625" y="2331"/>
                  </a:cubicBezTo>
                  <a:cubicBezTo>
                    <a:pt x="13585" y="2314"/>
                    <a:pt x="13545" y="2295"/>
                    <a:pt x="13507" y="2273"/>
                  </a:cubicBezTo>
                  <a:cubicBezTo>
                    <a:pt x="13456" y="2243"/>
                    <a:pt x="13428" y="2182"/>
                    <a:pt x="13372" y="2158"/>
                  </a:cubicBezTo>
                  <a:cubicBezTo>
                    <a:pt x="13264" y="2152"/>
                    <a:pt x="13151" y="2158"/>
                    <a:pt x="13053" y="2208"/>
                  </a:cubicBezTo>
                  <a:cubicBezTo>
                    <a:pt x="13069" y="2240"/>
                    <a:pt x="13101" y="2255"/>
                    <a:pt x="13132" y="2269"/>
                  </a:cubicBezTo>
                  <a:cubicBezTo>
                    <a:pt x="13213" y="2302"/>
                    <a:pt x="13259" y="2389"/>
                    <a:pt x="13347" y="2409"/>
                  </a:cubicBezTo>
                  <a:cubicBezTo>
                    <a:pt x="13302" y="2470"/>
                    <a:pt x="13199" y="2500"/>
                    <a:pt x="13212" y="2592"/>
                  </a:cubicBezTo>
                  <a:cubicBezTo>
                    <a:pt x="13255" y="2582"/>
                    <a:pt x="13297" y="2564"/>
                    <a:pt x="13342" y="2563"/>
                  </a:cubicBezTo>
                  <a:cubicBezTo>
                    <a:pt x="13411" y="2561"/>
                    <a:pt x="13474" y="2596"/>
                    <a:pt x="13542" y="2596"/>
                  </a:cubicBezTo>
                  <a:cubicBezTo>
                    <a:pt x="13588" y="2600"/>
                    <a:pt x="13641" y="2586"/>
                    <a:pt x="13679" y="2619"/>
                  </a:cubicBezTo>
                  <a:cubicBezTo>
                    <a:pt x="13686" y="2638"/>
                    <a:pt x="13686" y="2659"/>
                    <a:pt x="13689" y="2679"/>
                  </a:cubicBezTo>
                  <a:cubicBezTo>
                    <a:pt x="13631" y="2683"/>
                    <a:pt x="13582" y="2641"/>
                    <a:pt x="13524" y="2645"/>
                  </a:cubicBezTo>
                  <a:cubicBezTo>
                    <a:pt x="13482" y="2647"/>
                    <a:pt x="13431" y="2629"/>
                    <a:pt x="13399" y="2664"/>
                  </a:cubicBezTo>
                  <a:cubicBezTo>
                    <a:pt x="13354" y="2705"/>
                    <a:pt x="13317" y="2754"/>
                    <a:pt x="13284" y="2805"/>
                  </a:cubicBezTo>
                  <a:cubicBezTo>
                    <a:pt x="13315" y="2824"/>
                    <a:pt x="13348" y="2843"/>
                    <a:pt x="13386" y="2844"/>
                  </a:cubicBezTo>
                  <a:cubicBezTo>
                    <a:pt x="13473" y="2848"/>
                    <a:pt x="13568" y="2854"/>
                    <a:pt x="13644" y="2802"/>
                  </a:cubicBezTo>
                  <a:cubicBezTo>
                    <a:pt x="13693" y="2777"/>
                    <a:pt x="13753" y="2720"/>
                    <a:pt x="13810" y="2762"/>
                  </a:cubicBezTo>
                  <a:cubicBezTo>
                    <a:pt x="13868" y="2787"/>
                    <a:pt x="13890" y="2852"/>
                    <a:pt x="13898" y="2910"/>
                  </a:cubicBezTo>
                  <a:cubicBezTo>
                    <a:pt x="13887" y="2955"/>
                    <a:pt x="13875" y="3001"/>
                    <a:pt x="13856" y="3044"/>
                  </a:cubicBezTo>
                  <a:cubicBezTo>
                    <a:pt x="13795" y="3113"/>
                    <a:pt x="13720" y="3182"/>
                    <a:pt x="13705" y="3278"/>
                  </a:cubicBezTo>
                  <a:cubicBezTo>
                    <a:pt x="13702" y="3349"/>
                    <a:pt x="13701" y="3423"/>
                    <a:pt x="13675" y="3491"/>
                  </a:cubicBezTo>
                  <a:cubicBezTo>
                    <a:pt x="13653" y="3550"/>
                    <a:pt x="13645" y="3614"/>
                    <a:pt x="13616" y="3671"/>
                  </a:cubicBezTo>
                  <a:cubicBezTo>
                    <a:pt x="13584" y="3720"/>
                    <a:pt x="13556" y="3773"/>
                    <a:pt x="13518" y="3818"/>
                  </a:cubicBezTo>
                  <a:cubicBezTo>
                    <a:pt x="13468" y="3831"/>
                    <a:pt x="13421" y="3771"/>
                    <a:pt x="13441" y="3726"/>
                  </a:cubicBezTo>
                  <a:cubicBezTo>
                    <a:pt x="13499" y="3681"/>
                    <a:pt x="13559" y="3624"/>
                    <a:pt x="13565" y="3546"/>
                  </a:cubicBezTo>
                  <a:cubicBezTo>
                    <a:pt x="13578" y="3466"/>
                    <a:pt x="13507" y="3410"/>
                    <a:pt x="13465" y="3352"/>
                  </a:cubicBezTo>
                  <a:cubicBezTo>
                    <a:pt x="13436" y="3390"/>
                    <a:pt x="13409" y="3431"/>
                    <a:pt x="13395" y="3478"/>
                  </a:cubicBezTo>
                  <a:cubicBezTo>
                    <a:pt x="13389" y="3531"/>
                    <a:pt x="13401" y="3585"/>
                    <a:pt x="13398" y="3638"/>
                  </a:cubicBezTo>
                  <a:cubicBezTo>
                    <a:pt x="13326" y="3637"/>
                    <a:pt x="13347" y="3547"/>
                    <a:pt x="13310" y="3505"/>
                  </a:cubicBezTo>
                  <a:cubicBezTo>
                    <a:pt x="13260" y="3426"/>
                    <a:pt x="13154" y="3433"/>
                    <a:pt x="13074" y="3450"/>
                  </a:cubicBezTo>
                  <a:cubicBezTo>
                    <a:pt x="13109" y="3493"/>
                    <a:pt x="13149" y="3532"/>
                    <a:pt x="13171" y="3584"/>
                  </a:cubicBezTo>
                  <a:cubicBezTo>
                    <a:pt x="13197" y="3646"/>
                    <a:pt x="13308" y="3641"/>
                    <a:pt x="13291" y="3726"/>
                  </a:cubicBezTo>
                  <a:cubicBezTo>
                    <a:pt x="13249" y="3727"/>
                    <a:pt x="13207" y="3699"/>
                    <a:pt x="13166" y="3715"/>
                  </a:cubicBezTo>
                  <a:cubicBezTo>
                    <a:pt x="13137" y="3723"/>
                    <a:pt x="13109" y="3730"/>
                    <a:pt x="13082" y="3742"/>
                  </a:cubicBezTo>
                  <a:cubicBezTo>
                    <a:pt x="13041" y="3758"/>
                    <a:pt x="13033" y="3806"/>
                    <a:pt x="13007" y="3837"/>
                  </a:cubicBezTo>
                  <a:cubicBezTo>
                    <a:pt x="12991" y="3866"/>
                    <a:pt x="12958" y="3891"/>
                    <a:pt x="12965" y="3927"/>
                  </a:cubicBezTo>
                  <a:cubicBezTo>
                    <a:pt x="13019" y="3928"/>
                    <a:pt x="13065" y="3890"/>
                    <a:pt x="13119" y="3888"/>
                  </a:cubicBezTo>
                  <a:cubicBezTo>
                    <a:pt x="13195" y="3882"/>
                    <a:pt x="13280" y="3875"/>
                    <a:pt x="13330" y="3808"/>
                  </a:cubicBezTo>
                  <a:cubicBezTo>
                    <a:pt x="13366" y="3836"/>
                    <a:pt x="13391" y="3874"/>
                    <a:pt x="13413" y="3913"/>
                  </a:cubicBezTo>
                  <a:cubicBezTo>
                    <a:pt x="13345" y="4073"/>
                    <a:pt x="13157" y="4144"/>
                    <a:pt x="13095" y="4308"/>
                  </a:cubicBezTo>
                  <a:cubicBezTo>
                    <a:pt x="13077" y="4356"/>
                    <a:pt x="13053" y="4403"/>
                    <a:pt x="13025" y="4446"/>
                  </a:cubicBezTo>
                  <a:cubicBezTo>
                    <a:pt x="12984" y="4425"/>
                    <a:pt x="12961" y="4385"/>
                    <a:pt x="12930" y="4354"/>
                  </a:cubicBezTo>
                  <a:cubicBezTo>
                    <a:pt x="12874" y="4324"/>
                    <a:pt x="12811" y="4315"/>
                    <a:pt x="12749" y="4319"/>
                  </a:cubicBezTo>
                  <a:cubicBezTo>
                    <a:pt x="12703" y="4321"/>
                    <a:pt x="12623" y="4297"/>
                    <a:pt x="12652" y="4237"/>
                  </a:cubicBezTo>
                  <a:cubicBezTo>
                    <a:pt x="12697" y="4235"/>
                    <a:pt x="12742" y="4243"/>
                    <a:pt x="12786" y="4235"/>
                  </a:cubicBezTo>
                  <a:cubicBezTo>
                    <a:pt x="12861" y="4201"/>
                    <a:pt x="12909" y="4125"/>
                    <a:pt x="12936" y="4050"/>
                  </a:cubicBezTo>
                  <a:cubicBezTo>
                    <a:pt x="12931" y="4045"/>
                    <a:pt x="12921" y="4035"/>
                    <a:pt x="12916" y="4030"/>
                  </a:cubicBezTo>
                  <a:cubicBezTo>
                    <a:pt x="12841" y="4041"/>
                    <a:pt x="12763" y="4040"/>
                    <a:pt x="12690" y="4061"/>
                  </a:cubicBezTo>
                  <a:cubicBezTo>
                    <a:pt x="12620" y="4084"/>
                    <a:pt x="12581" y="4150"/>
                    <a:pt x="12534" y="4202"/>
                  </a:cubicBezTo>
                  <a:cubicBezTo>
                    <a:pt x="12483" y="4193"/>
                    <a:pt x="12438" y="4163"/>
                    <a:pt x="12385" y="4166"/>
                  </a:cubicBezTo>
                  <a:cubicBezTo>
                    <a:pt x="12333" y="4158"/>
                    <a:pt x="12284" y="4181"/>
                    <a:pt x="12233" y="4177"/>
                  </a:cubicBezTo>
                  <a:cubicBezTo>
                    <a:pt x="12229" y="4172"/>
                    <a:pt x="12222" y="4161"/>
                    <a:pt x="12218" y="4156"/>
                  </a:cubicBezTo>
                  <a:cubicBezTo>
                    <a:pt x="12260" y="4099"/>
                    <a:pt x="12324" y="4060"/>
                    <a:pt x="12369" y="4004"/>
                  </a:cubicBezTo>
                  <a:cubicBezTo>
                    <a:pt x="12474" y="3910"/>
                    <a:pt x="12520" y="3768"/>
                    <a:pt x="12628" y="3677"/>
                  </a:cubicBezTo>
                  <a:cubicBezTo>
                    <a:pt x="12684" y="3709"/>
                    <a:pt x="12728" y="3767"/>
                    <a:pt x="12796" y="3774"/>
                  </a:cubicBezTo>
                  <a:cubicBezTo>
                    <a:pt x="12861" y="3774"/>
                    <a:pt x="12923" y="3737"/>
                    <a:pt x="12959" y="3683"/>
                  </a:cubicBezTo>
                  <a:cubicBezTo>
                    <a:pt x="12988" y="3639"/>
                    <a:pt x="13026" y="3600"/>
                    <a:pt x="13047" y="3550"/>
                  </a:cubicBezTo>
                  <a:cubicBezTo>
                    <a:pt x="13015" y="3550"/>
                    <a:pt x="12983" y="3553"/>
                    <a:pt x="12952" y="3562"/>
                  </a:cubicBezTo>
                  <a:cubicBezTo>
                    <a:pt x="12888" y="3583"/>
                    <a:pt x="12827" y="3545"/>
                    <a:pt x="12765" y="3537"/>
                  </a:cubicBezTo>
                  <a:cubicBezTo>
                    <a:pt x="12730" y="3545"/>
                    <a:pt x="12698" y="3564"/>
                    <a:pt x="12662" y="3559"/>
                  </a:cubicBezTo>
                  <a:cubicBezTo>
                    <a:pt x="12672" y="3516"/>
                    <a:pt x="12706" y="3487"/>
                    <a:pt x="12728" y="3451"/>
                  </a:cubicBezTo>
                  <a:cubicBezTo>
                    <a:pt x="12764" y="3398"/>
                    <a:pt x="12784" y="3336"/>
                    <a:pt x="12813" y="3280"/>
                  </a:cubicBezTo>
                  <a:cubicBezTo>
                    <a:pt x="12859" y="3286"/>
                    <a:pt x="12899" y="3309"/>
                    <a:pt x="12938" y="3332"/>
                  </a:cubicBezTo>
                  <a:cubicBezTo>
                    <a:pt x="12974" y="3352"/>
                    <a:pt x="13016" y="3334"/>
                    <a:pt x="13053" y="3328"/>
                  </a:cubicBezTo>
                  <a:cubicBezTo>
                    <a:pt x="13161" y="3297"/>
                    <a:pt x="13223" y="3180"/>
                    <a:pt x="13219" y="3073"/>
                  </a:cubicBezTo>
                  <a:cubicBezTo>
                    <a:pt x="13170" y="3089"/>
                    <a:pt x="13120" y="3108"/>
                    <a:pt x="13068" y="3099"/>
                  </a:cubicBezTo>
                  <a:cubicBezTo>
                    <a:pt x="12999" y="3082"/>
                    <a:pt x="12948" y="3139"/>
                    <a:pt x="12890" y="3164"/>
                  </a:cubicBezTo>
                  <a:cubicBezTo>
                    <a:pt x="12885" y="3094"/>
                    <a:pt x="12913" y="3028"/>
                    <a:pt x="12924" y="2959"/>
                  </a:cubicBezTo>
                  <a:cubicBezTo>
                    <a:pt x="12936" y="2870"/>
                    <a:pt x="13041" y="2837"/>
                    <a:pt x="13061" y="2753"/>
                  </a:cubicBezTo>
                  <a:cubicBezTo>
                    <a:pt x="13079" y="2663"/>
                    <a:pt x="13023" y="2584"/>
                    <a:pt x="12987" y="2506"/>
                  </a:cubicBezTo>
                  <a:cubicBezTo>
                    <a:pt x="12912" y="2567"/>
                    <a:pt x="12860" y="2651"/>
                    <a:pt x="12811" y="2733"/>
                  </a:cubicBezTo>
                  <a:cubicBezTo>
                    <a:pt x="12785" y="2780"/>
                    <a:pt x="12821" y="2826"/>
                    <a:pt x="12840" y="2867"/>
                  </a:cubicBezTo>
                  <a:cubicBezTo>
                    <a:pt x="12876" y="2925"/>
                    <a:pt x="12859" y="2998"/>
                    <a:pt x="12833" y="3056"/>
                  </a:cubicBezTo>
                  <a:cubicBezTo>
                    <a:pt x="12825" y="3085"/>
                    <a:pt x="12794" y="3069"/>
                    <a:pt x="12774" y="3068"/>
                  </a:cubicBezTo>
                  <a:cubicBezTo>
                    <a:pt x="12771" y="3031"/>
                    <a:pt x="12785" y="2996"/>
                    <a:pt x="12784" y="2959"/>
                  </a:cubicBezTo>
                  <a:cubicBezTo>
                    <a:pt x="12771" y="2922"/>
                    <a:pt x="12744" y="2892"/>
                    <a:pt x="12711" y="2872"/>
                  </a:cubicBezTo>
                  <a:cubicBezTo>
                    <a:pt x="12635" y="2808"/>
                    <a:pt x="12529" y="2823"/>
                    <a:pt x="12438" y="2829"/>
                  </a:cubicBezTo>
                  <a:cubicBezTo>
                    <a:pt x="12427" y="2883"/>
                    <a:pt x="12480" y="2904"/>
                    <a:pt x="12512" y="2935"/>
                  </a:cubicBezTo>
                  <a:cubicBezTo>
                    <a:pt x="12552" y="3004"/>
                    <a:pt x="12587" y="3082"/>
                    <a:pt x="12656" y="3125"/>
                  </a:cubicBezTo>
                  <a:cubicBezTo>
                    <a:pt x="12704" y="3154"/>
                    <a:pt x="12736" y="3217"/>
                    <a:pt x="12715" y="3271"/>
                  </a:cubicBezTo>
                  <a:cubicBezTo>
                    <a:pt x="12694" y="3333"/>
                    <a:pt x="12667" y="3395"/>
                    <a:pt x="12626" y="3447"/>
                  </a:cubicBezTo>
                  <a:cubicBezTo>
                    <a:pt x="12614" y="3449"/>
                    <a:pt x="12591" y="3455"/>
                    <a:pt x="12579" y="3457"/>
                  </a:cubicBezTo>
                  <a:cubicBezTo>
                    <a:pt x="12577" y="3408"/>
                    <a:pt x="12589" y="3354"/>
                    <a:pt x="12561" y="3310"/>
                  </a:cubicBezTo>
                  <a:cubicBezTo>
                    <a:pt x="12532" y="3265"/>
                    <a:pt x="12505" y="3215"/>
                    <a:pt x="12457" y="3188"/>
                  </a:cubicBezTo>
                  <a:cubicBezTo>
                    <a:pt x="12403" y="3157"/>
                    <a:pt x="12347" y="3120"/>
                    <a:pt x="12281" y="3125"/>
                  </a:cubicBezTo>
                  <a:cubicBezTo>
                    <a:pt x="12294" y="3180"/>
                    <a:pt x="12314" y="3233"/>
                    <a:pt x="12318" y="3290"/>
                  </a:cubicBezTo>
                  <a:cubicBezTo>
                    <a:pt x="12309" y="3329"/>
                    <a:pt x="12265" y="3326"/>
                    <a:pt x="12234" y="3328"/>
                  </a:cubicBezTo>
                  <a:cubicBezTo>
                    <a:pt x="12185" y="3327"/>
                    <a:pt x="12146" y="3366"/>
                    <a:pt x="12121" y="3404"/>
                  </a:cubicBezTo>
                  <a:cubicBezTo>
                    <a:pt x="12107" y="3462"/>
                    <a:pt x="12120" y="3521"/>
                    <a:pt x="12116" y="3579"/>
                  </a:cubicBezTo>
                  <a:cubicBezTo>
                    <a:pt x="12108" y="3616"/>
                    <a:pt x="12084" y="3647"/>
                    <a:pt x="12064" y="3679"/>
                  </a:cubicBezTo>
                  <a:cubicBezTo>
                    <a:pt x="12054" y="3680"/>
                    <a:pt x="12036" y="3681"/>
                    <a:pt x="12026" y="3681"/>
                  </a:cubicBezTo>
                  <a:cubicBezTo>
                    <a:pt x="12021" y="3607"/>
                    <a:pt x="12008" y="3522"/>
                    <a:pt x="11942" y="3476"/>
                  </a:cubicBezTo>
                  <a:cubicBezTo>
                    <a:pt x="11903" y="3436"/>
                    <a:pt x="11844" y="3429"/>
                    <a:pt x="11792" y="3438"/>
                  </a:cubicBezTo>
                  <a:cubicBezTo>
                    <a:pt x="11808" y="3504"/>
                    <a:pt x="11837" y="3566"/>
                    <a:pt x="11862" y="3629"/>
                  </a:cubicBezTo>
                  <a:cubicBezTo>
                    <a:pt x="11882" y="3685"/>
                    <a:pt x="11937" y="3723"/>
                    <a:pt x="11951" y="3781"/>
                  </a:cubicBezTo>
                  <a:cubicBezTo>
                    <a:pt x="11956" y="3831"/>
                    <a:pt x="11915" y="3866"/>
                    <a:pt x="11896" y="3907"/>
                  </a:cubicBezTo>
                  <a:cubicBezTo>
                    <a:pt x="11882" y="3971"/>
                    <a:pt x="11877" y="4037"/>
                    <a:pt x="11879" y="4102"/>
                  </a:cubicBezTo>
                  <a:cubicBezTo>
                    <a:pt x="11873" y="4150"/>
                    <a:pt x="11887" y="4207"/>
                    <a:pt x="11849" y="4244"/>
                  </a:cubicBezTo>
                  <a:cubicBezTo>
                    <a:pt x="11782" y="4329"/>
                    <a:pt x="11688" y="4386"/>
                    <a:pt x="11619" y="4470"/>
                  </a:cubicBezTo>
                  <a:cubicBezTo>
                    <a:pt x="11526" y="4552"/>
                    <a:pt x="11477" y="4669"/>
                    <a:pt x="11426" y="4779"/>
                  </a:cubicBezTo>
                  <a:cubicBezTo>
                    <a:pt x="11359" y="4884"/>
                    <a:pt x="11252" y="4969"/>
                    <a:pt x="11128" y="4988"/>
                  </a:cubicBezTo>
                  <a:cubicBezTo>
                    <a:pt x="11134" y="4933"/>
                    <a:pt x="11152" y="4881"/>
                    <a:pt x="11174" y="4830"/>
                  </a:cubicBezTo>
                  <a:cubicBezTo>
                    <a:pt x="11195" y="4786"/>
                    <a:pt x="11189" y="4736"/>
                    <a:pt x="11194" y="4688"/>
                  </a:cubicBezTo>
                  <a:cubicBezTo>
                    <a:pt x="11194" y="4601"/>
                    <a:pt x="11225" y="4517"/>
                    <a:pt x="11221" y="4429"/>
                  </a:cubicBezTo>
                  <a:cubicBezTo>
                    <a:pt x="11217" y="4370"/>
                    <a:pt x="11231" y="4312"/>
                    <a:pt x="11242" y="4255"/>
                  </a:cubicBezTo>
                  <a:cubicBezTo>
                    <a:pt x="11255" y="4205"/>
                    <a:pt x="11265" y="4148"/>
                    <a:pt x="11309" y="4115"/>
                  </a:cubicBezTo>
                  <a:cubicBezTo>
                    <a:pt x="11424" y="4029"/>
                    <a:pt x="11514" y="3889"/>
                    <a:pt x="11495" y="3741"/>
                  </a:cubicBezTo>
                  <a:cubicBezTo>
                    <a:pt x="11543" y="3726"/>
                    <a:pt x="11601" y="3725"/>
                    <a:pt x="11637" y="3683"/>
                  </a:cubicBezTo>
                  <a:cubicBezTo>
                    <a:pt x="11707" y="3623"/>
                    <a:pt x="11670" y="3523"/>
                    <a:pt x="11673" y="3444"/>
                  </a:cubicBezTo>
                  <a:cubicBezTo>
                    <a:pt x="11604" y="3468"/>
                    <a:pt x="11551" y="3524"/>
                    <a:pt x="11495" y="3569"/>
                  </a:cubicBezTo>
                  <a:cubicBezTo>
                    <a:pt x="11482" y="3572"/>
                    <a:pt x="11469" y="3575"/>
                    <a:pt x="11456" y="3576"/>
                  </a:cubicBezTo>
                  <a:cubicBezTo>
                    <a:pt x="11439" y="3523"/>
                    <a:pt x="11433" y="3467"/>
                    <a:pt x="11437" y="3411"/>
                  </a:cubicBezTo>
                  <a:cubicBezTo>
                    <a:pt x="11488" y="3398"/>
                    <a:pt x="11549" y="3383"/>
                    <a:pt x="11563" y="3324"/>
                  </a:cubicBezTo>
                  <a:cubicBezTo>
                    <a:pt x="11581" y="3240"/>
                    <a:pt x="11568" y="3150"/>
                    <a:pt x="11536" y="3072"/>
                  </a:cubicBezTo>
                  <a:cubicBezTo>
                    <a:pt x="11491" y="3116"/>
                    <a:pt x="11451" y="3164"/>
                    <a:pt x="11412" y="3213"/>
                  </a:cubicBezTo>
                  <a:cubicBezTo>
                    <a:pt x="11384" y="3251"/>
                    <a:pt x="11389" y="3302"/>
                    <a:pt x="11365" y="3340"/>
                  </a:cubicBezTo>
                  <a:cubicBezTo>
                    <a:pt x="11307" y="3339"/>
                    <a:pt x="11283" y="3262"/>
                    <a:pt x="11280" y="3214"/>
                  </a:cubicBezTo>
                  <a:cubicBezTo>
                    <a:pt x="11283" y="3145"/>
                    <a:pt x="11236" y="3073"/>
                    <a:pt x="11166" y="3061"/>
                  </a:cubicBezTo>
                  <a:cubicBezTo>
                    <a:pt x="11105" y="3051"/>
                    <a:pt x="11049" y="3009"/>
                    <a:pt x="10985" y="3026"/>
                  </a:cubicBezTo>
                  <a:cubicBezTo>
                    <a:pt x="11009" y="3054"/>
                    <a:pt x="11042" y="3075"/>
                    <a:pt x="11061" y="3107"/>
                  </a:cubicBezTo>
                  <a:cubicBezTo>
                    <a:pt x="11074" y="3142"/>
                    <a:pt x="11079" y="3180"/>
                    <a:pt x="11094" y="3214"/>
                  </a:cubicBezTo>
                  <a:cubicBezTo>
                    <a:pt x="11114" y="3281"/>
                    <a:pt x="11212" y="3263"/>
                    <a:pt x="11240" y="3324"/>
                  </a:cubicBezTo>
                  <a:cubicBezTo>
                    <a:pt x="11249" y="3341"/>
                    <a:pt x="11253" y="3359"/>
                    <a:pt x="11258" y="3377"/>
                  </a:cubicBezTo>
                  <a:cubicBezTo>
                    <a:pt x="11204" y="3364"/>
                    <a:pt x="11153" y="3335"/>
                    <a:pt x="11096" y="3338"/>
                  </a:cubicBezTo>
                  <a:cubicBezTo>
                    <a:pt x="11049" y="3336"/>
                    <a:pt x="11006" y="3363"/>
                    <a:pt x="10975" y="3396"/>
                  </a:cubicBezTo>
                  <a:cubicBezTo>
                    <a:pt x="11037" y="3479"/>
                    <a:pt x="11150" y="3488"/>
                    <a:pt x="11245" y="3483"/>
                  </a:cubicBezTo>
                  <a:cubicBezTo>
                    <a:pt x="11323" y="3475"/>
                    <a:pt x="11393" y="3547"/>
                    <a:pt x="11375" y="3625"/>
                  </a:cubicBezTo>
                  <a:cubicBezTo>
                    <a:pt x="11329" y="3617"/>
                    <a:pt x="11295" y="3572"/>
                    <a:pt x="11245" y="3581"/>
                  </a:cubicBezTo>
                  <a:cubicBezTo>
                    <a:pt x="11200" y="3584"/>
                    <a:pt x="11141" y="3588"/>
                    <a:pt x="11120" y="3635"/>
                  </a:cubicBezTo>
                  <a:cubicBezTo>
                    <a:pt x="11198" y="3662"/>
                    <a:pt x="11250" y="3731"/>
                    <a:pt x="11324" y="3764"/>
                  </a:cubicBezTo>
                  <a:cubicBezTo>
                    <a:pt x="11353" y="3780"/>
                    <a:pt x="11391" y="3801"/>
                    <a:pt x="11390" y="3839"/>
                  </a:cubicBezTo>
                  <a:cubicBezTo>
                    <a:pt x="11402" y="3928"/>
                    <a:pt x="11308" y="3977"/>
                    <a:pt x="11240" y="4007"/>
                  </a:cubicBezTo>
                  <a:cubicBezTo>
                    <a:pt x="11235" y="3926"/>
                    <a:pt x="11210" y="3849"/>
                    <a:pt x="11187" y="3771"/>
                  </a:cubicBezTo>
                  <a:cubicBezTo>
                    <a:pt x="11126" y="3659"/>
                    <a:pt x="10993" y="3609"/>
                    <a:pt x="10936" y="3493"/>
                  </a:cubicBezTo>
                  <a:cubicBezTo>
                    <a:pt x="10848" y="3379"/>
                    <a:pt x="10871" y="3228"/>
                    <a:pt x="10895" y="3097"/>
                  </a:cubicBezTo>
                  <a:cubicBezTo>
                    <a:pt x="10906" y="2969"/>
                    <a:pt x="10998" y="2868"/>
                    <a:pt x="11079" y="2774"/>
                  </a:cubicBezTo>
                  <a:cubicBezTo>
                    <a:pt x="11133" y="2812"/>
                    <a:pt x="11111" y="2893"/>
                    <a:pt x="11164" y="2930"/>
                  </a:cubicBezTo>
                  <a:cubicBezTo>
                    <a:pt x="11221" y="2973"/>
                    <a:pt x="11289" y="2999"/>
                    <a:pt x="11359" y="3013"/>
                  </a:cubicBezTo>
                  <a:cubicBezTo>
                    <a:pt x="11388" y="2939"/>
                    <a:pt x="11340" y="2868"/>
                    <a:pt x="11310" y="2803"/>
                  </a:cubicBezTo>
                  <a:cubicBezTo>
                    <a:pt x="11289" y="2754"/>
                    <a:pt x="11234" y="2731"/>
                    <a:pt x="11211" y="2683"/>
                  </a:cubicBezTo>
                  <a:cubicBezTo>
                    <a:pt x="11238" y="2669"/>
                    <a:pt x="11265" y="2654"/>
                    <a:pt x="11293" y="2640"/>
                  </a:cubicBezTo>
                  <a:cubicBezTo>
                    <a:pt x="11370" y="2702"/>
                    <a:pt x="11355" y="2816"/>
                    <a:pt x="11421" y="2885"/>
                  </a:cubicBezTo>
                  <a:cubicBezTo>
                    <a:pt x="11477" y="2938"/>
                    <a:pt x="11556" y="2963"/>
                    <a:pt x="11631" y="2968"/>
                  </a:cubicBezTo>
                  <a:cubicBezTo>
                    <a:pt x="11665" y="2871"/>
                    <a:pt x="11569" y="2803"/>
                    <a:pt x="11550" y="2716"/>
                  </a:cubicBezTo>
                  <a:cubicBezTo>
                    <a:pt x="11633" y="2737"/>
                    <a:pt x="11685" y="2831"/>
                    <a:pt x="11777" y="2817"/>
                  </a:cubicBezTo>
                  <a:cubicBezTo>
                    <a:pt x="11858" y="2807"/>
                    <a:pt x="11937" y="2761"/>
                    <a:pt x="11987" y="2697"/>
                  </a:cubicBezTo>
                  <a:cubicBezTo>
                    <a:pt x="11933" y="2642"/>
                    <a:pt x="11863" y="2602"/>
                    <a:pt x="11792" y="2571"/>
                  </a:cubicBezTo>
                  <a:cubicBezTo>
                    <a:pt x="11670" y="2563"/>
                    <a:pt x="11538" y="2599"/>
                    <a:pt x="11427" y="2532"/>
                  </a:cubicBezTo>
                  <a:cubicBezTo>
                    <a:pt x="11433" y="2514"/>
                    <a:pt x="11436" y="2492"/>
                    <a:pt x="11455" y="2482"/>
                  </a:cubicBezTo>
                  <a:cubicBezTo>
                    <a:pt x="11504" y="2453"/>
                    <a:pt x="11558" y="2417"/>
                    <a:pt x="11573" y="2358"/>
                  </a:cubicBezTo>
                  <a:cubicBezTo>
                    <a:pt x="11593" y="2287"/>
                    <a:pt x="11531" y="2232"/>
                    <a:pt x="11493" y="2179"/>
                  </a:cubicBezTo>
                  <a:cubicBezTo>
                    <a:pt x="11447" y="2241"/>
                    <a:pt x="11372" y="2279"/>
                    <a:pt x="11341" y="2352"/>
                  </a:cubicBezTo>
                  <a:cubicBezTo>
                    <a:pt x="11318" y="2397"/>
                    <a:pt x="11315" y="2447"/>
                    <a:pt x="11298" y="2493"/>
                  </a:cubicBezTo>
                  <a:cubicBezTo>
                    <a:pt x="11261" y="2544"/>
                    <a:pt x="11204" y="2579"/>
                    <a:pt x="11141" y="2587"/>
                  </a:cubicBezTo>
                  <a:cubicBezTo>
                    <a:pt x="11139" y="2527"/>
                    <a:pt x="11200" y="2477"/>
                    <a:pt x="11176" y="2417"/>
                  </a:cubicBezTo>
                  <a:cubicBezTo>
                    <a:pt x="11145" y="2355"/>
                    <a:pt x="11102" y="2301"/>
                    <a:pt x="11063" y="2245"/>
                  </a:cubicBezTo>
                  <a:cubicBezTo>
                    <a:pt x="11057" y="2249"/>
                    <a:pt x="11045" y="2257"/>
                    <a:pt x="11039" y="2261"/>
                  </a:cubicBezTo>
                  <a:cubicBezTo>
                    <a:pt x="11013" y="2345"/>
                    <a:pt x="10960" y="2430"/>
                    <a:pt x="10984" y="2521"/>
                  </a:cubicBezTo>
                  <a:cubicBezTo>
                    <a:pt x="10995" y="2585"/>
                    <a:pt x="11038" y="2645"/>
                    <a:pt x="11023" y="2712"/>
                  </a:cubicBezTo>
                  <a:cubicBezTo>
                    <a:pt x="10985" y="2761"/>
                    <a:pt x="10941" y="2806"/>
                    <a:pt x="10902" y="2855"/>
                  </a:cubicBezTo>
                  <a:cubicBezTo>
                    <a:pt x="10886" y="2855"/>
                    <a:pt x="10870" y="2855"/>
                    <a:pt x="10854" y="2855"/>
                  </a:cubicBezTo>
                  <a:cubicBezTo>
                    <a:pt x="10888" y="2726"/>
                    <a:pt x="10898" y="2591"/>
                    <a:pt x="10914" y="2459"/>
                  </a:cubicBezTo>
                  <a:cubicBezTo>
                    <a:pt x="10925" y="2419"/>
                    <a:pt x="10940" y="2379"/>
                    <a:pt x="10946" y="2337"/>
                  </a:cubicBezTo>
                  <a:cubicBezTo>
                    <a:pt x="10962" y="2245"/>
                    <a:pt x="11018" y="2169"/>
                    <a:pt x="11063" y="2090"/>
                  </a:cubicBezTo>
                  <a:cubicBezTo>
                    <a:pt x="11100" y="2023"/>
                    <a:pt x="11154" y="1969"/>
                    <a:pt x="11206" y="1914"/>
                  </a:cubicBezTo>
                  <a:cubicBezTo>
                    <a:pt x="11254" y="1866"/>
                    <a:pt x="11299" y="1813"/>
                    <a:pt x="11355" y="1774"/>
                  </a:cubicBezTo>
                  <a:cubicBezTo>
                    <a:pt x="11417" y="1729"/>
                    <a:pt x="11470" y="1674"/>
                    <a:pt x="11539" y="1640"/>
                  </a:cubicBezTo>
                  <a:cubicBezTo>
                    <a:pt x="11599" y="1598"/>
                    <a:pt x="11674" y="1599"/>
                    <a:pt x="11739" y="1570"/>
                  </a:cubicBezTo>
                  <a:cubicBezTo>
                    <a:pt x="11860" y="1544"/>
                    <a:pt x="11983" y="1526"/>
                    <a:pt x="12107" y="1538"/>
                  </a:cubicBezTo>
                  <a:cubicBezTo>
                    <a:pt x="12163" y="1553"/>
                    <a:pt x="12216" y="1580"/>
                    <a:pt x="12263" y="1614"/>
                  </a:cubicBezTo>
                  <a:cubicBezTo>
                    <a:pt x="12224" y="1667"/>
                    <a:pt x="12165" y="1700"/>
                    <a:pt x="12131" y="1756"/>
                  </a:cubicBezTo>
                  <a:cubicBezTo>
                    <a:pt x="12127" y="1801"/>
                    <a:pt x="12131" y="1846"/>
                    <a:pt x="12136" y="1891"/>
                  </a:cubicBezTo>
                  <a:cubicBezTo>
                    <a:pt x="12141" y="1910"/>
                    <a:pt x="12141" y="1959"/>
                    <a:pt x="12171" y="1946"/>
                  </a:cubicBezTo>
                  <a:cubicBezTo>
                    <a:pt x="12243" y="1887"/>
                    <a:pt x="12296" y="1803"/>
                    <a:pt x="12321" y="1713"/>
                  </a:cubicBezTo>
                  <a:cubicBezTo>
                    <a:pt x="12384" y="1705"/>
                    <a:pt x="12408" y="1777"/>
                    <a:pt x="12411" y="1828"/>
                  </a:cubicBezTo>
                  <a:cubicBezTo>
                    <a:pt x="12388" y="1884"/>
                    <a:pt x="12319" y="1898"/>
                    <a:pt x="12278" y="1938"/>
                  </a:cubicBezTo>
                  <a:cubicBezTo>
                    <a:pt x="12265" y="1965"/>
                    <a:pt x="12254" y="1995"/>
                    <a:pt x="12258" y="2025"/>
                  </a:cubicBezTo>
                  <a:cubicBezTo>
                    <a:pt x="12270" y="2109"/>
                    <a:pt x="12295" y="2190"/>
                    <a:pt x="12325" y="2269"/>
                  </a:cubicBezTo>
                  <a:cubicBezTo>
                    <a:pt x="12383" y="2246"/>
                    <a:pt x="12428" y="2193"/>
                    <a:pt x="12448" y="2135"/>
                  </a:cubicBezTo>
                  <a:cubicBezTo>
                    <a:pt x="12454" y="2085"/>
                    <a:pt x="12414" y="2013"/>
                    <a:pt x="12476" y="1987"/>
                  </a:cubicBezTo>
                  <a:cubicBezTo>
                    <a:pt x="12544" y="2036"/>
                    <a:pt x="12521" y="2134"/>
                    <a:pt x="12562" y="2200"/>
                  </a:cubicBezTo>
                  <a:cubicBezTo>
                    <a:pt x="12618" y="2234"/>
                    <a:pt x="12674" y="2269"/>
                    <a:pt x="12723" y="2314"/>
                  </a:cubicBezTo>
                  <a:cubicBezTo>
                    <a:pt x="12739" y="2333"/>
                    <a:pt x="12766" y="2329"/>
                    <a:pt x="12789" y="2332"/>
                  </a:cubicBezTo>
                  <a:cubicBezTo>
                    <a:pt x="12822" y="2275"/>
                    <a:pt x="12820" y="2210"/>
                    <a:pt x="12800" y="2149"/>
                  </a:cubicBezTo>
                  <a:cubicBezTo>
                    <a:pt x="12788" y="2076"/>
                    <a:pt x="12702" y="2068"/>
                    <a:pt x="12648" y="2037"/>
                  </a:cubicBezTo>
                  <a:cubicBezTo>
                    <a:pt x="12594" y="2013"/>
                    <a:pt x="12565" y="1953"/>
                    <a:pt x="12574" y="1895"/>
                  </a:cubicBezTo>
                  <a:cubicBezTo>
                    <a:pt x="12627" y="1904"/>
                    <a:pt x="12659" y="1949"/>
                    <a:pt x="12706" y="1970"/>
                  </a:cubicBezTo>
                  <a:cubicBezTo>
                    <a:pt x="12766" y="1974"/>
                    <a:pt x="12831" y="1981"/>
                    <a:pt x="12887" y="1951"/>
                  </a:cubicBezTo>
                  <a:cubicBezTo>
                    <a:pt x="12855" y="1890"/>
                    <a:pt x="12801" y="1845"/>
                    <a:pt x="12748" y="1802"/>
                  </a:cubicBezTo>
                  <a:cubicBezTo>
                    <a:pt x="12699" y="1760"/>
                    <a:pt x="12628" y="1793"/>
                    <a:pt x="12574" y="1762"/>
                  </a:cubicBezTo>
                  <a:cubicBezTo>
                    <a:pt x="12515" y="1736"/>
                    <a:pt x="12465" y="1676"/>
                    <a:pt x="12469" y="1609"/>
                  </a:cubicBezTo>
                  <a:cubicBezTo>
                    <a:pt x="12526" y="1619"/>
                    <a:pt x="12577" y="1647"/>
                    <a:pt x="12630" y="1668"/>
                  </a:cubicBezTo>
                  <a:cubicBezTo>
                    <a:pt x="12678" y="1685"/>
                    <a:pt x="12718" y="1647"/>
                    <a:pt x="12755" y="1624"/>
                  </a:cubicBezTo>
                  <a:cubicBezTo>
                    <a:pt x="12790" y="1596"/>
                    <a:pt x="12838" y="1572"/>
                    <a:pt x="12840" y="1522"/>
                  </a:cubicBezTo>
                  <a:cubicBezTo>
                    <a:pt x="12769" y="1472"/>
                    <a:pt x="12680" y="1464"/>
                    <a:pt x="12596" y="1470"/>
                  </a:cubicBezTo>
                  <a:cubicBezTo>
                    <a:pt x="12525" y="1468"/>
                    <a:pt x="12464" y="1509"/>
                    <a:pt x="12396" y="1522"/>
                  </a:cubicBezTo>
                  <a:cubicBezTo>
                    <a:pt x="12315" y="1526"/>
                    <a:pt x="12261" y="1446"/>
                    <a:pt x="12183" y="1435"/>
                  </a:cubicBezTo>
                  <a:cubicBezTo>
                    <a:pt x="12131" y="1429"/>
                    <a:pt x="12079" y="1421"/>
                    <a:pt x="12028" y="1408"/>
                  </a:cubicBezTo>
                  <a:cubicBezTo>
                    <a:pt x="12027" y="1390"/>
                    <a:pt x="12026" y="1372"/>
                    <a:pt x="12026" y="1354"/>
                  </a:cubicBezTo>
                  <a:cubicBezTo>
                    <a:pt x="12056" y="1342"/>
                    <a:pt x="12089" y="1332"/>
                    <a:pt x="12120" y="1348"/>
                  </a:cubicBezTo>
                  <a:cubicBezTo>
                    <a:pt x="12180" y="1374"/>
                    <a:pt x="12250" y="1376"/>
                    <a:pt x="12308" y="1342"/>
                  </a:cubicBezTo>
                  <a:cubicBezTo>
                    <a:pt x="12384" y="1296"/>
                    <a:pt x="12467" y="1243"/>
                    <a:pt x="12500" y="1154"/>
                  </a:cubicBezTo>
                  <a:cubicBezTo>
                    <a:pt x="12486" y="1155"/>
                    <a:pt x="12460" y="1155"/>
                    <a:pt x="12447" y="1155"/>
                  </a:cubicBezTo>
                  <a:cubicBezTo>
                    <a:pt x="12354" y="1182"/>
                    <a:pt x="12259" y="1205"/>
                    <a:pt x="12163" y="1216"/>
                  </a:cubicBezTo>
                  <a:cubicBezTo>
                    <a:pt x="12162" y="1167"/>
                    <a:pt x="12205" y="1137"/>
                    <a:pt x="12236" y="1105"/>
                  </a:cubicBezTo>
                  <a:cubicBezTo>
                    <a:pt x="12266" y="1078"/>
                    <a:pt x="12294" y="1036"/>
                    <a:pt x="12339" y="1037"/>
                  </a:cubicBezTo>
                  <a:cubicBezTo>
                    <a:pt x="12408" y="1049"/>
                    <a:pt x="12480" y="1060"/>
                    <a:pt x="12550" y="1048"/>
                  </a:cubicBezTo>
                  <a:cubicBezTo>
                    <a:pt x="12595" y="1026"/>
                    <a:pt x="12640" y="1001"/>
                    <a:pt x="12681" y="971"/>
                  </a:cubicBezTo>
                  <a:cubicBezTo>
                    <a:pt x="12699" y="933"/>
                    <a:pt x="12661" y="903"/>
                    <a:pt x="12635" y="881"/>
                  </a:cubicBezTo>
                  <a:cubicBezTo>
                    <a:pt x="12562" y="847"/>
                    <a:pt x="12479" y="889"/>
                    <a:pt x="12406" y="862"/>
                  </a:cubicBezTo>
                  <a:cubicBezTo>
                    <a:pt x="12421" y="767"/>
                    <a:pt x="12527" y="742"/>
                    <a:pt x="12585" y="679"/>
                  </a:cubicBezTo>
                  <a:cubicBezTo>
                    <a:pt x="12668" y="620"/>
                    <a:pt x="12718" y="486"/>
                    <a:pt x="12642" y="402"/>
                  </a:cubicBezTo>
                  <a:cubicBezTo>
                    <a:pt x="12618" y="371"/>
                    <a:pt x="12574" y="381"/>
                    <a:pt x="12540" y="385"/>
                  </a:cubicBezTo>
                  <a:cubicBezTo>
                    <a:pt x="12499" y="414"/>
                    <a:pt x="12482" y="463"/>
                    <a:pt x="12455" y="504"/>
                  </a:cubicBezTo>
                  <a:cubicBezTo>
                    <a:pt x="12415" y="567"/>
                    <a:pt x="12414" y="644"/>
                    <a:pt x="12408" y="716"/>
                  </a:cubicBezTo>
                  <a:cubicBezTo>
                    <a:pt x="12378" y="771"/>
                    <a:pt x="12329" y="814"/>
                    <a:pt x="12292" y="864"/>
                  </a:cubicBezTo>
                  <a:cubicBezTo>
                    <a:pt x="12284" y="865"/>
                    <a:pt x="12268" y="865"/>
                    <a:pt x="12260" y="865"/>
                  </a:cubicBezTo>
                  <a:cubicBezTo>
                    <a:pt x="12256" y="771"/>
                    <a:pt x="12248" y="665"/>
                    <a:pt x="12184" y="590"/>
                  </a:cubicBezTo>
                  <a:cubicBezTo>
                    <a:pt x="12127" y="628"/>
                    <a:pt x="12108" y="696"/>
                    <a:pt x="12086" y="757"/>
                  </a:cubicBezTo>
                  <a:cubicBezTo>
                    <a:pt x="12070" y="838"/>
                    <a:pt x="12146" y="900"/>
                    <a:pt x="12139" y="980"/>
                  </a:cubicBezTo>
                  <a:cubicBezTo>
                    <a:pt x="12149" y="1035"/>
                    <a:pt x="12120" y="1084"/>
                    <a:pt x="12089" y="1127"/>
                  </a:cubicBezTo>
                  <a:cubicBezTo>
                    <a:pt x="12073" y="1128"/>
                    <a:pt x="12057" y="1128"/>
                    <a:pt x="12041" y="1125"/>
                  </a:cubicBezTo>
                  <a:cubicBezTo>
                    <a:pt x="12051" y="1068"/>
                    <a:pt x="12092" y="1001"/>
                    <a:pt x="12055" y="947"/>
                  </a:cubicBezTo>
                  <a:cubicBezTo>
                    <a:pt x="12014" y="902"/>
                    <a:pt x="11965" y="864"/>
                    <a:pt x="11912" y="833"/>
                  </a:cubicBezTo>
                  <a:cubicBezTo>
                    <a:pt x="11889" y="864"/>
                    <a:pt x="11876" y="900"/>
                    <a:pt x="11864" y="936"/>
                  </a:cubicBezTo>
                  <a:cubicBezTo>
                    <a:pt x="11845" y="1034"/>
                    <a:pt x="11906" y="1119"/>
                    <a:pt x="11934" y="1209"/>
                  </a:cubicBezTo>
                  <a:cubicBezTo>
                    <a:pt x="11939" y="1327"/>
                    <a:pt x="11831" y="1421"/>
                    <a:pt x="11719" y="1430"/>
                  </a:cubicBezTo>
                  <a:cubicBezTo>
                    <a:pt x="11605" y="1480"/>
                    <a:pt x="11488" y="1523"/>
                    <a:pt x="11381" y="1587"/>
                  </a:cubicBezTo>
                  <a:cubicBezTo>
                    <a:pt x="11303" y="1639"/>
                    <a:pt x="11244" y="1714"/>
                    <a:pt x="11176" y="1778"/>
                  </a:cubicBezTo>
                  <a:cubicBezTo>
                    <a:pt x="11149" y="1800"/>
                    <a:pt x="11129" y="1846"/>
                    <a:pt x="11088" y="1838"/>
                  </a:cubicBezTo>
                  <a:cubicBezTo>
                    <a:pt x="11079" y="1776"/>
                    <a:pt x="11091" y="1694"/>
                    <a:pt x="11158" y="1669"/>
                  </a:cubicBezTo>
                  <a:cubicBezTo>
                    <a:pt x="11238" y="1642"/>
                    <a:pt x="11309" y="1569"/>
                    <a:pt x="11316" y="1482"/>
                  </a:cubicBezTo>
                  <a:cubicBezTo>
                    <a:pt x="11322" y="1420"/>
                    <a:pt x="11338" y="1354"/>
                    <a:pt x="11315" y="1294"/>
                  </a:cubicBezTo>
                  <a:cubicBezTo>
                    <a:pt x="11292" y="1312"/>
                    <a:pt x="11269" y="1330"/>
                    <a:pt x="11249" y="1351"/>
                  </a:cubicBezTo>
                  <a:cubicBezTo>
                    <a:pt x="11191" y="1406"/>
                    <a:pt x="11172" y="1498"/>
                    <a:pt x="11091" y="1527"/>
                  </a:cubicBezTo>
                  <a:cubicBezTo>
                    <a:pt x="11087" y="1455"/>
                    <a:pt x="11055" y="1383"/>
                    <a:pt x="11071" y="1310"/>
                  </a:cubicBezTo>
                  <a:cubicBezTo>
                    <a:pt x="11103" y="1291"/>
                    <a:pt x="11141" y="1290"/>
                    <a:pt x="11175" y="1276"/>
                  </a:cubicBezTo>
                  <a:cubicBezTo>
                    <a:pt x="11209" y="1244"/>
                    <a:pt x="11247" y="1200"/>
                    <a:pt x="11234" y="1148"/>
                  </a:cubicBezTo>
                  <a:cubicBezTo>
                    <a:pt x="11217" y="1101"/>
                    <a:pt x="11198" y="1054"/>
                    <a:pt x="11185" y="1006"/>
                  </a:cubicBezTo>
                  <a:cubicBezTo>
                    <a:pt x="11123" y="1039"/>
                    <a:pt x="11104" y="1115"/>
                    <a:pt x="11071" y="1173"/>
                  </a:cubicBezTo>
                  <a:cubicBezTo>
                    <a:pt x="11056" y="1174"/>
                    <a:pt x="11040" y="1174"/>
                    <a:pt x="11025" y="1175"/>
                  </a:cubicBezTo>
                  <a:cubicBezTo>
                    <a:pt x="11013" y="1112"/>
                    <a:pt x="10978" y="1005"/>
                    <a:pt x="11067" y="987"/>
                  </a:cubicBezTo>
                  <a:cubicBezTo>
                    <a:pt x="11157" y="963"/>
                    <a:pt x="11203" y="873"/>
                    <a:pt x="11233" y="792"/>
                  </a:cubicBezTo>
                  <a:cubicBezTo>
                    <a:pt x="11242" y="744"/>
                    <a:pt x="11231" y="695"/>
                    <a:pt x="11220" y="649"/>
                  </a:cubicBezTo>
                  <a:cubicBezTo>
                    <a:pt x="11126" y="642"/>
                    <a:pt x="11054" y="716"/>
                    <a:pt x="11012" y="792"/>
                  </a:cubicBezTo>
                  <a:cubicBezTo>
                    <a:pt x="10995" y="816"/>
                    <a:pt x="10986" y="850"/>
                    <a:pt x="10954" y="856"/>
                  </a:cubicBezTo>
                  <a:cubicBezTo>
                    <a:pt x="10919" y="801"/>
                    <a:pt x="10907" y="736"/>
                    <a:pt x="10884" y="676"/>
                  </a:cubicBezTo>
                  <a:cubicBezTo>
                    <a:pt x="10895" y="642"/>
                    <a:pt x="10927" y="609"/>
                    <a:pt x="10910" y="572"/>
                  </a:cubicBezTo>
                  <a:cubicBezTo>
                    <a:pt x="10894" y="514"/>
                    <a:pt x="10853" y="467"/>
                    <a:pt x="10807" y="430"/>
                  </a:cubicBezTo>
                  <a:cubicBezTo>
                    <a:pt x="10739" y="403"/>
                    <a:pt x="10668" y="378"/>
                    <a:pt x="10594" y="376"/>
                  </a:cubicBezTo>
                  <a:cubicBezTo>
                    <a:pt x="10607" y="475"/>
                    <a:pt x="10640" y="569"/>
                    <a:pt x="10686" y="657"/>
                  </a:cubicBezTo>
                  <a:cubicBezTo>
                    <a:pt x="10720" y="707"/>
                    <a:pt x="10777" y="736"/>
                    <a:pt x="10824" y="772"/>
                  </a:cubicBezTo>
                  <a:cubicBezTo>
                    <a:pt x="10826" y="785"/>
                    <a:pt x="10829" y="811"/>
                    <a:pt x="10831" y="824"/>
                  </a:cubicBezTo>
                  <a:cubicBezTo>
                    <a:pt x="10822" y="823"/>
                    <a:pt x="10805" y="819"/>
                    <a:pt x="10796" y="817"/>
                  </a:cubicBezTo>
                  <a:cubicBezTo>
                    <a:pt x="10733" y="764"/>
                    <a:pt x="10650" y="746"/>
                    <a:pt x="10572" y="725"/>
                  </a:cubicBezTo>
                  <a:cubicBezTo>
                    <a:pt x="10612" y="851"/>
                    <a:pt x="10705" y="966"/>
                    <a:pt x="10829" y="1015"/>
                  </a:cubicBezTo>
                  <a:cubicBezTo>
                    <a:pt x="10889" y="1049"/>
                    <a:pt x="10930" y="1115"/>
                    <a:pt x="10933" y="1185"/>
                  </a:cubicBezTo>
                  <a:cubicBezTo>
                    <a:pt x="10924" y="1185"/>
                    <a:pt x="10907" y="1185"/>
                    <a:pt x="10898" y="1185"/>
                  </a:cubicBezTo>
                  <a:cubicBezTo>
                    <a:pt x="10866" y="1149"/>
                    <a:pt x="10834" y="1111"/>
                    <a:pt x="10795" y="1082"/>
                  </a:cubicBezTo>
                  <a:cubicBezTo>
                    <a:pt x="10743" y="1068"/>
                    <a:pt x="10690" y="1079"/>
                    <a:pt x="10638" y="1082"/>
                  </a:cubicBezTo>
                  <a:cubicBezTo>
                    <a:pt x="10642" y="1103"/>
                    <a:pt x="10641" y="1126"/>
                    <a:pt x="10656" y="1143"/>
                  </a:cubicBezTo>
                  <a:cubicBezTo>
                    <a:pt x="10694" y="1192"/>
                    <a:pt x="10734" y="1245"/>
                    <a:pt x="10796" y="1264"/>
                  </a:cubicBezTo>
                  <a:cubicBezTo>
                    <a:pt x="10861" y="1296"/>
                    <a:pt x="10966" y="1311"/>
                    <a:pt x="10967" y="1403"/>
                  </a:cubicBezTo>
                  <a:cubicBezTo>
                    <a:pt x="10958" y="1402"/>
                    <a:pt x="10940" y="1399"/>
                    <a:pt x="10931" y="1398"/>
                  </a:cubicBezTo>
                  <a:cubicBezTo>
                    <a:pt x="10859" y="1337"/>
                    <a:pt x="10760" y="1362"/>
                    <a:pt x="10675" y="1334"/>
                  </a:cubicBezTo>
                  <a:cubicBezTo>
                    <a:pt x="10691" y="1386"/>
                    <a:pt x="10719" y="1433"/>
                    <a:pt x="10746" y="1479"/>
                  </a:cubicBezTo>
                  <a:cubicBezTo>
                    <a:pt x="10798" y="1555"/>
                    <a:pt x="10900" y="1577"/>
                    <a:pt x="10948" y="1656"/>
                  </a:cubicBezTo>
                  <a:cubicBezTo>
                    <a:pt x="10983" y="1733"/>
                    <a:pt x="10958" y="1819"/>
                    <a:pt x="10944" y="1899"/>
                  </a:cubicBezTo>
                  <a:cubicBezTo>
                    <a:pt x="10919" y="1972"/>
                    <a:pt x="10902" y="2048"/>
                    <a:pt x="10861" y="2115"/>
                  </a:cubicBezTo>
                  <a:cubicBezTo>
                    <a:pt x="10827" y="2188"/>
                    <a:pt x="10781" y="2258"/>
                    <a:pt x="10769" y="2339"/>
                  </a:cubicBezTo>
                  <a:cubicBezTo>
                    <a:pt x="10760" y="2421"/>
                    <a:pt x="10753" y="2504"/>
                    <a:pt x="10732" y="2583"/>
                  </a:cubicBezTo>
                  <a:cubicBezTo>
                    <a:pt x="10689" y="2540"/>
                    <a:pt x="10654" y="2490"/>
                    <a:pt x="10620" y="2440"/>
                  </a:cubicBezTo>
                  <a:cubicBezTo>
                    <a:pt x="10579" y="2377"/>
                    <a:pt x="10569" y="2300"/>
                    <a:pt x="10537" y="2233"/>
                  </a:cubicBezTo>
                  <a:cubicBezTo>
                    <a:pt x="10516" y="2185"/>
                    <a:pt x="10479" y="2146"/>
                    <a:pt x="10462" y="2097"/>
                  </a:cubicBezTo>
                  <a:cubicBezTo>
                    <a:pt x="10454" y="2067"/>
                    <a:pt x="10451" y="2028"/>
                    <a:pt x="10477" y="2005"/>
                  </a:cubicBezTo>
                  <a:cubicBezTo>
                    <a:pt x="10517" y="1965"/>
                    <a:pt x="10555" y="1919"/>
                    <a:pt x="10569" y="1862"/>
                  </a:cubicBezTo>
                  <a:cubicBezTo>
                    <a:pt x="10543" y="1772"/>
                    <a:pt x="10484" y="1698"/>
                    <a:pt x="10444" y="1615"/>
                  </a:cubicBezTo>
                  <a:cubicBezTo>
                    <a:pt x="10424" y="1638"/>
                    <a:pt x="10405" y="1662"/>
                    <a:pt x="10390" y="1688"/>
                  </a:cubicBezTo>
                  <a:cubicBezTo>
                    <a:pt x="10367" y="1748"/>
                    <a:pt x="10404" y="1817"/>
                    <a:pt x="10365" y="1872"/>
                  </a:cubicBezTo>
                  <a:cubicBezTo>
                    <a:pt x="10336" y="1818"/>
                    <a:pt x="10319" y="1759"/>
                    <a:pt x="10295" y="1703"/>
                  </a:cubicBezTo>
                  <a:cubicBezTo>
                    <a:pt x="10266" y="1625"/>
                    <a:pt x="10351" y="1570"/>
                    <a:pt x="10356" y="1495"/>
                  </a:cubicBezTo>
                  <a:cubicBezTo>
                    <a:pt x="10359" y="1439"/>
                    <a:pt x="10362" y="1381"/>
                    <a:pt x="10350" y="1327"/>
                  </a:cubicBezTo>
                  <a:cubicBezTo>
                    <a:pt x="10335" y="1307"/>
                    <a:pt x="10325" y="1259"/>
                    <a:pt x="10293" y="1276"/>
                  </a:cubicBezTo>
                  <a:cubicBezTo>
                    <a:pt x="10261" y="1308"/>
                    <a:pt x="10238" y="1349"/>
                    <a:pt x="10224" y="1393"/>
                  </a:cubicBezTo>
                  <a:cubicBezTo>
                    <a:pt x="10212" y="1459"/>
                    <a:pt x="10226" y="1527"/>
                    <a:pt x="10220" y="1594"/>
                  </a:cubicBezTo>
                  <a:cubicBezTo>
                    <a:pt x="10156" y="1581"/>
                    <a:pt x="10112" y="1530"/>
                    <a:pt x="10074" y="1482"/>
                  </a:cubicBezTo>
                  <a:cubicBezTo>
                    <a:pt x="10023" y="1426"/>
                    <a:pt x="10018" y="1339"/>
                    <a:pt x="9950" y="1297"/>
                  </a:cubicBezTo>
                  <a:cubicBezTo>
                    <a:pt x="9886" y="1282"/>
                    <a:pt x="9823" y="1311"/>
                    <a:pt x="9761" y="1324"/>
                  </a:cubicBezTo>
                  <a:cubicBezTo>
                    <a:pt x="9724" y="1336"/>
                    <a:pt x="9683" y="1346"/>
                    <a:pt x="9654" y="1375"/>
                  </a:cubicBezTo>
                  <a:cubicBezTo>
                    <a:pt x="9686" y="1413"/>
                    <a:pt x="9724" y="1445"/>
                    <a:pt x="9766" y="1472"/>
                  </a:cubicBezTo>
                  <a:cubicBezTo>
                    <a:pt x="9865" y="1519"/>
                    <a:pt x="9989" y="1512"/>
                    <a:pt x="10074" y="1589"/>
                  </a:cubicBezTo>
                  <a:cubicBezTo>
                    <a:pt x="10099" y="1611"/>
                    <a:pt x="10134" y="1638"/>
                    <a:pt x="10123" y="1676"/>
                  </a:cubicBezTo>
                  <a:cubicBezTo>
                    <a:pt x="10081" y="1685"/>
                    <a:pt x="10055" y="1645"/>
                    <a:pt x="10022" y="1627"/>
                  </a:cubicBezTo>
                  <a:cubicBezTo>
                    <a:pt x="9943" y="1572"/>
                    <a:pt x="9842" y="1612"/>
                    <a:pt x="9763" y="1645"/>
                  </a:cubicBezTo>
                  <a:cubicBezTo>
                    <a:pt x="9830" y="1683"/>
                    <a:pt x="9889" y="1735"/>
                    <a:pt x="9962" y="1760"/>
                  </a:cubicBezTo>
                  <a:cubicBezTo>
                    <a:pt x="10049" y="1794"/>
                    <a:pt x="10156" y="1777"/>
                    <a:pt x="10227" y="1846"/>
                  </a:cubicBezTo>
                  <a:cubicBezTo>
                    <a:pt x="10269" y="1893"/>
                    <a:pt x="10312" y="1946"/>
                    <a:pt x="10315" y="2012"/>
                  </a:cubicBezTo>
                  <a:cubicBezTo>
                    <a:pt x="10251" y="2001"/>
                    <a:pt x="10203" y="1943"/>
                    <a:pt x="10136" y="1944"/>
                  </a:cubicBezTo>
                  <a:cubicBezTo>
                    <a:pt x="10087" y="1942"/>
                    <a:pt x="10044" y="1966"/>
                    <a:pt x="9999" y="1979"/>
                  </a:cubicBezTo>
                  <a:cubicBezTo>
                    <a:pt x="9961" y="1909"/>
                    <a:pt x="9884" y="1874"/>
                    <a:pt x="9812" y="1846"/>
                  </a:cubicBezTo>
                  <a:cubicBezTo>
                    <a:pt x="9766" y="1831"/>
                    <a:pt x="9738" y="1781"/>
                    <a:pt x="9687" y="1777"/>
                  </a:cubicBezTo>
                  <a:cubicBezTo>
                    <a:pt x="9685" y="1829"/>
                    <a:pt x="9692" y="1880"/>
                    <a:pt x="9704" y="1930"/>
                  </a:cubicBezTo>
                  <a:cubicBezTo>
                    <a:pt x="9732" y="2001"/>
                    <a:pt x="9806" y="2027"/>
                    <a:pt x="9867" y="2062"/>
                  </a:cubicBezTo>
                  <a:cubicBezTo>
                    <a:pt x="9861" y="2074"/>
                    <a:pt x="9855" y="2086"/>
                    <a:pt x="9850" y="2098"/>
                  </a:cubicBezTo>
                  <a:cubicBezTo>
                    <a:pt x="9785" y="2103"/>
                    <a:pt x="9718" y="2082"/>
                    <a:pt x="9656" y="2105"/>
                  </a:cubicBezTo>
                  <a:cubicBezTo>
                    <a:pt x="9621" y="2116"/>
                    <a:pt x="9584" y="2113"/>
                    <a:pt x="9548" y="2113"/>
                  </a:cubicBezTo>
                  <a:cubicBezTo>
                    <a:pt x="9507" y="2073"/>
                    <a:pt x="9486" y="2016"/>
                    <a:pt x="9440" y="1981"/>
                  </a:cubicBezTo>
                  <a:cubicBezTo>
                    <a:pt x="9398" y="1945"/>
                    <a:pt x="9334" y="1948"/>
                    <a:pt x="9288" y="1973"/>
                  </a:cubicBezTo>
                  <a:cubicBezTo>
                    <a:pt x="9230" y="2003"/>
                    <a:pt x="9171" y="2031"/>
                    <a:pt x="9120" y="2071"/>
                  </a:cubicBezTo>
                  <a:cubicBezTo>
                    <a:pt x="9205" y="2109"/>
                    <a:pt x="9286" y="2163"/>
                    <a:pt x="9384" y="2159"/>
                  </a:cubicBezTo>
                  <a:cubicBezTo>
                    <a:pt x="9378" y="2178"/>
                    <a:pt x="9371" y="2197"/>
                    <a:pt x="9366" y="2216"/>
                  </a:cubicBezTo>
                  <a:cubicBezTo>
                    <a:pt x="9303" y="2236"/>
                    <a:pt x="9235" y="2233"/>
                    <a:pt x="9172" y="2252"/>
                  </a:cubicBezTo>
                  <a:cubicBezTo>
                    <a:pt x="9139" y="2273"/>
                    <a:pt x="9107" y="2297"/>
                    <a:pt x="9084" y="2329"/>
                  </a:cubicBezTo>
                  <a:cubicBezTo>
                    <a:pt x="9073" y="2387"/>
                    <a:pt x="9073" y="2447"/>
                    <a:pt x="9078" y="2506"/>
                  </a:cubicBezTo>
                  <a:cubicBezTo>
                    <a:pt x="9125" y="2493"/>
                    <a:pt x="9171" y="2475"/>
                    <a:pt x="9218" y="2461"/>
                  </a:cubicBezTo>
                  <a:cubicBezTo>
                    <a:pt x="9285" y="2438"/>
                    <a:pt x="9295" y="2336"/>
                    <a:pt x="9370" y="2333"/>
                  </a:cubicBezTo>
                  <a:cubicBezTo>
                    <a:pt x="9373" y="2397"/>
                    <a:pt x="9352" y="2457"/>
                    <a:pt x="9337" y="2518"/>
                  </a:cubicBezTo>
                  <a:cubicBezTo>
                    <a:pt x="9343" y="2523"/>
                    <a:pt x="9354" y="2534"/>
                    <a:pt x="9360" y="2539"/>
                  </a:cubicBezTo>
                  <a:cubicBezTo>
                    <a:pt x="9437" y="2526"/>
                    <a:pt x="9483" y="2451"/>
                    <a:pt x="9525" y="2390"/>
                  </a:cubicBezTo>
                  <a:cubicBezTo>
                    <a:pt x="9563" y="2344"/>
                    <a:pt x="9573" y="2281"/>
                    <a:pt x="9613" y="2236"/>
                  </a:cubicBezTo>
                  <a:cubicBezTo>
                    <a:pt x="9677" y="2185"/>
                    <a:pt x="9764" y="2181"/>
                    <a:pt x="9843" y="2190"/>
                  </a:cubicBezTo>
                  <a:cubicBezTo>
                    <a:pt x="9842" y="2199"/>
                    <a:pt x="9841" y="2217"/>
                    <a:pt x="9840" y="2225"/>
                  </a:cubicBezTo>
                  <a:cubicBezTo>
                    <a:pt x="9802" y="2240"/>
                    <a:pt x="9763" y="2252"/>
                    <a:pt x="9727" y="2272"/>
                  </a:cubicBezTo>
                  <a:cubicBezTo>
                    <a:pt x="9683" y="2322"/>
                    <a:pt x="9662" y="2388"/>
                    <a:pt x="9645" y="2451"/>
                  </a:cubicBezTo>
                  <a:cubicBezTo>
                    <a:pt x="9708" y="2453"/>
                    <a:pt x="9762" y="2418"/>
                    <a:pt x="9817" y="2395"/>
                  </a:cubicBezTo>
                  <a:cubicBezTo>
                    <a:pt x="9891" y="2363"/>
                    <a:pt x="9933" y="2283"/>
                    <a:pt x="10010" y="2257"/>
                  </a:cubicBezTo>
                  <a:cubicBezTo>
                    <a:pt x="10061" y="2247"/>
                    <a:pt x="10122" y="2234"/>
                    <a:pt x="10168" y="2268"/>
                  </a:cubicBezTo>
                  <a:cubicBezTo>
                    <a:pt x="10238" y="2316"/>
                    <a:pt x="10319" y="2348"/>
                    <a:pt x="10374" y="2414"/>
                  </a:cubicBezTo>
                  <a:cubicBezTo>
                    <a:pt x="10473" y="2496"/>
                    <a:pt x="10578" y="2582"/>
                    <a:pt x="10633" y="2702"/>
                  </a:cubicBezTo>
                  <a:cubicBezTo>
                    <a:pt x="10678" y="2810"/>
                    <a:pt x="10715" y="2925"/>
                    <a:pt x="10703" y="3043"/>
                  </a:cubicBezTo>
                  <a:cubicBezTo>
                    <a:pt x="10691" y="3042"/>
                    <a:pt x="10667" y="3038"/>
                    <a:pt x="10655" y="3037"/>
                  </a:cubicBezTo>
                  <a:cubicBezTo>
                    <a:pt x="10607" y="2979"/>
                    <a:pt x="10537" y="2949"/>
                    <a:pt x="10477" y="2908"/>
                  </a:cubicBezTo>
                  <a:cubicBezTo>
                    <a:pt x="10465" y="2822"/>
                    <a:pt x="10524" y="2729"/>
                    <a:pt x="10470" y="2651"/>
                  </a:cubicBezTo>
                  <a:cubicBezTo>
                    <a:pt x="10422" y="2569"/>
                    <a:pt x="10315" y="2564"/>
                    <a:pt x="10231" y="2565"/>
                  </a:cubicBezTo>
                  <a:cubicBezTo>
                    <a:pt x="10252" y="2612"/>
                    <a:pt x="10253" y="2663"/>
                    <a:pt x="10247" y="2713"/>
                  </a:cubicBezTo>
                  <a:cubicBezTo>
                    <a:pt x="10237" y="2788"/>
                    <a:pt x="10332" y="2817"/>
                    <a:pt x="10331" y="2890"/>
                  </a:cubicBezTo>
                  <a:cubicBezTo>
                    <a:pt x="10303" y="2890"/>
                    <a:pt x="10274" y="2888"/>
                    <a:pt x="10251" y="2871"/>
                  </a:cubicBezTo>
                  <a:cubicBezTo>
                    <a:pt x="10204" y="2840"/>
                    <a:pt x="10144" y="2836"/>
                    <a:pt x="10097" y="2806"/>
                  </a:cubicBezTo>
                  <a:cubicBezTo>
                    <a:pt x="10088" y="2757"/>
                    <a:pt x="10088" y="2708"/>
                    <a:pt x="10081" y="2660"/>
                  </a:cubicBezTo>
                  <a:cubicBezTo>
                    <a:pt x="10037" y="2582"/>
                    <a:pt x="9964" y="2506"/>
                    <a:pt x="9871" y="2498"/>
                  </a:cubicBezTo>
                  <a:cubicBezTo>
                    <a:pt x="9813" y="2491"/>
                    <a:pt x="9752" y="2488"/>
                    <a:pt x="9697" y="2512"/>
                  </a:cubicBezTo>
                  <a:cubicBezTo>
                    <a:pt x="9738" y="2576"/>
                    <a:pt x="9779" y="2641"/>
                    <a:pt x="9838" y="2690"/>
                  </a:cubicBezTo>
                  <a:cubicBezTo>
                    <a:pt x="9876" y="2716"/>
                    <a:pt x="9923" y="2728"/>
                    <a:pt x="9957" y="2760"/>
                  </a:cubicBezTo>
                  <a:cubicBezTo>
                    <a:pt x="9967" y="2783"/>
                    <a:pt x="9961" y="2799"/>
                    <a:pt x="9941" y="2811"/>
                  </a:cubicBezTo>
                  <a:cubicBezTo>
                    <a:pt x="9873" y="2812"/>
                    <a:pt x="9806" y="2806"/>
                    <a:pt x="9740" y="2795"/>
                  </a:cubicBezTo>
                  <a:cubicBezTo>
                    <a:pt x="9676" y="2782"/>
                    <a:pt x="9614" y="2808"/>
                    <a:pt x="9557" y="2832"/>
                  </a:cubicBezTo>
                  <a:cubicBezTo>
                    <a:pt x="9509" y="2871"/>
                    <a:pt x="9487" y="2932"/>
                    <a:pt x="9463" y="2987"/>
                  </a:cubicBezTo>
                  <a:cubicBezTo>
                    <a:pt x="9456" y="3036"/>
                    <a:pt x="9457" y="3087"/>
                    <a:pt x="9466" y="3136"/>
                  </a:cubicBezTo>
                  <a:cubicBezTo>
                    <a:pt x="9474" y="3166"/>
                    <a:pt x="9503" y="3164"/>
                    <a:pt x="9528" y="3161"/>
                  </a:cubicBezTo>
                  <a:cubicBezTo>
                    <a:pt x="9627" y="3087"/>
                    <a:pt x="9694" y="2978"/>
                    <a:pt x="9783" y="2893"/>
                  </a:cubicBezTo>
                  <a:cubicBezTo>
                    <a:pt x="9807" y="2879"/>
                    <a:pt x="9865" y="2865"/>
                    <a:pt x="9861" y="2911"/>
                  </a:cubicBezTo>
                  <a:cubicBezTo>
                    <a:pt x="9791" y="2962"/>
                    <a:pt x="9762" y="3047"/>
                    <a:pt x="9740" y="3127"/>
                  </a:cubicBezTo>
                  <a:cubicBezTo>
                    <a:pt x="9774" y="3127"/>
                    <a:pt x="9811" y="3133"/>
                    <a:pt x="9843" y="3117"/>
                  </a:cubicBezTo>
                  <a:cubicBezTo>
                    <a:pt x="9939" y="3072"/>
                    <a:pt x="10036" y="3023"/>
                    <a:pt x="10114" y="2951"/>
                  </a:cubicBezTo>
                  <a:cubicBezTo>
                    <a:pt x="10156" y="2934"/>
                    <a:pt x="10203" y="2948"/>
                    <a:pt x="10246" y="2951"/>
                  </a:cubicBezTo>
                  <a:cubicBezTo>
                    <a:pt x="10251" y="2961"/>
                    <a:pt x="10262" y="2982"/>
                    <a:pt x="10267" y="2992"/>
                  </a:cubicBezTo>
                  <a:cubicBezTo>
                    <a:pt x="10224" y="3003"/>
                    <a:pt x="10177" y="3000"/>
                    <a:pt x="10137" y="3020"/>
                  </a:cubicBezTo>
                  <a:cubicBezTo>
                    <a:pt x="10070" y="3084"/>
                    <a:pt x="10055" y="3182"/>
                    <a:pt x="10062" y="3271"/>
                  </a:cubicBezTo>
                  <a:cubicBezTo>
                    <a:pt x="10125" y="3270"/>
                    <a:pt x="10190" y="3260"/>
                    <a:pt x="10248" y="3234"/>
                  </a:cubicBezTo>
                  <a:cubicBezTo>
                    <a:pt x="10313" y="3193"/>
                    <a:pt x="10340" y="3115"/>
                    <a:pt x="10393" y="3063"/>
                  </a:cubicBezTo>
                  <a:cubicBezTo>
                    <a:pt x="10476" y="3027"/>
                    <a:pt x="10581" y="3083"/>
                    <a:pt x="10612" y="3166"/>
                  </a:cubicBezTo>
                  <a:cubicBezTo>
                    <a:pt x="10663" y="3255"/>
                    <a:pt x="10641" y="3364"/>
                    <a:pt x="10682" y="3457"/>
                  </a:cubicBezTo>
                  <a:cubicBezTo>
                    <a:pt x="10718" y="3521"/>
                    <a:pt x="10759" y="3582"/>
                    <a:pt x="10809" y="3636"/>
                  </a:cubicBezTo>
                  <a:cubicBezTo>
                    <a:pt x="10856" y="3690"/>
                    <a:pt x="10929" y="3718"/>
                    <a:pt x="10964" y="3784"/>
                  </a:cubicBezTo>
                  <a:cubicBezTo>
                    <a:pt x="11048" y="3894"/>
                    <a:pt x="11072" y="4038"/>
                    <a:pt x="11068" y="4173"/>
                  </a:cubicBezTo>
                  <a:cubicBezTo>
                    <a:pt x="11060" y="4241"/>
                    <a:pt x="11016" y="4300"/>
                    <a:pt x="11011" y="4368"/>
                  </a:cubicBezTo>
                  <a:cubicBezTo>
                    <a:pt x="11008" y="4409"/>
                    <a:pt x="10992" y="4447"/>
                    <a:pt x="10981" y="4486"/>
                  </a:cubicBezTo>
                  <a:cubicBezTo>
                    <a:pt x="10969" y="4491"/>
                    <a:pt x="10944" y="4500"/>
                    <a:pt x="10932" y="4505"/>
                  </a:cubicBezTo>
                  <a:cubicBezTo>
                    <a:pt x="10930" y="4466"/>
                    <a:pt x="10933" y="4427"/>
                    <a:pt x="10932" y="4388"/>
                  </a:cubicBezTo>
                  <a:cubicBezTo>
                    <a:pt x="10922" y="4357"/>
                    <a:pt x="10906" y="4328"/>
                    <a:pt x="10890" y="4300"/>
                  </a:cubicBezTo>
                  <a:cubicBezTo>
                    <a:pt x="10857" y="4239"/>
                    <a:pt x="10786" y="4219"/>
                    <a:pt x="10732" y="4183"/>
                  </a:cubicBezTo>
                  <a:cubicBezTo>
                    <a:pt x="10686" y="4161"/>
                    <a:pt x="10651" y="4117"/>
                    <a:pt x="10598" y="4111"/>
                  </a:cubicBezTo>
                  <a:cubicBezTo>
                    <a:pt x="10597" y="4201"/>
                    <a:pt x="10632" y="4286"/>
                    <a:pt x="10655" y="4372"/>
                  </a:cubicBezTo>
                  <a:cubicBezTo>
                    <a:pt x="10668" y="4422"/>
                    <a:pt x="10712" y="4454"/>
                    <a:pt x="10742" y="4493"/>
                  </a:cubicBezTo>
                  <a:cubicBezTo>
                    <a:pt x="10740" y="4501"/>
                    <a:pt x="10736" y="4516"/>
                    <a:pt x="10733" y="4524"/>
                  </a:cubicBezTo>
                  <a:cubicBezTo>
                    <a:pt x="10651" y="4542"/>
                    <a:pt x="10570" y="4562"/>
                    <a:pt x="10494" y="4599"/>
                  </a:cubicBezTo>
                  <a:cubicBezTo>
                    <a:pt x="10521" y="4675"/>
                    <a:pt x="10592" y="4728"/>
                    <a:pt x="10667" y="4752"/>
                  </a:cubicBezTo>
                  <a:cubicBezTo>
                    <a:pt x="10725" y="4757"/>
                    <a:pt x="10783" y="4734"/>
                    <a:pt x="10841" y="4750"/>
                  </a:cubicBezTo>
                  <a:cubicBezTo>
                    <a:pt x="10886" y="4762"/>
                    <a:pt x="10931" y="4773"/>
                    <a:pt x="10978" y="4772"/>
                  </a:cubicBezTo>
                  <a:cubicBezTo>
                    <a:pt x="10989" y="4808"/>
                    <a:pt x="11003" y="4848"/>
                    <a:pt x="10989" y="4885"/>
                  </a:cubicBezTo>
                  <a:cubicBezTo>
                    <a:pt x="10966" y="4951"/>
                    <a:pt x="10944" y="5018"/>
                    <a:pt x="10902" y="5074"/>
                  </a:cubicBezTo>
                  <a:cubicBezTo>
                    <a:pt x="10842" y="5150"/>
                    <a:pt x="10831" y="5250"/>
                    <a:pt x="10819" y="5343"/>
                  </a:cubicBezTo>
                  <a:cubicBezTo>
                    <a:pt x="10810" y="5406"/>
                    <a:pt x="10792" y="5470"/>
                    <a:pt x="10797" y="5534"/>
                  </a:cubicBezTo>
                  <a:cubicBezTo>
                    <a:pt x="10808" y="5576"/>
                    <a:pt x="10833" y="5629"/>
                    <a:pt x="10805" y="5670"/>
                  </a:cubicBezTo>
                  <a:cubicBezTo>
                    <a:pt x="10752" y="5661"/>
                    <a:pt x="10725" y="5598"/>
                    <a:pt x="10678" y="5574"/>
                  </a:cubicBezTo>
                  <a:cubicBezTo>
                    <a:pt x="10583" y="5525"/>
                    <a:pt x="10490" y="5462"/>
                    <a:pt x="10381" y="5455"/>
                  </a:cubicBezTo>
                  <a:cubicBezTo>
                    <a:pt x="10298" y="5443"/>
                    <a:pt x="10225" y="5396"/>
                    <a:pt x="10143" y="5378"/>
                  </a:cubicBezTo>
                  <a:cubicBezTo>
                    <a:pt x="10104" y="5360"/>
                    <a:pt x="10070" y="5332"/>
                    <a:pt x="10035" y="5307"/>
                  </a:cubicBezTo>
                  <a:cubicBezTo>
                    <a:pt x="10035" y="5292"/>
                    <a:pt x="10035" y="5277"/>
                    <a:pt x="10036" y="5261"/>
                  </a:cubicBezTo>
                  <a:cubicBezTo>
                    <a:pt x="10104" y="5219"/>
                    <a:pt x="10187" y="5180"/>
                    <a:pt x="10216" y="5098"/>
                  </a:cubicBezTo>
                  <a:cubicBezTo>
                    <a:pt x="10225" y="5028"/>
                    <a:pt x="10218" y="4957"/>
                    <a:pt x="10214" y="4886"/>
                  </a:cubicBezTo>
                  <a:cubicBezTo>
                    <a:pt x="10206" y="4881"/>
                    <a:pt x="10191" y="4869"/>
                    <a:pt x="10183" y="4863"/>
                  </a:cubicBezTo>
                  <a:cubicBezTo>
                    <a:pt x="10135" y="4899"/>
                    <a:pt x="10091" y="4939"/>
                    <a:pt x="10047" y="4980"/>
                  </a:cubicBezTo>
                  <a:cubicBezTo>
                    <a:pt x="10011" y="5014"/>
                    <a:pt x="10002" y="5065"/>
                    <a:pt x="9983" y="5108"/>
                  </a:cubicBezTo>
                  <a:cubicBezTo>
                    <a:pt x="9925" y="5132"/>
                    <a:pt x="9940" y="5058"/>
                    <a:pt x="9952" y="5026"/>
                  </a:cubicBezTo>
                  <a:cubicBezTo>
                    <a:pt x="9977" y="4967"/>
                    <a:pt x="9978" y="4902"/>
                    <a:pt x="10000" y="4842"/>
                  </a:cubicBezTo>
                  <a:cubicBezTo>
                    <a:pt x="10030" y="4762"/>
                    <a:pt x="9992" y="4672"/>
                    <a:pt x="9936" y="4614"/>
                  </a:cubicBezTo>
                  <a:cubicBezTo>
                    <a:pt x="9888" y="4587"/>
                    <a:pt x="9836" y="4566"/>
                    <a:pt x="9785" y="4546"/>
                  </a:cubicBezTo>
                  <a:cubicBezTo>
                    <a:pt x="9718" y="4555"/>
                    <a:pt x="9749" y="4642"/>
                    <a:pt x="9744" y="4689"/>
                  </a:cubicBezTo>
                  <a:cubicBezTo>
                    <a:pt x="9732" y="4788"/>
                    <a:pt x="9806" y="4865"/>
                    <a:pt x="9867" y="4933"/>
                  </a:cubicBezTo>
                  <a:cubicBezTo>
                    <a:pt x="9872" y="4995"/>
                    <a:pt x="9874" y="5058"/>
                    <a:pt x="9869" y="5120"/>
                  </a:cubicBezTo>
                  <a:cubicBezTo>
                    <a:pt x="9826" y="5089"/>
                    <a:pt x="9801" y="5034"/>
                    <a:pt x="9747" y="5019"/>
                  </a:cubicBezTo>
                  <a:cubicBezTo>
                    <a:pt x="9677" y="5002"/>
                    <a:pt x="9602" y="5010"/>
                    <a:pt x="9540" y="5048"/>
                  </a:cubicBezTo>
                  <a:cubicBezTo>
                    <a:pt x="9583" y="5113"/>
                    <a:pt x="9625" y="5181"/>
                    <a:pt x="9685" y="5231"/>
                  </a:cubicBezTo>
                  <a:cubicBezTo>
                    <a:pt x="9732" y="5271"/>
                    <a:pt x="9796" y="5271"/>
                    <a:pt x="9853" y="5288"/>
                  </a:cubicBezTo>
                  <a:cubicBezTo>
                    <a:pt x="9881" y="5321"/>
                    <a:pt x="9897" y="5364"/>
                    <a:pt x="9930" y="5393"/>
                  </a:cubicBezTo>
                  <a:cubicBezTo>
                    <a:pt x="9952" y="5415"/>
                    <a:pt x="9992" y="5430"/>
                    <a:pt x="9976" y="5468"/>
                  </a:cubicBezTo>
                  <a:cubicBezTo>
                    <a:pt x="9895" y="5472"/>
                    <a:pt x="9793" y="5495"/>
                    <a:pt x="9735" y="5423"/>
                  </a:cubicBezTo>
                  <a:cubicBezTo>
                    <a:pt x="9676" y="5357"/>
                    <a:pt x="9566" y="5351"/>
                    <a:pt x="9531" y="5263"/>
                  </a:cubicBezTo>
                  <a:cubicBezTo>
                    <a:pt x="9501" y="5184"/>
                    <a:pt x="9501" y="5097"/>
                    <a:pt x="9459" y="5022"/>
                  </a:cubicBezTo>
                  <a:cubicBezTo>
                    <a:pt x="9477" y="4977"/>
                    <a:pt x="9532" y="4957"/>
                    <a:pt x="9566" y="4924"/>
                  </a:cubicBezTo>
                  <a:cubicBezTo>
                    <a:pt x="9640" y="4871"/>
                    <a:pt x="9645" y="4772"/>
                    <a:pt x="9644" y="4690"/>
                  </a:cubicBezTo>
                  <a:cubicBezTo>
                    <a:pt x="9631" y="4615"/>
                    <a:pt x="9592" y="4541"/>
                    <a:pt x="9525" y="4501"/>
                  </a:cubicBezTo>
                  <a:cubicBezTo>
                    <a:pt x="9481" y="4564"/>
                    <a:pt x="9434" y="4628"/>
                    <a:pt x="9412" y="4703"/>
                  </a:cubicBezTo>
                  <a:cubicBezTo>
                    <a:pt x="9404" y="4769"/>
                    <a:pt x="9424" y="4835"/>
                    <a:pt x="9411" y="4901"/>
                  </a:cubicBezTo>
                  <a:cubicBezTo>
                    <a:pt x="9376" y="4878"/>
                    <a:pt x="9353" y="4843"/>
                    <a:pt x="9334" y="4807"/>
                  </a:cubicBezTo>
                  <a:cubicBezTo>
                    <a:pt x="9311" y="4764"/>
                    <a:pt x="9264" y="4736"/>
                    <a:pt x="9252" y="4687"/>
                  </a:cubicBezTo>
                  <a:cubicBezTo>
                    <a:pt x="9300" y="4640"/>
                    <a:pt x="9358" y="4603"/>
                    <a:pt x="9400" y="4551"/>
                  </a:cubicBezTo>
                  <a:cubicBezTo>
                    <a:pt x="9416" y="4436"/>
                    <a:pt x="9377" y="4320"/>
                    <a:pt x="9300" y="4234"/>
                  </a:cubicBezTo>
                  <a:cubicBezTo>
                    <a:pt x="9253" y="4322"/>
                    <a:pt x="9190" y="4401"/>
                    <a:pt x="9152" y="4494"/>
                  </a:cubicBezTo>
                  <a:cubicBezTo>
                    <a:pt x="9149" y="4538"/>
                    <a:pt x="9152" y="4582"/>
                    <a:pt x="9151" y="4626"/>
                  </a:cubicBezTo>
                  <a:cubicBezTo>
                    <a:pt x="9126" y="4624"/>
                    <a:pt x="9102" y="4619"/>
                    <a:pt x="9081" y="4606"/>
                  </a:cubicBezTo>
                  <a:cubicBezTo>
                    <a:pt x="9022" y="4579"/>
                    <a:pt x="8956" y="4564"/>
                    <a:pt x="8907" y="4519"/>
                  </a:cubicBezTo>
                  <a:cubicBezTo>
                    <a:pt x="8881" y="4502"/>
                    <a:pt x="8867" y="4468"/>
                    <a:pt x="8883" y="4441"/>
                  </a:cubicBezTo>
                  <a:cubicBezTo>
                    <a:pt x="8918" y="4390"/>
                    <a:pt x="8968" y="4352"/>
                    <a:pt x="9011" y="4308"/>
                  </a:cubicBezTo>
                  <a:cubicBezTo>
                    <a:pt x="9092" y="4232"/>
                    <a:pt x="9162" y="4146"/>
                    <a:pt x="9244" y="4071"/>
                  </a:cubicBezTo>
                  <a:cubicBezTo>
                    <a:pt x="9277" y="4038"/>
                    <a:pt x="9308" y="4002"/>
                    <a:pt x="9353" y="3986"/>
                  </a:cubicBezTo>
                  <a:cubicBezTo>
                    <a:pt x="9356" y="4017"/>
                    <a:pt x="9356" y="4048"/>
                    <a:pt x="9358" y="4079"/>
                  </a:cubicBezTo>
                  <a:cubicBezTo>
                    <a:pt x="9396" y="4168"/>
                    <a:pt x="9489" y="4216"/>
                    <a:pt x="9580" y="4232"/>
                  </a:cubicBezTo>
                  <a:cubicBezTo>
                    <a:pt x="9598" y="4172"/>
                    <a:pt x="9596" y="4109"/>
                    <a:pt x="9599" y="4048"/>
                  </a:cubicBezTo>
                  <a:cubicBezTo>
                    <a:pt x="9560" y="3992"/>
                    <a:pt x="9498" y="3960"/>
                    <a:pt x="9445" y="3921"/>
                  </a:cubicBezTo>
                  <a:cubicBezTo>
                    <a:pt x="9445" y="3914"/>
                    <a:pt x="9446" y="3899"/>
                    <a:pt x="9446" y="3892"/>
                  </a:cubicBezTo>
                  <a:cubicBezTo>
                    <a:pt x="9506" y="3869"/>
                    <a:pt x="9568" y="3879"/>
                    <a:pt x="9628" y="3895"/>
                  </a:cubicBezTo>
                  <a:cubicBezTo>
                    <a:pt x="9631" y="3957"/>
                    <a:pt x="9626" y="4019"/>
                    <a:pt x="9626" y="4082"/>
                  </a:cubicBezTo>
                  <a:cubicBezTo>
                    <a:pt x="9688" y="4169"/>
                    <a:pt x="9777" y="4235"/>
                    <a:pt x="9876" y="4276"/>
                  </a:cubicBezTo>
                  <a:cubicBezTo>
                    <a:pt x="9863" y="4222"/>
                    <a:pt x="9840" y="4171"/>
                    <a:pt x="9828" y="4117"/>
                  </a:cubicBezTo>
                  <a:cubicBezTo>
                    <a:pt x="9814" y="4048"/>
                    <a:pt x="9756" y="3999"/>
                    <a:pt x="9742" y="3930"/>
                  </a:cubicBezTo>
                  <a:cubicBezTo>
                    <a:pt x="9794" y="3929"/>
                    <a:pt x="9835" y="3963"/>
                    <a:pt x="9873" y="3993"/>
                  </a:cubicBezTo>
                  <a:cubicBezTo>
                    <a:pt x="9932" y="4050"/>
                    <a:pt x="9949" y="4137"/>
                    <a:pt x="10003" y="4197"/>
                  </a:cubicBezTo>
                  <a:cubicBezTo>
                    <a:pt x="10092" y="4246"/>
                    <a:pt x="10203" y="4245"/>
                    <a:pt x="10299" y="4219"/>
                  </a:cubicBezTo>
                  <a:cubicBezTo>
                    <a:pt x="10320" y="4214"/>
                    <a:pt x="10313" y="4184"/>
                    <a:pt x="10301" y="4173"/>
                  </a:cubicBezTo>
                  <a:cubicBezTo>
                    <a:pt x="10251" y="4111"/>
                    <a:pt x="10210" y="4042"/>
                    <a:pt x="10152" y="3988"/>
                  </a:cubicBezTo>
                  <a:cubicBezTo>
                    <a:pt x="10099" y="3938"/>
                    <a:pt x="10022" y="3949"/>
                    <a:pt x="9957" y="3931"/>
                  </a:cubicBezTo>
                  <a:cubicBezTo>
                    <a:pt x="9918" y="3906"/>
                    <a:pt x="9876" y="3884"/>
                    <a:pt x="9842" y="3854"/>
                  </a:cubicBezTo>
                  <a:cubicBezTo>
                    <a:pt x="9842" y="3845"/>
                    <a:pt x="9843" y="3827"/>
                    <a:pt x="9843" y="3818"/>
                  </a:cubicBezTo>
                  <a:cubicBezTo>
                    <a:pt x="9882" y="3812"/>
                    <a:pt x="9925" y="3819"/>
                    <a:pt x="9961" y="3800"/>
                  </a:cubicBezTo>
                  <a:cubicBezTo>
                    <a:pt x="10030" y="3773"/>
                    <a:pt x="10053" y="3691"/>
                    <a:pt x="10053" y="3624"/>
                  </a:cubicBezTo>
                  <a:cubicBezTo>
                    <a:pt x="9986" y="3571"/>
                    <a:pt x="9882" y="3566"/>
                    <a:pt x="9816" y="3623"/>
                  </a:cubicBezTo>
                  <a:cubicBezTo>
                    <a:pt x="9773" y="3662"/>
                    <a:pt x="9756" y="3720"/>
                    <a:pt x="9723" y="3767"/>
                  </a:cubicBezTo>
                  <a:cubicBezTo>
                    <a:pt x="9634" y="3768"/>
                    <a:pt x="9548" y="3798"/>
                    <a:pt x="9460" y="3796"/>
                  </a:cubicBezTo>
                  <a:cubicBezTo>
                    <a:pt x="9481" y="3735"/>
                    <a:pt x="9532" y="3692"/>
                    <a:pt x="9567" y="3640"/>
                  </a:cubicBezTo>
                  <a:cubicBezTo>
                    <a:pt x="9572" y="3555"/>
                    <a:pt x="9529" y="3479"/>
                    <a:pt x="9514" y="3397"/>
                  </a:cubicBezTo>
                  <a:cubicBezTo>
                    <a:pt x="9432" y="3408"/>
                    <a:pt x="9373" y="3486"/>
                    <a:pt x="9358" y="3563"/>
                  </a:cubicBezTo>
                  <a:cubicBezTo>
                    <a:pt x="9338" y="3617"/>
                    <a:pt x="9383" y="3664"/>
                    <a:pt x="9383" y="3717"/>
                  </a:cubicBezTo>
                  <a:cubicBezTo>
                    <a:pt x="9367" y="3786"/>
                    <a:pt x="9337" y="3851"/>
                    <a:pt x="9297" y="3909"/>
                  </a:cubicBezTo>
                  <a:cubicBezTo>
                    <a:pt x="9261" y="3955"/>
                    <a:pt x="9216" y="4003"/>
                    <a:pt x="9153" y="4000"/>
                  </a:cubicBezTo>
                  <a:cubicBezTo>
                    <a:pt x="9154" y="3845"/>
                    <a:pt x="9145" y="3687"/>
                    <a:pt x="9096" y="3539"/>
                  </a:cubicBezTo>
                  <a:cubicBezTo>
                    <a:pt x="9087" y="3512"/>
                    <a:pt x="9076" y="3485"/>
                    <a:pt x="9075" y="3457"/>
                  </a:cubicBezTo>
                  <a:cubicBezTo>
                    <a:pt x="9111" y="3411"/>
                    <a:pt x="9170" y="3393"/>
                    <a:pt x="9211" y="3354"/>
                  </a:cubicBezTo>
                  <a:cubicBezTo>
                    <a:pt x="9257" y="3302"/>
                    <a:pt x="9274" y="3227"/>
                    <a:pt x="9261" y="3161"/>
                  </a:cubicBezTo>
                  <a:cubicBezTo>
                    <a:pt x="9240" y="3086"/>
                    <a:pt x="9161" y="3053"/>
                    <a:pt x="9097" y="3023"/>
                  </a:cubicBezTo>
                  <a:cubicBezTo>
                    <a:pt x="9094" y="3106"/>
                    <a:pt x="9094" y="3190"/>
                    <a:pt x="9077" y="3272"/>
                  </a:cubicBezTo>
                  <a:cubicBezTo>
                    <a:pt x="9060" y="3270"/>
                    <a:pt x="9043" y="3268"/>
                    <a:pt x="9026" y="3266"/>
                  </a:cubicBezTo>
                  <a:cubicBezTo>
                    <a:pt x="9010" y="3206"/>
                    <a:pt x="8978" y="3153"/>
                    <a:pt x="8940" y="3105"/>
                  </a:cubicBezTo>
                  <a:cubicBezTo>
                    <a:pt x="8999" y="3043"/>
                    <a:pt x="9078" y="2993"/>
                    <a:pt x="9109" y="2909"/>
                  </a:cubicBezTo>
                  <a:cubicBezTo>
                    <a:pt x="9115" y="2834"/>
                    <a:pt x="9080" y="2763"/>
                    <a:pt x="9060" y="2692"/>
                  </a:cubicBezTo>
                  <a:cubicBezTo>
                    <a:pt x="9008" y="2682"/>
                    <a:pt x="8948" y="2699"/>
                    <a:pt x="8902" y="2724"/>
                  </a:cubicBezTo>
                  <a:cubicBezTo>
                    <a:pt x="8846" y="2794"/>
                    <a:pt x="8881" y="2885"/>
                    <a:pt x="8898" y="2963"/>
                  </a:cubicBezTo>
                  <a:cubicBezTo>
                    <a:pt x="8837" y="2975"/>
                    <a:pt x="8794" y="2931"/>
                    <a:pt x="8753" y="2895"/>
                  </a:cubicBezTo>
                  <a:cubicBezTo>
                    <a:pt x="8700" y="2845"/>
                    <a:pt x="8672" y="2775"/>
                    <a:pt x="8620" y="2725"/>
                  </a:cubicBezTo>
                  <a:cubicBezTo>
                    <a:pt x="8512" y="2697"/>
                    <a:pt x="8390" y="2691"/>
                    <a:pt x="8288" y="2741"/>
                  </a:cubicBezTo>
                  <a:cubicBezTo>
                    <a:pt x="8318" y="2801"/>
                    <a:pt x="8388" y="2831"/>
                    <a:pt x="8431" y="2882"/>
                  </a:cubicBezTo>
                  <a:cubicBezTo>
                    <a:pt x="8470" y="2929"/>
                    <a:pt x="8529" y="2946"/>
                    <a:pt x="8582" y="2972"/>
                  </a:cubicBezTo>
                  <a:cubicBezTo>
                    <a:pt x="8512" y="3004"/>
                    <a:pt x="8448" y="3046"/>
                    <a:pt x="8405" y="3111"/>
                  </a:cubicBezTo>
                  <a:cubicBezTo>
                    <a:pt x="8481" y="3134"/>
                    <a:pt x="8555" y="3165"/>
                    <a:pt x="8634" y="3175"/>
                  </a:cubicBezTo>
                  <a:cubicBezTo>
                    <a:pt x="8701" y="3185"/>
                    <a:pt x="8772" y="3140"/>
                    <a:pt x="8835" y="3177"/>
                  </a:cubicBezTo>
                  <a:cubicBezTo>
                    <a:pt x="8894" y="3202"/>
                    <a:pt x="8921" y="3267"/>
                    <a:pt x="8935" y="3326"/>
                  </a:cubicBezTo>
                  <a:cubicBezTo>
                    <a:pt x="8885" y="3315"/>
                    <a:pt x="8856" y="3268"/>
                    <a:pt x="8810" y="3250"/>
                  </a:cubicBezTo>
                  <a:cubicBezTo>
                    <a:pt x="8757" y="3248"/>
                    <a:pt x="8702" y="3246"/>
                    <a:pt x="8653" y="3265"/>
                  </a:cubicBezTo>
                  <a:cubicBezTo>
                    <a:pt x="8587" y="3287"/>
                    <a:pt x="8545" y="3345"/>
                    <a:pt x="8492" y="3385"/>
                  </a:cubicBezTo>
                  <a:cubicBezTo>
                    <a:pt x="8445" y="3394"/>
                    <a:pt x="8396" y="3382"/>
                    <a:pt x="8350" y="3374"/>
                  </a:cubicBezTo>
                  <a:cubicBezTo>
                    <a:pt x="8312" y="3343"/>
                    <a:pt x="8294" y="3292"/>
                    <a:pt x="8251" y="3265"/>
                  </a:cubicBezTo>
                  <a:cubicBezTo>
                    <a:pt x="8239" y="3347"/>
                    <a:pt x="8203" y="3422"/>
                    <a:pt x="8179" y="3501"/>
                  </a:cubicBezTo>
                  <a:cubicBezTo>
                    <a:pt x="8170" y="3500"/>
                    <a:pt x="8151" y="3498"/>
                    <a:pt x="8142" y="3498"/>
                  </a:cubicBezTo>
                  <a:cubicBezTo>
                    <a:pt x="8140" y="3435"/>
                    <a:pt x="8100" y="3382"/>
                    <a:pt x="8103" y="3320"/>
                  </a:cubicBezTo>
                  <a:cubicBezTo>
                    <a:pt x="8165" y="3278"/>
                    <a:pt x="8220" y="3214"/>
                    <a:pt x="8223" y="3137"/>
                  </a:cubicBezTo>
                  <a:cubicBezTo>
                    <a:pt x="8208" y="3064"/>
                    <a:pt x="8213" y="2989"/>
                    <a:pt x="8198" y="2916"/>
                  </a:cubicBezTo>
                  <a:cubicBezTo>
                    <a:pt x="8138" y="2911"/>
                    <a:pt x="8083" y="2936"/>
                    <a:pt x="8035" y="2967"/>
                  </a:cubicBezTo>
                  <a:cubicBezTo>
                    <a:pt x="8019" y="3043"/>
                    <a:pt x="8020" y="3120"/>
                    <a:pt x="8015" y="3197"/>
                  </a:cubicBezTo>
                  <a:cubicBezTo>
                    <a:pt x="7948" y="3208"/>
                    <a:pt x="7933" y="3129"/>
                    <a:pt x="7938" y="3078"/>
                  </a:cubicBezTo>
                  <a:cubicBezTo>
                    <a:pt x="7943" y="3017"/>
                    <a:pt x="7948" y="2944"/>
                    <a:pt x="7899" y="2898"/>
                  </a:cubicBezTo>
                  <a:cubicBezTo>
                    <a:pt x="7825" y="2828"/>
                    <a:pt x="7733" y="2781"/>
                    <a:pt x="7651" y="2722"/>
                  </a:cubicBezTo>
                  <a:cubicBezTo>
                    <a:pt x="7641" y="2781"/>
                    <a:pt x="7668" y="2837"/>
                    <a:pt x="7662" y="2896"/>
                  </a:cubicBezTo>
                  <a:cubicBezTo>
                    <a:pt x="7657" y="2958"/>
                    <a:pt x="7670" y="3023"/>
                    <a:pt x="7705" y="3076"/>
                  </a:cubicBezTo>
                  <a:cubicBezTo>
                    <a:pt x="7741" y="3126"/>
                    <a:pt x="7810" y="3130"/>
                    <a:pt x="7849" y="3177"/>
                  </a:cubicBezTo>
                  <a:cubicBezTo>
                    <a:pt x="7872" y="3194"/>
                    <a:pt x="7857" y="3219"/>
                    <a:pt x="7852" y="3241"/>
                  </a:cubicBezTo>
                  <a:cubicBezTo>
                    <a:pt x="7784" y="3191"/>
                    <a:pt x="7697" y="3182"/>
                    <a:pt x="7618" y="3209"/>
                  </a:cubicBezTo>
                  <a:cubicBezTo>
                    <a:pt x="7617" y="3224"/>
                    <a:pt x="7617" y="3239"/>
                    <a:pt x="7618" y="3254"/>
                  </a:cubicBezTo>
                  <a:cubicBezTo>
                    <a:pt x="7664" y="3295"/>
                    <a:pt x="7709" y="3340"/>
                    <a:pt x="7768" y="3359"/>
                  </a:cubicBezTo>
                  <a:cubicBezTo>
                    <a:pt x="7812" y="3362"/>
                    <a:pt x="7857" y="3355"/>
                    <a:pt x="7901" y="3362"/>
                  </a:cubicBezTo>
                  <a:cubicBezTo>
                    <a:pt x="7935" y="3377"/>
                    <a:pt x="7966" y="3401"/>
                    <a:pt x="7990" y="3430"/>
                  </a:cubicBezTo>
                  <a:cubicBezTo>
                    <a:pt x="8023" y="3475"/>
                    <a:pt x="8064" y="3533"/>
                    <a:pt x="8026" y="3588"/>
                  </a:cubicBezTo>
                  <a:cubicBezTo>
                    <a:pt x="7993" y="3545"/>
                    <a:pt x="7965" y="3474"/>
                    <a:pt x="7900" y="3478"/>
                  </a:cubicBezTo>
                  <a:cubicBezTo>
                    <a:pt x="7843" y="3470"/>
                    <a:pt x="7802" y="3519"/>
                    <a:pt x="7749" y="3528"/>
                  </a:cubicBezTo>
                  <a:cubicBezTo>
                    <a:pt x="7667" y="3456"/>
                    <a:pt x="7627" y="3349"/>
                    <a:pt x="7567" y="3259"/>
                  </a:cubicBezTo>
                  <a:cubicBezTo>
                    <a:pt x="7515" y="3143"/>
                    <a:pt x="7463" y="3023"/>
                    <a:pt x="7448" y="2896"/>
                  </a:cubicBezTo>
                  <a:cubicBezTo>
                    <a:pt x="7443" y="2832"/>
                    <a:pt x="7395" y="2786"/>
                    <a:pt x="7360" y="2737"/>
                  </a:cubicBezTo>
                  <a:cubicBezTo>
                    <a:pt x="7307" y="2690"/>
                    <a:pt x="7242" y="2653"/>
                    <a:pt x="7206" y="2589"/>
                  </a:cubicBezTo>
                  <a:cubicBezTo>
                    <a:pt x="7166" y="2490"/>
                    <a:pt x="7176" y="2374"/>
                    <a:pt x="7226" y="2280"/>
                  </a:cubicBezTo>
                  <a:cubicBezTo>
                    <a:pt x="7267" y="2195"/>
                    <a:pt x="7316" y="2108"/>
                    <a:pt x="7398" y="2057"/>
                  </a:cubicBezTo>
                  <a:cubicBezTo>
                    <a:pt x="7504" y="1988"/>
                    <a:pt x="7592" y="1889"/>
                    <a:pt x="7714" y="1844"/>
                  </a:cubicBezTo>
                  <a:cubicBezTo>
                    <a:pt x="7772" y="1828"/>
                    <a:pt x="7834" y="1835"/>
                    <a:pt x="7894" y="1840"/>
                  </a:cubicBezTo>
                  <a:cubicBezTo>
                    <a:pt x="7894" y="1856"/>
                    <a:pt x="7895" y="1872"/>
                    <a:pt x="7895" y="1888"/>
                  </a:cubicBezTo>
                  <a:cubicBezTo>
                    <a:pt x="7860" y="1907"/>
                    <a:pt x="7820" y="1920"/>
                    <a:pt x="7795" y="1953"/>
                  </a:cubicBezTo>
                  <a:cubicBezTo>
                    <a:pt x="7730" y="2019"/>
                    <a:pt x="7759" y="2120"/>
                    <a:pt x="7760" y="2203"/>
                  </a:cubicBezTo>
                  <a:cubicBezTo>
                    <a:pt x="7817" y="2171"/>
                    <a:pt x="7865" y="2125"/>
                    <a:pt x="7921" y="2093"/>
                  </a:cubicBezTo>
                  <a:cubicBezTo>
                    <a:pt x="7953" y="2075"/>
                    <a:pt x="7972" y="2042"/>
                    <a:pt x="7995" y="2014"/>
                  </a:cubicBezTo>
                  <a:cubicBezTo>
                    <a:pt x="8008" y="2028"/>
                    <a:pt x="8021" y="2043"/>
                    <a:pt x="8033" y="2058"/>
                  </a:cubicBezTo>
                  <a:cubicBezTo>
                    <a:pt x="8019" y="2143"/>
                    <a:pt x="7906" y="2127"/>
                    <a:pt x="7857" y="2182"/>
                  </a:cubicBezTo>
                  <a:cubicBezTo>
                    <a:pt x="7828" y="2217"/>
                    <a:pt x="7795" y="2254"/>
                    <a:pt x="7790" y="2301"/>
                  </a:cubicBezTo>
                  <a:cubicBezTo>
                    <a:pt x="7786" y="2354"/>
                    <a:pt x="7789" y="2408"/>
                    <a:pt x="7804" y="2460"/>
                  </a:cubicBezTo>
                  <a:cubicBezTo>
                    <a:pt x="7860" y="2428"/>
                    <a:pt x="7906" y="2381"/>
                    <a:pt x="7952" y="2337"/>
                  </a:cubicBezTo>
                  <a:cubicBezTo>
                    <a:pt x="7965" y="2323"/>
                    <a:pt x="7986" y="2325"/>
                    <a:pt x="8003" y="2319"/>
                  </a:cubicBezTo>
                  <a:cubicBezTo>
                    <a:pt x="8004" y="2393"/>
                    <a:pt x="7943" y="2446"/>
                    <a:pt x="7929" y="2516"/>
                  </a:cubicBezTo>
                  <a:cubicBezTo>
                    <a:pt x="7930" y="2611"/>
                    <a:pt x="7996" y="2688"/>
                    <a:pt x="8053" y="2759"/>
                  </a:cubicBezTo>
                  <a:cubicBezTo>
                    <a:pt x="8094" y="2667"/>
                    <a:pt x="8196" y="2597"/>
                    <a:pt x="8187" y="2487"/>
                  </a:cubicBezTo>
                  <a:cubicBezTo>
                    <a:pt x="8161" y="2423"/>
                    <a:pt x="8096" y="2369"/>
                    <a:pt x="8119" y="2292"/>
                  </a:cubicBezTo>
                  <a:cubicBezTo>
                    <a:pt x="8128" y="2293"/>
                    <a:pt x="8146" y="2294"/>
                    <a:pt x="8155" y="2295"/>
                  </a:cubicBezTo>
                  <a:cubicBezTo>
                    <a:pt x="8192" y="2340"/>
                    <a:pt x="8230" y="2406"/>
                    <a:pt x="8297" y="2404"/>
                  </a:cubicBezTo>
                  <a:cubicBezTo>
                    <a:pt x="8348" y="2402"/>
                    <a:pt x="8432" y="2423"/>
                    <a:pt x="8446" y="2352"/>
                  </a:cubicBezTo>
                  <a:cubicBezTo>
                    <a:pt x="8403" y="2303"/>
                    <a:pt x="8370" y="2246"/>
                    <a:pt x="8320" y="2202"/>
                  </a:cubicBezTo>
                  <a:cubicBezTo>
                    <a:pt x="8276" y="2152"/>
                    <a:pt x="8203" y="2157"/>
                    <a:pt x="8144" y="2138"/>
                  </a:cubicBezTo>
                  <a:cubicBezTo>
                    <a:pt x="8133" y="2075"/>
                    <a:pt x="8098" y="2017"/>
                    <a:pt x="8106" y="1951"/>
                  </a:cubicBezTo>
                  <a:cubicBezTo>
                    <a:pt x="8155" y="1967"/>
                    <a:pt x="8190" y="2004"/>
                    <a:pt x="8230" y="2035"/>
                  </a:cubicBezTo>
                  <a:cubicBezTo>
                    <a:pt x="8308" y="2050"/>
                    <a:pt x="8388" y="2030"/>
                    <a:pt x="8459" y="1994"/>
                  </a:cubicBezTo>
                  <a:cubicBezTo>
                    <a:pt x="8495" y="1977"/>
                    <a:pt x="8560" y="1962"/>
                    <a:pt x="8546" y="1909"/>
                  </a:cubicBezTo>
                  <a:cubicBezTo>
                    <a:pt x="8496" y="1879"/>
                    <a:pt x="8438" y="1864"/>
                    <a:pt x="8391" y="1828"/>
                  </a:cubicBezTo>
                  <a:cubicBezTo>
                    <a:pt x="8340" y="1788"/>
                    <a:pt x="8274" y="1787"/>
                    <a:pt x="8213" y="1791"/>
                  </a:cubicBezTo>
                  <a:cubicBezTo>
                    <a:pt x="8167" y="1804"/>
                    <a:pt x="8127" y="1831"/>
                    <a:pt x="8081" y="1844"/>
                  </a:cubicBezTo>
                  <a:cubicBezTo>
                    <a:pt x="8041" y="1804"/>
                    <a:pt x="8016" y="1746"/>
                    <a:pt x="7960" y="1727"/>
                  </a:cubicBezTo>
                  <a:cubicBezTo>
                    <a:pt x="7912" y="1696"/>
                    <a:pt x="7853" y="1712"/>
                    <a:pt x="7801" y="1699"/>
                  </a:cubicBezTo>
                  <a:cubicBezTo>
                    <a:pt x="7908" y="1582"/>
                    <a:pt x="8090" y="1599"/>
                    <a:pt x="8210" y="1501"/>
                  </a:cubicBezTo>
                  <a:cubicBezTo>
                    <a:pt x="8257" y="1462"/>
                    <a:pt x="8318" y="1439"/>
                    <a:pt x="8354" y="1387"/>
                  </a:cubicBezTo>
                  <a:cubicBezTo>
                    <a:pt x="8410" y="1316"/>
                    <a:pt x="8472" y="1250"/>
                    <a:pt x="8532" y="1183"/>
                  </a:cubicBezTo>
                  <a:cubicBezTo>
                    <a:pt x="8606" y="1183"/>
                    <a:pt x="8679" y="1188"/>
                    <a:pt x="8752" y="1180"/>
                  </a:cubicBezTo>
                  <a:cubicBezTo>
                    <a:pt x="8801" y="1161"/>
                    <a:pt x="8845" y="1131"/>
                    <a:pt x="8886" y="1099"/>
                  </a:cubicBezTo>
                  <a:cubicBezTo>
                    <a:pt x="8922" y="1047"/>
                    <a:pt x="8973" y="1009"/>
                    <a:pt x="9004" y="955"/>
                  </a:cubicBezTo>
                  <a:cubicBezTo>
                    <a:pt x="8961" y="938"/>
                    <a:pt x="8920" y="911"/>
                    <a:pt x="8873" y="907"/>
                  </a:cubicBezTo>
                  <a:cubicBezTo>
                    <a:pt x="8788" y="895"/>
                    <a:pt x="8738" y="984"/>
                    <a:pt x="8666" y="1014"/>
                  </a:cubicBezTo>
                  <a:cubicBezTo>
                    <a:pt x="8663" y="942"/>
                    <a:pt x="8722" y="891"/>
                    <a:pt x="8765" y="841"/>
                  </a:cubicBezTo>
                  <a:cubicBezTo>
                    <a:pt x="8821" y="776"/>
                    <a:pt x="8915" y="781"/>
                    <a:pt x="8986" y="742"/>
                  </a:cubicBezTo>
                  <a:cubicBezTo>
                    <a:pt x="9083" y="652"/>
                    <a:pt x="9102" y="516"/>
                    <a:pt x="9126" y="393"/>
                  </a:cubicBezTo>
                  <a:cubicBezTo>
                    <a:pt x="9049" y="387"/>
                    <a:pt x="8949" y="390"/>
                    <a:pt x="8905" y="465"/>
                  </a:cubicBezTo>
                  <a:cubicBezTo>
                    <a:pt x="8875" y="515"/>
                    <a:pt x="8858" y="596"/>
                    <a:pt x="8788" y="599"/>
                  </a:cubicBezTo>
                  <a:cubicBezTo>
                    <a:pt x="8790" y="523"/>
                    <a:pt x="8852" y="464"/>
                    <a:pt x="8856" y="388"/>
                  </a:cubicBezTo>
                  <a:cubicBezTo>
                    <a:pt x="8864" y="336"/>
                    <a:pt x="8873" y="281"/>
                    <a:pt x="8852" y="230"/>
                  </a:cubicBezTo>
                  <a:cubicBezTo>
                    <a:pt x="8833" y="157"/>
                    <a:pt x="8773" y="106"/>
                    <a:pt x="8718" y="58"/>
                  </a:cubicBezTo>
                  <a:cubicBezTo>
                    <a:pt x="8684" y="34"/>
                    <a:pt x="8652" y="0"/>
                    <a:pt x="8608" y="0"/>
                  </a:cubicBezTo>
                  <a:cubicBezTo>
                    <a:pt x="8606" y="66"/>
                    <a:pt x="8619" y="134"/>
                    <a:pt x="8596" y="198"/>
                  </a:cubicBezTo>
                  <a:cubicBezTo>
                    <a:pt x="8571" y="289"/>
                    <a:pt x="8640" y="366"/>
                    <a:pt x="8692" y="431"/>
                  </a:cubicBezTo>
                  <a:cubicBezTo>
                    <a:pt x="8737" y="479"/>
                    <a:pt x="8734" y="549"/>
                    <a:pt x="8718" y="608"/>
                  </a:cubicBezTo>
                  <a:cubicBezTo>
                    <a:pt x="8715" y="634"/>
                    <a:pt x="8691" y="647"/>
                    <a:pt x="8673" y="661"/>
                  </a:cubicBezTo>
                  <a:cubicBezTo>
                    <a:pt x="8661" y="620"/>
                    <a:pt x="8657" y="577"/>
                    <a:pt x="8649" y="535"/>
                  </a:cubicBezTo>
                  <a:cubicBezTo>
                    <a:pt x="8608" y="501"/>
                    <a:pt x="8556" y="487"/>
                    <a:pt x="8510" y="463"/>
                  </a:cubicBezTo>
                  <a:cubicBezTo>
                    <a:pt x="8483" y="449"/>
                    <a:pt x="8451" y="449"/>
                    <a:pt x="8423" y="460"/>
                  </a:cubicBezTo>
                  <a:cubicBezTo>
                    <a:pt x="8453" y="532"/>
                    <a:pt x="8483" y="607"/>
                    <a:pt x="8533" y="668"/>
                  </a:cubicBezTo>
                  <a:cubicBezTo>
                    <a:pt x="8564" y="709"/>
                    <a:pt x="8602" y="750"/>
                    <a:pt x="8607" y="803"/>
                  </a:cubicBezTo>
                  <a:cubicBezTo>
                    <a:pt x="8610" y="871"/>
                    <a:pt x="8583" y="937"/>
                    <a:pt x="8543" y="991"/>
                  </a:cubicBezTo>
                  <a:cubicBezTo>
                    <a:pt x="8502" y="1001"/>
                    <a:pt x="8513" y="961"/>
                    <a:pt x="8513" y="934"/>
                  </a:cubicBezTo>
                  <a:cubicBezTo>
                    <a:pt x="8519" y="883"/>
                    <a:pt x="8479" y="843"/>
                    <a:pt x="8446" y="810"/>
                  </a:cubicBezTo>
                  <a:cubicBezTo>
                    <a:pt x="8407" y="798"/>
                    <a:pt x="8365" y="808"/>
                    <a:pt x="8324" y="804"/>
                  </a:cubicBezTo>
                  <a:cubicBezTo>
                    <a:pt x="8340" y="738"/>
                    <a:pt x="8399" y="695"/>
                    <a:pt x="8413" y="628"/>
                  </a:cubicBezTo>
                  <a:cubicBezTo>
                    <a:pt x="8367" y="594"/>
                    <a:pt x="8304" y="613"/>
                    <a:pt x="8252" y="592"/>
                  </a:cubicBezTo>
                  <a:cubicBezTo>
                    <a:pt x="8198" y="627"/>
                    <a:pt x="8143" y="660"/>
                    <a:pt x="8090" y="697"/>
                  </a:cubicBezTo>
                  <a:cubicBezTo>
                    <a:pt x="8025" y="708"/>
                    <a:pt x="7958" y="718"/>
                    <a:pt x="7896" y="743"/>
                  </a:cubicBezTo>
                  <a:cubicBezTo>
                    <a:pt x="7938" y="673"/>
                    <a:pt x="7953" y="584"/>
                    <a:pt x="7915" y="510"/>
                  </a:cubicBezTo>
                  <a:cubicBezTo>
                    <a:pt x="7877" y="461"/>
                    <a:pt x="7833" y="415"/>
                    <a:pt x="7777" y="387"/>
                  </a:cubicBezTo>
                  <a:cubicBezTo>
                    <a:pt x="7757" y="454"/>
                    <a:pt x="7731" y="519"/>
                    <a:pt x="7713" y="586"/>
                  </a:cubicBezTo>
                  <a:cubicBezTo>
                    <a:pt x="7721" y="654"/>
                    <a:pt x="7765" y="712"/>
                    <a:pt x="7800" y="769"/>
                  </a:cubicBezTo>
                  <a:cubicBezTo>
                    <a:pt x="7809" y="845"/>
                    <a:pt x="7733" y="891"/>
                    <a:pt x="7681" y="929"/>
                  </a:cubicBezTo>
                  <a:cubicBezTo>
                    <a:pt x="7679" y="874"/>
                    <a:pt x="7688" y="815"/>
                    <a:pt x="7659" y="766"/>
                  </a:cubicBezTo>
                  <a:cubicBezTo>
                    <a:pt x="7629" y="717"/>
                    <a:pt x="7595" y="671"/>
                    <a:pt x="7553" y="633"/>
                  </a:cubicBezTo>
                  <a:cubicBezTo>
                    <a:pt x="7517" y="660"/>
                    <a:pt x="7486" y="694"/>
                    <a:pt x="7479" y="739"/>
                  </a:cubicBezTo>
                  <a:cubicBezTo>
                    <a:pt x="7445" y="819"/>
                    <a:pt x="7504" y="893"/>
                    <a:pt x="7542" y="959"/>
                  </a:cubicBezTo>
                  <a:cubicBezTo>
                    <a:pt x="7568" y="1035"/>
                    <a:pt x="7503" y="1094"/>
                    <a:pt x="7467" y="1152"/>
                  </a:cubicBezTo>
                  <a:cubicBezTo>
                    <a:pt x="7432" y="1217"/>
                    <a:pt x="7369" y="1262"/>
                    <a:pt x="7343" y="1332"/>
                  </a:cubicBezTo>
                  <a:cubicBezTo>
                    <a:pt x="7307" y="1405"/>
                    <a:pt x="7353" y="1485"/>
                    <a:pt x="7330" y="1560"/>
                  </a:cubicBezTo>
                  <a:cubicBezTo>
                    <a:pt x="7239" y="1488"/>
                    <a:pt x="7174" y="1389"/>
                    <a:pt x="7134" y="1281"/>
                  </a:cubicBezTo>
                  <a:cubicBezTo>
                    <a:pt x="7130" y="1262"/>
                    <a:pt x="7134" y="1243"/>
                    <a:pt x="7146" y="1229"/>
                  </a:cubicBezTo>
                  <a:cubicBezTo>
                    <a:pt x="7178" y="1185"/>
                    <a:pt x="7208" y="1139"/>
                    <a:pt x="7225" y="1087"/>
                  </a:cubicBezTo>
                  <a:cubicBezTo>
                    <a:pt x="7218" y="996"/>
                    <a:pt x="7170" y="915"/>
                    <a:pt x="7109" y="849"/>
                  </a:cubicBezTo>
                  <a:cubicBezTo>
                    <a:pt x="7100" y="849"/>
                    <a:pt x="7083" y="850"/>
                    <a:pt x="7074" y="850"/>
                  </a:cubicBezTo>
                  <a:cubicBezTo>
                    <a:pt x="7059" y="943"/>
                    <a:pt x="7052" y="1036"/>
                    <a:pt x="7057" y="1129"/>
                  </a:cubicBezTo>
                  <a:cubicBezTo>
                    <a:pt x="6993" y="1136"/>
                    <a:pt x="6977" y="1066"/>
                    <a:pt x="6943" y="1026"/>
                  </a:cubicBezTo>
                  <a:cubicBezTo>
                    <a:pt x="6921" y="991"/>
                    <a:pt x="6880" y="936"/>
                    <a:pt x="6928" y="904"/>
                  </a:cubicBezTo>
                  <a:cubicBezTo>
                    <a:pt x="6989" y="860"/>
                    <a:pt x="7032" y="786"/>
                    <a:pt x="7022" y="709"/>
                  </a:cubicBezTo>
                  <a:cubicBezTo>
                    <a:pt x="6986" y="606"/>
                    <a:pt x="6890" y="542"/>
                    <a:pt x="6819" y="464"/>
                  </a:cubicBezTo>
                  <a:cubicBezTo>
                    <a:pt x="6816" y="522"/>
                    <a:pt x="6809" y="579"/>
                    <a:pt x="6787" y="632"/>
                  </a:cubicBezTo>
                  <a:cubicBezTo>
                    <a:pt x="6760" y="695"/>
                    <a:pt x="6763" y="765"/>
                    <a:pt x="6785" y="829"/>
                  </a:cubicBezTo>
                  <a:cubicBezTo>
                    <a:pt x="6733" y="804"/>
                    <a:pt x="6692" y="761"/>
                    <a:pt x="6649" y="724"/>
                  </a:cubicBezTo>
                  <a:cubicBezTo>
                    <a:pt x="6648" y="707"/>
                    <a:pt x="6647" y="691"/>
                    <a:pt x="6646" y="675"/>
                  </a:cubicBezTo>
                  <a:cubicBezTo>
                    <a:pt x="6712" y="647"/>
                    <a:pt x="6756" y="583"/>
                    <a:pt x="6769" y="514"/>
                  </a:cubicBezTo>
                  <a:cubicBezTo>
                    <a:pt x="6786" y="417"/>
                    <a:pt x="6750" y="315"/>
                    <a:pt x="6687" y="242"/>
                  </a:cubicBezTo>
                  <a:cubicBezTo>
                    <a:pt x="6647" y="246"/>
                    <a:pt x="6635" y="290"/>
                    <a:pt x="6615" y="318"/>
                  </a:cubicBezTo>
                  <a:cubicBezTo>
                    <a:pt x="6577" y="375"/>
                    <a:pt x="6575" y="447"/>
                    <a:pt x="6535" y="502"/>
                  </a:cubicBezTo>
                  <a:cubicBezTo>
                    <a:pt x="6490" y="487"/>
                    <a:pt x="6480" y="429"/>
                    <a:pt x="6451" y="394"/>
                  </a:cubicBezTo>
                  <a:cubicBezTo>
                    <a:pt x="6421" y="362"/>
                    <a:pt x="6434" y="317"/>
                    <a:pt x="6437" y="278"/>
                  </a:cubicBezTo>
                  <a:cubicBezTo>
                    <a:pt x="6388" y="235"/>
                    <a:pt x="6334" y="198"/>
                    <a:pt x="6274" y="173"/>
                  </a:cubicBezTo>
                  <a:cubicBezTo>
                    <a:pt x="6204" y="158"/>
                    <a:pt x="6133" y="180"/>
                    <a:pt x="6063" y="185"/>
                  </a:cubicBezTo>
                  <a:cubicBezTo>
                    <a:pt x="6042" y="185"/>
                    <a:pt x="6023" y="191"/>
                    <a:pt x="6005" y="202"/>
                  </a:cubicBezTo>
                  <a:cubicBezTo>
                    <a:pt x="6020" y="263"/>
                    <a:pt x="6064" y="314"/>
                    <a:pt x="6109" y="356"/>
                  </a:cubicBezTo>
                  <a:cubicBezTo>
                    <a:pt x="6180" y="417"/>
                    <a:pt x="6289" y="379"/>
                    <a:pt x="6359" y="440"/>
                  </a:cubicBezTo>
                  <a:cubicBezTo>
                    <a:pt x="6420" y="481"/>
                    <a:pt x="6446" y="557"/>
                    <a:pt x="6455" y="626"/>
                  </a:cubicBezTo>
                  <a:cubicBezTo>
                    <a:pt x="6440" y="624"/>
                    <a:pt x="6426" y="621"/>
                    <a:pt x="6412" y="619"/>
                  </a:cubicBezTo>
                  <a:cubicBezTo>
                    <a:pt x="6365" y="469"/>
                    <a:pt x="6147" y="469"/>
                    <a:pt x="6052" y="571"/>
                  </a:cubicBezTo>
                  <a:cubicBezTo>
                    <a:pt x="6095" y="621"/>
                    <a:pt x="6151" y="660"/>
                    <a:pt x="6203" y="703"/>
                  </a:cubicBezTo>
                  <a:cubicBezTo>
                    <a:pt x="6245" y="739"/>
                    <a:pt x="6301" y="748"/>
                    <a:pt x="6353" y="755"/>
                  </a:cubicBezTo>
                  <a:cubicBezTo>
                    <a:pt x="6403" y="762"/>
                    <a:pt x="6453" y="736"/>
                    <a:pt x="6503" y="749"/>
                  </a:cubicBezTo>
                  <a:cubicBezTo>
                    <a:pt x="6560" y="761"/>
                    <a:pt x="6598" y="809"/>
                    <a:pt x="6642" y="842"/>
                  </a:cubicBezTo>
                  <a:cubicBezTo>
                    <a:pt x="6643" y="849"/>
                    <a:pt x="6645" y="864"/>
                    <a:pt x="6645" y="871"/>
                  </a:cubicBezTo>
                  <a:cubicBezTo>
                    <a:pt x="6598" y="851"/>
                    <a:pt x="6553" y="826"/>
                    <a:pt x="6501" y="820"/>
                  </a:cubicBezTo>
                  <a:cubicBezTo>
                    <a:pt x="6456" y="815"/>
                    <a:pt x="6412" y="831"/>
                    <a:pt x="6372" y="850"/>
                  </a:cubicBezTo>
                  <a:cubicBezTo>
                    <a:pt x="6333" y="870"/>
                    <a:pt x="6290" y="884"/>
                    <a:pt x="6260" y="917"/>
                  </a:cubicBezTo>
                  <a:cubicBezTo>
                    <a:pt x="6337" y="969"/>
                    <a:pt x="6411" y="1056"/>
                    <a:pt x="6514" y="1036"/>
                  </a:cubicBezTo>
                  <a:cubicBezTo>
                    <a:pt x="6584" y="1016"/>
                    <a:pt x="6655" y="996"/>
                    <a:pt x="6728" y="986"/>
                  </a:cubicBezTo>
                  <a:cubicBezTo>
                    <a:pt x="6764" y="993"/>
                    <a:pt x="6800" y="1011"/>
                    <a:pt x="6824" y="1039"/>
                  </a:cubicBezTo>
                  <a:cubicBezTo>
                    <a:pt x="6860" y="1079"/>
                    <a:pt x="6904" y="1114"/>
                    <a:pt x="6924" y="1165"/>
                  </a:cubicBezTo>
                  <a:cubicBezTo>
                    <a:pt x="6918" y="1170"/>
                    <a:pt x="6907" y="1181"/>
                    <a:pt x="6902" y="1186"/>
                  </a:cubicBezTo>
                  <a:cubicBezTo>
                    <a:pt x="6841" y="1174"/>
                    <a:pt x="6799" y="1108"/>
                    <a:pt x="6732" y="1119"/>
                  </a:cubicBezTo>
                  <a:cubicBezTo>
                    <a:pt x="6659" y="1136"/>
                    <a:pt x="6604" y="1190"/>
                    <a:pt x="6547" y="1236"/>
                  </a:cubicBezTo>
                  <a:cubicBezTo>
                    <a:pt x="6511" y="1267"/>
                    <a:pt x="6460" y="1295"/>
                    <a:pt x="6463" y="1350"/>
                  </a:cubicBezTo>
                  <a:cubicBezTo>
                    <a:pt x="6560" y="1355"/>
                    <a:pt x="6658" y="1379"/>
                    <a:pt x="6756" y="1365"/>
                  </a:cubicBezTo>
                  <a:cubicBezTo>
                    <a:pt x="6835" y="1350"/>
                    <a:pt x="6899" y="1288"/>
                    <a:pt x="6983" y="1288"/>
                  </a:cubicBezTo>
                  <a:cubicBezTo>
                    <a:pt x="7035" y="1349"/>
                    <a:pt x="7043" y="1435"/>
                    <a:pt x="7099" y="1494"/>
                  </a:cubicBezTo>
                  <a:cubicBezTo>
                    <a:pt x="7177" y="1580"/>
                    <a:pt x="7251" y="1681"/>
                    <a:pt x="7258" y="1801"/>
                  </a:cubicBezTo>
                  <a:cubicBezTo>
                    <a:pt x="7261" y="1919"/>
                    <a:pt x="7181" y="2016"/>
                    <a:pt x="7106" y="2100"/>
                  </a:cubicBezTo>
                  <a:cubicBezTo>
                    <a:pt x="7056" y="2150"/>
                    <a:pt x="7068" y="2236"/>
                    <a:pt x="7003" y="2274"/>
                  </a:cubicBezTo>
                  <a:cubicBezTo>
                    <a:pt x="6975" y="2191"/>
                    <a:pt x="6952" y="2103"/>
                    <a:pt x="6969" y="2015"/>
                  </a:cubicBezTo>
                  <a:cubicBezTo>
                    <a:pt x="7004" y="1964"/>
                    <a:pt x="7067" y="1925"/>
                    <a:pt x="7073" y="1858"/>
                  </a:cubicBezTo>
                  <a:cubicBezTo>
                    <a:pt x="7074" y="1804"/>
                    <a:pt x="7096" y="1750"/>
                    <a:pt x="7076" y="1698"/>
                  </a:cubicBezTo>
                  <a:cubicBezTo>
                    <a:pt x="7062" y="1660"/>
                    <a:pt x="7053" y="1608"/>
                    <a:pt x="7006" y="1597"/>
                  </a:cubicBezTo>
                  <a:cubicBezTo>
                    <a:pt x="6950" y="1653"/>
                    <a:pt x="6935" y="1735"/>
                    <a:pt x="6884" y="1795"/>
                  </a:cubicBezTo>
                  <a:cubicBezTo>
                    <a:pt x="6856" y="1796"/>
                    <a:pt x="6829" y="1787"/>
                    <a:pt x="6806" y="1773"/>
                  </a:cubicBezTo>
                  <a:cubicBezTo>
                    <a:pt x="6770" y="1730"/>
                    <a:pt x="6767" y="1663"/>
                    <a:pt x="6711" y="1638"/>
                  </a:cubicBezTo>
                  <a:cubicBezTo>
                    <a:pt x="6651" y="1590"/>
                    <a:pt x="6573" y="1612"/>
                    <a:pt x="6503" y="1609"/>
                  </a:cubicBezTo>
                  <a:cubicBezTo>
                    <a:pt x="6476" y="1610"/>
                    <a:pt x="6427" y="1611"/>
                    <a:pt x="6430" y="1649"/>
                  </a:cubicBezTo>
                  <a:cubicBezTo>
                    <a:pt x="6457" y="1733"/>
                    <a:pt x="6533" y="1788"/>
                    <a:pt x="6604" y="1835"/>
                  </a:cubicBezTo>
                  <a:cubicBezTo>
                    <a:pt x="6651" y="1847"/>
                    <a:pt x="6710" y="1838"/>
                    <a:pt x="6747" y="1876"/>
                  </a:cubicBezTo>
                  <a:cubicBezTo>
                    <a:pt x="6773" y="1893"/>
                    <a:pt x="6770" y="1925"/>
                    <a:pt x="6775" y="1952"/>
                  </a:cubicBezTo>
                  <a:cubicBezTo>
                    <a:pt x="6723" y="1934"/>
                    <a:pt x="6667" y="1892"/>
                    <a:pt x="6611" y="1923"/>
                  </a:cubicBezTo>
                  <a:cubicBezTo>
                    <a:pt x="6540" y="1979"/>
                    <a:pt x="6537" y="2074"/>
                    <a:pt x="6522" y="2156"/>
                  </a:cubicBezTo>
                  <a:cubicBezTo>
                    <a:pt x="6582" y="2156"/>
                    <a:pt x="6639" y="2134"/>
                    <a:pt x="6697" y="2121"/>
                  </a:cubicBezTo>
                  <a:cubicBezTo>
                    <a:pt x="6744" y="2092"/>
                    <a:pt x="6799" y="2060"/>
                    <a:pt x="6856" y="2086"/>
                  </a:cubicBezTo>
                  <a:cubicBezTo>
                    <a:pt x="6897" y="2158"/>
                    <a:pt x="6880" y="2244"/>
                    <a:pt x="6898" y="2322"/>
                  </a:cubicBezTo>
                  <a:cubicBezTo>
                    <a:pt x="6921" y="2387"/>
                    <a:pt x="6963" y="2444"/>
                    <a:pt x="6988" y="2510"/>
                  </a:cubicBezTo>
                  <a:cubicBezTo>
                    <a:pt x="6918" y="2517"/>
                    <a:pt x="6873" y="2448"/>
                    <a:pt x="6817" y="2416"/>
                  </a:cubicBezTo>
                  <a:cubicBezTo>
                    <a:pt x="6686" y="2344"/>
                    <a:pt x="6558" y="2266"/>
                    <a:pt x="6426" y="2198"/>
                  </a:cubicBezTo>
                  <a:cubicBezTo>
                    <a:pt x="6310" y="2133"/>
                    <a:pt x="6227" y="2023"/>
                    <a:pt x="6169" y="1906"/>
                  </a:cubicBezTo>
                  <a:cubicBezTo>
                    <a:pt x="6225" y="1853"/>
                    <a:pt x="6306" y="1798"/>
                    <a:pt x="6296" y="1710"/>
                  </a:cubicBezTo>
                  <a:cubicBezTo>
                    <a:pt x="6294" y="1612"/>
                    <a:pt x="6229" y="1535"/>
                    <a:pt x="6178" y="1456"/>
                  </a:cubicBezTo>
                  <a:cubicBezTo>
                    <a:pt x="6170" y="1457"/>
                    <a:pt x="6155" y="1458"/>
                    <a:pt x="6147" y="1458"/>
                  </a:cubicBezTo>
                  <a:cubicBezTo>
                    <a:pt x="6130" y="1569"/>
                    <a:pt x="6079" y="1672"/>
                    <a:pt x="6085" y="1786"/>
                  </a:cubicBezTo>
                  <a:cubicBezTo>
                    <a:pt x="6037" y="1756"/>
                    <a:pt x="5995" y="1718"/>
                    <a:pt x="5965" y="1670"/>
                  </a:cubicBezTo>
                  <a:cubicBezTo>
                    <a:pt x="5947" y="1645"/>
                    <a:pt x="5974" y="1619"/>
                    <a:pt x="5982" y="1595"/>
                  </a:cubicBezTo>
                  <a:cubicBezTo>
                    <a:pt x="6015" y="1533"/>
                    <a:pt x="6032" y="1462"/>
                    <a:pt x="6020" y="1392"/>
                  </a:cubicBezTo>
                  <a:cubicBezTo>
                    <a:pt x="5975" y="1304"/>
                    <a:pt x="5886" y="1254"/>
                    <a:pt x="5820" y="1184"/>
                  </a:cubicBezTo>
                  <a:cubicBezTo>
                    <a:pt x="5815" y="1187"/>
                    <a:pt x="5803" y="1193"/>
                    <a:pt x="5797" y="1195"/>
                  </a:cubicBezTo>
                  <a:cubicBezTo>
                    <a:pt x="5780" y="1286"/>
                    <a:pt x="5775" y="1380"/>
                    <a:pt x="5797" y="1471"/>
                  </a:cubicBezTo>
                  <a:cubicBezTo>
                    <a:pt x="5792" y="1476"/>
                    <a:pt x="5782" y="1488"/>
                    <a:pt x="5777" y="1493"/>
                  </a:cubicBezTo>
                  <a:cubicBezTo>
                    <a:pt x="5715" y="1480"/>
                    <a:pt x="5709" y="1411"/>
                    <a:pt x="5672" y="1372"/>
                  </a:cubicBezTo>
                  <a:cubicBezTo>
                    <a:pt x="5623" y="1343"/>
                    <a:pt x="5571" y="1319"/>
                    <a:pt x="5517" y="1304"/>
                  </a:cubicBezTo>
                  <a:cubicBezTo>
                    <a:pt x="5432" y="1319"/>
                    <a:pt x="5348" y="1339"/>
                    <a:pt x="5268" y="1372"/>
                  </a:cubicBezTo>
                  <a:cubicBezTo>
                    <a:pt x="5344" y="1414"/>
                    <a:pt x="5406" y="1476"/>
                    <a:pt x="5483" y="1517"/>
                  </a:cubicBezTo>
                  <a:cubicBezTo>
                    <a:pt x="5529" y="1540"/>
                    <a:pt x="5583" y="1526"/>
                    <a:pt x="5632" y="1532"/>
                  </a:cubicBezTo>
                  <a:cubicBezTo>
                    <a:pt x="5630" y="1551"/>
                    <a:pt x="5629" y="1570"/>
                    <a:pt x="5627" y="1589"/>
                  </a:cubicBezTo>
                  <a:cubicBezTo>
                    <a:pt x="5596" y="1598"/>
                    <a:pt x="5559" y="1599"/>
                    <a:pt x="5538" y="1626"/>
                  </a:cubicBezTo>
                  <a:cubicBezTo>
                    <a:pt x="5503" y="1665"/>
                    <a:pt x="5484" y="1716"/>
                    <a:pt x="5470" y="1765"/>
                  </a:cubicBezTo>
                  <a:cubicBezTo>
                    <a:pt x="5580" y="1769"/>
                    <a:pt x="5686" y="1731"/>
                    <a:pt x="5791" y="1701"/>
                  </a:cubicBezTo>
                  <a:cubicBezTo>
                    <a:pt x="5843" y="1689"/>
                    <a:pt x="5891" y="1720"/>
                    <a:pt x="5933" y="1748"/>
                  </a:cubicBezTo>
                  <a:cubicBezTo>
                    <a:pt x="5955" y="1765"/>
                    <a:pt x="5983" y="1808"/>
                    <a:pt x="5944" y="1822"/>
                  </a:cubicBezTo>
                  <a:cubicBezTo>
                    <a:pt x="5893" y="1812"/>
                    <a:pt x="5839" y="1775"/>
                    <a:pt x="5787" y="1800"/>
                  </a:cubicBezTo>
                  <a:cubicBezTo>
                    <a:pt x="5725" y="1831"/>
                    <a:pt x="5663" y="1865"/>
                    <a:pt x="5610" y="1911"/>
                  </a:cubicBezTo>
                  <a:cubicBezTo>
                    <a:pt x="5589" y="1924"/>
                    <a:pt x="5599" y="1950"/>
                    <a:pt x="5597" y="1970"/>
                  </a:cubicBezTo>
                  <a:cubicBezTo>
                    <a:pt x="5687" y="1970"/>
                    <a:pt x="5777" y="2000"/>
                    <a:pt x="5866" y="1979"/>
                  </a:cubicBezTo>
                  <a:cubicBezTo>
                    <a:pt x="5920" y="1975"/>
                    <a:pt x="5966" y="1946"/>
                    <a:pt x="6017" y="1933"/>
                  </a:cubicBezTo>
                  <a:cubicBezTo>
                    <a:pt x="6052" y="1939"/>
                    <a:pt x="6086" y="1955"/>
                    <a:pt x="6107" y="1985"/>
                  </a:cubicBezTo>
                  <a:cubicBezTo>
                    <a:pt x="6156" y="2061"/>
                    <a:pt x="6204" y="2139"/>
                    <a:pt x="6263" y="2208"/>
                  </a:cubicBezTo>
                  <a:cubicBezTo>
                    <a:pt x="6275" y="2221"/>
                    <a:pt x="6280" y="2252"/>
                    <a:pt x="6260" y="2259"/>
                  </a:cubicBezTo>
                  <a:cubicBezTo>
                    <a:pt x="6189" y="2273"/>
                    <a:pt x="6116" y="2258"/>
                    <a:pt x="6046" y="2277"/>
                  </a:cubicBezTo>
                  <a:cubicBezTo>
                    <a:pt x="6016" y="2285"/>
                    <a:pt x="5989" y="2299"/>
                    <a:pt x="5959" y="2306"/>
                  </a:cubicBezTo>
                  <a:cubicBezTo>
                    <a:pt x="5947" y="2297"/>
                    <a:pt x="5935" y="2287"/>
                    <a:pt x="5924" y="2277"/>
                  </a:cubicBezTo>
                  <a:cubicBezTo>
                    <a:pt x="5922" y="2241"/>
                    <a:pt x="5922" y="2205"/>
                    <a:pt x="5911" y="2170"/>
                  </a:cubicBezTo>
                  <a:cubicBezTo>
                    <a:pt x="5886" y="2129"/>
                    <a:pt x="5838" y="2112"/>
                    <a:pt x="5795" y="2096"/>
                  </a:cubicBezTo>
                  <a:cubicBezTo>
                    <a:pt x="5704" y="2079"/>
                    <a:pt x="5619" y="2129"/>
                    <a:pt x="5543" y="2172"/>
                  </a:cubicBezTo>
                  <a:cubicBezTo>
                    <a:pt x="5598" y="2212"/>
                    <a:pt x="5643" y="2265"/>
                    <a:pt x="5698" y="2304"/>
                  </a:cubicBezTo>
                  <a:cubicBezTo>
                    <a:pt x="5745" y="2337"/>
                    <a:pt x="5807" y="2316"/>
                    <a:pt x="5856" y="2343"/>
                  </a:cubicBezTo>
                  <a:cubicBezTo>
                    <a:pt x="5858" y="2358"/>
                    <a:pt x="5859" y="2372"/>
                    <a:pt x="5859" y="2386"/>
                  </a:cubicBezTo>
                  <a:cubicBezTo>
                    <a:pt x="5815" y="2414"/>
                    <a:pt x="5766" y="2435"/>
                    <a:pt x="5724" y="2466"/>
                  </a:cubicBezTo>
                  <a:cubicBezTo>
                    <a:pt x="5688" y="2487"/>
                    <a:pt x="5665" y="2530"/>
                    <a:pt x="5620" y="2533"/>
                  </a:cubicBezTo>
                  <a:cubicBezTo>
                    <a:pt x="5603" y="2501"/>
                    <a:pt x="5586" y="2464"/>
                    <a:pt x="5547" y="2457"/>
                  </a:cubicBezTo>
                  <a:cubicBezTo>
                    <a:pt x="5485" y="2430"/>
                    <a:pt x="5424" y="2467"/>
                    <a:pt x="5364" y="2482"/>
                  </a:cubicBezTo>
                  <a:cubicBezTo>
                    <a:pt x="5344" y="2504"/>
                    <a:pt x="5323" y="2525"/>
                    <a:pt x="5302" y="2547"/>
                  </a:cubicBezTo>
                  <a:cubicBezTo>
                    <a:pt x="5332" y="2577"/>
                    <a:pt x="5359" y="2610"/>
                    <a:pt x="5394" y="2635"/>
                  </a:cubicBezTo>
                  <a:cubicBezTo>
                    <a:pt x="5425" y="2650"/>
                    <a:pt x="5459" y="2657"/>
                    <a:pt x="5492" y="2667"/>
                  </a:cubicBezTo>
                  <a:cubicBezTo>
                    <a:pt x="5493" y="2680"/>
                    <a:pt x="5494" y="2692"/>
                    <a:pt x="5496" y="2705"/>
                  </a:cubicBezTo>
                  <a:cubicBezTo>
                    <a:pt x="5461" y="2732"/>
                    <a:pt x="5420" y="2752"/>
                    <a:pt x="5395" y="2789"/>
                  </a:cubicBezTo>
                  <a:cubicBezTo>
                    <a:pt x="5362" y="2834"/>
                    <a:pt x="5352" y="2895"/>
                    <a:pt x="5301" y="2924"/>
                  </a:cubicBezTo>
                  <a:cubicBezTo>
                    <a:pt x="5273" y="2868"/>
                    <a:pt x="5274" y="2804"/>
                    <a:pt x="5267" y="2743"/>
                  </a:cubicBezTo>
                  <a:cubicBezTo>
                    <a:pt x="5272" y="2533"/>
                    <a:pt x="5177" y="2334"/>
                    <a:pt x="5191" y="2123"/>
                  </a:cubicBezTo>
                  <a:cubicBezTo>
                    <a:pt x="5220" y="2129"/>
                    <a:pt x="5248" y="2137"/>
                    <a:pt x="5276" y="2146"/>
                  </a:cubicBezTo>
                  <a:cubicBezTo>
                    <a:pt x="5308" y="2125"/>
                    <a:pt x="5347" y="2108"/>
                    <a:pt x="5361" y="2069"/>
                  </a:cubicBezTo>
                  <a:cubicBezTo>
                    <a:pt x="5408" y="1980"/>
                    <a:pt x="5411" y="1868"/>
                    <a:pt x="5348" y="1785"/>
                  </a:cubicBezTo>
                  <a:cubicBezTo>
                    <a:pt x="5316" y="1850"/>
                    <a:pt x="5303" y="1957"/>
                    <a:pt x="5216" y="1965"/>
                  </a:cubicBezTo>
                  <a:cubicBezTo>
                    <a:pt x="5217" y="1889"/>
                    <a:pt x="5260" y="1822"/>
                    <a:pt x="5287" y="1753"/>
                  </a:cubicBezTo>
                  <a:cubicBezTo>
                    <a:pt x="5308" y="1694"/>
                    <a:pt x="5268" y="1638"/>
                    <a:pt x="5244" y="1587"/>
                  </a:cubicBezTo>
                  <a:cubicBezTo>
                    <a:pt x="5204" y="1551"/>
                    <a:pt x="5161" y="1516"/>
                    <a:pt x="5113" y="1490"/>
                  </a:cubicBezTo>
                  <a:cubicBezTo>
                    <a:pt x="5093" y="1484"/>
                    <a:pt x="5047" y="1475"/>
                    <a:pt x="5053" y="1511"/>
                  </a:cubicBezTo>
                  <a:cubicBezTo>
                    <a:pt x="5059" y="1613"/>
                    <a:pt x="5029" y="1735"/>
                    <a:pt x="5106" y="1817"/>
                  </a:cubicBezTo>
                  <a:cubicBezTo>
                    <a:pt x="5143" y="1850"/>
                    <a:pt x="5135" y="1904"/>
                    <a:pt x="5128" y="1948"/>
                  </a:cubicBezTo>
                  <a:cubicBezTo>
                    <a:pt x="5118" y="1948"/>
                    <a:pt x="5098" y="1948"/>
                    <a:pt x="5088" y="1948"/>
                  </a:cubicBezTo>
                  <a:cubicBezTo>
                    <a:pt x="5074" y="1909"/>
                    <a:pt x="5070" y="1865"/>
                    <a:pt x="5048" y="1829"/>
                  </a:cubicBezTo>
                  <a:cubicBezTo>
                    <a:pt x="5022" y="1799"/>
                    <a:pt x="4989" y="1774"/>
                    <a:pt x="4957" y="1751"/>
                  </a:cubicBezTo>
                  <a:cubicBezTo>
                    <a:pt x="4895" y="1730"/>
                    <a:pt x="4828" y="1728"/>
                    <a:pt x="4763" y="1732"/>
                  </a:cubicBezTo>
                  <a:cubicBezTo>
                    <a:pt x="4763" y="1795"/>
                    <a:pt x="4825" y="1839"/>
                    <a:pt x="4812" y="1902"/>
                  </a:cubicBezTo>
                  <a:cubicBezTo>
                    <a:pt x="4803" y="1901"/>
                    <a:pt x="4786" y="1899"/>
                    <a:pt x="4777" y="1898"/>
                  </a:cubicBezTo>
                  <a:cubicBezTo>
                    <a:pt x="4742" y="1853"/>
                    <a:pt x="4706" y="1806"/>
                    <a:pt x="4690" y="1750"/>
                  </a:cubicBezTo>
                  <a:cubicBezTo>
                    <a:pt x="4650" y="1624"/>
                    <a:pt x="4598" y="1497"/>
                    <a:pt x="4601" y="1364"/>
                  </a:cubicBezTo>
                  <a:cubicBezTo>
                    <a:pt x="4620" y="1289"/>
                    <a:pt x="4613" y="1186"/>
                    <a:pt x="4692" y="1146"/>
                  </a:cubicBezTo>
                  <a:cubicBezTo>
                    <a:pt x="4726" y="1210"/>
                    <a:pt x="4749" y="1281"/>
                    <a:pt x="4791" y="1340"/>
                  </a:cubicBezTo>
                  <a:cubicBezTo>
                    <a:pt x="4868" y="1399"/>
                    <a:pt x="4975" y="1438"/>
                    <a:pt x="5071" y="1412"/>
                  </a:cubicBezTo>
                  <a:cubicBezTo>
                    <a:pt x="5001" y="1328"/>
                    <a:pt x="4997" y="1211"/>
                    <a:pt x="4932" y="1124"/>
                  </a:cubicBezTo>
                  <a:cubicBezTo>
                    <a:pt x="4887" y="1091"/>
                    <a:pt x="4835" y="1069"/>
                    <a:pt x="4799" y="1026"/>
                  </a:cubicBezTo>
                  <a:cubicBezTo>
                    <a:pt x="4839" y="996"/>
                    <a:pt x="4875" y="958"/>
                    <a:pt x="4924" y="942"/>
                  </a:cubicBezTo>
                  <a:cubicBezTo>
                    <a:pt x="4947" y="1002"/>
                    <a:pt x="4963" y="1073"/>
                    <a:pt x="5022" y="1109"/>
                  </a:cubicBezTo>
                  <a:cubicBezTo>
                    <a:pt x="5070" y="1134"/>
                    <a:pt x="5122" y="1149"/>
                    <a:pt x="5172" y="1168"/>
                  </a:cubicBezTo>
                  <a:cubicBezTo>
                    <a:pt x="5216" y="1173"/>
                    <a:pt x="5262" y="1171"/>
                    <a:pt x="5306" y="1170"/>
                  </a:cubicBezTo>
                  <a:cubicBezTo>
                    <a:pt x="5296" y="1106"/>
                    <a:pt x="5257" y="1053"/>
                    <a:pt x="5222" y="1001"/>
                  </a:cubicBezTo>
                  <a:cubicBezTo>
                    <a:pt x="5196" y="960"/>
                    <a:pt x="5129" y="953"/>
                    <a:pt x="5123" y="900"/>
                  </a:cubicBezTo>
                  <a:cubicBezTo>
                    <a:pt x="5192" y="866"/>
                    <a:pt x="5274" y="902"/>
                    <a:pt x="5343" y="866"/>
                  </a:cubicBezTo>
                  <a:cubicBezTo>
                    <a:pt x="5397" y="833"/>
                    <a:pt x="5467" y="809"/>
                    <a:pt x="5491" y="744"/>
                  </a:cubicBezTo>
                  <a:cubicBezTo>
                    <a:pt x="5513" y="684"/>
                    <a:pt x="5553" y="627"/>
                    <a:pt x="5541" y="560"/>
                  </a:cubicBezTo>
                  <a:cubicBezTo>
                    <a:pt x="5493" y="582"/>
                    <a:pt x="5459" y="628"/>
                    <a:pt x="5406" y="636"/>
                  </a:cubicBezTo>
                  <a:cubicBezTo>
                    <a:pt x="5364" y="647"/>
                    <a:pt x="5320" y="651"/>
                    <a:pt x="5280" y="667"/>
                  </a:cubicBezTo>
                  <a:cubicBezTo>
                    <a:pt x="5225" y="702"/>
                    <a:pt x="5193" y="763"/>
                    <a:pt x="5145" y="805"/>
                  </a:cubicBezTo>
                  <a:cubicBezTo>
                    <a:pt x="5120" y="827"/>
                    <a:pt x="5083" y="817"/>
                    <a:pt x="5053" y="822"/>
                  </a:cubicBezTo>
                  <a:cubicBezTo>
                    <a:pt x="5052" y="807"/>
                    <a:pt x="5052" y="792"/>
                    <a:pt x="5051" y="777"/>
                  </a:cubicBezTo>
                  <a:cubicBezTo>
                    <a:pt x="5075" y="761"/>
                    <a:pt x="5108" y="749"/>
                    <a:pt x="5116" y="717"/>
                  </a:cubicBezTo>
                  <a:cubicBezTo>
                    <a:pt x="5150" y="618"/>
                    <a:pt x="5153" y="507"/>
                    <a:pt x="5117" y="408"/>
                  </a:cubicBezTo>
                  <a:cubicBezTo>
                    <a:pt x="5101" y="407"/>
                    <a:pt x="5085" y="407"/>
                    <a:pt x="5070" y="406"/>
                  </a:cubicBezTo>
                  <a:cubicBezTo>
                    <a:pt x="5065" y="442"/>
                    <a:pt x="5079" y="486"/>
                    <a:pt x="5052" y="514"/>
                  </a:cubicBezTo>
                  <a:cubicBezTo>
                    <a:pt x="4999" y="574"/>
                    <a:pt x="4932" y="624"/>
                    <a:pt x="4899" y="699"/>
                  </a:cubicBezTo>
                  <a:cubicBezTo>
                    <a:pt x="4869" y="739"/>
                    <a:pt x="4900" y="791"/>
                    <a:pt x="4883" y="833"/>
                  </a:cubicBezTo>
                  <a:cubicBezTo>
                    <a:pt x="4844" y="861"/>
                    <a:pt x="4795" y="873"/>
                    <a:pt x="4764" y="912"/>
                  </a:cubicBezTo>
                  <a:cubicBezTo>
                    <a:pt x="4747" y="936"/>
                    <a:pt x="4720" y="947"/>
                    <a:pt x="4691" y="946"/>
                  </a:cubicBezTo>
                  <a:cubicBezTo>
                    <a:pt x="4697" y="843"/>
                    <a:pt x="4694" y="734"/>
                    <a:pt x="4634" y="645"/>
                  </a:cubicBezTo>
                  <a:cubicBezTo>
                    <a:pt x="4578" y="613"/>
                    <a:pt x="4516" y="570"/>
                    <a:pt x="4448" y="580"/>
                  </a:cubicBezTo>
                  <a:cubicBezTo>
                    <a:pt x="4442" y="608"/>
                    <a:pt x="4453" y="634"/>
                    <a:pt x="4457" y="661"/>
                  </a:cubicBezTo>
                  <a:cubicBezTo>
                    <a:pt x="4464" y="719"/>
                    <a:pt x="4454" y="778"/>
                    <a:pt x="4463" y="835"/>
                  </a:cubicBezTo>
                  <a:cubicBezTo>
                    <a:pt x="4485" y="893"/>
                    <a:pt x="4520" y="947"/>
                    <a:pt x="4565" y="989"/>
                  </a:cubicBezTo>
                  <a:cubicBezTo>
                    <a:pt x="4577" y="1002"/>
                    <a:pt x="4594" y="1019"/>
                    <a:pt x="4583" y="1037"/>
                  </a:cubicBezTo>
                  <a:cubicBezTo>
                    <a:pt x="4543" y="1117"/>
                    <a:pt x="4467" y="1187"/>
                    <a:pt x="4473" y="1284"/>
                  </a:cubicBezTo>
                  <a:cubicBezTo>
                    <a:pt x="4469" y="1323"/>
                    <a:pt x="4481" y="1382"/>
                    <a:pt x="4436" y="1400"/>
                  </a:cubicBezTo>
                  <a:cubicBezTo>
                    <a:pt x="4350" y="1295"/>
                    <a:pt x="4288" y="1170"/>
                    <a:pt x="4192" y="1072"/>
                  </a:cubicBezTo>
                  <a:cubicBezTo>
                    <a:pt x="4173" y="1051"/>
                    <a:pt x="4149" y="1024"/>
                    <a:pt x="4160" y="994"/>
                  </a:cubicBezTo>
                  <a:cubicBezTo>
                    <a:pt x="4198" y="955"/>
                    <a:pt x="4251" y="918"/>
                    <a:pt x="4251" y="858"/>
                  </a:cubicBezTo>
                  <a:cubicBezTo>
                    <a:pt x="4262" y="778"/>
                    <a:pt x="4223" y="704"/>
                    <a:pt x="4196" y="632"/>
                  </a:cubicBezTo>
                  <a:cubicBezTo>
                    <a:pt x="4090" y="664"/>
                    <a:pt x="4039" y="773"/>
                    <a:pt x="4015" y="873"/>
                  </a:cubicBezTo>
                  <a:cubicBezTo>
                    <a:pt x="3962" y="870"/>
                    <a:pt x="3952" y="806"/>
                    <a:pt x="3929" y="768"/>
                  </a:cubicBezTo>
                  <a:cubicBezTo>
                    <a:pt x="3947" y="704"/>
                    <a:pt x="3976" y="645"/>
                    <a:pt x="4001" y="584"/>
                  </a:cubicBezTo>
                  <a:cubicBezTo>
                    <a:pt x="4014" y="479"/>
                    <a:pt x="3965" y="382"/>
                    <a:pt x="3920" y="291"/>
                  </a:cubicBezTo>
                  <a:cubicBezTo>
                    <a:pt x="3838" y="332"/>
                    <a:pt x="3784" y="416"/>
                    <a:pt x="3778" y="507"/>
                  </a:cubicBezTo>
                  <a:cubicBezTo>
                    <a:pt x="3788" y="552"/>
                    <a:pt x="3806" y="596"/>
                    <a:pt x="3810" y="642"/>
                  </a:cubicBezTo>
                  <a:cubicBezTo>
                    <a:pt x="3795" y="640"/>
                    <a:pt x="3779" y="636"/>
                    <a:pt x="3764" y="632"/>
                  </a:cubicBezTo>
                  <a:cubicBezTo>
                    <a:pt x="3685" y="583"/>
                    <a:pt x="3604" y="535"/>
                    <a:pt x="3523" y="489"/>
                  </a:cubicBezTo>
                  <a:cubicBezTo>
                    <a:pt x="3396" y="455"/>
                    <a:pt x="3275" y="528"/>
                    <a:pt x="3182" y="607"/>
                  </a:cubicBezTo>
                  <a:cubicBezTo>
                    <a:pt x="3178" y="620"/>
                    <a:pt x="3174" y="633"/>
                    <a:pt x="3170" y="647"/>
                  </a:cubicBezTo>
                  <a:cubicBezTo>
                    <a:pt x="3236" y="668"/>
                    <a:pt x="3301" y="699"/>
                    <a:pt x="3372" y="696"/>
                  </a:cubicBezTo>
                  <a:cubicBezTo>
                    <a:pt x="3398" y="699"/>
                    <a:pt x="3427" y="678"/>
                    <a:pt x="3451" y="692"/>
                  </a:cubicBezTo>
                  <a:cubicBezTo>
                    <a:pt x="3453" y="699"/>
                    <a:pt x="3458" y="711"/>
                    <a:pt x="3461" y="718"/>
                  </a:cubicBezTo>
                  <a:cubicBezTo>
                    <a:pt x="3419" y="751"/>
                    <a:pt x="3370" y="777"/>
                    <a:pt x="3335" y="819"/>
                  </a:cubicBezTo>
                  <a:cubicBezTo>
                    <a:pt x="3324" y="844"/>
                    <a:pt x="3349" y="859"/>
                    <a:pt x="3369" y="864"/>
                  </a:cubicBezTo>
                  <a:cubicBezTo>
                    <a:pt x="3454" y="889"/>
                    <a:pt x="3540" y="916"/>
                    <a:pt x="3628" y="913"/>
                  </a:cubicBezTo>
                  <a:cubicBezTo>
                    <a:pt x="3695" y="911"/>
                    <a:pt x="3757" y="874"/>
                    <a:pt x="3824" y="885"/>
                  </a:cubicBezTo>
                  <a:cubicBezTo>
                    <a:pt x="3889" y="900"/>
                    <a:pt x="3931" y="957"/>
                    <a:pt x="3973" y="1006"/>
                  </a:cubicBezTo>
                  <a:cubicBezTo>
                    <a:pt x="3901" y="1011"/>
                    <a:pt x="3849" y="941"/>
                    <a:pt x="3775" y="945"/>
                  </a:cubicBezTo>
                  <a:cubicBezTo>
                    <a:pt x="3697" y="931"/>
                    <a:pt x="3625" y="966"/>
                    <a:pt x="3554" y="993"/>
                  </a:cubicBezTo>
                  <a:cubicBezTo>
                    <a:pt x="3625" y="1089"/>
                    <a:pt x="3746" y="1123"/>
                    <a:pt x="3851" y="1166"/>
                  </a:cubicBezTo>
                  <a:cubicBezTo>
                    <a:pt x="3919" y="1173"/>
                    <a:pt x="3985" y="1119"/>
                    <a:pt x="4054" y="1145"/>
                  </a:cubicBezTo>
                  <a:cubicBezTo>
                    <a:pt x="4147" y="1197"/>
                    <a:pt x="4223" y="1277"/>
                    <a:pt x="4279" y="1368"/>
                  </a:cubicBezTo>
                  <a:cubicBezTo>
                    <a:pt x="4284" y="1386"/>
                    <a:pt x="4286" y="1407"/>
                    <a:pt x="4271" y="1422"/>
                  </a:cubicBezTo>
                  <a:cubicBezTo>
                    <a:pt x="4233" y="1469"/>
                    <a:pt x="4199" y="1519"/>
                    <a:pt x="4173" y="1574"/>
                  </a:cubicBezTo>
                  <a:cubicBezTo>
                    <a:pt x="4168" y="1614"/>
                    <a:pt x="4202" y="1660"/>
                    <a:pt x="4167" y="1692"/>
                  </a:cubicBezTo>
                  <a:cubicBezTo>
                    <a:pt x="4069" y="1637"/>
                    <a:pt x="3973" y="1578"/>
                    <a:pt x="3868" y="1534"/>
                  </a:cubicBezTo>
                  <a:cubicBezTo>
                    <a:pt x="3779" y="1481"/>
                    <a:pt x="3673" y="1463"/>
                    <a:pt x="3571" y="1472"/>
                  </a:cubicBezTo>
                  <a:cubicBezTo>
                    <a:pt x="3547" y="1489"/>
                    <a:pt x="3528" y="1511"/>
                    <a:pt x="3509" y="1533"/>
                  </a:cubicBezTo>
                  <a:cubicBezTo>
                    <a:pt x="3496" y="1535"/>
                    <a:pt x="3483" y="1537"/>
                    <a:pt x="3470" y="1538"/>
                  </a:cubicBezTo>
                  <a:cubicBezTo>
                    <a:pt x="3471" y="1511"/>
                    <a:pt x="3472" y="1484"/>
                    <a:pt x="3473" y="1456"/>
                  </a:cubicBezTo>
                  <a:cubicBezTo>
                    <a:pt x="3385" y="1480"/>
                    <a:pt x="3310" y="1535"/>
                    <a:pt x="3248" y="1599"/>
                  </a:cubicBezTo>
                  <a:cubicBezTo>
                    <a:pt x="3242" y="1594"/>
                    <a:pt x="3231" y="1583"/>
                    <a:pt x="3225" y="1577"/>
                  </a:cubicBezTo>
                  <a:cubicBezTo>
                    <a:pt x="3238" y="1525"/>
                    <a:pt x="3279" y="1488"/>
                    <a:pt x="3302" y="1442"/>
                  </a:cubicBezTo>
                  <a:cubicBezTo>
                    <a:pt x="3330" y="1379"/>
                    <a:pt x="3308" y="1311"/>
                    <a:pt x="3301" y="1246"/>
                  </a:cubicBezTo>
                  <a:cubicBezTo>
                    <a:pt x="3283" y="1194"/>
                    <a:pt x="3244" y="1153"/>
                    <a:pt x="3211" y="1111"/>
                  </a:cubicBezTo>
                  <a:cubicBezTo>
                    <a:pt x="3192" y="1106"/>
                    <a:pt x="3172" y="1109"/>
                    <a:pt x="3153" y="1109"/>
                  </a:cubicBezTo>
                  <a:cubicBezTo>
                    <a:pt x="3151" y="1137"/>
                    <a:pt x="3151" y="1164"/>
                    <a:pt x="3149" y="1192"/>
                  </a:cubicBezTo>
                  <a:cubicBezTo>
                    <a:pt x="3135" y="1238"/>
                    <a:pt x="3091" y="1271"/>
                    <a:pt x="3078" y="1317"/>
                  </a:cubicBezTo>
                  <a:cubicBezTo>
                    <a:pt x="3096" y="1385"/>
                    <a:pt x="3132" y="1448"/>
                    <a:pt x="3150" y="1517"/>
                  </a:cubicBezTo>
                  <a:cubicBezTo>
                    <a:pt x="3154" y="1563"/>
                    <a:pt x="3131" y="1606"/>
                    <a:pt x="3119" y="1649"/>
                  </a:cubicBezTo>
                  <a:cubicBezTo>
                    <a:pt x="3107" y="1647"/>
                    <a:pt x="3084" y="1642"/>
                    <a:pt x="3072" y="1639"/>
                  </a:cubicBezTo>
                  <a:cubicBezTo>
                    <a:pt x="3044" y="1569"/>
                    <a:pt x="3022" y="1489"/>
                    <a:pt x="2956" y="1444"/>
                  </a:cubicBezTo>
                  <a:cubicBezTo>
                    <a:pt x="2906" y="1415"/>
                    <a:pt x="2860" y="1376"/>
                    <a:pt x="2801" y="1363"/>
                  </a:cubicBezTo>
                  <a:cubicBezTo>
                    <a:pt x="2814" y="1479"/>
                    <a:pt x="2816" y="1608"/>
                    <a:pt x="2896" y="1702"/>
                  </a:cubicBezTo>
                  <a:cubicBezTo>
                    <a:pt x="2944" y="1743"/>
                    <a:pt x="3016" y="1741"/>
                    <a:pt x="3062" y="1788"/>
                  </a:cubicBezTo>
                  <a:cubicBezTo>
                    <a:pt x="3066" y="1857"/>
                    <a:pt x="3060" y="1926"/>
                    <a:pt x="3059" y="1994"/>
                  </a:cubicBezTo>
                  <a:cubicBezTo>
                    <a:pt x="3017" y="1996"/>
                    <a:pt x="2980" y="1979"/>
                    <a:pt x="2952" y="1948"/>
                  </a:cubicBezTo>
                  <a:cubicBezTo>
                    <a:pt x="2908" y="1902"/>
                    <a:pt x="2840" y="1894"/>
                    <a:pt x="2780" y="1899"/>
                  </a:cubicBezTo>
                  <a:cubicBezTo>
                    <a:pt x="2693" y="1902"/>
                    <a:pt x="2636" y="1976"/>
                    <a:pt x="2577" y="2030"/>
                  </a:cubicBezTo>
                  <a:cubicBezTo>
                    <a:pt x="2582" y="2046"/>
                    <a:pt x="2586" y="2062"/>
                    <a:pt x="2591" y="2078"/>
                  </a:cubicBezTo>
                  <a:cubicBezTo>
                    <a:pt x="2687" y="2083"/>
                    <a:pt x="2779" y="2149"/>
                    <a:pt x="2876" y="2117"/>
                  </a:cubicBezTo>
                  <a:cubicBezTo>
                    <a:pt x="2930" y="2108"/>
                    <a:pt x="2985" y="2112"/>
                    <a:pt x="3040" y="2114"/>
                  </a:cubicBezTo>
                  <a:cubicBezTo>
                    <a:pt x="3094" y="2169"/>
                    <a:pt x="3110" y="2250"/>
                    <a:pt x="3152" y="2314"/>
                  </a:cubicBezTo>
                  <a:cubicBezTo>
                    <a:pt x="3174" y="2343"/>
                    <a:pt x="3206" y="2366"/>
                    <a:pt x="3217" y="2402"/>
                  </a:cubicBezTo>
                  <a:cubicBezTo>
                    <a:pt x="3131" y="2411"/>
                    <a:pt x="3052" y="2369"/>
                    <a:pt x="2973" y="2344"/>
                  </a:cubicBezTo>
                  <a:cubicBezTo>
                    <a:pt x="2904" y="2326"/>
                    <a:pt x="2835" y="2312"/>
                    <a:pt x="2767" y="2291"/>
                  </a:cubicBezTo>
                  <a:cubicBezTo>
                    <a:pt x="2694" y="2226"/>
                    <a:pt x="2640" y="2136"/>
                    <a:pt x="2547" y="2095"/>
                  </a:cubicBezTo>
                  <a:cubicBezTo>
                    <a:pt x="2480" y="2054"/>
                    <a:pt x="2401" y="2045"/>
                    <a:pt x="2325" y="2036"/>
                  </a:cubicBezTo>
                  <a:cubicBezTo>
                    <a:pt x="2330" y="2117"/>
                    <a:pt x="2398" y="2169"/>
                    <a:pt x="2446" y="2226"/>
                  </a:cubicBezTo>
                  <a:cubicBezTo>
                    <a:pt x="2472" y="2262"/>
                    <a:pt x="2520" y="2259"/>
                    <a:pt x="2559" y="2269"/>
                  </a:cubicBezTo>
                  <a:cubicBezTo>
                    <a:pt x="2559" y="2287"/>
                    <a:pt x="2559" y="2305"/>
                    <a:pt x="2559" y="2323"/>
                  </a:cubicBezTo>
                  <a:cubicBezTo>
                    <a:pt x="2472" y="2321"/>
                    <a:pt x="2382" y="2317"/>
                    <a:pt x="2301" y="2354"/>
                  </a:cubicBezTo>
                  <a:cubicBezTo>
                    <a:pt x="2211" y="2388"/>
                    <a:pt x="2153" y="2276"/>
                    <a:pt x="2066" y="2276"/>
                  </a:cubicBezTo>
                  <a:cubicBezTo>
                    <a:pt x="2023" y="2276"/>
                    <a:pt x="1979" y="2275"/>
                    <a:pt x="1937" y="2284"/>
                  </a:cubicBezTo>
                  <a:cubicBezTo>
                    <a:pt x="1886" y="2311"/>
                    <a:pt x="1841" y="2348"/>
                    <a:pt x="1794" y="2382"/>
                  </a:cubicBezTo>
                  <a:cubicBezTo>
                    <a:pt x="1773" y="2397"/>
                    <a:pt x="1781" y="2427"/>
                    <a:pt x="1787" y="2447"/>
                  </a:cubicBezTo>
                  <a:cubicBezTo>
                    <a:pt x="1819" y="2440"/>
                    <a:pt x="1850" y="2426"/>
                    <a:pt x="1883" y="2427"/>
                  </a:cubicBezTo>
                  <a:cubicBezTo>
                    <a:pt x="1930" y="2429"/>
                    <a:pt x="1963" y="2468"/>
                    <a:pt x="2008" y="2477"/>
                  </a:cubicBezTo>
                  <a:cubicBezTo>
                    <a:pt x="2035" y="2479"/>
                    <a:pt x="2062" y="2479"/>
                    <a:pt x="2089" y="2479"/>
                  </a:cubicBezTo>
                  <a:cubicBezTo>
                    <a:pt x="2080" y="2512"/>
                    <a:pt x="2063" y="2541"/>
                    <a:pt x="2037" y="2562"/>
                  </a:cubicBezTo>
                  <a:cubicBezTo>
                    <a:pt x="1963" y="2627"/>
                    <a:pt x="1915" y="2714"/>
                    <a:pt x="1851" y="2787"/>
                  </a:cubicBezTo>
                  <a:cubicBezTo>
                    <a:pt x="1782" y="2863"/>
                    <a:pt x="1756" y="2971"/>
                    <a:pt x="1772" y="3071"/>
                  </a:cubicBezTo>
                  <a:cubicBezTo>
                    <a:pt x="1861" y="3063"/>
                    <a:pt x="1959" y="3051"/>
                    <a:pt x="2025" y="2984"/>
                  </a:cubicBezTo>
                  <a:cubicBezTo>
                    <a:pt x="2022" y="2923"/>
                    <a:pt x="2031" y="2863"/>
                    <a:pt x="2030" y="2803"/>
                  </a:cubicBezTo>
                  <a:cubicBezTo>
                    <a:pt x="2023" y="2728"/>
                    <a:pt x="2059" y="2652"/>
                    <a:pt x="2111" y="2599"/>
                  </a:cubicBezTo>
                  <a:cubicBezTo>
                    <a:pt x="2118" y="2601"/>
                    <a:pt x="2131" y="2604"/>
                    <a:pt x="2138" y="2605"/>
                  </a:cubicBezTo>
                  <a:cubicBezTo>
                    <a:pt x="2137" y="2659"/>
                    <a:pt x="2090" y="2701"/>
                    <a:pt x="2094" y="2756"/>
                  </a:cubicBezTo>
                  <a:cubicBezTo>
                    <a:pt x="2101" y="2821"/>
                    <a:pt x="2136" y="2877"/>
                    <a:pt x="2161" y="2936"/>
                  </a:cubicBezTo>
                  <a:cubicBezTo>
                    <a:pt x="2166" y="2962"/>
                    <a:pt x="2191" y="2956"/>
                    <a:pt x="2210" y="2950"/>
                  </a:cubicBezTo>
                  <a:cubicBezTo>
                    <a:pt x="2252" y="2901"/>
                    <a:pt x="2272" y="2839"/>
                    <a:pt x="2300" y="2782"/>
                  </a:cubicBezTo>
                  <a:cubicBezTo>
                    <a:pt x="2347" y="2688"/>
                    <a:pt x="2309" y="2575"/>
                    <a:pt x="2369" y="2486"/>
                  </a:cubicBezTo>
                  <a:cubicBezTo>
                    <a:pt x="2433" y="2445"/>
                    <a:pt x="2505" y="2421"/>
                    <a:pt x="2576" y="2396"/>
                  </a:cubicBezTo>
                  <a:cubicBezTo>
                    <a:pt x="2576" y="2410"/>
                    <a:pt x="2576" y="2439"/>
                    <a:pt x="2576" y="2454"/>
                  </a:cubicBezTo>
                  <a:cubicBezTo>
                    <a:pt x="2518" y="2482"/>
                    <a:pt x="2465" y="2520"/>
                    <a:pt x="2426" y="2572"/>
                  </a:cubicBezTo>
                  <a:cubicBezTo>
                    <a:pt x="2380" y="2625"/>
                    <a:pt x="2384" y="2702"/>
                    <a:pt x="2394" y="2767"/>
                  </a:cubicBezTo>
                  <a:cubicBezTo>
                    <a:pt x="2440" y="2776"/>
                    <a:pt x="2472" y="2734"/>
                    <a:pt x="2507" y="2713"/>
                  </a:cubicBezTo>
                  <a:cubicBezTo>
                    <a:pt x="2559" y="2681"/>
                    <a:pt x="2579" y="2621"/>
                    <a:pt x="2608" y="2571"/>
                  </a:cubicBezTo>
                  <a:cubicBezTo>
                    <a:pt x="2632" y="2522"/>
                    <a:pt x="2670" y="2481"/>
                    <a:pt x="2714" y="2449"/>
                  </a:cubicBezTo>
                  <a:cubicBezTo>
                    <a:pt x="2763" y="2427"/>
                    <a:pt x="2819" y="2426"/>
                    <a:pt x="2872" y="2431"/>
                  </a:cubicBezTo>
                  <a:cubicBezTo>
                    <a:pt x="2992" y="2465"/>
                    <a:pt x="3107" y="2513"/>
                    <a:pt x="3225" y="2552"/>
                  </a:cubicBezTo>
                  <a:cubicBezTo>
                    <a:pt x="3287" y="2560"/>
                    <a:pt x="3351" y="2561"/>
                    <a:pt x="3411" y="2546"/>
                  </a:cubicBezTo>
                  <a:cubicBezTo>
                    <a:pt x="3433" y="2543"/>
                    <a:pt x="3456" y="2532"/>
                    <a:pt x="3477" y="2541"/>
                  </a:cubicBezTo>
                  <a:cubicBezTo>
                    <a:pt x="3517" y="2569"/>
                    <a:pt x="3543" y="2612"/>
                    <a:pt x="3581" y="2643"/>
                  </a:cubicBezTo>
                  <a:cubicBezTo>
                    <a:pt x="3612" y="2668"/>
                    <a:pt x="3654" y="2668"/>
                    <a:pt x="3691" y="2679"/>
                  </a:cubicBezTo>
                  <a:cubicBezTo>
                    <a:pt x="3690" y="2717"/>
                    <a:pt x="3644" y="2716"/>
                    <a:pt x="3619" y="2729"/>
                  </a:cubicBezTo>
                  <a:cubicBezTo>
                    <a:pt x="3525" y="2775"/>
                    <a:pt x="3421" y="2791"/>
                    <a:pt x="3327" y="2835"/>
                  </a:cubicBezTo>
                  <a:cubicBezTo>
                    <a:pt x="3283" y="2858"/>
                    <a:pt x="3271" y="2911"/>
                    <a:pt x="3247" y="2951"/>
                  </a:cubicBezTo>
                  <a:cubicBezTo>
                    <a:pt x="3216" y="3009"/>
                    <a:pt x="3276" y="3069"/>
                    <a:pt x="3326" y="3088"/>
                  </a:cubicBezTo>
                  <a:cubicBezTo>
                    <a:pt x="3393" y="3061"/>
                    <a:pt x="3460" y="3022"/>
                    <a:pt x="3498" y="2959"/>
                  </a:cubicBezTo>
                  <a:cubicBezTo>
                    <a:pt x="3571" y="2875"/>
                    <a:pt x="3638" y="2753"/>
                    <a:pt x="3768" y="2760"/>
                  </a:cubicBezTo>
                  <a:cubicBezTo>
                    <a:pt x="3773" y="2819"/>
                    <a:pt x="3705" y="2813"/>
                    <a:pt x="3679" y="2851"/>
                  </a:cubicBezTo>
                  <a:cubicBezTo>
                    <a:pt x="3614" y="2929"/>
                    <a:pt x="3561" y="3026"/>
                    <a:pt x="3560" y="3129"/>
                  </a:cubicBezTo>
                  <a:cubicBezTo>
                    <a:pt x="3618" y="3133"/>
                    <a:pt x="3655" y="3082"/>
                    <a:pt x="3705" y="3061"/>
                  </a:cubicBezTo>
                  <a:cubicBezTo>
                    <a:pt x="3815" y="3012"/>
                    <a:pt x="3838" y="2880"/>
                    <a:pt x="3919" y="2802"/>
                  </a:cubicBezTo>
                  <a:cubicBezTo>
                    <a:pt x="3974" y="2743"/>
                    <a:pt x="4058" y="2718"/>
                    <a:pt x="4137" y="2723"/>
                  </a:cubicBezTo>
                  <a:cubicBezTo>
                    <a:pt x="4137" y="2740"/>
                    <a:pt x="4137" y="2758"/>
                    <a:pt x="4137" y="2776"/>
                  </a:cubicBezTo>
                  <a:cubicBezTo>
                    <a:pt x="4096" y="2782"/>
                    <a:pt x="4046" y="2774"/>
                    <a:pt x="4015" y="2808"/>
                  </a:cubicBezTo>
                  <a:cubicBezTo>
                    <a:pt x="3955" y="2868"/>
                    <a:pt x="3900" y="2942"/>
                    <a:pt x="3892" y="3030"/>
                  </a:cubicBezTo>
                  <a:cubicBezTo>
                    <a:pt x="3967" y="3025"/>
                    <a:pt x="4043" y="3015"/>
                    <a:pt x="4110" y="2981"/>
                  </a:cubicBezTo>
                  <a:cubicBezTo>
                    <a:pt x="4155" y="2956"/>
                    <a:pt x="4190" y="2917"/>
                    <a:pt x="4219" y="2875"/>
                  </a:cubicBezTo>
                  <a:cubicBezTo>
                    <a:pt x="4265" y="2805"/>
                    <a:pt x="4358" y="2779"/>
                    <a:pt x="4438" y="2797"/>
                  </a:cubicBezTo>
                  <a:cubicBezTo>
                    <a:pt x="4579" y="2813"/>
                    <a:pt x="4700" y="2895"/>
                    <a:pt x="4806" y="2983"/>
                  </a:cubicBezTo>
                  <a:cubicBezTo>
                    <a:pt x="4831" y="3000"/>
                    <a:pt x="4837" y="3031"/>
                    <a:pt x="4844" y="3059"/>
                  </a:cubicBezTo>
                  <a:cubicBezTo>
                    <a:pt x="4796" y="3054"/>
                    <a:pt x="4752" y="3036"/>
                    <a:pt x="4706" y="3028"/>
                  </a:cubicBezTo>
                  <a:cubicBezTo>
                    <a:pt x="4612" y="3015"/>
                    <a:pt x="4546" y="2937"/>
                    <a:pt x="4462" y="2901"/>
                  </a:cubicBezTo>
                  <a:cubicBezTo>
                    <a:pt x="4389" y="2892"/>
                    <a:pt x="4336" y="2956"/>
                    <a:pt x="4316" y="3019"/>
                  </a:cubicBezTo>
                  <a:cubicBezTo>
                    <a:pt x="4283" y="3081"/>
                    <a:pt x="4293" y="3152"/>
                    <a:pt x="4294" y="3220"/>
                  </a:cubicBezTo>
                  <a:cubicBezTo>
                    <a:pt x="4305" y="3221"/>
                    <a:pt x="4327" y="3223"/>
                    <a:pt x="4338" y="3224"/>
                  </a:cubicBezTo>
                  <a:cubicBezTo>
                    <a:pt x="4389" y="3155"/>
                    <a:pt x="4468" y="3095"/>
                    <a:pt x="4556" y="3088"/>
                  </a:cubicBezTo>
                  <a:cubicBezTo>
                    <a:pt x="4555" y="3095"/>
                    <a:pt x="4553" y="3110"/>
                    <a:pt x="4552" y="3117"/>
                  </a:cubicBezTo>
                  <a:cubicBezTo>
                    <a:pt x="4513" y="3159"/>
                    <a:pt x="4470" y="3199"/>
                    <a:pt x="4425" y="3234"/>
                  </a:cubicBezTo>
                  <a:cubicBezTo>
                    <a:pt x="4360" y="3255"/>
                    <a:pt x="4291" y="3274"/>
                    <a:pt x="4242" y="3324"/>
                  </a:cubicBezTo>
                  <a:cubicBezTo>
                    <a:pt x="4210" y="3361"/>
                    <a:pt x="4192" y="3413"/>
                    <a:pt x="4207" y="3462"/>
                  </a:cubicBezTo>
                  <a:cubicBezTo>
                    <a:pt x="4226" y="3540"/>
                    <a:pt x="4213" y="3629"/>
                    <a:pt x="4261" y="3699"/>
                  </a:cubicBezTo>
                  <a:cubicBezTo>
                    <a:pt x="4322" y="3626"/>
                    <a:pt x="4400" y="3569"/>
                    <a:pt x="4453" y="3491"/>
                  </a:cubicBezTo>
                  <a:cubicBezTo>
                    <a:pt x="4463" y="3399"/>
                    <a:pt x="4498" y="3312"/>
                    <a:pt x="4548" y="3235"/>
                  </a:cubicBezTo>
                  <a:cubicBezTo>
                    <a:pt x="4565" y="3209"/>
                    <a:pt x="4599" y="3222"/>
                    <a:pt x="4624" y="3218"/>
                  </a:cubicBezTo>
                  <a:cubicBezTo>
                    <a:pt x="4632" y="3292"/>
                    <a:pt x="4530" y="3309"/>
                    <a:pt x="4535" y="3382"/>
                  </a:cubicBezTo>
                  <a:cubicBezTo>
                    <a:pt x="4522" y="3457"/>
                    <a:pt x="4572" y="3520"/>
                    <a:pt x="4596" y="3587"/>
                  </a:cubicBezTo>
                  <a:cubicBezTo>
                    <a:pt x="4602" y="3614"/>
                    <a:pt x="4626" y="3628"/>
                    <a:pt x="4649" y="3639"/>
                  </a:cubicBezTo>
                  <a:cubicBezTo>
                    <a:pt x="4682" y="3585"/>
                    <a:pt x="4709" y="3529"/>
                    <a:pt x="4745" y="3478"/>
                  </a:cubicBezTo>
                  <a:cubicBezTo>
                    <a:pt x="4795" y="3408"/>
                    <a:pt x="4753" y="3320"/>
                    <a:pt x="4746" y="3244"/>
                  </a:cubicBezTo>
                  <a:cubicBezTo>
                    <a:pt x="4736" y="3203"/>
                    <a:pt x="4773" y="3161"/>
                    <a:pt x="4816" y="3171"/>
                  </a:cubicBezTo>
                  <a:cubicBezTo>
                    <a:pt x="4918" y="3159"/>
                    <a:pt x="5001" y="3232"/>
                    <a:pt x="5063" y="3303"/>
                  </a:cubicBezTo>
                  <a:cubicBezTo>
                    <a:pt x="5128" y="3381"/>
                    <a:pt x="5146" y="3483"/>
                    <a:pt x="5176" y="3577"/>
                  </a:cubicBezTo>
                  <a:cubicBezTo>
                    <a:pt x="5190" y="3624"/>
                    <a:pt x="5184" y="3676"/>
                    <a:pt x="5209" y="3720"/>
                  </a:cubicBezTo>
                  <a:cubicBezTo>
                    <a:pt x="5230" y="3760"/>
                    <a:pt x="5241" y="3805"/>
                    <a:pt x="5269" y="3841"/>
                  </a:cubicBezTo>
                  <a:cubicBezTo>
                    <a:pt x="5344" y="3889"/>
                    <a:pt x="5430" y="3919"/>
                    <a:pt x="5503" y="3970"/>
                  </a:cubicBezTo>
                  <a:cubicBezTo>
                    <a:pt x="5612" y="4037"/>
                    <a:pt x="5691" y="4139"/>
                    <a:pt x="5773" y="4233"/>
                  </a:cubicBezTo>
                  <a:cubicBezTo>
                    <a:pt x="5805" y="4274"/>
                    <a:pt x="5869" y="4299"/>
                    <a:pt x="5861" y="4359"/>
                  </a:cubicBezTo>
                  <a:cubicBezTo>
                    <a:pt x="5834" y="4360"/>
                    <a:pt x="5806" y="4361"/>
                    <a:pt x="5779" y="4361"/>
                  </a:cubicBezTo>
                  <a:cubicBezTo>
                    <a:pt x="5747" y="4277"/>
                    <a:pt x="5689" y="4185"/>
                    <a:pt x="5592" y="4171"/>
                  </a:cubicBezTo>
                  <a:cubicBezTo>
                    <a:pt x="5505" y="4150"/>
                    <a:pt x="5392" y="4203"/>
                    <a:pt x="5378" y="4297"/>
                  </a:cubicBezTo>
                  <a:cubicBezTo>
                    <a:pt x="5461" y="4295"/>
                    <a:pt x="5540" y="4322"/>
                    <a:pt x="5606" y="4372"/>
                  </a:cubicBezTo>
                  <a:cubicBezTo>
                    <a:pt x="5523" y="4380"/>
                    <a:pt x="5439" y="4382"/>
                    <a:pt x="5356" y="4376"/>
                  </a:cubicBezTo>
                  <a:cubicBezTo>
                    <a:pt x="5323" y="4354"/>
                    <a:pt x="5316" y="4312"/>
                    <a:pt x="5301" y="4277"/>
                  </a:cubicBezTo>
                  <a:cubicBezTo>
                    <a:pt x="5278" y="4216"/>
                    <a:pt x="5232" y="4157"/>
                    <a:pt x="5165" y="4140"/>
                  </a:cubicBezTo>
                  <a:cubicBezTo>
                    <a:pt x="5120" y="4130"/>
                    <a:pt x="5078" y="4101"/>
                    <a:pt x="5030" y="4103"/>
                  </a:cubicBezTo>
                  <a:cubicBezTo>
                    <a:pt x="4978" y="4124"/>
                    <a:pt x="4934" y="4163"/>
                    <a:pt x="4881" y="4185"/>
                  </a:cubicBezTo>
                  <a:cubicBezTo>
                    <a:pt x="4882" y="4197"/>
                    <a:pt x="4883" y="4210"/>
                    <a:pt x="4884" y="4222"/>
                  </a:cubicBezTo>
                  <a:cubicBezTo>
                    <a:pt x="4917" y="4235"/>
                    <a:pt x="4958" y="4235"/>
                    <a:pt x="4982" y="4265"/>
                  </a:cubicBezTo>
                  <a:cubicBezTo>
                    <a:pt x="5007" y="4298"/>
                    <a:pt x="5046" y="4331"/>
                    <a:pt x="5038" y="4377"/>
                  </a:cubicBezTo>
                  <a:cubicBezTo>
                    <a:pt x="4950" y="4351"/>
                    <a:pt x="4855" y="4331"/>
                    <a:pt x="4767" y="4369"/>
                  </a:cubicBezTo>
                  <a:cubicBezTo>
                    <a:pt x="4639" y="4425"/>
                    <a:pt x="4526" y="4526"/>
                    <a:pt x="4468" y="4655"/>
                  </a:cubicBezTo>
                  <a:cubicBezTo>
                    <a:pt x="4520" y="4642"/>
                    <a:pt x="4562" y="4597"/>
                    <a:pt x="4618" y="4602"/>
                  </a:cubicBezTo>
                  <a:cubicBezTo>
                    <a:pt x="4723" y="4601"/>
                    <a:pt x="4835" y="4625"/>
                    <a:pt x="4932" y="4574"/>
                  </a:cubicBezTo>
                  <a:cubicBezTo>
                    <a:pt x="4977" y="4539"/>
                    <a:pt x="5010" y="4481"/>
                    <a:pt x="5071" y="4472"/>
                  </a:cubicBezTo>
                  <a:cubicBezTo>
                    <a:pt x="5105" y="4461"/>
                    <a:pt x="5156" y="4463"/>
                    <a:pt x="5163" y="4508"/>
                  </a:cubicBezTo>
                  <a:cubicBezTo>
                    <a:pt x="5118" y="4546"/>
                    <a:pt x="5046" y="4546"/>
                    <a:pt x="5017" y="4602"/>
                  </a:cubicBezTo>
                  <a:cubicBezTo>
                    <a:pt x="4975" y="4671"/>
                    <a:pt x="4946" y="4752"/>
                    <a:pt x="4959" y="4835"/>
                  </a:cubicBezTo>
                  <a:cubicBezTo>
                    <a:pt x="5015" y="4805"/>
                    <a:pt x="5059" y="4757"/>
                    <a:pt x="5119" y="4734"/>
                  </a:cubicBezTo>
                  <a:cubicBezTo>
                    <a:pt x="5218" y="4705"/>
                    <a:pt x="5259" y="4599"/>
                    <a:pt x="5332" y="4535"/>
                  </a:cubicBezTo>
                  <a:cubicBezTo>
                    <a:pt x="5383" y="4476"/>
                    <a:pt x="5467" y="4476"/>
                    <a:pt x="5539" y="4484"/>
                  </a:cubicBezTo>
                  <a:cubicBezTo>
                    <a:pt x="5523" y="4569"/>
                    <a:pt x="5395" y="4567"/>
                    <a:pt x="5386" y="4657"/>
                  </a:cubicBezTo>
                  <a:cubicBezTo>
                    <a:pt x="5380" y="4710"/>
                    <a:pt x="5345" y="4768"/>
                    <a:pt x="5377" y="4818"/>
                  </a:cubicBezTo>
                  <a:cubicBezTo>
                    <a:pt x="5437" y="4833"/>
                    <a:pt x="5491" y="4804"/>
                    <a:pt x="5543" y="4777"/>
                  </a:cubicBezTo>
                  <a:cubicBezTo>
                    <a:pt x="5652" y="4735"/>
                    <a:pt x="5645" y="4581"/>
                    <a:pt x="5747" y="4529"/>
                  </a:cubicBezTo>
                  <a:cubicBezTo>
                    <a:pt x="5795" y="4510"/>
                    <a:pt x="5844" y="4495"/>
                    <a:pt x="5894" y="4486"/>
                  </a:cubicBezTo>
                  <a:cubicBezTo>
                    <a:pt x="5959" y="4501"/>
                    <a:pt x="6006" y="4548"/>
                    <a:pt x="6050" y="4595"/>
                  </a:cubicBezTo>
                  <a:cubicBezTo>
                    <a:pt x="6118" y="4664"/>
                    <a:pt x="6154" y="4756"/>
                    <a:pt x="6203" y="4839"/>
                  </a:cubicBezTo>
                  <a:cubicBezTo>
                    <a:pt x="6281" y="5016"/>
                    <a:pt x="6432" y="5162"/>
                    <a:pt x="6464" y="5359"/>
                  </a:cubicBezTo>
                  <a:cubicBezTo>
                    <a:pt x="6473" y="5450"/>
                    <a:pt x="6470" y="5541"/>
                    <a:pt x="6464" y="5631"/>
                  </a:cubicBezTo>
                  <a:cubicBezTo>
                    <a:pt x="6463" y="5669"/>
                    <a:pt x="6471" y="5708"/>
                    <a:pt x="6459" y="5746"/>
                  </a:cubicBezTo>
                  <a:cubicBezTo>
                    <a:pt x="6436" y="5819"/>
                    <a:pt x="6470" y="5893"/>
                    <a:pt x="6478" y="5965"/>
                  </a:cubicBezTo>
                  <a:cubicBezTo>
                    <a:pt x="6492" y="6074"/>
                    <a:pt x="6569" y="6158"/>
                    <a:pt x="6610" y="6256"/>
                  </a:cubicBezTo>
                  <a:cubicBezTo>
                    <a:pt x="6532" y="6296"/>
                    <a:pt x="6448" y="6255"/>
                    <a:pt x="6367" y="6258"/>
                  </a:cubicBezTo>
                  <a:cubicBezTo>
                    <a:pt x="6273" y="6258"/>
                    <a:pt x="6188" y="6212"/>
                    <a:pt x="6100" y="6184"/>
                  </a:cubicBezTo>
                  <a:cubicBezTo>
                    <a:pt x="6043" y="6161"/>
                    <a:pt x="5987" y="6128"/>
                    <a:pt x="5925" y="6124"/>
                  </a:cubicBezTo>
                  <a:cubicBezTo>
                    <a:pt x="5880" y="6122"/>
                    <a:pt x="5839" y="6102"/>
                    <a:pt x="5807" y="6072"/>
                  </a:cubicBezTo>
                  <a:cubicBezTo>
                    <a:pt x="5808" y="6064"/>
                    <a:pt x="5811" y="6046"/>
                    <a:pt x="5812" y="6037"/>
                  </a:cubicBezTo>
                  <a:cubicBezTo>
                    <a:pt x="5889" y="6035"/>
                    <a:pt x="5972" y="6017"/>
                    <a:pt x="6028" y="5961"/>
                  </a:cubicBezTo>
                  <a:cubicBezTo>
                    <a:pt x="6078" y="5924"/>
                    <a:pt x="6091" y="5861"/>
                    <a:pt x="6117" y="5808"/>
                  </a:cubicBezTo>
                  <a:cubicBezTo>
                    <a:pt x="5976" y="5797"/>
                    <a:pt x="5829" y="5829"/>
                    <a:pt x="5710" y="5908"/>
                  </a:cubicBezTo>
                  <a:cubicBezTo>
                    <a:pt x="5691" y="5877"/>
                    <a:pt x="5668" y="5844"/>
                    <a:pt x="5674" y="5806"/>
                  </a:cubicBezTo>
                  <a:cubicBezTo>
                    <a:pt x="5733" y="5800"/>
                    <a:pt x="5791" y="5804"/>
                    <a:pt x="5850" y="5800"/>
                  </a:cubicBezTo>
                  <a:cubicBezTo>
                    <a:pt x="5887" y="5770"/>
                    <a:pt x="5929" y="5747"/>
                    <a:pt x="5964" y="5713"/>
                  </a:cubicBezTo>
                  <a:cubicBezTo>
                    <a:pt x="6014" y="5661"/>
                    <a:pt x="6049" y="5580"/>
                    <a:pt x="6010" y="5511"/>
                  </a:cubicBezTo>
                  <a:cubicBezTo>
                    <a:pt x="5931" y="5535"/>
                    <a:pt x="5857" y="5571"/>
                    <a:pt x="5783" y="5608"/>
                  </a:cubicBezTo>
                  <a:cubicBezTo>
                    <a:pt x="5747" y="5640"/>
                    <a:pt x="5713" y="5677"/>
                    <a:pt x="5663" y="5686"/>
                  </a:cubicBezTo>
                  <a:cubicBezTo>
                    <a:pt x="5658" y="5639"/>
                    <a:pt x="5660" y="5591"/>
                    <a:pt x="5677" y="5548"/>
                  </a:cubicBezTo>
                  <a:cubicBezTo>
                    <a:pt x="5713" y="5480"/>
                    <a:pt x="5782" y="5435"/>
                    <a:pt x="5809" y="5361"/>
                  </a:cubicBezTo>
                  <a:cubicBezTo>
                    <a:pt x="5851" y="5282"/>
                    <a:pt x="5825" y="5190"/>
                    <a:pt x="5795" y="5112"/>
                  </a:cubicBezTo>
                  <a:cubicBezTo>
                    <a:pt x="5727" y="5143"/>
                    <a:pt x="5668" y="5193"/>
                    <a:pt x="5622" y="5250"/>
                  </a:cubicBezTo>
                  <a:cubicBezTo>
                    <a:pt x="5553" y="5350"/>
                    <a:pt x="5580" y="5475"/>
                    <a:pt x="5563" y="5588"/>
                  </a:cubicBezTo>
                  <a:cubicBezTo>
                    <a:pt x="5546" y="5589"/>
                    <a:pt x="5530" y="5589"/>
                    <a:pt x="5513" y="5590"/>
                  </a:cubicBezTo>
                  <a:cubicBezTo>
                    <a:pt x="5479" y="5548"/>
                    <a:pt x="5458" y="5489"/>
                    <a:pt x="5402" y="5472"/>
                  </a:cubicBezTo>
                  <a:cubicBezTo>
                    <a:pt x="5339" y="5450"/>
                    <a:pt x="5274" y="5433"/>
                    <a:pt x="5215" y="5401"/>
                  </a:cubicBezTo>
                  <a:cubicBezTo>
                    <a:pt x="5188" y="5386"/>
                    <a:pt x="5157" y="5395"/>
                    <a:pt x="5128" y="5397"/>
                  </a:cubicBezTo>
                  <a:cubicBezTo>
                    <a:pt x="5171" y="5490"/>
                    <a:pt x="5215" y="5587"/>
                    <a:pt x="5284" y="5664"/>
                  </a:cubicBezTo>
                  <a:cubicBezTo>
                    <a:pt x="5335" y="5719"/>
                    <a:pt x="5417" y="5685"/>
                    <a:pt x="5478" y="5716"/>
                  </a:cubicBezTo>
                  <a:cubicBezTo>
                    <a:pt x="5538" y="5741"/>
                    <a:pt x="5552" y="5813"/>
                    <a:pt x="5557" y="5870"/>
                  </a:cubicBezTo>
                  <a:cubicBezTo>
                    <a:pt x="5530" y="5867"/>
                    <a:pt x="5503" y="5863"/>
                    <a:pt x="5477" y="5855"/>
                  </a:cubicBezTo>
                  <a:cubicBezTo>
                    <a:pt x="5407" y="5833"/>
                    <a:pt x="5334" y="5860"/>
                    <a:pt x="5268" y="5882"/>
                  </a:cubicBezTo>
                  <a:cubicBezTo>
                    <a:pt x="5214" y="5915"/>
                    <a:pt x="5169" y="5960"/>
                    <a:pt x="5119" y="5998"/>
                  </a:cubicBezTo>
                  <a:cubicBezTo>
                    <a:pt x="5178" y="6068"/>
                    <a:pt x="5279" y="6068"/>
                    <a:pt x="5363" y="6065"/>
                  </a:cubicBezTo>
                  <a:cubicBezTo>
                    <a:pt x="5441" y="6051"/>
                    <a:pt x="5519" y="6034"/>
                    <a:pt x="5593" y="6004"/>
                  </a:cubicBezTo>
                  <a:cubicBezTo>
                    <a:pt x="5657" y="6063"/>
                    <a:pt x="5702" y="6144"/>
                    <a:pt x="5780" y="6189"/>
                  </a:cubicBezTo>
                  <a:cubicBezTo>
                    <a:pt x="5806" y="6197"/>
                    <a:pt x="5799" y="6227"/>
                    <a:pt x="5803" y="6248"/>
                  </a:cubicBezTo>
                  <a:cubicBezTo>
                    <a:pt x="5714" y="6240"/>
                    <a:pt x="5624" y="6224"/>
                    <a:pt x="5534" y="6238"/>
                  </a:cubicBezTo>
                  <a:cubicBezTo>
                    <a:pt x="5448" y="6256"/>
                    <a:pt x="5362" y="6232"/>
                    <a:pt x="5276" y="6230"/>
                  </a:cubicBezTo>
                  <a:cubicBezTo>
                    <a:pt x="5184" y="6203"/>
                    <a:pt x="5126" y="6120"/>
                    <a:pt x="5061" y="6055"/>
                  </a:cubicBezTo>
                  <a:cubicBezTo>
                    <a:pt x="5014" y="5990"/>
                    <a:pt x="4955" y="5935"/>
                    <a:pt x="4921" y="5862"/>
                  </a:cubicBezTo>
                  <a:cubicBezTo>
                    <a:pt x="4879" y="5809"/>
                    <a:pt x="4874" y="5740"/>
                    <a:pt x="4840" y="5683"/>
                  </a:cubicBezTo>
                  <a:cubicBezTo>
                    <a:pt x="4813" y="5633"/>
                    <a:pt x="4791" y="5581"/>
                    <a:pt x="4762" y="5532"/>
                  </a:cubicBezTo>
                  <a:cubicBezTo>
                    <a:pt x="4735" y="5478"/>
                    <a:pt x="4700" y="5421"/>
                    <a:pt x="4705" y="5358"/>
                  </a:cubicBezTo>
                  <a:cubicBezTo>
                    <a:pt x="4706" y="5320"/>
                    <a:pt x="4754" y="5302"/>
                    <a:pt x="4781" y="5325"/>
                  </a:cubicBezTo>
                  <a:cubicBezTo>
                    <a:pt x="4831" y="5367"/>
                    <a:pt x="4888" y="5406"/>
                    <a:pt x="4953" y="5415"/>
                  </a:cubicBezTo>
                  <a:cubicBezTo>
                    <a:pt x="5035" y="5400"/>
                    <a:pt x="5126" y="5374"/>
                    <a:pt x="5169" y="5296"/>
                  </a:cubicBezTo>
                  <a:cubicBezTo>
                    <a:pt x="5074" y="5260"/>
                    <a:pt x="4982" y="5202"/>
                    <a:pt x="4877" y="5211"/>
                  </a:cubicBezTo>
                  <a:cubicBezTo>
                    <a:pt x="4838" y="5223"/>
                    <a:pt x="4832" y="5180"/>
                    <a:pt x="4818" y="5155"/>
                  </a:cubicBezTo>
                  <a:cubicBezTo>
                    <a:pt x="4922" y="5128"/>
                    <a:pt x="5037" y="5112"/>
                    <a:pt x="5121" y="5038"/>
                  </a:cubicBezTo>
                  <a:cubicBezTo>
                    <a:pt x="5155" y="5004"/>
                    <a:pt x="5203" y="4967"/>
                    <a:pt x="5188" y="4913"/>
                  </a:cubicBezTo>
                  <a:cubicBezTo>
                    <a:pt x="5100" y="4907"/>
                    <a:pt x="5012" y="4899"/>
                    <a:pt x="4923" y="4896"/>
                  </a:cubicBezTo>
                  <a:cubicBezTo>
                    <a:pt x="4823" y="4930"/>
                    <a:pt x="4802" y="5060"/>
                    <a:pt x="4705" y="5100"/>
                  </a:cubicBezTo>
                  <a:cubicBezTo>
                    <a:pt x="4672" y="5020"/>
                    <a:pt x="4712" y="4926"/>
                    <a:pt x="4669" y="4849"/>
                  </a:cubicBezTo>
                  <a:cubicBezTo>
                    <a:pt x="4648" y="4802"/>
                    <a:pt x="4619" y="4757"/>
                    <a:pt x="4573" y="4730"/>
                  </a:cubicBezTo>
                  <a:cubicBezTo>
                    <a:pt x="4537" y="4817"/>
                    <a:pt x="4526" y="4912"/>
                    <a:pt x="4524" y="5005"/>
                  </a:cubicBezTo>
                  <a:cubicBezTo>
                    <a:pt x="4550" y="5071"/>
                    <a:pt x="4602" y="5123"/>
                    <a:pt x="4626" y="5190"/>
                  </a:cubicBezTo>
                  <a:cubicBezTo>
                    <a:pt x="4619" y="5240"/>
                    <a:pt x="4609" y="5296"/>
                    <a:pt x="4577" y="5336"/>
                  </a:cubicBezTo>
                  <a:cubicBezTo>
                    <a:pt x="4557" y="5327"/>
                    <a:pt x="4534" y="5319"/>
                    <a:pt x="4525" y="5298"/>
                  </a:cubicBezTo>
                  <a:cubicBezTo>
                    <a:pt x="4464" y="5193"/>
                    <a:pt x="4422" y="5076"/>
                    <a:pt x="4332" y="4991"/>
                  </a:cubicBezTo>
                  <a:cubicBezTo>
                    <a:pt x="4238" y="4913"/>
                    <a:pt x="4140" y="4839"/>
                    <a:pt x="4049" y="4757"/>
                  </a:cubicBezTo>
                  <a:cubicBezTo>
                    <a:pt x="3971" y="4688"/>
                    <a:pt x="3916" y="4600"/>
                    <a:pt x="3855" y="4517"/>
                  </a:cubicBezTo>
                  <a:cubicBezTo>
                    <a:pt x="3853" y="4504"/>
                    <a:pt x="3848" y="4477"/>
                    <a:pt x="3846" y="4464"/>
                  </a:cubicBezTo>
                  <a:cubicBezTo>
                    <a:pt x="3901" y="4473"/>
                    <a:pt x="3954" y="4507"/>
                    <a:pt x="4011" y="4498"/>
                  </a:cubicBezTo>
                  <a:cubicBezTo>
                    <a:pt x="4036" y="4494"/>
                    <a:pt x="4072" y="4495"/>
                    <a:pt x="4076" y="4464"/>
                  </a:cubicBezTo>
                  <a:cubicBezTo>
                    <a:pt x="4001" y="4360"/>
                    <a:pt x="3901" y="4266"/>
                    <a:pt x="3774" y="4234"/>
                  </a:cubicBezTo>
                  <a:cubicBezTo>
                    <a:pt x="3748" y="4186"/>
                    <a:pt x="3767" y="4102"/>
                    <a:pt x="3829" y="4103"/>
                  </a:cubicBezTo>
                  <a:cubicBezTo>
                    <a:pt x="3868" y="4166"/>
                    <a:pt x="3892" y="4249"/>
                    <a:pt x="3971" y="4274"/>
                  </a:cubicBezTo>
                  <a:cubicBezTo>
                    <a:pt x="4041" y="4293"/>
                    <a:pt x="4133" y="4326"/>
                    <a:pt x="4190" y="4262"/>
                  </a:cubicBezTo>
                  <a:cubicBezTo>
                    <a:pt x="4124" y="4193"/>
                    <a:pt x="4048" y="4131"/>
                    <a:pt x="3966" y="4081"/>
                  </a:cubicBezTo>
                  <a:cubicBezTo>
                    <a:pt x="3947" y="4071"/>
                    <a:pt x="3933" y="4054"/>
                    <a:pt x="3937" y="4030"/>
                  </a:cubicBezTo>
                  <a:cubicBezTo>
                    <a:pt x="4004" y="4008"/>
                    <a:pt x="4056" y="4061"/>
                    <a:pt x="4107" y="4095"/>
                  </a:cubicBezTo>
                  <a:cubicBezTo>
                    <a:pt x="4201" y="4134"/>
                    <a:pt x="4313" y="4138"/>
                    <a:pt x="4406" y="4112"/>
                  </a:cubicBezTo>
                  <a:cubicBezTo>
                    <a:pt x="4400" y="4057"/>
                    <a:pt x="4398" y="4000"/>
                    <a:pt x="4379" y="3947"/>
                  </a:cubicBezTo>
                  <a:cubicBezTo>
                    <a:pt x="4305" y="3906"/>
                    <a:pt x="4223" y="3868"/>
                    <a:pt x="4137" y="3873"/>
                  </a:cubicBezTo>
                  <a:cubicBezTo>
                    <a:pt x="4063" y="3893"/>
                    <a:pt x="3980" y="3952"/>
                    <a:pt x="3906" y="3901"/>
                  </a:cubicBezTo>
                  <a:cubicBezTo>
                    <a:pt x="3911" y="3866"/>
                    <a:pt x="3942" y="3845"/>
                    <a:pt x="3961" y="3818"/>
                  </a:cubicBezTo>
                  <a:cubicBezTo>
                    <a:pt x="4004" y="3763"/>
                    <a:pt x="4039" y="3693"/>
                    <a:pt x="4018" y="3622"/>
                  </a:cubicBezTo>
                  <a:cubicBezTo>
                    <a:pt x="4006" y="3589"/>
                    <a:pt x="3999" y="3528"/>
                    <a:pt x="3951" y="3540"/>
                  </a:cubicBezTo>
                  <a:cubicBezTo>
                    <a:pt x="3862" y="3609"/>
                    <a:pt x="3790" y="3702"/>
                    <a:pt x="3753" y="3809"/>
                  </a:cubicBezTo>
                  <a:cubicBezTo>
                    <a:pt x="3735" y="3854"/>
                    <a:pt x="3749" y="3903"/>
                    <a:pt x="3742" y="3949"/>
                  </a:cubicBezTo>
                  <a:cubicBezTo>
                    <a:pt x="3721" y="3983"/>
                    <a:pt x="3693" y="4011"/>
                    <a:pt x="3675" y="4047"/>
                  </a:cubicBezTo>
                  <a:cubicBezTo>
                    <a:pt x="3661" y="4070"/>
                    <a:pt x="3656" y="4110"/>
                    <a:pt x="3620" y="4105"/>
                  </a:cubicBezTo>
                  <a:cubicBezTo>
                    <a:pt x="3582" y="4044"/>
                    <a:pt x="3559" y="3968"/>
                    <a:pt x="3495" y="3928"/>
                  </a:cubicBezTo>
                  <a:cubicBezTo>
                    <a:pt x="3432" y="3883"/>
                    <a:pt x="3364" y="3837"/>
                    <a:pt x="3287" y="3824"/>
                  </a:cubicBezTo>
                  <a:cubicBezTo>
                    <a:pt x="3295" y="3915"/>
                    <a:pt x="3313" y="4010"/>
                    <a:pt x="3366" y="4086"/>
                  </a:cubicBezTo>
                  <a:cubicBezTo>
                    <a:pt x="3423" y="4164"/>
                    <a:pt x="3518" y="4192"/>
                    <a:pt x="3594" y="4248"/>
                  </a:cubicBezTo>
                  <a:cubicBezTo>
                    <a:pt x="3596" y="4288"/>
                    <a:pt x="3598" y="4330"/>
                    <a:pt x="3606" y="4370"/>
                  </a:cubicBezTo>
                  <a:cubicBezTo>
                    <a:pt x="3615" y="4423"/>
                    <a:pt x="3651" y="4467"/>
                    <a:pt x="3666" y="4519"/>
                  </a:cubicBezTo>
                  <a:cubicBezTo>
                    <a:pt x="3482" y="4480"/>
                    <a:pt x="3290" y="4404"/>
                    <a:pt x="3179" y="4244"/>
                  </a:cubicBezTo>
                  <a:cubicBezTo>
                    <a:pt x="3126" y="4156"/>
                    <a:pt x="3072" y="4068"/>
                    <a:pt x="3035" y="3972"/>
                  </a:cubicBezTo>
                  <a:cubicBezTo>
                    <a:pt x="3022" y="3949"/>
                    <a:pt x="3055" y="3940"/>
                    <a:pt x="3068" y="3930"/>
                  </a:cubicBezTo>
                  <a:cubicBezTo>
                    <a:pt x="3138" y="3892"/>
                    <a:pt x="3184" y="3810"/>
                    <a:pt x="3171" y="3731"/>
                  </a:cubicBezTo>
                  <a:cubicBezTo>
                    <a:pt x="3170" y="3661"/>
                    <a:pt x="3155" y="3570"/>
                    <a:pt x="3084" y="3539"/>
                  </a:cubicBezTo>
                  <a:cubicBezTo>
                    <a:pt x="3045" y="3569"/>
                    <a:pt x="3016" y="3610"/>
                    <a:pt x="2990" y="3651"/>
                  </a:cubicBezTo>
                  <a:cubicBezTo>
                    <a:pt x="2957" y="3698"/>
                    <a:pt x="2960" y="3758"/>
                    <a:pt x="2952" y="3813"/>
                  </a:cubicBezTo>
                  <a:cubicBezTo>
                    <a:pt x="2937" y="3814"/>
                    <a:pt x="2922" y="3814"/>
                    <a:pt x="2907" y="3815"/>
                  </a:cubicBezTo>
                  <a:cubicBezTo>
                    <a:pt x="2875" y="3773"/>
                    <a:pt x="2844" y="3728"/>
                    <a:pt x="2801" y="3696"/>
                  </a:cubicBezTo>
                  <a:cubicBezTo>
                    <a:pt x="2777" y="3676"/>
                    <a:pt x="2744" y="3659"/>
                    <a:pt x="2743" y="3624"/>
                  </a:cubicBezTo>
                  <a:cubicBezTo>
                    <a:pt x="2757" y="3578"/>
                    <a:pt x="2791" y="3538"/>
                    <a:pt x="2792" y="3488"/>
                  </a:cubicBezTo>
                  <a:cubicBezTo>
                    <a:pt x="2791" y="3432"/>
                    <a:pt x="2802" y="3368"/>
                    <a:pt x="2762" y="3323"/>
                  </a:cubicBezTo>
                  <a:cubicBezTo>
                    <a:pt x="2714" y="3261"/>
                    <a:pt x="2664" y="3197"/>
                    <a:pt x="2597" y="3155"/>
                  </a:cubicBezTo>
                  <a:cubicBezTo>
                    <a:pt x="2580" y="3155"/>
                    <a:pt x="2569" y="3163"/>
                    <a:pt x="2564" y="3179"/>
                  </a:cubicBezTo>
                  <a:cubicBezTo>
                    <a:pt x="2547" y="3223"/>
                    <a:pt x="2538" y="3271"/>
                    <a:pt x="2544" y="3318"/>
                  </a:cubicBezTo>
                  <a:cubicBezTo>
                    <a:pt x="2556" y="3396"/>
                    <a:pt x="2640" y="3447"/>
                    <a:pt x="2637" y="3527"/>
                  </a:cubicBezTo>
                  <a:cubicBezTo>
                    <a:pt x="2557" y="3515"/>
                    <a:pt x="2498" y="3444"/>
                    <a:pt x="2415" y="3441"/>
                  </a:cubicBezTo>
                  <a:cubicBezTo>
                    <a:pt x="2392" y="3436"/>
                    <a:pt x="2361" y="3443"/>
                    <a:pt x="2346" y="3420"/>
                  </a:cubicBezTo>
                  <a:cubicBezTo>
                    <a:pt x="2304" y="3366"/>
                    <a:pt x="2238" y="3338"/>
                    <a:pt x="2172" y="3330"/>
                  </a:cubicBezTo>
                  <a:cubicBezTo>
                    <a:pt x="2070" y="3367"/>
                    <a:pt x="2013" y="3472"/>
                    <a:pt x="1955" y="3558"/>
                  </a:cubicBezTo>
                  <a:cubicBezTo>
                    <a:pt x="2011" y="3561"/>
                    <a:pt x="2067" y="3555"/>
                    <a:pt x="2123" y="3551"/>
                  </a:cubicBezTo>
                  <a:cubicBezTo>
                    <a:pt x="2192" y="3545"/>
                    <a:pt x="2254" y="3503"/>
                    <a:pt x="2325" y="3511"/>
                  </a:cubicBezTo>
                  <a:cubicBezTo>
                    <a:pt x="2378" y="3506"/>
                    <a:pt x="2419" y="3544"/>
                    <a:pt x="2466" y="3561"/>
                  </a:cubicBezTo>
                  <a:cubicBezTo>
                    <a:pt x="2467" y="3568"/>
                    <a:pt x="2468" y="3582"/>
                    <a:pt x="2469" y="3588"/>
                  </a:cubicBezTo>
                  <a:cubicBezTo>
                    <a:pt x="2426" y="3582"/>
                    <a:pt x="2383" y="3564"/>
                    <a:pt x="2339" y="3573"/>
                  </a:cubicBezTo>
                  <a:cubicBezTo>
                    <a:pt x="2263" y="3596"/>
                    <a:pt x="2192" y="3647"/>
                    <a:pt x="2152" y="3717"/>
                  </a:cubicBezTo>
                  <a:cubicBezTo>
                    <a:pt x="2228" y="3755"/>
                    <a:pt x="2316" y="3758"/>
                    <a:pt x="2398" y="3747"/>
                  </a:cubicBezTo>
                  <a:cubicBezTo>
                    <a:pt x="2464" y="3736"/>
                    <a:pt x="2524" y="3697"/>
                    <a:pt x="2591" y="3695"/>
                  </a:cubicBezTo>
                  <a:cubicBezTo>
                    <a:pt x="2683" y="3721"/>
                    <a:pt x="2754" y="3798"/>
                    <a:pt x="2796" y="3882"/>
                  </a:cubicBezTo>
                  <a:cubicBezTo>
                    <a:pt x="2714" y="3872"/>
                    <a:pt x="2635" y="3819"/>
                    <a:pt x="2551" y="3850"/>
                  </a:cubicBezTo>
                  <a:cubicBezTo>
                    <a:pt x="2489" y="3860"/>
                    <a:pt x="2450" y="3914"/>
                    <a:pt x="2405" y="3952"/>
                  </a:cubicBezTo>
                  <a:cubicBezTo>
                    <a:pt x="2424" y="3968"/>
                    <a:pt x="2438" y="3997"/>
                    <a:pt x="2465" y="3997"/>
                  </a:cubicBezTo>
                  <a:cubicBezTo>
                    <a:pt x="2575" y="4002"/>
                    <a:pt x="2685" y="3996"/>
                    <a:pt x="2795" y="3998"/>
                  </a:cubicBezTo>
                  <a:cubicBezTo>
                    <a:pt x="2836" y="4011"/>
                    <a:pt x="2877" y="4028"/>
                    <a:pt x="2915" y="4049"/>
                  </a:cubicBezTo>
                  <a:cubicBezTo>
                    <a:pt x="2971" y="4119"/>
                    <a:pt x="3015" y="4199"/>
                    <a:pt x="3051" y="4282"/>
                  </a:cubicBezTo>
                  <a:cubicBezTo>
                    <a:pt x="2941" y="4293"/>
                    <a:pt x="2833" y="4271"/>
                    <a:pt x="2731" y="4233"/>
                  </a:cubicBezTo>
                  <a:cubicBezTo>
                    <a:pt x="2707" y="4219"/>
                    <a:pt x="2693" y="4193"/>
                    <a:pt x="2683" y="4169"/>
                  </a:cubicBezTo>
                  <a:cubicBezTo>
                    <a:pt x="2659" y="4105"/>
                    <a:pt x="2596" y="4071"/>
                    <a:pt x="2547" y="4028"/>
                  </a:cubicBezTo>
                  <a:cubicBezTo>
                    <a:pt x="2456" y="4032"/>
                    <a:pt x="2362" y="4015"/>
                    <a:pt x="2274" y="4045"/>
                  </a:cubicBezTo>
                  <a:cubicBezTo>
                    <a:pt x="2337" y="4114"/>
                    <a:pt x="2426" y="4150"/>
                    <a:pt x="2496" y="4212"/>
                  </a:cubicBezTo>
                  <a:cubicBezTo>
                    <a:pt x="2496" y="4219"/>
                    <a:pt x="2497" y="4233"/>
                    <a:pt x="2498" y="4241"/>
                  </a:cubicBezTo>
                  <a:cubicBezTo>
                    <a:pt x="2428" y="4245"/>
                    <a:pt x="2359" y="4239"/>
                    <a:pt x="2291" y="4253"/>
                  </a:cubicBezTo>
                  <a:cubicBezTo>
                    <a:pt x="2229" y="4267"/>
                    <a:pt x="2183" y="4215"/>
                    <a:pt x="2126" y="4207"/>
                  </a:cubicBezTo>
                  <a:cubicBezTo>
                    <a:pt x="2091" y="4200"/>
                    <a:pt x="2056" y="4193"/>
                    <a:pt x="2021" y="4194"/>
                  </a:cubicBezTo>
                  <a:cubicBezTo>
                    <a:pt x="1984" y="4203"/>
                    <a:pt x="1947" y="4216"/>
                    <a:pt x="1909" y="4222"/>
                  </a:cubicBezTo>
                  <a:cubicBezTo>
                    <a:pt x="1867" y="4230"/>
                    <a:pt x="1816" y="4237"/>
                    <a:pt x="1794" y="4279"/>
                  </a:cubicBezTo>
                  <a:cubicBezTo>
                    <a:pt x="1872" y="4355"/>
                    <a:pt x="1990" y="4359"/>
                    <a:pt x="2091" y="4378"/>
                  </a:cubicBezTo>
                  <a:cubicBezTo>
                    <a:pt x="2071" y="4435"/>
                    <a:pt x="2007" y="4450"/>
                    <a:pt x="1961" y="4479"/>
                  </a:cubicBezTo>
                  <a:cubicBezTo>
                    <a:pt x="1880" y="4520"/>
                    <a:pt x="1778" y="4572"/>
                    <a:pt x="1769" y="4675"/>
                  </a:cubicBezTo>
                  <a:cubicBezTo>
                    <a:pt x="1749" y="4752"/>
                    <a:pt x="1748" y="4857"/>
                    <a:pt x="1823" y="4906"/>
                  </a:cubicBezTo>
                  <a:cubicBezTo>
                    <a:pt x="1872" y="4853"/>
                    <a:pt x="1933" y="4811"/>
                    <a:pt x="1981" y="4756"/>
                  </a:cubicBezTo>
                  <a:cubicBezTo>
                    <a:pt x="2027" y="4702"/>
                    <a:pt x="2001" y="4619"/>
                    <a:pt x="2050" y="4567"/>
                  </a:cubicBezTo>
                  <a:cubicBezTo>
                    <a:pt x="2076" y="4541"/>
                    <a:pt x="2098" y="4500"/>
                    <a:pt x="2142" y="4509"/>
                  </a:cubicBezTo>
                  <a:cubicBezTo>
                    <a:pt x="2130" y="4555"/>
                    <a:pt x="2096" y="4593"/>
                    <a:pt x="2091" y="4642"/>
                  </a:cubicBezTo>
                  <a:cubicBezTo>
                    <a:pt x="2084" y="4688"/>
                    <a:pt x="2091" y="4735"/>
                    <a:pt x="2107" y="4779"/>
                  </a:cubicBezTo>
                  <a:cubicBezTo>
                    <a:pt x="2132" y="4774"/>
                    <a:pt x="2158" y="4771"/>
                    <a:pt x="2177" y="4754"/>
                  </a:cubicBezTo>
                  <a:cubicBezTo>
                    <a:pt x="2242" y="4677"/>
                    <a:pt x="2268" y="4579"/>
                    <a:pt x="2306" y="4489"/>
                  </a:cubicBezTo>
                  <a:cubicBezTo>
                    <a:pt x="2335" y="4417"/>
                    <a:pt x="2403" y="4351"/>
                    <a:pt x="2486" y="4360"/>
                  </a:cubicBezTo>
                  <a:cubicBezTo>
                    <a:pt x="2490" y="4386"/>
                    <a:pt x="2480" y="4404"/>
                    <a:pt x="2458" y="4413"/>
                  </a:cubicBezTo>
                  <a:cubicBezTo>
                    <a:pt x="2367" y="4449"/>
                    <a:pt x="2329" y="4551"/>
                    <a:pt x="2315" y="4641"/>
                  </a:cubicBezTo>
                  <a:cubicBezTo>
                    <a:pt x="2382" y="4638"/>
                    <a:pt x="2443" y="4606"/>
                    <a:pt x="2503" y="4579"/>
                  </a:cubicBezTo>
                  <a:cubicBezTo>
                    <a:pt x="2580" y="4540"/>
                    <a:pt x="2605" y="4448"/>
                    <a:pt x="2665" y="4391"/>
                  </a:cubicBezTo>
                  <a:cubicBezTo>
                    <a:pt x="2699" y="4388"/>
                    <a:pt x="2733" y="4390"/>
                    <a:pt x="2765" y="4399"/>
                  </a:cubicBezTo>
                  <a:cubicBezTo>
                    <a:pt x="2835" y="4420"/>
                    <a:pt x="2911" y="4405"/>
                    <a:pt x="2982" y="4426"/>
                  </a:cubicBezTo>
                  <a:cubicBezTo>
                    <a:pt x="3028" y="4446"/>
                    <a:pt x="3074" y="4464"/>
                    <a:pt x="3119" y="4487"/>
                  </a:cubicBezTo>
                  <a:cubicBezTo>
                    <a:pt x="3173" y="4522"/>
                    <a:pt x="3216" y="4575"/>
                    <a:pt x="3278" y="4598"/>
                  </a:cubicBezTo>
                  <a:cubicBezTo>
                    <a:pt x="3358" y="4628"/>
                    <a:pt x="3441" y="4648"/>
                    <a:pt x="3525" y="4652"/>
                  </a:cubicBezTo>
                  <a:cubicBezTo>
                    <a:pt x="3577" y="4653"/>
                    <a:pt x="3624" y="4676"/>
                    <a:pt x="3669" y="4700"/>
                  </a:cubicBezTo>
                  <a:cubicBezTo>
                    <a:pt x="3669" y="4707"/>
                    <a:pt x="3669" y="4720"/>
                    <a:pt x="3669" y="4727"/>
                  </a:cubicBezTo>
                  <a:cubicBezTo>
                    <a:pt x="3612" y="4745"/>
                    <a:pt x="3550" y="4730"/>
                    <a:pt x="3497" y="4760"/>
                  </a:cubicBezTo>
                  <a:cubicBezTo>
                    <a:pt x="3455" y="4775"/>
                    <a:pt x="3418" y="4804"/>
                    <a:pt x="3372" y="4805"/>
                  </a:cubicBezTo>
                  <a:cubicBezTo>
                    <a:pt x="3316" y="4743"/>
                    <a:pt x="3279" y="4654"/>
                    <a:pt x="3192" y="4627"/>
                  </a:cubicBezTo>
                  <a:cubicBezTo>
                    <a:pt x="3116" y="4582"/>
                    <a:pt x="3021" y="4604"/>
                    <a:pt x="2947" y="4643"/>
                  </a:cubicBezTo>
                  <a:cubicBezTo>
                    <a:pt x="2880" y="4701"/>
                    <a:pt x="2823" y="4775"/>
                    <a:pt x="2789" y="4857"/>
                  </a:cubicBezTo>
                  <a:cubicBezTo>
                    <a:pt x="2833" y="4850"/>
                    <a:pt x="2870" y="4824"/>
                    <a:pt x="2910" y="4805"/>
                  </a:cubicBezTo>
                  <a:cubicBezTo>
                    <a:pt x="2996" y="4776"/>
                    <a:pt x="3088" y="4803"/>
                    <a:pt x="3171" y="4833"/>
                  </a:cubicBezTo>
                  <a:cubicBezTo>
                    <a:pt x="3188" y="4878"/>
                    <a:pt x="3131" y="4886"/>
                    <a:pt x="3103" y="4903"/>
                  </a:cubicBezTo>
                  <a:cubicBezTo>
                    <a:pt x="3027" y="4947"/>
                    <a:pt x="2952" y="4994"/>
                    <a:pt x="2887" y="5055"/>
                  </a:cubicBezTo>
                  <a:cubicBezTo>
                    <a:pt x="2833" y="5090"/>
                    <a:pt x="2788" y="5014"/>
                    <a:pt x="2734" y="5019"/>
                  </a:cubicBezTo>
                  <a:cubicBezTo>
                    <a:pt x="2675" y="5028"/>
                    <a:pt x="2613" y="5032"/>
                    <a:pt x="2559" y="5059"/>
                  </a:cubicBezTo>
                  <a:cubicBezTo>
                    <a:pt x="2509" y="5082"/>
                    <a:pt x="2451" y="5098"/>
                    <a:pt x="2419" y="5148"/>
                  </a:cubicBezTo>
                  <a:cubicBezTo>
                    <a:pt x="2382" y="5201"/>
                    <a:pt x="2329" y="5251"/>
                    <a:pt x="2326" y="5320"/>
                  </a:cubicBezTo>
                  <a:cubicBezTo>
                    <a:pt x="2449" y="5321"/>
                    <a:pt x="2572" y="5289"/>
                    <a:pt x="2678" y="5226"/>
                  </a:cubicBezTo>
                  <a:cubicBezTo>
                    <a:pt x="2701" y="5209"/>
                    <a:pt x="2752" y="5192"/>
                    <a:pt x="2757" y="5234"/>
                  </a:cubicBezTo>
                  <a:cubicBezTo>
                    <a:pt x="2707" y="5298"/>
                    <a:pt x="2658" y="5364"/>
                    <a:pt x="2592" y="5412"/>
                  </a:cubicBezTo>
                  <a:cubicBezTo>
                    <a:pt x="2541" y="5455"/>
                    <a:pt x="2474" y="5488"/>
                    <a:pt x="2451" y="5554"/>
                  </a:cubicBezTo>
                  <a:cubicBezTo>
                    <a:pt x="2436" y="5683"/>
                    <a:pt x="2497" y="5804"/>
                    <a:pt x="2500" y="5932"/>
                  </a:cubicBezTo>
                  <a:cubicBezTo>
                    <a:pt x="2524" y="5914"/>
                    <a:pt x="2543" y="5891"/>
                    <a:pt x="2561" y="5867"/>
                  </a:cubicBezTo>
                  <a:cubicBezTo>
                    <a:pt x="2593" y="5822"/>
                    <a:pt x="2643" y="5797"/>
                    <a:pt x="2679" y="5756"/>
                  </a:cubicBezTo>
                  <a:cubicBezTo>
                    <a:pt x="2712" y="5692"/>
                    <a:pt x="2677" y="5622"/>
                    <a:pt x="2680" y="5555"/>
                  </a:cubicBezTo>
                  <a:cubicBezTo>
                    <a:pt x="2681" y="5508"/>
                    <a:pt x="2668" y="5454"/>
                    <a:pt x="2700" y="5415"/>
                  </a:cubicBezTo>
                  <a:cubicBezTo>
                    <a:pt x="2726" y="5381"/>
                    <a:pt x="2755" y="5333"/>
                    <a:pt x="2805" y="5347"/>
                  </a:cubicBezTo>
                  <a:cubicBezTo>
                    <a:pt x="2766" y="5416"/>
                    <a:pt x="2757" y="5498"/>
                    <a:pt x="2778" y="5574"/>
                  </a:cubicBezTo>
                  <a:cubicBezTo>
                    <a:pt x="2798" y="5620"/>
                    <a:pt x="2820" y="5665"/>
                    <a:pt x="2839" y="5712"/>
                  </a:cubicBezTo>
                  <a:cubicBezTo>
                    <a:pt x="2851" y="5715"/>
                    <a:pt x="2864" y="5718"/>
                    <a:pt x="2876" y="5720"/>
                  </a:cubicBezTo>
                  <a:cubicBezTo>
                    <a:pt x="2891" y="5650"/>
                    <a:pt x="2936" y="5592"/>
                    <a:pt x="2953" y="5522"/>
                  </a:cubicBezTo>
                  <a:cubicBezTo>
                    <a:pt x="2962" y="5428"/>
                    <a:pt x="2952" y="5334"/>
                    <a:pt x="2954" y="5240"/>
                  </a:cubicBezTo>
                  <a:cubicBezTo>
                    <a:pt x="2987" y="5168"/>
                    <a:pt x="3035" y="5098"/>
                    <a:pt x="3105" y="5058"/>
                  </a:cubicBezTo>
                  <a:cubicBezTo>
                    <a:pt x="3151" y="5028"/>
                    <a:pt x="3196" y="4990"/>
                    <a:pt x="3255" y="4997"/>
                  </a:cubicBezTo>
                  <a:cubicBezTo>
                    <a:pt x="3250" y="5056"/>
                    <a:pt x="3179" y="5083"/>
                    <a:pt x="3181" y="5144"/>
                  </a:cubicBezTo>
                  <a:cubicBezTo>
                    <a:pt x="3180" y="5229"/>
                    <a:pt x="3201" y="5314"/>
                    <a:pt x="3226" y="5396"/>
                  </a:cubicBezTo>
                  <a:cubicBezTo>
                    <a:pt x="3235" y="5397"/>
                    <a:pt x="3255" y="5398"/>
                    <a:pt x="3265" y="5398"/>
                  </a:cubicBezTo>
                  <a:cubicBezTo>
                    <a:pt x="3311" y="5293"/>
                    <a:pt x="3404" y="5209"/>
                    <a:pt x="3425" y="5093"/>
                  </a:cubicBezTo>
                  <a:cubicBezTo>
                    <a:pt x="3432" y="5057"/>
                    <a:pt x="3423" y="5018"/>
                    <a:pt x="3441" y="4986"/>
                  </a:cubicBezTo>
                  <a:cubicBezTo>
                    <a:pt x="3493" y="4927"/>
                    <a:pt x="3566" y="4886"/>
                    <a:pt x="3645" y="4880"/>
                  </a:cubicBezTo>
                  <a:cubicBezTo>
                    <a:pt x="3695" y="4896"/>
                    <a:pt x="3744" y="4916"/>
                    <a:pt x="3796" y="4925"/>
                  </a:cubicBezTo>
                  <a:cubicBezTo>
                    <a:pt x="3966" y="4953"/>
                    <a:pt x="4116" y="5064"/>
                    <a:pt x="4208" y="5207"/>
                  </a:cubicBezTo>
                  <a:cubicBezTo>
                    <a:pt x="4242" y="5266"/>
                    <a:pt x="4265" y="5330"/>
                    <a:pt x="4300" y="5388"/>
                  </a:cubicBezTo>
                  <a:cubicBezTo>
                    <a:pt x="4346" y="5444"/>
                    <a:pt x="4422" y="5466"/>
                    <a:pt x="4465" y="5526"/>
                  </a:cubicBezTo>
                  <a:cubicBezTo>
                    <a:pt x="4526" y="5601"/>
                    <a:pt x="4612" y="5672"/>
                    <a:pt x="4618" y="5775"/>
                  </a:cubicBezTo>
                  <a:cubicBezTo>
                    <a:pt x="4519" y="5789"/>
                    <a:pt x="4419" y="5757"/>
                    <a:pt x="4321" y="5776"/>
                  </a:cubicBezTo>
                  <a:cubicBezTo>
                    <a:pt x="4278" y="5795"/>
                    <a:pt x="4234" y="5808"/>
                    <a:pt x="4191" y="5825"/>
                  </a:cubicBezTo>
                  <a:cubicBezTo>
                    <a:pt x="4119" y="5864"/>
                    <a:pt x="4052" y="5931"/>
                    <a:pt x="3966" y="5928"/>
                  </a:cubicBezTo>
                  <a:cubicBezTo>
                    <a:pt x="3904" y="5894"/>
                    <a:pt x="3857" y="5836"/>
                    <a:pt x="3796" y="5800"/>
                  </a:cubicBezTo>
                  <a:cubicBezTo>
                    <a:pt x="3723" y="5749"/>
                    <a:pt x="3635" y="5734"/>
                    <a:pt x="3553" y="5710"/>
                  </a:cubicBezTo>
                  <a:cubicBezTo>
                    <a:pt x="3532" y="5661"/>
                    <a:pt x="3537" y="5603"/>
                    <a:pt x="3506" y="5559"/>
                  </a:cubicBezTo>
                  <a:cubicBezTo>
                    <a:pt x="3466" y="5494"/>
                    <a:pt x="3381" y="5489"/>
                    <a:pt x="3314" y="5482"/>
                  </a:cubicBezTo>
                  <a:cubicBezTo>
                    <a:pt x="3183" y="5500"/>
                    <a:pt x="3082" y="5597"/>
                    <a:pt x="2998" y="5693"/>
                  </a:cubicBezTo>
                  <a:cubicBezTo>
                    <a:pt x="3031" y="5730"/>
                    <a:pt x="3083" y="5740"/>
                    <a:pt x="3130" y="5743"/>
                  </a:cubicBezTo>
                  <a:cubicBezTo>
                    <a:pt x="3205" y="5741"/>
                    <a:pt x="3272" y="5691"/>
                    <a:pt x="3349" y="5701"/>
                  </a:cubicBezTo>
                  <a:cubicBezTo>
                    <a:pt x="3360" y="5729"/>
                    <a:pt x="3349" y="5755"/>
                    <a:pt x="3318" y="5761"/>
                  </a:cubicBezTo>
                  <a:cubicBezTo>
                    <a:pt x="3242" y="5780"/>
                    <a:pt x="3175" y="5820"/>
                    <a:pt x="3115" y="5869"/>
                  </a:cubicBezTo>
                  <a:cubicBezTo>
                    <a:pt x="3051" y="5873"/>
                    <a:pt x="2987" y="5856"/>
                    <a:pt x="2923" y="5868"/>
                  </a:cubicBezTo>
                  <a:cubicBezTo>
                    <a:pt x="2847" y="5884"/>
                    <a:pt x="2786" y="5943"/>
                    <a:pt x="2749" y="6009"/>
                  </a:cubicBezTo>
                  <a:cubicBezTo>
                    <a:pt x="2693" y="6089"/>
                    <a:pt x="2669" y="6195"/>
                    <a:pt x="2696" y="6290"/>
                  </a:cubicBezTo>
                  <a:cubicBezTo>
                    <a:pt x="2733" y="6260"/>
                    <a:pt x="2759" y="6221"/>
                    <a:pt x="2795" y="6192"/>
                  </a:cubicBezTo>
                  <a:cubicBezTo>
                    <a:pt x="2836" y="6171"/>
                    <a:pt x="2881" y="6160"/>
                    <a:pt x="2921" y="6136"/>
                  </a:cubicBezTo>
                  <a:cubicBezTo>
                    <a:pt x="2975" y="6101"/>
                    <a:pt x="3007" y="6041"/>
                    <a:pt x="3065" y="6010"/>
                  </a:cubicBezTo>
                  <a:cubicBezTo>
                    <a:pt x="3067" y="6050"/>
                    <a:pt x="3066" y="6091"/>
                    <a:pt x="3044" y="6125"/>
                  </a:cubicBezTo>
                  <a:cubicBezTo>
                    <a:pt x="3016" y="6169"/>
                    <a:pt x="3009" y="6221"/>
                    <a:pt x="2995" y="6271"/>
                  </a:cubicBezTo>
                  <a:cubicBezTo>
                    <a:pt x="2965" y="6295"/>
                    <a:pt x="2924" y="6291"/>
                    <a:pt x="2888" y="6301"/>
                  </a:cubicBezTo>
                  <a:cubicBezTo>
                    <a:pt x="2806" y="6316"/>
                    <a:pt x="2729" y="6354"/>
                    <a:pt x="2646" y="6366"/>
                  </a:cubicBezTo>
                  <a:cubicBezTo>
                    <a:pt x="2566" y="6392"/>
                    <a:pt x="2493" y="6436"/>
                    <a:pt x="2415" y="6469"/>
                  </a:cubicBezTo>
                  <a:cubicBezTo>
                    <a:pt x="2341" y="6478"/>
                    <a:pt x="2264" y="6480"/>
                    <a:pt x="2193" y="6454"/>
                  </a:cubicBezTo>
                  <a:cubicBezTo>
                    <a:pt x="2062" y="6415"/>
                    <a:pt x="1926" y="6439"/>
                    <a:pt x="1793" y="6433"/>
                  </a:cubicBezTo>
                  <a:cubicBezTo>
                    <a:pt x="1672" y="6436"/>
                    <a:pt x="1544" y="6470"/>
                    <a:pt x="1429" y="6418"/>
                  </a:cubicBezTo>
                  <a:cubicBezTo>
                    <a:pt x="1376" y="6356"/>
                    <a:pt x="1378" y="6262"/>
                    <a:pt x="1337" y="6192"/>
                  </a:cubicBezTo>
                  <a:cubicBezTo>
                    <a:pt x="1265" y="6126"/>
                    <a:pt x="1159" y="6132"/>
                    <a:pt x="1074" y="6091"/>
                  </a:cubicBezTo>
                  <a:cubicBezTo>
                    <a:pt x="1034" y="6075"/>
                    <a:pt x="1010" y="6115"/>
                    <a:pt x="983" y="6136"/>
                  </a:cubicBezTo>
                  <a:cubicBezTo>
                    <a:pt x="1019" y="6199"/>
                    <a:pt x="1058" y="6262"/>
                    <a:pt x="1109" y="6315"/>
                  </a:cubicBezTo>
                  <a:cubicBezTo>
                    <a:pt x="1139" y="6342"/>
                    <a:pt x="1138" y="6387"/>
                    <a:pt x="1125" y="6422"/>
                  </a:cubicBezTo>
                  <a:cubicBezTo>
                    <a:pt x="1093" y="6449"/>
                    <a:pt x="1053" y="6465"/>
                    <a:pt x="1010" y="6462"/>
                  </a:cubicBezTo>
                  <a:cubicBezTo>
                    <a:pt x="986" y="6412"/>
                    <a:pt x="984" y="6353"/>
                    <a:pt x="950" y="6307"/>
                  </a:cubicBezTo>
                  <a:cubicBezTo>
                    <a:pt x="905" y="6238"/>
                    <a:pt x="821" y="6213"/>
                    <a:pt x="773" y="6148"/>
                  </a:cubicBezTo>
                  <a:cubicBezTo>
                    <a:pt x="748" y="6165"/>
                    <a:pt x="723" y="6184"/>
                    <a:pt x="699" y="6202"/>
                  </a:cubicBezTo>
                  <a:cubicBezTo>
                    <a:pt x="679" y="6195"/>
                    <a:pt x="660" y="6189"/>
                    <a:pt x="640" y="6182"/>
                  </a:cubicBezTo>
                  <a:cubicBezTo>
                    <a:pt x="609" y="6207"/>
                    <a:pt x="566" y="6225"/>
                    <a:pt x="559" y="6268"/>
                  </a:cubicBezTo>
                  <a:cubicBezTo>
                    <a:pt x="626" y="6295"/>
                    <a:pt x="670" y="6352"/>
                    <a:pt x="714" y="6406"/>
                  </a:cubicBezTo>
                  <a:cubicBezTo>
                    <a:pt x="704" y="6425"/>
                    <a:pt x="694" y="6444"/>
                    <a:pt x="686" y="6464"/>
                  </a:cubicBezTo>
                  <a:cubicBezTo>
                    <a:pt x="702" y="6488"/>
                    <a:pt x="722" y="6508"/>
                    <a:pt x="740" y="6531"/>
                  </a:cubicBezTo>
                  <a:cubicBezTo>
                    <a:pt x="653" y="6523"/>
                    <a:pt x="567" y="6568"/>
                    <a:pt x="483" y="6537"/>
                  </a:cubicBezTo>
                  <a:cubicBezTo>
                    <a:pt x="421" y="6532"/>
                    <a:pt x="375" y="6585"/>
                    <a:pt x="320" y="6604"/>
                  </a:cubicBezTo>
                  <a:cubicBezTo>
                    <a:pt x="265" y="6615"/>
                    <a:pt x="268" y="6683"/>
                    <a:pt x="229" y="6711"/>
                  </a:cubicBezTo>
                  <a:cubicBezTo>
                    <a:pt x="165" y="6755"/>
                    <a:pt x="153" y="6839"/>
                    <a:pt x="141" y="6910"/>
                  </a:cubicBezTo>
                  <a:cubicBezTo>
                    <a:pt x="197" y="6932"/>
                    <a:pt x="247" y="6884"/>
                    <a:pt x="300" y="6875"/>
                  </a:cubicBezTo>
                  <a:cubicBezTo>
                    <a:pt x="371" y="6851"/>
                    <a:pt x="462" y="6845"/>
                    <a:pt x="504" y="6773"/>
                  </a:cubicBezTo>
                  <a:cubicBezTo>
                    <a:pt x="540" y="6713"/>
                    <a:pt x="584" y="6646"/>
                    <a:pt x="658" y="6630"/>
                  </a:cubicBezTo>
                  <a:cubicBezTo>
                    <a:pt x="659" y="6662"/>
                    <a:pt x="660" y="6693"/>
                    <a:pt x="660" y="6724"/>
                  </a:cubicBezTo>
                  <a:cubicBezTo>
                    <a:pt x="617" y="6800"/>
                    <a:pt x="595" y="6894"/>
                    <a:pt x="628" y="6978"/>
                  </a:cubicBezTo>
                  <a:cubicBezTo>
                    <a:pt x="634" y="6978"/>
                    <a:pt x="646" y="6979"/>
                    <a:pt x="652" y="6979"/>
                  </a:cubicBezTo>
                  <a:cubicBezTo>
                    <a:pt x="724" y="6915"/>
                    <a:pt x="808" y="6865"/>
                    <a:pt x="875" y="6795"/>
                  </a:cubicBezTo>
                  <a:cubicBezTo>
                    <a:pt x="934" y="6743"/>
                    <a:pt x="939" y="6653"/>
                    <a:pt x="1000" y="6603"/>
                  </a:cubicBezTo>
                  <a:cubicBezTo>
                    <a:pt x="1033" y="6588"/>
                    <a:pt x="1069" y="6580"/>
                    <a:pt x="1105" y="6574"/>
                  </a:cubicBezTo>
                  <a:cubicBezTo>
                    <a:pt x="1116" y="6659"/>
                    <a:pt x="1029" y="6707"/>
                    <a:pt x="1013" y="6786"/>
                  </a:cubicBezTo>
                  <a:cubicBezTo>
                    <a:pt x="1004" y="6856"/>
                    <a:pt x="1005" y="6928"/>
                    <a:pt x="1008" y="6999"/>
                  </a:cubicBezTo>
                  <a:cubicBezTo>
                    <a:pt x="1013" y="7006"/>
                    <a:pt x="1022" y="7021"/>
                    <a:pt x="1027" y="7028"/>
                  </a:cubicBezTo>
                  <a:cubicBezTo>
                    <a:pt x="1080" y="6977"/>
                    <a:pt x="1109" y="6905"/>
                    <a:pt x="1170" y="6862"/>
                  </a:cubicBezTo>
                  <a:cubicBezTo>
                    <a:pt x="1248" y="6809"/>
                    <a:pt x="1322" y="6744"/>
                    <a:pt x="1363" y="6657"/>
                  </a:cubicBezTo>
                  <a:cubicBezTo>
                    <a:pt x="1379" y="6622"/>
                    <a:pt x="1412" y="6601"/>
                    <a:pt x="1445" y="6582"/>
                  </a:cubicBezTo>
                  <a:cubicBezTo>
                    <a:pt x="1505" y="6577"/>
                    <a:pt x="1565" y="6587"/>
                    <a:pt x="1626" y="6583"/>
                  </a:cubicBezTo>
                  <a:cubicBezTo>
                    <a:pt x="1669" y="6583"/>
                    <a:pt x="1710" y="6565"/>
                    <a:pt x="1753" y="6566"/>
                  </a:cubicBezTo>
                  <a:cubicBezTo>
                    <a:pt x="1763" y="6632"/>
                    <a:pt x="1695" y="6669"/>
                    <a:pt x="1655" y="6709"/>
                  </a:cubicBezTo>
                  <a:cubicBezTo>
                    <a:pt x="1600" y="6751"/>
                    <a:pt x="1552" y="6802"/>
                    <a:pt x="1493" y="6838"/>
                  </a:cubicBezTo>
                  <a:cubicBezTo>
                    <a:pt x="1423" y="6872"/>
                    <a:pt x="1340" y="6854"/>
                    <a:pt x="1269" y="6885"/>
                  </a:cubicBezTo>
                  <a:cubicBezTo>
                    <a:pt x="1172" y="6936"/>
                    <a:pt x="1112" y="7032"/>
                    <a:pt x="1033" y="7105"/>
                  </a:cubicBezTo>
                  <a:cubicBezTo>
                    <a:pt x="970" y="7183"/>
                    <a:pt x="899" y="7254"/>
                    <a:pt x="827" y="7325"/>
                  </a:cubicBezTo>
                  <a:cubicBezTo>
                    <a:pt x="755" y="7402"/>
                    <a:pt x="705" y="7496"/>
                    <a:pt x="641" y="7579"/>
                  </a:cubicBezTo>
                  <a:cubicBezTo>
                    <a:pt x="609" y="7622"/>
                    <a:pt x="591" y="7672"/>
                    <a:pt x="565" y="7718"/>
                  </a:cubicBezTo>
                  <a:cubicBezTo>
                    <a:pt x="529" y="7726"/>
                    <a:pt x="492" y="7719"/>
                    <a:pt x="455" y="7722"/>
                  </a:cubicBezTo>
                  <a:cubicBezTo>
                    <a:pt x="394" y="7723"/>
                    <a:pt x="337" y="7745"/>
                    <a:pt x="281" y="7766"/>
                  </a:cubicBezTo>
                  <a:cubicBezTo>
                    <a:pt x="243" y="7800"/>
                    <a:pt x="206" y="7834"/>
                    <a:pt x="174" y="7873"/>
                  </a:cubicBezTo>
                  <a:cubicBezTo>
                    <a:pt x="126" y="7961"/>
                    <a:pt x="117" y="8063"/>
                    <a:pt x="129" y="8162"/>
                  </a:cubicBezTo>
                  <a:cubicBezTo>
                    <a:pt x="183" y="8142"/>
                    <a:pt x="232" y="8110"/>
                    <a:pt x="287" y="8089"/>
                  </a:cubicBezTo>
                  <a:cubicBezTo>
                    <a:pt x="382" y="8051"/>
                    <a:pt x="376" y="7906"/>
                    <a:pt x="484" y="7885"/>
                  </a:cubicBezTo>
                  <a:cubicBezTo>
                    <a:pt x="453" y="8000"/>
                    <a:pt x="410" y="8113"/>
                    <a:pt x="396" y="8232"/>
                  </a:cubicBezTo>
                  <a:cubicBezTo>
                    <a:pt x="323" y="8287"/>
                    <a:pt x="219" y="8275"/>
                    <a:pt x="145" y="8330"/>
                  </a:cubicBezTo>
                  <a:cubicBezTo>
                    <a:pt x="92" y="8369"/>
                    <a:pt x="55" y="8424"/>
                    <a:pt x="25" y="8481"/>
                  </a:cubicBezTo>
                  <a:cubicBezTo>
                    <a:pt x="0" y="8535"/>
                    <a:pt x="9" y="8597"/>
                    <a:pt x="12" y="8655"/>
                  </a:cubicBezTo>
                  <a:cubicBezTo>
                    <a:pt x="68" y="8635"/>
                    <a:pt x="128" y="8627"/>
                    <a:pt x="185" y="8611"/>
                  </a:cubicBezTo>
                  <a:cubicBezTo>
                    <a:pt x="263" y="8571"/>
                    <a:pt x="289" y="8485"/>
                    <a:pt x="333" y="8418"/>
                  </a:cubicBezTo>
                  <a:cubicBezTo>
                    <a:pt x="345" y="8417"/>
                    <a:pt x="367" y="8414"/>
                    <a:pt x="378" y="8413"/>
                  </a:cubicBezTo>
                  <a:cubicBezTo>
                    <a:pt x="368" y="8510"/>
                    <a:pt x="325" y="8602"/>
                    <a:pt x="329" y="8702"/>
                  </a:cubicBezTo>
                  <a:cubicBezTo>
                    <a:pt x="335" y="8750"/>
                    <a:pt x="302" y="8787"/>
                    <a:pt x="281" y="8827"/>
                  </a:cubicBezTo>
                  <a:cubicBezTo>
                    <a:pt x="248" y="8881"/>
                    <a:pt x="266" y="8946"/>
                    <a:pt x="265" y="9005"/>
                  </a:cubicBezTo>
                  <a:cubicBezTo>
                    <a:pt x="263" y="9078"/>
                    <a:pt x="275" y="9151"/>
                    <a:pt x="302" y="9219"/>
                  </a:cubicBezTo>
                  <a:cubicBezTo>
                    <a:pt x="322" y="9243"/>
                    <a:pt x="336" y="9296"/>
                    <a:pt x="376" y="9281"/>
                  </a:cubicBezTo>
                  <a:cubicBezTo>
                    <a:pt x="429" y="9246"/>
                    <a:pt x="422" y="9174"/>
                    <a:pt x="456" y="9126"/>
                  </a:cubicBezTo>
                  <a:cubicBezTo>
                    <a:pt x="501" y="9058"/>
                    <a:pt x="531" y="8980"/>
                    <a:pt x="537" y="8898"/>
                  </a:cubicBezTo>
                  <a:cubicBezTo>
                    <a:pt x="523" y="8817"/>
                    <a:pt x="448" y="8755"/>
                    <a:pt x="450" y="8670"/>
                  </a:cubicBezTo>
                  <a:cubicBezTo>
                    <a:pt x="450" y="8589"/>
                    <a:pt x="436" y="8504"/>
                    <a:pt x="466" y="8427"/>
                  </a:cubicBezTo>
                  <a:cubicBezTo>
                    <a:pt x="511" y="8421"/>
                    <a:pt x="510" y="8467"/>
                    <a:pt x="520" y="8498"/>
                  </a:cubicBezTo>
                  <a:cubicBezTo>
                    <a:pt x="543" y="8617"/>
                    <a:pt x="621" y="8717"/>
                    <a:pt x="716" y="8789"/>
                  </a:cubicBezTo>
                  <a:cubicBezTo>
                    <a:pt x="725" y="8789"/>
                    <a:pt x="743" y="8788"/>
                    <a:pt x="752" y="8788"/>
                  </a:cubicBezTo>
                  <a:cubicBezTo>
                    <a:pt x="751" y="8724"/>
                    <a:pt x="771" y="8661"/>
                    <a:pt x="763" y="8597"/>
                  </a:cubicBezTo>
                  <a:cubicBezTo>
                    <a:pt x="755" y="8551"/>
                    <a:pt x="746" y="8504"/>
                    <a:pt x="729" y="8460"/>
                  </a:cubicBezTo>
                  <a:cubicBezTo>
                    <a:pt x="692" y="8415"/>
                    <a:pt x="648" y="8377"/>
                    <a:pt x="607" y="8336"/>
                  </a:cubicBezTo>
                  <a:cubicBezTo>
                    <a:pt x="586" y="8314"/>
                    <a:pt x="556" y="8294"/>
                    <a:pt x="555" y="8260"/>
                  </a:cubicBezTo>
                  <a:cubicBezTo>
                    <a:pt x="545" y="8190"/>
                    <a:pt x="550" y="8118"/>
                    <a:pt x="568" y="8050"/>
                  </a:cubicBezTo>
                  <a:cubicBezTo>
                    <a:pt x="584" y="8051"/>
                    <a:pt x="601" y="8052"/>
                    <a:pt x="618" y="8053"/>
                  </a:cubicBezTo>
                  <a:cubicBezTo>
                    <a:pt x="634" y="8082"/>
                    <a:pt x="645" y="8114"/>
                    <a:pt x="669" y="8137"/>
                  </a:cubicBezTo>
                  <a:cubicBezTo>
                    <a:pt x="718" y="8185"/>
                    <a:pt x="760" y="8247"/>
                    <a:pt x="830" y="8267"/>
                  </a:cubicBezTo>
                  <a:cubicBezTo>
                    <a:pt x="890" y="8298"/>
                    <a:pt x="959" y="8283"/>
                    <a:pt x="1019" y="8261"/>
                  </a:cubicBezTo>
                  <a:cubicBezTo>
                    <a:pt x="990" y="8198"/>
                    <a:pt x="919" y="8170"/>
                    <a:pt x="892" y="8107"/>
                  </a:cubicBezTo>
                  <a:cubicBezTo>
                    <a:pt x="956" y="8066"/>
                    <a:pt x="1020" y="8015"/>
                    <a:pt x="1047" y="7941"/>
                  </a:cubicBezTo>
                  <a:cubicBezTo>
                    <a:pt x="1057" y="7911"/>
                    <a:pt x="1076" y="7875"/>
                    <a:pt x="1114" y="7887"/>
                  </a:cubicBezTo>
                  <a:cubicBezTo>
                    <a:pt x="1119" y="7960"/>
                    <a:pt x="1131" y="8033"/>
                    <a:pt x="1134" y="8107"/>
                  </a:cubicBezTo>
                  <a:cubicBezTo>
                    <a:pt x="1163" y="8227"/>
                    <a:pt x="1217" y="8342"/>
                    <a:pt x="1291" y="8441"/>
                  </a:cubicBezTo>
                  <a:cubicBezTo>
                    <a:pt x="1335" y="8480"/>
                    <a:pt x="1387" y="8521"/>
                    <a:pt x="1446" y="8530"/>
                  </a:cubicBezTo>
                  <a:cubicBezTo>
                    <a:pt x="1459" y="8403"/>
                    <a:pt x="1462" y="8266"/>
                    <a:pt x="1397" y="8153"/>
                  </a:cubicBezTo>
                  <a:cubicBezTo>
                    <a:pt x="1328" y="8106"/>
                    <a:pt x="1236" y="8083"/>
                    <a:pt x="1196" y="8002"/>
                  </a:cubicBezTo>
                  <a:cubicBezTo>
                    <a:pt x="1184" y="7950"/>
                    <a:pt x="1179" y="7897"/>
                    <a:pt x="1177" y="7843"/>
                  </a:cubicBezTo>
                  <a:cubicBezTo>
                    <a:pt x="1191" y="7841"/>
                    <a:pt x="1205" y="7840"/>
                    <a:pt x="1219" y="7839"/>
                  </a:cubicBezTo>
                  <a:cubicBezTo>
                    <a:pt x="1241" y="7890"/>
                    <a:pt x="1262" y="7948"/>
                    <a:pt x="1309" y="7982"/>
                  </a:cubicBezTo>
                  <a:cubicBezTo>
                    <a:pt x="1350" y="8003"/>
                    <a:pt x="1392" y="8020"/>
                    <a:pt x="1434" y="8037"/>
                  </a:cubicBezTo>
                  <a:cubicBezTo>
                    <a:pt x="1488" y="8063"/>
                    <a:pt x="1549" y="8051"/>
                    <a:pt x="1607" y="8052"/>
                  </a:cubicBezTo>
                  <a:cubicBezTo>
                    <a:pt x="1605" y="8027"/>
                    <a:pt x="1603" y="8001"/>
                    <a:pt x="1583" y="7983"/>
                  </a:cubicBezTo>
                  <a:cubicBezTo>
                    <a:pt x="1519" y="7905"/>
                    <a:pt x="1485" y="7796"/>
                    <a:pt x="1390" y="7748"/>
                  </a:cubicBezTo>
                  <a:cubicBezTo>
                    <a:pt x="1342" y="7721"/>
                    <a:pt x="1283" y="7731"/>
                    <a:pt x="1238" y="7703"/>
                  </a:cubicBezTo>
                  <a:cubicBezTo>
                    <a:pt x="1178" y="7623"/>
                    <a:pt x="1181" y="7505"/>
                    <a:pt x="1229" y="7419"/>
                  </a:cubicBezTo>
                  <a:cubicBezTo>
                    <a:pt x="1271" y="7462"/>
                    <a:pt x="1292" y="7520"/>
                    <a:pt x="1332" y="7565"/>
                  </a:cubicBezTo>
                  <a:cubicBezTo>
                    <a:pt x="1376" y="7611"/>
                    <a:pt x="1430" y="7650"/>
                    <a:pt x="1495" y="7656"/>
                  </a:cubicBezTo>
                  <a:cubicBezTo>
                    <a:pt x="1529" y="7660"/>
                    <a:pt x="1595" y="7699"/>
                    <a:pt x="1591" y="7637"/>
                  </a:cubicBezTo>
                  <a:cubicBezTo>
                    <a:pt x="1570" y="7547"/>
                    <a:pt x="1522" y="7458"/>
                    <a:pt x="1438" y="7412"/>
                  </a:cubicBezTo>
                  <a:cubicBezTo>
                    <a:pt x="1377" y="7387"/>
                    <a:pt x="1305" y="7372"/>
                    <a:pt x="1259" y="7320"/>
                  </a:cubicBezTo>
                  <a:cubicBezTo>
                    <a:pt x="1229" y="7269"/>
                    <a:pt x="1238" y="7207"/>
                    <a:pt x="1241" y="7151"/>
                  </a:cubicBezTo>
                  <a:cubicBezTo>
                    <a:pt x="1254" y="7096"/>
                    <a:pt x="1299" y="7054"/>
                    <a:pt x="1343" y="7021"/>
                  </a:cubicBezTo>
                  <a:cubicBezTo>
                    <a:pt x="1423" y="6954"/>
                    <a:pt x="1534" y="6979"/>
                    <a:pt x="1629" y="6955"/>
                  </a:cubicBezTo>
                  <a:cubicBezTo>
                    <a:pt x="1717" y="6903"/>
                    <a:pt x="1768" y="6811"/>
                    <a:pt x="1839" y="6741"/>
                  </a:cubicBezTo>
                  <a:cubicBezTo>
                    <a:pt x="1902" y="6689"/>
                    <a:pt x="1975" y="6652"/>
                    <a:pt x="2049" y="6618"/>
                  </a:cubicBezTo>
                  <a:cubicBezTo>
                    <a:pt x="2077" y="6603"/>
                    <a:pt x="2110" y="6611"/>
                    <a:pt x="2141" y="6611"/>
                  </a:cubicBezTo>
                  <a:cubicBezTo>
                    <a:pt x="2125" y="6675"/>
                    <a:pt x="2075" y="6722"/>
                    <a:pt x="2060" y="6785"/>
                  </a:cubicBezTo>
                  <a:cubicBezTo>
                    <a:pt x="2053" y="6841"/>
                    <a:pt x="2059" y="6900"/>
                    <a:pt x="2084" y="6950"/>
                  </a:cubicBezTo>
                  <a:cubicBezTo>
                    <a:pt x="2096" y="6979"/>
                    <a:pt x="2109" y="7016"/>
                    <a:pt x="2147" y="7015"/>
                  </a:cubicBezTo>
                  <a:cubicBezTo>
                    <a:pt x="2168" y="6952"/>
                    <a:pt x="2177" y="6883"/>
                    <a:pt x="2211" y="6825"/>
                  </a:cubicBezTo>
                  <a:cubicBezTo>
                    <a:pt x="2243" y="6786"/>
                    <a:pt x="2284" y="6752"/>
                    <a:pt x="2335" y="6742"/>
                  </a:cubicBezTo>
                  <a:cubicBezTo>
                    <a:pt x="2349" y="6830"/>
                    <a:pt x="2279" y="6899"/>
                    <a:pt x="2272" y="6984"/>
                  </a:cubicBezTo>
                  <a:cubicBezTo>
                    <a:pt x="2267" y="7017"/>
                    <a:pt x="2259" y="7049"/>
                    <a:pt x="2253" y="7081"/>
                  </a:cubicBezTo>
                  <a:cubicBezTo>
                    <a:pt x="2167" y="7102"/>
                    <a:pt x="2062" y="7069"/>
                    <a:pt x="1996" y="7142"/>
                  </a:cubicBezTo>
                  <a:cubicBezTo>
                    <a:pt x="1928" y="7237"/>
                    <a:pt x="1913" y="7357"/>
                    <a:pt x="1918" y="7471"/>
                  </a:cubicBezTo>
                  <a:cubicBezTo>
                    <a:pt x="1925" y="7472"/>
                    <a:pt x="1938" y="7473"/>
                    <a:pt x="1945" y="7474"/>
                  </a:cubicBezTo>
                  <a:cubicBezTo>
                    <a:pt x="2000" y="7449"/>
                    <a:pt x="2059" y="7427"/>
                    <a:pt x="2104" y="7386"/>
                  </a:cubicBezTo>
                  <a:cubicBezTo>
                    <a:pt x="2150" y="7335"/>
                    <a:pt x="2162" y="7258"/>
                    <a:pt x="2225" y="7223"/>
                  </a:cubicBezTo>
                  <a:cubicBezTo>
                    <a:pt x="2241" y="7286"/>
                    <a:pt x="2214" y="7346"/>
                    <a:pt x="2197" y="7405"/>
                  </a:cubicBezTo>
                  <a:cubicBezTo>
                    <a:pt x="2167" y="7489"/>
                    <a:pt x="2084" y="7545"/>
                    <a:pt x="2071" y="7636"/>
                  </a:cubicBezTo>
                  <a:cubicBezTo>
                    <a:pt x="2062" y="7723"/>
                    <a:pt x="2086" y="7810"/>
                    <a:pt x="2109" y="7893"/>
                  </a:cubicBezTo>
                  <a:cubicBezTo>
                    <a:pt x="2174" y="7791"/>
                    <a:pt x="2316" y="7747"/>
                    <a:pt x="2343" y="7621"/>
                  </a:cubicBezTo>
                  <a:cubicBezTo>
                    <a:pt x="2356" y="7589"/>
                    <a:pt x="2332" y="7560"/>
                    <a:pt x="2323" y="7532"/>
                  </a:cubicBezTo>
                  <a:cubicBezTo>
                    <a:pt x="2286" y="7457"/>
                    <a:pt x="2296" y="7369"/>
                    <a:pt x="2322" y="7293"/>
                  </a:cubicBezTo>
                  <a:cubicBezTo>
                    <a:pt x="2369" y="7330"/>
                    <a:pt x="2378" y="7389"/>
                    <a:pt x="2397" y="7443"/>
                  </a:cubicBezTo>
                  <a:cubicBezTo>
                    <a:pt x="2439" y="7501"/>
                    <a:pt x="2485" y="7559"/>
                    <a:pt x="2549" y="7594"/>
                  </a:cubicBezTo>
                  <a:cubicBezTo>
                    <a:pt x="2578" y="7609"/>
                    <a:pt x="2601" y="7656"/>
                    <a:pt x="2638" y="7637"/>
                  </a:cubicBezTo>
                  <a:cubicBezTo>
                    <a:pt x="2646" y="7553"/>
                    <a:pt x="2633" y="7467"/>
                    <a:pt x="2604" y="7387"/>
                  </a:cubicBezTo>
                  <a:cubicBezTo>
                    <a:pt x="2568" y="7313"/>
                    <a:pt x="2483" y="7286"/>
                    <a:pt x="2433" y="7224"/>
                  </a:cubicBezTo>
                  <a:cubicBezTo>
                    <a:pt x="2408" y="7194"/>
                    <a:pt x="2372" y="7164"/>
                    <a:pt x="2376" y="7121"/>
                  </a:cubicBezTo>
                  <a:cubicBezTo>
                    <a:pt x="2377" y="7037"/>
                    <a:pt x="2383" y="6950"/>
                    <a:pt x="2418" y="6874"/>
                  </a:cubicBezTo>
                  <a:cubicBezTo>
                    <a:pt x="2427" y="6869"/>
                    <a:pt x="2445" y="6859"/>
                    <a:pt x="2454" y="6853"/>
                  </a:cubicBezTo>
                  <a:cubicBezTo>
                    <a:pt x="2461" y="6904"/>
                    <a:pt x="2463" y="6955"/>
                    <a:pt x="2472" y="7005"/>
                  </a:cubicBezTo>
                  <a:cubicBezTo>
                    <a:pt x="2495" y="7045"/>
                    <a:pt x="2533" y="7075"/>
                    <a:pt x="2572" y="7099"/>
                  </a:cubicBezTo>
                  <a:cubicBezTo>
                    <a:pt x="2619" y="7130"/>
                    <a:pt x="2668" y="7162"/>
                    <a:pt x="2726" y="7162"/>
                  </a:cubicBezTo>
                  <a:cubicBezTo>
                    <a:pt x="2752" y="7043"/>
                    <a:pt x="2694" y="6918"/>
                    <a:pt x="2596" y="6849"/>
                  </a:cubicBezTo>
                  <a:cubicBezTo>
                    <a:pt x="2536" y="6808"/>
                    <a:pt x="2497" y="6737"/>
                    <a:pt x="2513" y="6663"/>
                  </a:cubicBezTo>
                  <a:cubicBezTo>
                    <a:pt x="2535" y="6623"/>
                    <a:pt x="2573" y="6594"/>
                    <a:pt x="2611" y="6569"/>
                  </a:cubicBezTo>
                  <a:cubicBezTo>
                    <a:pt x="2659" y="6534"/>
                    <a:pt x="2721" y="6532"/>
                    <a:pt x="2771" y="6502"/>
                  </a:cubicBezTo>
                  <a:cubicBezTo>
                    <a:pt x="2837" y="6468"/>
                    <a:pt x="2912" y="6470"/>
                    <a:pt x="2984" y="6472"/>
                  </a:cubicBezTo>
                  <a:cubicBezTo>
                    <a:pt x="2988" y="6482"/>
                    <a:pt x="2997" y="6504"/>
                    <a:pt x="3001" y="6514"/>
                  </a:cubicBezTo>
                  <a:cubicBezTo>
                    <a:pt x="2915" y="6569"/>
                    <a:pt x="2833" y="6640"/>
                    <a:pt x="2803" y="6741"/>
                  </a:cubicBezTo>
                  <a:cubicBezTo>
                    <a:pt x="2798" y="6797"/>
                    <a:pt x="2801" y="6854"/>
                    <a:pt x="2804" y="6910"/>
                  </a:cubicBezTo>
                  <a:cubicBezTo>
                    <a:pt x="2854" y="6888"/>
                    <a:pt x="2905" y="6865"/>
                    <a:pt x="2948" y="6832"/>
                  </a:cubicBezTo>
                  <a:cubicBezTo>
                    <a:pt x="3009" y="6782"/>
                    <a:pt x="3020" y="6698"/>
                    <a:pt x="3037" y="6627"/>
                  </a:cubicBezTo>
                  <a:cubicBezTo>
                    <a:pt x="3046" y="6625"/>
                    <a:pt x="3064" y="6623"/>
                    <a:pt x="3072" y="6621"/>
                  </a:cubicBezTo>
                  <a:cubicBezTo>
                    <a:pt x="3101" y="6662"/>
                    <a:pt x="3109" y="6712"/>
                    <a:pt x="3125" y="6759"/>
                  </a:cubicBezTo>
                  <a:cubicBezTo>
                    <a:pt x="3155" y="6843"/>
                    <a:pt x="3104" y="6945"/>
                    <a:pt x="3168" y="7019"/>
                  </a:cubicBezTo>
                  <a:cubicBezTo>
                    <a:pt x="3214" y="7104"/>
                    <a:pt x="3324" y="7084"/>
                    <a:pt x="3404" y="7082"/>
                  </a:cubicBezTo>
                  <a:cubicBezTo>
                    <a:pt x="3456" y="7074"/>
                    <a:pt x="3498" y="7123"/>
                    <a:pt x="3549" y="7115"/>
                  </a:cubicBezTo>
                  <a:cubicBezTo>
                    <a:pt x="3585" y="7029"/>
                    <a:pt x="3527" y="6935"/>
                    <a:pt x="3459" y="6882"/>
                  </a:cubicBezTo>
                  <a:cubicBezTo>
                    <a:pt x="3389" y="6839"/>
                    <a:pt x="3302" y="6823"/>
                    <a:pt x="3242" y="6764"/>
                  </a:cubicBezTo>
                  <a:cubicBezTo>
                    <a:pt x="3184" y="6716"/>
                    <a:pt x="3163" y="6638"/>
                    <a:pt x="3163" y="6565"/>
                  </a:cubicBezTo>
                  <a:cubicBezTo>
                    <a:pt x="3172" y="6565"/>
                    <a:pt x="3189" y="6565"/>
                    <a:pt x="3198" y="6564"/>
                  </a:cubicBezTo>
                  <a:cubicBezTo>
                    <a:pt x="3235" y="6604"/>
                    <a:pt x="3278" y="6638"/>
                    <a:pt x="3325" y="6664"/>
                  </a:cubicBezTo>
                  <a:cubicBezTo>
                    <a:pt x="3363" y="6675"/>
                    <a:pt x="3403" y="6679"/>
                    <a:pt x="3442" y="6688"/>
                  </a:cubicBezTo>
                  <a:cubicBezTo>
                    <a:pt x="3441" y="6653"/>
                    <a:pt x="3447" y="6617"/>
                    <a:pt x="3438" y="6583"/>
                  </a:cubicBezTo>
                  <a:cubicBezTo>
                    <a:pt x="3423" y="6557"/>
                    <a:pt x="3405" y="6532"/>
                    <a:pt x="3390" y="6506"/>
                  </a:cubicBezTo>
                  <a:cubicBezTo>
                    <a:pt x="3438" y="6470"/>
                    <a:pt x="3500" y="6489"/>
                    <a:pt x="3555" y="6486"/>
                  </a:cubicBezTo>
                  <a:cubicBezTo>
                    <a:pt x="3630" y="6483"/>
                    <a:pt x="3709" y="6496"/>
                    <a:pt x="3778" y="6461"/>
                  </a:cubicBezTo>
                  <a:cubicBezTo>
                    <a:pt x="3911" y="6401"/>
                    <a:pt x="4049" y="6332"/>
                    <a:pt x="4136" y="6210"/>
                  </a:cubicBezTo>
                  <a:cubicBezTo>
                    <a:pt x="4181" y="6160"/>
                    <a:pt x="4224" y="6100"/>
                    <a:pt x="4292" y="6080"/>
                  </a:cubicBezTo>
                  <a:cubicBezTo>
                    <a:pt x="4347" y="6062"/>
                    <a:pt x="4398" y="6031"/>
                    <a:pt x="4454" y="6016"/>
                  </a:cubicBezTo>
                  <a:cubicBezTo>
                    <a:pt x="4588" y="6015"/>
                    <a:pt x="4709" y="6088"/>
                    <a:pt x="4807" y="6172"/>
                  </a:cubicBezTo>
                  <a:cubicBezTo>
                    <a:pt x="4882" y="6267"/>
                    <a:pt x="4944" y="6371"/>
                    <a:pt x="5005" y="6475"/>
                  </a:cubicBezTo>
                  <a:cubicBezTo>
                    <a:pt x="5019" y="6497"/>
                    <a:pt x="5033" y="6523"/>
                    <a:pt x="5062" y="6529"/>
                  </a:cubicBezTo>
                  <a:cubicBezTo>
                    <a:pt x="5163" y="6556"/>
                    <a:pt x="5266" y="6517"/>
                    <a:pt x="5369" y="6534"/>
                  </a:cubicBezTo>
                  <a:cubicBezTo>
                    <a:pt x="5360" y="6554"/>
                    <a:pt x="5358" y="6579"/>
                    <a:pt x="5337" y="6591"/>
                  </a:cubicBezTo>
                  <a:cubicBezTo>
                    <a:pt x="5273" y="6635"/>
                    <a:pt x="5215" y="6689"/>
                    <a:pt x="5151" y="6734"/>
                  </a:cubicBezTo>
                  <a:cubicBezTo>
                    <a:pt x="5114" y="6717"/>
                    <a:pt x="5083" y="6687"/>
                    <a:pt x="5044" y="6674"/>
                  </a:cubicBezTo>
                  <a:cubicBezTo>
                    <a:pt x="5003" y="6671"/>
                    <a:pt x="4955" y="6663"/>
                    <a:pt x="4922" y="6694"/>
                  </a:cubicBezTo>
                  <a:cubicBezTo>
                    <a:pt x="4888" y="6724"/>
                    <a:pt x="4850" y="6756"/>
                    <a:pt x="4836" y="6802"/>
                  </a:cubicBezTo>
                  <a:cubicBezTo>
                    <a:pt x="4808" y="6874"/>
                    <a:pt x="4840" y="6952"/>
                    <a:pt x="4881" y="7012"/>
                  </a:cubicBezTo>
                  <a:cubicBezTo>
                    <a:pt x="4895" y="7030"/>
                    <a:pt x="4905" y="7063"/>
                    <a:pt x="4934" y="7054"/>
                  </a:cubicBezTo>
                  <a:cubicBezTo>
                    <a:pt x="4967" y="6994"/>
                    <a:pt x="4992" y="6925"/>
                    <a:pt x="5044" y="6877"/>
                  </a:cubicBezTo>
                  <a:cubicBezTo>
                    <a:pt x="5065" y="6867"/>
                    <a:pt x="5089" y="6873"/>
                    <a:pt x="5112" y="6871"/>
                  </a:cubicBezTo>
                  <a:cubicBezTo>
                    <a:pt x="5092" y="6915"/>
                    <a:pt x="5068" y="6958"/>
                    <a:pt x="5052" y="7004"/>
                  </a:cubicBezTo>
                  <a:cubicBezTo>
                    <a:pt x="5038" y="7042"/>
                    <a:pt x="5045" y="7089"/>
                    <a:pt x="5015" y="7121"/>
                  </a:cubicBezTo>
                  <a:cubicBezTo>
                    <a:pt x="4984" y="7161"/>
                    <a:pt x="4928" y="7174"/>
                    <a:pt x="4901" y="7218"/>
                  </a:cubicBezTo>
                  <a:cubicBezTo>
                    <a:pt x="4852" y="7299"/>
                    <a:pt x="4873" y="7400"/>
                    <a:pt x="4834" y="7484"/>
                  </a:cubicBezTo>
                  <a:cubicBezTo>
                    <a:pt x="4787" y="7461"/>
                    <a:pt x="4770" y="7402"/>
                    <a:pt x="4718" y="7386"/>
                  </a:cubicBezTo>
                  <a:cubicBezTo>
                    <a:pt x="4614" y="7357"/>
                    <a:pt x="4499" y="7361"/>
                    <a:pt x="4402" y="7414"/>
                  </a:cubicBezTo>
                  <a:cubicBezTo>
                    <a:pt x="4452" y="7473"/>
                    <a:pt x="4538" y="7459"/>
                    <a:pt x="4592" y="7510"/>
                  </a:cubicBezTo>
                  <a:cubicBezTo>
                    <a:pt x="4616" y="7529"/>
                    <a:pt x="4645" y="7547"/>
                    <a:pt x="4648" y="7581"/>
                  </a:cubicBezTo>
                  <a:cubicBezTo>
                    <a:pt x="4550" y="7591"/>
                    <a:pt x="4450" y="7577"/>
                    <a:pt x="4352" y="7584"/>
                  </a:cubicBezTo>
                  <a:cubicBezTo>
                    <a:pt x="4320" y="7540"/>
                    <a:pt x="4292" y="7493"/>
                    <a:pt x="4253" y="7456"/>
                  </a:cubicBezTo>
                  <a:cubicBezTo>
                    <a:pt x="4189" y="7402"/>
                    <a:pt x="4100" y="7447"/>
                    <a:pt x="4028" y="7417"/>
                  </a:cubicBezTo>
                  <a:cubicBezTo>
                    <a:pt x="3996" y="7413"/>
                    <a:pt x="3950" y="7381"/>
                    <a:pt x="3930" y="7422"/>
                  </a:cubicBezTo>
                  <a:cubicBezTo>
                    <a:pt x="3962" y="7488"/>
                    <a:pt x="3968" y="7570"/>
                    <a:pt x="4028" y="7620"/>
                  </a:cubicBezTo>
                  <a:cubicBezTo>
                    <a:pt x="4074" y="7662"/>
                    <a:pt x="4141" y="7645"/>
                    <a:pt x="4198" y="7649"/>
                  </a:cubicBezTo>
                  <a:cubicBezTo>
                    <a:pt x="4210" y="7665"/>
                    <a:pt x="4222" y="7681"/>
                    <a:pt x="4234" y="7697"/>
                  </a:cubicBezTo>
                  <a:cubicBezTo>
                    <a:pt x="4189" y="7732"/>
                    <a:pt x="4151" y="7775"/>
                    <a:pt x="4105" y="7808"/>
                  </a:cubicBezTo>
                  <a:cubicBezTo>
                    <a:pt x="4064" y="7834"/>
                    <a:pt x="4010" y="7838"/>
                    <a:pt x="3976" y="7874"/>
                  </a:cubicBezTo>
                  <a:cubicBezTo>
                    <a:pt x="3928" y="7943"/>
                    <a:pt x="3902" y="8026"/>
                    <a:pt x="3898" y="8109"/>
                  </a:cubicBezTo>
                  <a:cubicBezTo>
                    <a:pt x="3969" y="8079"/>
                    <a:pt x="4037" y="8040"/>
                    <a:pt x="4109" y="8011"/>
                  </a:cubicBezTo>
                  <a:cubicBezTo>
                    <a:pt x="4177" y="7987"/>
                    <a:pt x="4194" y="7909"/>
                    <a:pt x="4232" y="7856"/>
                  </a:cubicBezTo>
                  <a:cubicBezTo>
                    <a:pt x="4243" y="7834"/>
                    <a:pt x="4283" y="7831"/>
                    <a:pt x="4292" y="7856"/>
                  </a:cubicBezTo>
                  <a:cubicBezTo>
                    <a:pt x="4317" y="7898"/>
                    <a:pt x="4326" y="7949"/>
                    <a:pt x="4360" y="7986"/>
                  </a:cubicBezTo>
                  <a:cubicBezTo>
                    <a:pt x="4405" y="8015"/>
                    <a:pt x="4458" y="8028"/>
                    <a:pt x="4508" y="8046"/>
                  </a:cubicBezTo>
                  <a:cubicBezTo>
                    <a:pt x="4511" y="7937"/>
                    <a:pt x="4430" y="7852"/>
                    <a:pt x="4384" y="7759"/>
                  </a:cubicBezTo>
                  <a:cubicBezTo>
                    <a:pt x="4407" y="7691"/>
                    <a:pt x="4490" y="7707"/>
                    <a:pt x="4546" y="7704"/>
                  </a:cubicBezTo>
                  <a:cubicBezTo>
                    <a:pt x="4573" y="7700"/>
                    <a:pt x="4599" y="7730"/>
                    <a:pt x="4575" y="7753"/>
                  </a:cubicBezTo>
                  <a:cubicBezTo>
                    <a:pt x="4554" y="7793"/>
                    <a:pt x="4514" y="7830"/>
                    <a:pt x="4522" y="7879"/>
                  </a:cubicBezTo>
                  <a:cubicBezTo>
                    <a:pt x="4522" y="7970"/>
                    <a:pt x="4618" y="8015"/>
                    <a:pt x="4651" y="8091"/>
                  </a:cubicBezTo>
                  <a:lnTo>
                    <a:pt x="4647" y="8101"/>
                  </a:lnTo>
                  <a:cubicBezTo>
                    <a:pt x="4542" y="8090"/>
                    <a:pt x="4437" y="8075"/>
                    <a:pt x="4331" y="8071"/>
                  </a:cubicBezTo>
                  <a:cubicBezTo>
                    <a:pt x="4234" y="8080"/>
                    <a:pt x="4139" y="8106"/>
                    <a:pt x="4046" y="8133"/>
                  </a:cubicBezTo>
                  <a:cubicBezTo>
                    <a:pt x="3987" y="8152"/>
                    <a:pt x="3934" y="8186"/>
                    <a:pt x="3874" y="8205"/>
                  </a:cubicBezTo>
                  <a:cubicBezTo>
                    <a:pt x="3830" y="8204"/>
                    <a:pt x="3773" y="8221"/>
                    <a:pt x="3740" y="8182"/>
                  </a:cubicBezTo>
                  <a:cubicBezTo>
                    <a:pt x="3707" y="8143"/>
                    <a:pt x="3663" y="8109"/>
                    <a:pt x="3649" y="8058"/>
                  </a:cubicBezTo>
                  <a:cubicBezTo>
                    <a:pt x="3639" y="8013"/>
                    <a:pt x="3688" y="7990"/>
                    <a:pt x="3713" y="7960"/>
                  </a:cubicBezTo>
                  <a:cubicBezTo>
                    <a:pt x="3777" y="7909"/>
                    <a:pt x="3783" y="7819"/>
                    <a:pt x="3776" y="7743"/>
                  </a:cubicBezTo>
                  <a:cubicBezTo>
                    <a:pt x="3758" y="7707"/>
                    <a:pt x="3733" y="7675"/>
                    <a:pt x="3704" y="7648"/>
                  </a:cubicBezTo>
                  <a:cubicBezTo>
                    <a:pt x="3655" y="7637"/>
                    <a:pt x="3604" y="7637"/>
                    <a:pt x="3554" y="7641"/>
                  </a:cubicBezTo>
                  <a:cubicBezTo>
                    <a:pt x="3533" y="7658"/>
                    <a:pt x="3564" y="7681"/>
                    <a:pt x="3570" y="7698"/>
                  </a:cubicBezTo>
                  <a:cubicBezTo>
                    <a:pt x="3612" y="7752"/>
                    <a:pt x="3613" y="7826"/>
                    <a:pt x="3606" y="7892"/>
                  </a:cubicBezTo>
                  <a:cubicBezTo>
                    <a:pt x="3595" y="7891"/>
                    <a:pt x="3573" y="7889"/>
                    <a:pt x="3562" y="7888"/>
                  </a:cubicBezTo>
                  <a:cubicBezTo>
                    <a:pt x="3531" y="7826"/>
                    <a:pt x="3508" y="7755"/>
                    <a:pt x="3451" y="7712"/>
                  </a:cubicBezTo>
                  <a:cubicBezTo>
                    <a:pt x="3375" y="7678"/>
                    <a:pt x="3296" y="7735"/>
                    <a:pt x="3218" y="7721"/>
                  </a:cubicBezTo>
                  <a:cubicBezTo>
                    <a:pt x="3194" y="7653"/>
                    <a:pt x="3217" y="7568"/>
                    <a:pt x="3164" y="7511"/>
                  </a:cubicBezTo>
                  <a:cubicBezTo>
                    <a:pt x="3131" y="7478"/>
                    <a:pt x="3092" y="7451"/>
                    <a:pt x="3058" y="7420"/>
                  </a:cubicBezTo>
                  <a:cubicBezTo>
                    <a:pt x="3031" y="7395"/>
                    <a:pt x="2991" y="7400"/>
                    <a:pt x="2957" y="7396"/>
                  </a:cubicBezTo>
                  <a:cubicBezTo>
                    <a:pt x="2968" y="7466"/>
                    <a:pt x="2965" y="7537"/>
                    <a:pt x="2952" y="7608"/>
                  </a:cubicBezTo>
                  <a:cubicBezTo>
                    <a:pt x="2938" y="7680"/>
                    <a:pt x="3017" y="7721"/>
                    <a:pt x="3078" y="7727"/>
                  </a:cubicBezTo>
                  <a:cubicBezTo>
                    <a:pt x="3075" y="7743"/>
                    <a:pt x="3074" y="7759"/>
                    <a:pt x="3070" y="7775"/>
                  </a:cubicBezTo>
                  <a:cubicBezTo>
                    <a:pt x="3034" y="7802"/>
                    <a:pt x="2994" y="7827"/>
                    <a:pt x="2948" y="7826"/>
                  </a:cubicBezTo>
                  <a:cubicBezTo>
                    <a:pt x="2905" y="7826"/>
                    <a:pt x="2870" y="7852"/>
                    <a:pt x="2837" y="7876"/>
                  </a:cubicBezTo>
                  <a:cubicBezTo>
                    <a:pt x="2795" y="7902"/>
                    <a:pt x="2782" y="7953"/>
                    <a:pt x="2761" y="7995"/>
                  </a:cubicBezTo>
                  <a:cubicBezTo>
                    <a:pt x="2742" y="8063"/>
                    <a:pt x="2779" y="8129"/>
                    <a:pt x="2806" y="8189"/>
                  </a:cubicBezTo>
                  <a:cubicBezTo>
                    <a:pt x="2812" y="8204"/>
                    <a:pt x="2823" y="8210"/>
                    <a:pt x="2839" y="8209"/>
                  </a:cubicBezTo>
                  <a:cubicBezTo>
                    <a:pt x="2919" y="8157"/>
                    <a:pt x="2955" y="8064"/>
                    <a:pt x="2989" y="7979"/>
                  </a:cubicBezTo>
                  <a:cubicBezTo>
                    <a:pt x="3010" y="7928"/>
                    <a:pt x="3051" y="7867"/>
                    <a:pt x="3114" y="7887"/>
                  </a:cubicBezTo>
                  <a:cubicBezTo>
                    <a:pt x="3095" y="7935"/>
                    <a:pt x="3051" y="7976"/>
                    <a:pt x="3058" y="8032"/>
                  </a:cubicBezTo>
                  <a:cubicBezTo>
                    <a:pt x="3050" y="8108"/>
                    <a:pt x="3094" y="8176"/>
                    <a:pt x="3146" y="8228"/>
                  </a:cubicBezTo>
                  <a:cubicBezTo>
                    <a:pt x="3172" y="8178"/>
                    <a:pt x="3190" y="8124"/>
                    <a:pt x="3220" y="8076"/>
                  </a:cubicBezTo>
                  <a:cubicBezTo>
                    <a:pt x="3254" y="8095"/>
                    <a:pt x="3243" y="8136"/>
                    <a:pt x="3251" y="8168"/>
                  </a:cubicBezTo>
                  <a:cubicBezTo>
                    <a:pt x="3255" y="8205"/>
                    <a:pt x="3276" y="8236"/>
                    <a:pt x="3294" y="8269"/>
                  </a:cubicBezTo>
                  <a:cubicBezTo>
                    <a:pt x="3350" y="8230"/>
                    <a:pt x="3398" y="8183"/>
                    <a:pt x="3445" y="8135"/>
                  </a:cubicBezTo>
                  <a:cubicBezTo>
                    <a:pt x="3467" y="8119"/>
                    <a:pt x="3487" y="8087"/>
                    <a:pt x="3518" y="8099"/>
                  </a:cubicBezTo>
                  <a:cubicBezTo>
                    <a:pt x="3540" y="8116"/>
                    <a:pt x="3551" y="8141"/>
                    <a:pt x="3561" y="8166"/>
                  </a:cubicBezTo>
                  <a:cubicBezTo>
                    <a:pt x="3576" y="8209"/>
                    <a:pt x="3606" y="8246"/>
                    <a:pt x="3616" y="8290"/>
                  </a:cubicBezTo>
                  <a:cubicBezTo>
                    <a:pt x="3577" y="8316"/>
                    <a:pt x="3543" y="8349"/>
                    <a:pt x="3502" y="8370"/>
                  </a:cubicBezTo>
                  <a:cubicBezTo>
                    <a:pt x="3463" y="8377"/>
                    <a:pt x="3421" y="8380"/>
                    <a:pt x="3382" y="8372"/>
                  </a:cubicBezTo>
                  <a:cubicBezTo>
                    <a:pt x="3339" y="8328"/>
                    <a:pt x="3288" y="8294"/>
                    <a:pt x="3226" y="8283"/>
                  </a:cubicBezTo>
                  <a:cubicBezTo>
                    <a:pt x="3153" y="8252"/>
                    <a:pt x="3105" y="8339"/>
                    <a:pt x="3039" y="8347"/>
                  </a:cubicBezTo>
                  <a:cubicBezTo>
                    <a:pt x="2976" y="8335"/>
                    <a:pt x="2925" y="8291"/>
                    <a:pt x="2866" y="8270"/>
                  </a:cubicBezTo>
                  <a:cubicBezTo>
                    <a:pt x="2818" y="8269"/>
                    <a:pt x="2771" y="8258"/>
                    <a:pt x="2724" y="8253"/>
                  </a:cubicBezTo>
                  <a:cubicBezTo>
                    <a:pt x="2675" y="8274"/>
                    <a:pt x="2626" y="8297"/>
                    <a:pt x="2579" y="8322"/>
                  </a:cubicBezTo>
                  <a:cubicBezTo>
                    <a:pt x="2580" y="8329"/>
                    <a:pt x="2580" y="8342"/>
                    <a:pt x="2581" y="8349"/>
                  </a:cubicBezTo>
                  <a:cubicBezTo>
                    <a:pt x="2635" y="8407"/>
                    <a:pt x="2705" y="8451"/>
                    <a:pt x="2783" y="8468"/>
                  </a:cubicBezTo>
                  <a:cubicBezTo>
                    <a:pt x="2833" y="8466"/>
                    <a:pt x="2880" y="8448"/>
                    <a:pt x="2930" y="8448"/>
                  </a:cubicBezTo>
                  <a:cubicBezTo>
                    <a:pt x="2927" y="8471"/>
                    <a:pt x="2935" y="8498"/>
                    <a:pt x="2915" y="8516"/>
                  </a:cubicBezTo>
                  <a:cubicBezTo>
                    <a:pt x="2871" y="8561"/>
                    <a:pt x="2843" y="8620"/>
                    <a:pt x="2795" y="8663"/>
                  </a:cubicBezTo>
                  <a:cubicBezTo>
                    <a:pt x="2699" y="8673"/>
                    <a:pt x="2593" y="8641"/>
                    <a:pt x="2508" y="8701"/>
                  </a:cubicBezTo>
                  <a:cubicBezTo>
                    <a:pt x="2455" y="8751"/>
                    <a:pt x="2394" y="8807"/>
                    <a:pt x="2379" y="8881"/>
                  </a:cubicBezTo>
                  <a:cubicBezTo>
                    <a:pt x="2407" y="8912"/>
                    <a:pt x="2443" y="8980"/>
                    <a:pt x="2492" y="8945"/>
                  </a:cubicBezTo>
                  <a:cubicBezTo>
                    <a:pt x="2565" y="8919"/>
                    <a:pt x="2617" y="8852"/>
                    <a:pt x="2696" y="8840"/>
                  </a:cubicBezTo>
                  <a:cubicBezTo>
                    <a:pt x="2710" y="8949"/>
                    <a:pt x="2606" y="9023"/>
                    <a:pt x="2591" y="9125"/>
                  </a:cubicBezTo>
                  <a:cubicBezTo>
                    <a:pt x="2579" y="9237"/>
                    <a:pt x="2647" y="9337"/>
                    <a:pt x="2708" y="9424"/>
                  </a:cubicBezTo>
                  <a:cubicBezTo>
                    <a:pt x="2753" y="9436"/>
                    <a:pt x="2740" y="9382"/>
                    <a:pt x="2749" y="9354"/>
                  </a:cubicBezTo>
                  <a:cubicBezTo>
                    <a:pt x="2754" y="9310"/>
                    <a:pt x="2789" y="9278"/>
                    <a:pt x="2803" y="9237"/>
                  </a:cubicBezTo>
                  <a:cubicBezTo>
                    <a:pt x="2821" y="9197"/>
                    <a:pt x="2819" y="9153"/>
                    <a:pt x="2819" y="9110"/>
                  </a:cubicBezTo>
                  <a:cubicBezTo>
                    <a:pt x="2811" y="9067"/>
                    <a:pt x="2773" y="9039"/>
                    <a:pt x="2757" y="9000"/>
                  </a:cubicBezTo>
                  <a:cubicBezTo>
                    <a:pt x="2754" y="8976"/>
                    <a:pt x="2755" y="8952"/>
                    <a:pt x="2755" y="8929"/>
                  </a:cubicBezTo>
                  <a:cubicBezTo>
                    <a:pt x="2767" y="8922"/>
                    <a:pt x="2791" y="8908"/>
                    <a:pt x="2803" y="8900"/>
                  </a:cubicBezTo>
                  <a:cubicBezTo>
                    <a:pt x="2817" y="8993"/>
                    <a:pt x="2890" y="9063"/>
                    <a:pt x="2964" y="9112"/>
                  </a:cubicBezTo>
                  <a:cubicBezTo>
                    <a:pt x="2974" y="9017"/>
                    <a:pt x="2995" y="8922"/>
                    <a:pt x="2989" y="8825"/>
                  </a:cubicBezTo>
                  <a:cubicBezTo>
                    <a:pt x="2970" y="8766"/>
                    <a:pt x="2897" y="8718"/>
                    <a:pt x="2925" y="8649"/>
                  </a:cubicBezTo>
                  <a:cubicBezTo>
                    <a:pt x="2954" y="8609"/>
                    <a:pt x="2979" y="8553"/>
                    <a:pt x="3035" y="8551"/>
                  </a:cubicBezTo>
                  <a:cubicBezTo>
                    <a:pt x="3042" y="8606"/>
                    <a:pt x="2988" y="8662"/>
                    <a:pt x="3026" y="8713"/>
                  </a:cubicBezTo>
                  <a:cubicBezTo>
                    <a:pt x="3063" y="8782"/>
                    <a:pt x="3137" y="8816"/>
                    <a:pt x="3199" y="8856"/>
                  </a:cubicBezTo>
                  <a:cubicBezTo>
                    <a:pt x="3233" y="8805"/>
                    <a:pt x="3234" y="8743"/>
                    <a:pt x="3231" y="8684"/>
                  </a:cubicBezTo>
                  <a:cubicBezTo>
                    <a:pt x="3208" y="8622"/>
                    <a:pt x="3155" y="8576"/>
                    <a:pt x="3132" y="8514"/>
                  </a:cubicBezTo>
                  <a:cubicBezTo>
                    <a:pt x="3126" y="8489"/>
                    <a:pt x="3113" y="8455"/>
                    <a:pt x="3143" y="8440"/>
                  </a:cubicBezTo>
                  <a:cubicBezTo>
                    <a:pt x="3179" y="8399"/>
                    <a:pt x="3239" y="8424"/>
                    <a:pt x="3281" y="8442"/>
                  </a:cubicBezTo>
                  <a:cubicBezTo>
                    <a:pt x="3324" y="8486"/>
                    <a:pt x="3372" y="8535"/>
                    <a:pt x="3437" y="8542"/>
                  </a:cubicBezTo>
                  <a:cubicBezTo>
                    <a:pt x="3494" y="8550"/>
                    <a:pt x="3544" y="8516"/>
                    <a:pt x="3595" y="8495"/>
                  </a:cubicBezTo>
                  <a:cubicBezTo>
                    <a:pt x="3659" y="8460"/>
                    <a:pt x="3718" y="8388"/>
                    <a:pt x="3799" y="8406"/>
                  </a:cubicBezTo>
                  <a:cubicBezTo>
                    <a:pt x="3790" y="8478"/>
                    <a:pt x="3733" y="8539"/>
                    <a:pt x="3673" y="8576"/>
                  </a:cubicBezTo>
                  <a:cubicBezTo>
                    <a:pt x="3567" y="8649"/>
                    <a:pt x="3440" y="8706"/>
                    <a:pt x="3371" y="8821"/>
                  </a:cubicBezTo>
                  <a:cubicBezTo>
                    <a:pt x="3349" y="8855"/>
                    <a:pt x="3331" y="8908"/>
                    <a:pt x="3282" y="8904"/>
                  </a:cubicBezTo>
                  <a:cubicBezTo>
                    <a:pt x="3217" y="8904"/>
                    <a:pt x="3154" y="8918"/>
                    <a:pt x="3092" y="8938"/>
                  </a:cubicBezTo>
                  <a:cubicBezTo>
                    <a:pt x="3052" y="8953"/>
                    <a:pt x="3035" y="8998"/>
                    <a:pt x="3035" y="9039"/>
                  </a:cubicBezTo>
                  <a:cubicBezTo>
                    <a:pt x="3035" y="9091"/>
                    <a:pt x="3019" y="9142"/>
                    <a:pt x="3010" y="9194"/>
                  </a:cubicBezTo>
                  <a:cubicBezTo>
                    <a:pt x="3071" y="9171"/>
                    <a:pt x="3102" y="9102"/>
                    <a:pt x="3167" y="9089"/>
                  </a:cubicBezTo>
                  <a:cubicBezTo>
                    <a:pt x="3199" y="9081"/>
                    <a:pt x="3222" y="9108"/>
                    <a:pt x="3243" y="9127"/>
                  </a:cubicBezTo>
                  <a:cubicBezTo>
                    <a:pt x="3252" y="9162"/>
                    <a:pt x="3242" y="9199"/>
                    <a:pt x="3241" y="9235"/>
                  </a:cubicBezTo>
                  <a:cubicBezTo>
                    <a:pt x="3198" y="9261"/>
                    <a:pt x="3151" y="9278"/>
                    <a:pt x="3107" y="9302"/>
                  </a:cubicBezTo>
                  <a:cubicBezTo>
                    <a:pt x="3064" y="9339"/>
                    <a:pt x="3043" y="9393"/>
                    <a:pt x="3022" y="9444"/>
                  </a:cubicBezTo>
                  <a:cubicBezTo>
                    <a:pt x="3011" y="9472"/>
                    <a:pt x="2990" y="9502"/>
                    <a:pt x="3006" y="9533"/>
                  </a:cubicBezTo>
                  <a:cubicBezTo>
                    <a:pt x="3027" y="9584"/>
                    <a:pt x="3043" y="9637"/>
                    <a:pt x="3073" y="9684"/>
                  </a:cubicBezTo>
                  <a:cubicBezTo>
                    <a:pt x="3079" y="9684"/>
                    <a:pt x="3090" y="9683"/>
                    <a:pt x="3096" y="9683"/>
                  </a:cubicBezTo>
                  <a:cubicBezTo>
                    <a:pt x="3140" y="9595"/>
                    <a:pt x="3155" y="9492"/>
                    <a:pt x="3223" y="9418"/>
                  </a:cubicBezTo>
                  <a:cubicBezTo>
                    <a:pt x="3289" y="9542"/>
                    <a:pt x="3230" y="9683"/>
                    <a:pt x="3243" y="9816"/>
                  </a:cubicBezTo>
                  <a:cubicBezTo>
                    <a:pt x="3313" y="9886"/>
                    <a:pt x="3393" y="9953"/>
                    <a:pt x="3430" y="10049"/>
                  </a:cubicBezTo>
                  <a:cubicBezTo>
                    <a:pt x="3443" y="10048"/>
                    <a:pt x="3457" y="10048"/>
                    <a:pt x="3471" y="10048"/>
                  </a:cubicBezTo>
                  <a:cubicBezTo>
                    <a:pt x="3478" y="9993"/>
                    <a:pt x="3496" y="9940"/>
                    <a:pt x="3505" y="9886"/>
                  </a:cubicBezTo>
                  <a:cubicBezTo>
                    <a:pt x="3509" y="9852"/>
                    <a:pt x="3523" y="9816"/>
                    <a:pt x="3501" y="9786"/>
                  </a:cubicBezTo>
                  <a:cubicBezTo>
                    <a:pt x="3454" y="9673"/>
                    <a:pt x="3309" y="9607"/>
                    <a:pt x="3321" y="9469"/>
                  </a:cubicBezTo>
                  <a:cubicBezTo>
                    <a:pt x="3331" y="9467"/>
                    <a:pt x="3351" y="9464"/>
                    <a:pt x="3361" y="9462"/>
                  </a:cubicBezTo>
                  <a:cubicBezTo>
                    <a:pt x="3400" y="9537"/>
                    <a:pt x="3430" y="9634"/>
                    <a:pt x="3520" y="9663"/>
                  </a:cubicBezTo>
                  <a:cubicBezTo>
                    <a:pt x="3550" y="9673"/>
                    <a:pt x="3588" y="9723"/>
                    <a:pt x="3609" y="9676"/>
                  </a:cubicBezTo>
                  <a:cubicBezTo>
                    <a:pt x="3604" y="9617"/>
                    <a:pt x="3600" y="9555"/>
                    <a:pt x="3573" y="9502"/>
                  </a:cubicBezTo>
                  <a:cubicBezTo>
                    <a:pt x="3530" y="9403"/>
                    <a:pt x="3403" y="9375"/>
                    <a:pt x="3368" y="9270"/>
                  </a:cubicBezTo>
                  <a:cubicBezTo>
                    <a:pt x="3355" y="9225"/>
                    <a:pt x="3363" y="9176"/>
                    <a:pt x="3398" y="9143"/>
                  </a:cubicBezTo>
                  <a:cubicBezTo>
                    <a:pt x="3421" y="9183"/>
                    <a:pt x="3437" y="9227"/>
                    <a:pt x="3458" y="9268"/>
                  </a:cubicBezTo>
                  <a:cubicBezTo>
                    <a:pt x="3516" y="9354"/>
                    <a:pt x="3616" y="9402"/>
                    <a:pt x="3717" y="9412"/>
                  </a:cubicBezTo>
                  <a:cubicBezTo>
                    <a:pt x="3731" y="9335"/>
                    <a:pt x="3686" y="9266"/>
                    <a:pt x="3639" y="9210"/>
                  </a:cubicBezTo>
                  <a:cubicBezTo>
                    <a:pt x="3581" y="9160"/>
                    <a:pt x="3502" y="9135"/>
                    <a:pt x="3458" y="9070"/>
                  </a:cubicBezTo>
                  <a:cubicBezTo>
                    <a:pt x="3436" y="9029"/>
                    <a:pt x="3408" y="8976"/>
                    <a:pt x="3439" y="8932"/>
                  </a:cubicBezTo>
                  <a:cubicBezTo>
                    <a:pt x="3503" y="8806"/>
                    <a:pt x="3629" y="8733"/>
                    <a:pt x="3745" y="8661"/>
                  </a:cubicBezTo>
                  <a:cubicBezTo>
                    <a:pt x="3809" y="8627"/>
                    <a:pt x="3853" y="8565"/>
                    <a:pt x="3888" y="8503"/>
                  </a:cubicBezTo>
                  <a:cubicBezTo>
                    <a:pt x="3924" y="8422"/>
                    <a:pt x="3997" y="8359"/>
                    <a:pt x="4077" y="8325"/>
                  </a:cubicBezTo>
                  <a:cubicBezTo>
                    <a:pt x="4107" y="8307"/>
                    <a:pt x="4098" y="8359"/>
                    <a:pt x="4097" y="8374"/>
                  </a:cubicBezTo>
                  <a:cubicBezTo>
                    <a:pt x="4079" y="8435"/>
                    <a:pt x="4076" y="8498"/>
                    <a:pt x="4080" y="8562"/>
                  </a:cubicBezTo>
                  <a:cubicBezTo>
                    <a:pt x="4022" y="8614"/>
                    <a:pt x="3948" y="8648"/>
                    <a:pt x="3898" y="8707"/>
                  </a:cubicBezTo>
                  <a:cubicBezTo>
                    <a:pt x="3861" y="8790"/>
                    <a:pt x="3830" y="8877"/>
                    <a:pt x="3820" y="8967"/>
                  </a:cubicBezTo>
                  <a:cubicBezTo>
                    <a:pt x="3838" y="8968"/>
                    <a:pt x="3859" y="8973"/>
                    <a:pt x="3873" y="8957"/>
                  </a:cubicBezTo>
                  <a:cubicBezTo>
                    <a:pt x="3909" y="8927"/>
                    <a:pt x="3945" y="8898"/>
                    <a:pt x="3980" y="8866"/>
                  </a:cubicBezTo>
                  <a:cubicBezTo>
                    <a:pt x="4022" y="8834"/>
                    <a:pt x="4028" y="8777"/>
                    <a:pt x="4053" y="8733"/>
                  </a:cubicBezTo>
                  <a:cubicBezTo>
                    <a:pt x="4099" y="8722"/>
                    <a:pt x="4116" y="8771"/>
                    <a:pt x="4110" y="8807"/>
                  </a:cubicBezTo>
                  <a:cubicBezTo>
                    <a:pt x="4102" y="8865"/>
                    <a:pt x="4142" y="8918"/>
                    <a:pt x="4125" y="8975"/>
                  </a:cubicBezTo>
                  <a:cubicBezTo>
                    <a:pt x="4079" y="9002"/>
                    <a:pt x="4035" y="9032"/>
                    <a:pt x="3992" y="9062"/>
                  </a:cubicBezTo>
                  <a:cubicBezTo>
                    <a:pt x="3944" y="9089"/>
                    <a:pt x="3913" y="9148"/>
                    <a:pt x="3931" y="9202"/>
                  </a:cubicBezTo>
                  <a:cubicBezTo>
                    <a:pt x="3954" y="9292"/>
                    <a:pt x="3977" y="9392"/>
                    <a:pt x="4049" y="9457"/>
                  </a:cubicBezTo>
                  <a:cubicBezTo>
                    <a:pt x="4047" y="9374"/>
                    <a:pt x="4057" y="9291"/>
                    <a:pt x="4085" y="9214"/>
                  </a:cubicBezTo>
                  <a:cubicBezTo>
                    <a:pt x="4097" y="9175"/>
                    <a:pt x="4135" y="9159"/>
                    <a:pt x="4167" y="9141"/>
                  </a:cubicBezTo>
                  <a:cubicBezTo>
                    <a:pt x="4183" y="9206"/>
                    <a:pt x="4192" y="9273"/>
                    <a:pt x="4176" y="9339"/>
                  </a:cubicBezTo>
                  <a:cubicBezTo>
                    <a:pt x="4158" y="9420"/>
                    <a:pt x="4204" y="9504"/>
                    <a:pt x="4273" y="9547"/>
                  </a:cubicBezTo>
                  <a:cubicBezTo>
                    <a:pt x="4320" y="9578"/>
                    <a:pt x="4363" y="9631"/>
                    <a:pt x="4425" y="9619"/>
                  </a:cubicBezTo>
                  <a:cubicBezTo>
                    <a:pt x="4430" y="9574"/>
                    <a:pt x="4435" y="9526"/>
                    <a:pt x="4414" y="9484"/>
                  </a:cubicBezTo>
                  <a:cubicBezTo>
                    <a:pt x="4383" y="9415"/>
                    <a:pt x="4368" y="9335"/>
                    <a:pt x="4309" y="9284"/>
                  </a:cubicBezTo>
                  <a:cubicBezTo>
                    <a:pt x="4256" y="9240"/>
                    <a:pt x="4253" y="9165"/>
                    <a:pt x="4247" y="9102"/>
                  </a:cubicBezTo>
                  <a:cubicBezTo>
                    <a:pt x="4253" y="9104"/>
                    <a:pt x="4264" y="9107"/>
                    <a:pt x="4270" y="9109"/>
                  </a:cubicBezTo>
                  <a:cubicBezTo>
                    <a:pt x="4304" y="9160"/>
                    <a:pt x="4334" y="9216"/>
                    <a:pt x="4381" y="9258"/>
                  </a:cubicBezTo>
                  <a:cubicBezTo>
                    <a:pt x="4425" y="9291"/>
                    <a:pt x="4473" y="9320"/>
                    <a:pt x="4524" y="9343"/>
                  </a:cubicBezTo>
                  <a:cubicBezTo>
                    <a:pt x="4521" y="9258"/>
                    <a:pt x="4498" y="9169"/>
                    <a:pt x="4450" y="9097"/>
                  </a:cubicBezTo>
                  <a:cubicBezTo>
                    <a:pt x="4401" y="9022"/>
                    <a:pt x="4276" y="9025"/>
                    <a:pt x="4252" y="8930"/>
                  </a:cubicBezTo>
                  <a:cubicBezTo>
                    <a:pt x="4233" y="8870"/>
                    <a:pt x="4206" y="8810"/>
                    <a:pt x="4215" y="8746"/>
                  </a:cubicBezTo>
                  <a:cubicBezTo>
                    <a:pt x="4269" y="8746"/>
                    <a:pt x="4283" y="8804"/>
                    <a:pt x="4316" y="8837"/>
                  </a:cubicBezTo>
                  <a:cubicBezTo>
                    <a:pt x="4386" y="8901"/>
                    <a:pt x="4483" y="8956"/>
                    <a:pt x="4580" y="8919"/>
                  </a:cubicBezTo>
                  <a:cubicBezTo>
                    <a:pt x="4543" y="8857"/>
                    <a:pt x="4475" y="8820"/>
                    <a:pt x="4440" y="8756"/>
                  </a:cubicBezTo>
                  <a:cubicBezTo>
                    <a:pt x="4394" y="8675"/>
                    <a:pt x="4273" y="8684"/>
                    <a:pt x="4237" y="8596"/>
                  </a:cubicBezTo>
                  <a:cubicBezTo>
                    <a:pt x="4183" y="8494"/>
                    <a:pt x="4229" y="8358"/>
                    <a:pt x="4329" y="8303"/>
                  </a:cubicBezTo>
                  <a:cubicBezTo>
                    <a:pt x="4362" y="8283"/>
                    <a:pt x="4395" y="8252"/>
                    <a:pt x="4437" y="8255"/>
                  </a:cubicBezTo>
                  <a:cubicBezTo>
                    <a:pt x="4521" y="8255"/>
                    <a:pt x="4597" y="8292"/>
                    <a:pt x="4677" y="8309"/>
                  </a:cubicBezTo>
                  <a:cubicBezTo>
                    <a:pt x="4744" y="8328"/>
                    <a:pt x="4803" y="8368"/>
                    <a:pt x="4871" y="8385"/>
                  </a:cubicBezTo>
                  <a:cubicBezTo>
                    <a:pt x="4969" y="8442"/>
                    <a:pt x="5066" y="8504"/>
                    <a:pt x="5157" y="8573"/>
                  </a:cubicBezTo>
                  <a:cubicBezTo>
                    <a:pt x="5205" y="8619"/>
                    <a:pt x="5272" y="8637"/>
                    <a:pt x="5336" y="8650"/>
                  </a:cubicBezTo>
                  <a:cubicBezTo>
                    <a:pt x="5411" y="8651"/>
                    <a:pt x="5478" y="8611"/>
                    <a:pt x="5539" y="8573"/>
                  </a:cubicBezTo>
                  <a:cubicBezTo>
                    <a:pt x="5604" y="8532"/>
                    <a:pt x="5683" y="8538"/>
                    <a:pt x="5755" y="8537"/>
                  </a:cubicBezTo>
                  <a:cubicBezTo>
                    <a:pt x="5813" y="8530"/>
                    <a:pt x="5807" y="8627"/>
                    <a:pt x="5865" y="8614"/>
                  </a:cubicBezTo>
                  <a:cubicBezTo>
                    <a:pt x="5913" y="8619"/>
                    <a:pt x="5956" y="8595"/>
                    <a:pt x="6001" y="8583"/>
                  </a:cubicBezTo>
                  <a:cubicBezTo>
                    <a:pt x="6068" y="8583"/>
                    <a:pt x="6132" y="8604"/>
                    <a:pt x="6197" y="8618"/>
                  </a:cubicBezTo>
                  <a:cubicBezTo>
                    <a:pt x="6196" y="8631"/>
                    <a:pt x="6195" y="8644"/>
                    <a:pt x="6195" y="8658"/>
                  </a:cubicBezTo>
                  <a:cubicBezTo>
                    <a:pt x="6134" y="8669"/>
                    <a:pt x="6076" y="8687"/>
                    <a:pt x="6017" y="8703"/>
                  </a:cubicBezTo>
                  <a:cubicBezTo>
                    <a:pt x="5949" y="8721"/>
                    <a:pt x="5928" y="8823"/>
                    <a:pt x="5848" y="8804"/>
                  </a:cubicBezTo>
                  <a:cubicBezTo>
                    <a:pt x="5838" y="8744"/>
                    <a:pt x="5815" y="8679"/>
                    <a:pt x="5750" y="8661"/>
                  </a:cubicBezTo>
                  <a:cubicBezTo>
                    <a:pt x="5657" y="8620"/>
                    <a:pt x="5575" y="8700"/>
                    <a:pt x="5515" y="8760"/>
                  </a:cubicBezTo>
                  <a:cubicBezTo>
                    <a:pt x="5490" y="8801"/>
                    <a:pt x="5479" y="8849"/>
                    <a:pt x="5472" y="8896"/>
                  </a:cubicBezTo>
                  <a:cubicBezTo>
                    <a:pt x="5510" y="8881"/>
                    <a:pt x="5545" y="8858"/>
                    <a:pt x="5584" y="8847"/>
                  </a:cubicBezTo>
                  <a:cubicBezTo>
                    <a:pt x="5632" y="8840"/>
                    <a:pt x="5679" y="8850"/>
                    <a:pt x="5725" y="8863"/>
                  </a:cubicBezTo>
                  <a:cubicBezTo>
                    <a:pt x="5725" y="8875"/>
                    <a:pt x="5723" y="8901"/>
                    <a:pt x="5723" y="8913"/>
                  </a:cubicBezTo>
                  <a:cubicBezTo>
                    <a:pt x="5632" y="8945"/>
                    <a:pt x="5580" y="9044"/>
                    <a:pt x="5485" y="9063"/>
                  </a:cubicBezTo>
                  <a:cubicBezTo>
                    <a:pt x="5396" y="9044"/>
                    <a:pt x="5325" y="8960"/>
                    <a:pt x="5228" y="8980"/>
                  </a:cubicBezTo>
                  <a:cubicBezTo>
                    <a:pt x="5107" y="8988"/>
                    <a:pt x="5043" y="9105"/>
                    <a:pt x="4993" y="9201"/>
                  </a:cubicBezTo>
                  <a:cubicBezTo>
                    <a:pt x="4996" y="9210"/>
                    <a:pt x="5003" y="9229"/>
                    <a:pt x="5007" y="9239"/>
                  </a:cubicBezTo>
                  <a:cubicBezTo>
                    <a:pt x="5064" y="9236"/>
                    <a:pt x="5122" y="9242"/>
                    <a:pt x="5179" y="9244"/>
                  </a:cubicBezTo>
                  <a:cubicBezTo>
                    <a:pt x="5253" y="9248"/>
                    <a:pt x="5302" y="9176"/>
                    <a:pt x="5374" y="9175"/>
                  </a:cubicBezTo>
                  <a:cubicBezTo>
                    <a:pt x="5368" y="9207"/>
                    <a:pt x="5358" y="9240"/>
                    <a:pt x="5331" y="9260"/>
                  </a:cubicBezTo>
                  <a:cubicBezTo>
                    <a:pt x="5275" y="9305"/>
                    <a:pt x="5226" y="9358"/>
                    <a:pt x="5174" y="9408"/>
                  </a:cubicBezTo>
                  <a:cubicBezTo>
                    <a:pt x="5129" y="9446"/>
                    <a:pt x="5117" y="9511"/>
                    <a:pt x="5117" y="9567"/>
                  </a:cubicBezTo>
                  <a:cubicBezTo>
                    <a:pt x="5132" y="9640"/>
                    <a:pt x="5182" y="9699"/>
                    <a:pt x="5209" y="9767"/>
                  </a:cubicBezTo>
                  <a:cubicBezTo>
                    <a:pt x="5233" y="9761"/>
                    <a:pt x="5256" y="9752"/>
                    <a:pt x="5272" y="9733"/>
                  </a:cubicBezTo>
                  <a:cubicBezTo>
                    <a:pt x="5306" y="9697"/>
                    <a:pt x="5351" y="9668"/>
                    <a:pt x="5368" y="9620"/>
                  </a:cubicBezTo>
                  <a:cubicBezTo>
                    <a:pt x="5387" y="9522"/>
                    <a:pt x="5357" y="9422"/>
                    <a:pt x="5374" y="9325"/>
                  </a:cubicBezTo>
                  <a:cubicBezTo>
                    <a:pt x="5384" y="9278"/>
                    <a:pt x="5431" y="9258"/>
                    <a:pt x="5463" y="9229"/>
                  </a:cubicBezTo>
                  <a:cubicBezTo>
                    <a:pt x="5446" y="9284"/>
                    <a:pt x="5423" y="9341"/>
                    <a:pt x="5430" y="9400"/>
                  </a:cubicBezTo>
                  <a:cubicBezTo>
                    <a:pt x="5433" y="9467"/>
                    <a:pt x="5470" y="9525"/>
                    <a:pt x="5485" y="9589"/>
                  </a:cubicBezTo>
                  <a:cubicBezTo>
                    <a:pt x="5497" y="9591"/>
                    <a:pt x="5509" y="9593"/>
                    <a:pt x="5521" y="9594"/>
                  </a:cubicBezTo>
                  <a:cubicBezTo>
                    <a:pt x="5542" y="9558"/>
                    <a:pt x="5570" y="9528"/>
                    <a:pt x="5593" y="9494"/>
                  </a:cubicBezTo>
                  <a:cubicBezTo>
                    <a:pt x="5619" y="9441"/>
                    <a:pt x="5640" y="9384"/>
                    <a:pt x="5646" y="9325"/>
                  </a:cubicBezTo>
                  <a:cubicBezTo>
                    <a:pt x="5636" y="9254"/>
                    <a:pt x="5616" y="9183"/>
                    <a:pt x="5629" y="9111"/>
                  </a:cubicBezTo>
                  <a:cubicBezTo>
                    <a:pt x="5655" y="9056"/>
                    <a:pt x="5710" y="9014"/>
                    <a:pt x="5773" y="9020"/>
                  </a:cubicBezTo>
                  <a:cubicBezTo>
                    <a:pt x="5765" y="9041"/>
                    <a:pt x="5757" y="9061"/>
                    <a:pt x="5748" y="9082"/>
                  </a:cubicBezTo>
                  <a:cubicBezTo>
                    <a:pt x="5686" y="9202"/>
                    <a:pt x="5723" y="9342"/>
                    <a:pt x="5756" y="9465"/>
                  </a:cubicBezTo>
                  <a:cubicBezTo>
                    <a:pt x="5764" y="9470"/>
                    <a:pt x="5780" y="9479"/>
                    <a:pt x="5788" y="9484"/>
                  </a:cubicBezTo>
                  <a:cubicBezTo>
                    <a:pt x="5861" y="9388"/>
                    <a:pt x="5931" y="9272"/>
                    <a:pt x="5903" y="9146"/>
                  </a:cubicBezTo>
                  <a:cubicBezTo>
                    <a:pt x="5876" y="9068"/>
                    <a:pt x="5872" y="8970"/>
                    <a:pt x="5937" y="8909"/>
                  </a:cubicBezTo>
                  <a:cubicBezTo>
                    <a:pt x="5983" y="8867"/>
                    <a:pt x="6041" y="8837"/>
                    <a:pt x="6101" y="8822"/>
                  </a:cubicBezTo>
                  <a:cubicBezTo>
                    <a:pt x="6132" y="8815"/>
                    <a:pt x="6164" y="8811"/>
                    <a:pt x="6196" y="8812"/>
                  </a:cubicBezTo>
                  <a:cubicBezTo>
                    <a:pt x="6211" y="8812"/>
                    <a:pt x="6225" y="8815"/>
                    <a:pt x="6239" y="8815"/>
                  </a:cubicBezTo>
                  <a:cubicBezTo>
                    <a:pt x="6258" y="8815"/>
                    <a:pt x="6279" y="8812"/>
                    <a:pt x="6298" y="8810"/>
                  </a:cubicBezTo>
                  <a:cubicBezTo>
                    <a:pt x="6380" y="8804"/>
                    <a:pt x="6463" y="8794"/>
                    <a:pt x="6545" y="8799"/>
                  </a:cubicBezTo>
                  <a:cubicBezTo>
                    <a:pt x="6601" y="8802"/>
                    <a:pt x="6656" y="8809"/>
                    <a:pt x="6712" y="8817"/>
                  </a:cubicBezTo>
                  <a:cubicBezTo>
                    <a:pt x="6737" y="8821"/>
                    <a:pt x="6763" y="8823"/>
                    <a:pt x="6788" y="8828"/>
                  </a:cubicBezTo>
                  <a:cubicBezTo>
                    <a:pt x="6813" y="8834"/>
                    <a:pt x="6836" y="8848"/>
                    <a:pt x="6862" y="8854"/>
                  </a:cubicBezTo>
                  <a:cubicBezTo>
                    <a:pt x="6889" y="8860"/>
                    <a:pt x="6916" y="8860"/>
                    <a:pt x="6944" y="8862"/>
                  </a:cubicBezTo>
                  <a:cubicBezTo>
                    <a:pt x="7024" y="8866"/>
                    <a:pt x="7105" y="8882"/>
                    <a:pt x="7183" y="8902"/>
                  </a:cubicBezTo>
                  <a:cubicBezTo>
                    <a:pt x="7259" y="8922"/>
                    <a:pt x="7333" y="8952"/>
                    <a:pt x="7403" y="8989"/>
                  </a:cubicBezTo>
                  <a:cubicBezTo>
                    <a:pt x="7409" y="8992"/>
                    <a:pt x="7416" y="8995"/>
                    <a:pt x="7422" y="8999"/>
                  </a:cubicBezTo>
                  <a:cubicBezTo>
                    <a:pt x="7470" y="9028"/>
                    <a:pt x="7527" y="9041"/>
                    <a:pt x="7572" y="9076"/>
                  </a:cubicBezTo>
                  <a:cubicBezTo>
                    <a:pt x="7668" y="9136"/>
                    <a:pt x="7771" y="9187"/>
                    <a:pt x="7860" y="9258"/>
                  </a:cubicBezTo>
                  <a:cubicBezTo>
                    <a:pt x="7971" y="9327"/>
                    <a:pt x="8080" y="9400"/>
                    <a:pt x="8175" y="9490"/>
                  </a:cubicBezTo>
                  <a:cubicBezTo>
                    <a:pt x="8208" y="9519"/>
                    <a:pt x="8243" y="9546"/>
                    <a:pt x="8262" y="9587"/>
                  </a:cubicBezTo>
                  <a:cubicBezTo>
                    <a:pt x="8218" y="9594"/>
                    <a:pt x="8174" y="9598"/>
                    <a:pt x="8131" y="9608"/>
                  </a:cubicBezTo>
                  <a:cubicBezTo>
                    <a:pt x="8051" y="9634"/>
                    <a:pt x="7987" y="9695"/>
                    <a:pt x="7907" y="9720"/>
                  </a:cubicBezTo>
                  <a:cubicBezTo>
                    <a:pt x="7866" y="9730"/>
                    <a:pt x="7825" y="9738"/>
                    <a:pt x="7784" y="9751"/>
                  </a:cubicBezTo>
                  <a:cubicBezTo>
                    <a:pt x="7680" y="9786"/>
                    <a:pt x="7569" y="9765"/>
                    <a:pt x="7461" y="9768"/>
                  </a:cubicBezTo>
                  <a:cubicBezTo>
                    <a:pt x="7423" y="9766"/>
                    <a:pt x="7382" y="9775"/>
                    <a:pt x="7348" y="9757"/>
                  </a:cubicBezTo>
                  <a:cubicBezTo>
                    <a:pt x="7325" y="9736"/>
                    <a:pt x="7309" y="9709"/>
                    <a:pt x="7333" y="9683"/>
                  </a:cubicBezTo>
                  <a:cubicBezTo>
                    <a:pt x="7374" y="9624"/>
                    <a:pt x="7392" y="9549"/>
                    <a:pt x="7370" y="9479"/>
                  </a:cubicBezTo>
                  <a:cubicBezTo>
                    <a:pt x="7323" y="9425"/>
                    <a:pt x="7282" y="9366"/>
                    <a:pt x="7233" y="9313"/>
                  </a:cubicBezTo>
                  <a:cubicBezTo>
                    <a:pt x="7184" y="9350"/>
                    <a:pt x="7186" y="9425"/>
                    <a:pt x="7156" y="9477"/>
                  </a:cubicBezTo>
                  <a:cubicBezTo>
                    <a:pt x="7119" y="9537"/>
                    <a:pt x="7153" y="9604"/>
                    <a:pt x="7151" y="9668"/>
                  </a:cubicBezTo>
                  <a:cubicBezTo>
                    <a:pt x="7130" y="9664"/>
                    <a:pt x="7100" y="9674"/>
                    <a:pt x="7088" y="9651"/>
                  </a:cubicBezTo>
                  <a:cubicBezTo>
                    <a:pt x="7047" y="9587"/>
                    <a:pt x="7010" y="9516"/>
                    <a:pt x="6950" y="9469"/>
                  </a:cubicBezTo>
                  <a:cubicBezTo>
                    <a:pt x="6878" y="9449"/>
                    <a:pt x="6791" y="9398"/>
                    <a:pt x="6720" y="9443"/>
                  </a:cubicBezTo>
                  <a:cubicBezTo>
                    <a:pt x="6752" y="9504"/>
                    <a:pt x="6802" y="9554"/>
                    <a:pt x="6838" y="9612"/>
                  </a:cubicBezTo>
                  <a:cubicBezTo>
                    <a:pt x="6885" y="9684"/>
                    <a:pt x="6952" y="9758"/>
                    <a:pt x="7044" y="9762"/>
                  </a:cubicBezTo>
                  <a:cubicBezTo>
                    <a:pt x="7082" y="9762"/>
                    <a:pt x="7102" y="9793"/>
                    <a:pt x="7120" y="9822"/>
                  </a:cubicBezTo>
                  <a:cubicBezTo>
                    <a:pt x="7064" y="9839"/>
                    <a:pt x="7009" y="9862"/>
                    <a:pt x="6968" y="9905"/>
                  </a:cubicBezTo>
                  <a:cubicBezTo>
                    <a:pt x="6968" y="9965"/>
                    <a:pt x="6957" y="10024"/>
                    <a:pt x="6952" y="10084"/>
                  </a:cubicBezTo>
                  <a:cubicBezTo>
                    <a:pt x="7023" y="10055"/>
                    <a:pt x="7081" y="9997"/>
                    <a:pt x="7155" y="9975"/>
                  </a:cubicBezTo>
                  <a:cubicBezTo>
                    <a:pt x="7218" y="9961"/>
                    <a:pt x="7243" y="9894"/>
                    <a:pt x="7296" y="9865"/>
                  </a:cubicBezTo>
                  <a:cubicBezTo>
                    <a:pt x="7344" y="9861"/>
                    <a:pt x="7390" y="9885"/>
                    <a:pt x="7428" y="9913"/>
                  </a:cubicBezTo>
                  <a:cubicBezTo>
                    <a:pt x="7392" y="9973"/>
                    <a:pt x="7359" y="10038"/>
                    <a:pt x="7306" y="10085"/>
                  </a:cubicBezTo>
                  <a:cubicBezTo>
                    <a:pt x="7240" y="10104"/>
                    <a:pt x="7169" y="10085"/>
                    <a:pt x="7101" y="10096"/>
                  </a:cubicBezTo>
                  <a:cubicBezTo>
                    <a:pt x="7051" y="10107"/>
                    <a:pt x="7012" y="10140"/>
                    <a:pt x="6969" y="10165"/>
                  </a:cubicBezTo>
                  <a:cubicBezTo>
                    <a:pt x="6932" y="10277"/>
                    <a:pt x="6876" y="10388"/>
                    <a:pt x="6886" y="10509"/>
                  </a:cubicBezTo>
                  <a:cubicBezTo>
                    <a:pt x="6880" y="10561"/>
                    <a:pt x="6916" y="10601"/>
                    <a:pt x="6935" y="10646"/>
                  </a:cubicBezTo>
                  <a:cubicBezTo>
                    <a:pt x="6907" y="10694"/>
                    <a:pt x="6873" y="10743"/>
                    <a:pt x="6891" y="10801"/>
                  </a:cubicBezTo>
                  <a:cubicBezTo>
                    <a:pt x="6956" y="10796"/>
                    <a:pt x="7024" y="10797"/>
                    <a:pt x="7086" y="10771"/>
                  </a:cubicBezTo>
                  <a:cubicBezTo>
                    <a:pt x="7136" y="10748"/>
                    <a:pt x="7165" y="10683"/>
                    <a:pt x="7227" y="10694"/>
                  </a:cubicBezTo>
                  <a:cubicBezTo>
                    <a:pt x="7224" y="10738"/>
                    <a:pt x="7214" y="10780"/>
                    <a:pt x="7208" y="10824"/>
                  </a:cubicBezTo>
                  <a:cubicBezTo>
                    <a:pt x="7201" y="10881"/>
                    <a:pt x="7141" y="10919"/>
                    <a:pt x="7145" y="10979"/>
                  </a:cubicBezTo>
                  <a:cubicBezTo>
                    <a:pt x="7129" y="11099"/>
                    <a:pt x="7215" y="11198"/>
                    <a:pt x="7287" y="11283"/>
                  </a:cubicBezTo>
                  <a:cubicBezTo>
                    <a:pt x="7339" y="11192"/>
                    <a:pt x="7386" y="11098"/>
                    <a:pt x="7410" y="10995"/>
                  </a:cubicBezTo>
                  <a:cubicBezTo>
                    <a:pt x="7397" y="10893"/>
                    <a:pt x="7297" y="10819"/>
                    <a:pt x="7313" y="10709"/>
                  </a:cubicBezTo>
                  <a:cubicBezTo>
                    <a:pt x="7333" y="10711"/>
                    <a:pt x="7353" y="10714"/>
                    <a:pt x="7374" y="10717"/>
                  </a:cubicBezTo>
                  <a:cubicBezTo>
                    <a:pt x="7372" y="10842"/>
                    <a:pt x="7499" y="10943"/>
                    <a:pt x="7620" y="10913"/>
                  </a:cubicBezTo>
                  <a:cubicBezTo>
                    <a:pt x="7624" y="10836"/>
                    <a:pt x="7588" y="10762"/>
                    <a:pt x="7537" y="10707"/>
                  </a:cubicBezTo>
                  <a:cubicBezTo>
                    <a:pt x="7483" y="10646"/>
                    <a:pt x="7386" y="10635"/>
                    <a:pt x="7357" y="10552"/>
                  </a:cubicBezTo>
                  <a:cubicBezTo>
                    <a:pt x="7309" y="10481"/>
                    <a:pt x="7362" y="10401"/>
                    <a:pt x="7378" y="10329"/>
                  </a:cubicBezTo>
                  <a:cubicBezTo>
                    <a:pt x="7385" y="10330"/>
                    <a:pt x="7400" y="10330"/>
                    <a:pt x="7408" y="10330"/>
                  </a:cubicBezTo>
                  <a:cubicBezTo>
                    <a:pt x="7422" y="10370"/>
                    <a:pt x="7434" y="10412"/>
                    <a:pt x="7460" y="10447"/>
                  </a:cubicBezTo>
                  <a:cubicBezTo>
                    <a:pt x="7528" y="10492"/>
                    <a:pt x="7608" y="10505"/>
                    <a:pt x="7687" y="10517"/>
                  </a:cubicBezTo>
                  <a:cubicBezTo>
                    <a:pt x="7686" y="10488"/>
                    <a:pt x="7684" y="10459"/>
                    <a:pt x="7675" y="10432"/>
                  </a:cubicBezTo>
                  <a:cubicBezTo>
                    <a:pt x="7650" y="10329"/>
                    <a:pt x="7550" y="10272"/>
                    <a:pt x="7486" y="10195"/>
                  </a:cubicBezTo>
                  <a:cubicBezTo>
                    <a:pt x="7483" y="10155"/>
                    <a:pt x="7474" y="10114"/>
                    <a:pt x="7483" y="10074"/>
                  </a:cubicBezTo>
                  <a:cubicBezTo>
                    <a:pt x="7507" y="9999"/>
                    <a:pt x="7578" y="9956"/>
                    <a:pt x="7637" y="9910"/>
                  </a:cubicBezTo>
                  <a:cubicBezTo>
                    <a:pt x="7721" y="9883"/>
                    <a:pt x="7809" y="9875"/>
                    <a:pt x="7897" y="9875"/>
                  </a:cubicBezTo>
                  <a:cubicBezTo>
                    <a:pt x="7983" y="9851"/>
                    <a:pt x="8033" y="9747"/>
                    <a:pt x="8130" y="9754"/>
                  </a:cubicBezTo>
                  <a:cubicBezTo>
                    <a:pt x="8113" y="9805"/>
                    <a:pt x="8071" y="9846"/>
                    <a:pt x="8066" y="9902"/>
                  </a:cubicBezTo>
                  <a:cubicBezTo>
                    <a:pt x="8060" y="9931"/>
                    <a:pt x="8062" y="9969"/>
                    <a:pt x="8028" y="9981"/>
                  </a:cubicBezTo>
                  <a:cubicBezTo>
                    <a:pt x="7976" y="9990"/>
                    <a:pt x="7920" y="9979"/>
                    <a:pt x="7872" y="10004"/>
                  </a:cubicBezTo>
                  <a:cubicBezTo>
                    <a:pt x="7810" y="10036"/>
                    <a:pt x="7774" y="10101"/>
                    <a:pt x="7743" y="10161"/>
                  </a:cubicBezTo>
                  <a:cubicBezTo>
                    <a:pt x="7734" y="10217"/>
                    <a:pt x="7737" y="10274"/>
                    <a:pt x="7743" y="10330"/>
                  </a:cubicBezTo>
                  <a:cubicBezTo>
                    <a:pt x="7804" y="10316"/>
                    <a:pt x="7848" y="10266"/>
                    <a:pt x="7900" y="10233"/>
                  </a:cubicBezTo>
                  <a:cubicBezTo>
                    <a:pt x="7954" y="10200"/>
                    <a:pt x="7971" y="10130"/>
                    <a:pt x="8032" y="10107"/>
                  </a:cubicBezTo>
                  <a:cubicBezTo>
                    <a:pt x="8013" y="10177"/>
                    <a:pt x="8034" y="10262"/>
                    <a:pt x="7977" y="10316"/>
                  </a:cubicBezTo>
                  <a:cubicBezTo>
                    <a:pt x="7948" y="10318"/>
                    <a:pt x="7918" y="10318"/>
                    <a:pt x="7889" y="10324"/>
                  </a:cubicBezTo>
                  <a:cubicBezTo>
                    <a:pt x="7785" y="10404"/>
                    <a:pt x="7727" y="10539"/>
                    <a:pt x="7762" y="10670"/>
                  </a:cubicBezTo>
                  <a:cubicBezTo>
                    <a:pt x="7780" y="10667"/>
                    <a:pt x="7800" y="10666"/>
                    <a:pt x="7814" y="10651"/>
                  </a:cubicBezTo>
                  <a:cubicBezTo>
                    <a:pt x="7881" y="10593"/>
                    <a:pt x="7941" y="10529"/>
                    <a:pt x="7995" y="10459"/>
                  </a:cubicBezTo>
                  <a:cubicBezTo>
                    <a:pt x="8003" y="10505"/>
                    <a:pt x="8012" y="10552"/>
                    <a:pt x="8017" y="10598"/>
                  </a:cubicBezTo>
                  <a:cubicBezTo>
                    <a:pt x="8023" y="10660"/>
                    <a:pt x="7957" y="10703"/>
                    <a:pt x="7968" y="10765"/>
                  </a:cubicBezTo>
                  <a:cubicBezTo>
                    <a:pt x="7975" y="10841"/>
                    <a:pt x="8043" y="10891"/>
                    <a:pt x="8098" y="10935"/>
                  </a:cubicBezTo>
                  <a:cubicBezTo>
                    <a:pt x="8146" y="10965"/>
                    <a:pt x="8192" y="11014"/>
                    <a:pt x="8254" y="11005"/>
                  </a:cubicBezTo>
                  <a:cubicBezTo>
                    <a:pt x="8262" y="10956"/>
                    <a:pt x="8270" y="10907"/>
                    <a:pt x="8271" y="10858"/>
                  </a:cubicBezTo>
                  <a:cubicBezTo>
                    <a:pt x="8256" y="10817"/>
                    <a:pt x="8233" y="10779"/>
                    <a:pt x="8215" y="10739"/>
                  </a:cubicBezTo>
                  <a:cubicBezTo>
                    <a:pt x="8189" y="10679"/>
                    <a:pt x="8130" y="10643"/>
                    <a:pt x="8095" y="10589"/>
                  </a:cubicBezTo>
                  <a:cubicBezTo>
                    <a:pt x="8089" y="10559"/>
                    <a:pt x="8091" y="10528"/>
                    <a:pt x="8091" y="10498"/>
                  </a:cubicBezTo>
                  <a:cubicBezTo>
                    <a:pt x="8116" y="10525"/>
                    <a:pt x="8136" y="10556"/>
                    <a:pt x="8158" y="10586"/>
                  </a:cubicBezTo>
                  <a:cubicBezTo>
                    <a:pt x="8188" y="10632"/>
                    <a:pt x="8245" y="10642"/>
                    <a:pt x="8290" y="10667"/>
                  </a:cubicBezTo>
                  <a:cubicBezTo>
                    <a:pt x="8324" y="10685"/>
                    <a:pt x="8363" y="10687"/>
                    <a:pt x="8401" y="10683"/>
                  </a:cubicBezTo>
                  <a:cubicBezTo>
                    <a:pt x="8397" y="10658"/>
                    <a:pt x="8390" y="10634"/>
                    <a:pt x="8373" y="10616"/>
                  </a:cubicBezTo>
                  <a:cubicBezTo>
                    <a:pt x="8327" y="10564"/>
                    <a:pt x="8325" y="10487"/>
                    <a:pt x="8274" y="10440"/>
                  </a:cubicBezTo>
                  <a:cubicBezTo>
                    <a:pt x="8222" y="10394"/>
                    <a:pt x="8156" y="10361"/>
                    <a:pt x="8124" y="10296"/>
                  </a:cubicBezTo>
                  <a:cubicBezTo>
                    <a:pt x="8117" y="10244"/>
                    <a:pt x="8126" y="10191"/>
                    <a:pt x="8140" y="10141"/>
                  </a:cubicBezTo>
                  <a:cubicBezTo>
                    <a:pt x="8210" y="10145"/>
                    <a:pt x="8210" y="10227"/>
                    <a:pt x="8210" y="10280"/>
                  </a:cubicBezTo>
                  <a:cubicBezTo>
                    <a:pt x="8220" y="10373"/>
                    <a:pt x="8318" y="10417"/>
                    <a:pt x="8402" y="10425"/>
                  </a:cubicBezTo>
                  <a:cubicBezTo>
                    <a:pt x="8438" y="10428"/>
                    <a:pt x="8483" y="10387"/>
                    <a:pt x="8466" y="10349"/>
                  </a:cubicBezTo>
                  <a:cubicBezTo>
                    <a:pt x="8450" y="10298"/>
                    <a:pt x="8434" y="10245"/>
                    <a:pt x="8407" y="10199"/>
                  </a:cubicBezTo>
                  <a:cubicBezTo>
                    <a:pt x="8354" y="10120"/>
                    <a:pt x="8235" y="10106"/>
                    <a:pt x="8201" y="10012"/>
                  </a:cubicBezTo>
                  <a:cubicBezTo>
                    <a:pt x="8188" y="9981"/>
                    <a:pt x="8164" y="9952"/>
                    <a:pt x="8168" y="9917"/>
                  </a:cubicBezTo>
                  <a:cubicBezTo>
                    <a:pt x="8189" y="9872"/>
                    <a:pt x="8216" y="9826"/>
                    <a:pt x="8262" y="9804"/>
                  </a:cubicBezTo>
                  <a:cubicBezTo>
                    <a:pt x="8307" y="9789"/>
                    <a:pt x="8364" y="9774"/>
                    <a:pt x="8403" y="9809"/>
                  </a:cubicBezTo>
                  <a:cubicBezTo>
                    <a:pt x="8526" y="9898"/>
                    <a:pt x="8635" y="10003"/>
                    <a:pt x="8752" y="10100"/>
                  </a:cubicBezTo>
                  <a:cubicBezTo>
                    <a:pt x="8840" y="10176"/>
                    <a:pt x="8894" y="10282"/>
                    <a:pt x="8962" y="10376"/>
                  </a:cubicBezTo>
                  <a:cubicBezTo>
                    <a:pt x="9021" y="10467"/>
                    <a:pt x="9111" y="10530"/>
                    <a:pt x="9179" y="10614"/>
                  </a:cubicBezTo>
                  <a:cubicBezTo>
                    <a:pt x="9246" y="10674"/>
                    <a:pt x="9275" y="10761"/>
                    <a:pt x="9328" y="10831"/>
                  </a:cubicBezTo>
                  <a:cubicBezTo>
                    <a:pt x="9410" y="10959"/>
                    <a:pt x="9477" y="11095"/>
                    <a:pt x="9527" y="11238"/>
                  </a:cubicBezTo>
                  <a:cubicBezTo>
                    <a:pt x="9557" y="11305"/>
                    <a:pt x="9575" y="11377"/>
                    <a:pt x="9612" y="11441"/>
                  </a:cubicBezTo>
                  <a:cubicBezTo>
                    <a:pt x="9649" y="11505"/>
                    <a:pt x="9631" y="11583"/>
                    <a:pt x="9659" y="11651"/>
                  </a:cubicBezTo>
                  <a:cubicBezTo>
                    <a:pt x="9683" y="11707"/>
                    <a:pt x="9698" y="11769"/>
                    <a:pt x="9738" y="11818"/>
                  </a:cubicBezTo>
                  <a:cubicBezTo>
                    <a:pt x="9779" y="11868"/>
                    <a:pt x="9837" y="11902"/>
                    <a:pt x="9886" y="11944"/>
                  </a:cubicBezTo>
                  <a:cubicBezTo>
                    <a:pt x="9959" y="12015"/>
                    <a:pt x="9996" y="12112"/>
                    <a:pt x="10046" y="12199"/>
                  </a:cubicBezTo>
                  <a:cubicBezTo>
                    <a:pt x="10073" y="12253"/>
                    <a:pt x="10013" y="12289"/>
                    <a:pt x="9993" y="12332"/>
                  </a:cubicBezTo>
                  <a:cubicBezTo>
                    <a:pt x="9990" y="12379"/>
                    <a:pt x="9992" y="12425"/>
                    <a:pt x="9990" y="12472"/>
                  </a:cubicBezTo>
                  <a:cubicBezTo>
                    <a:pt x="9979" y="12478"/>
                    <a:pt x="9959" y="12490"/>
                    <a:pt x="9948" y="12496"/>
                  </a:cubicBezTo>
                  <a:cubicBezTo>
                    <a:pt x="9913" y="12437"/>
                    <a:pt x="9895" y="12368"/>
                    <a:pt x="9847" y="12317"/>
                  </a:cubicBezTo>
                  <a:cubicBezTo>
                    <a:pt x="9796" y="12266"/>
                    <a:pt x="9721" y="12255"/>
                    <a:pt x="9654" y="12248"/>
                  </a:cubicBezTo>
                  <a:cubicBezTo>
                    <a:pt x="9666" y="12307"/>
                    <a:pt x="9694" y="12361"/>
                    <a:pt x="9714" y="12417"/>
                  </a:cubicBezTo>
                  <a:cubicBezTo>
                    <a:pt x="9751" y="12502"/>
                    <a:pt x="9828" y="12566"/>
                    <a:pt x="9912" y="12601"/>
                  </a:cubicBezTo>
                  <a:cubicBezTo>
                    <a:pt x="9912" y="12632"/>
                    <a:pt x="9910" y="12664"/>
                    <a:pt x="9916" y="12694"/>
                  </a:cubicBezTo>
                  <a:cubicBezTo>
                    <a:pt x="9928" y="12730"/>
                    <a:pt x="9954" y="12761"/>
                    <a:pt x="9949" y="12801"/>
                  </a:cubicBezTo>
                  <a:cubicBezTo>
                    <a:pt x="9900" y="12806"/>
                    <a:pt x="9878" y="12755"/>
                    <a:pt x="9847" y="12727"/>
                  </a:cubicBezTo>
                  <a:cubicBezTo>
                    <a:pt x="9802" y="12661"/>
                    <a:pt x="9738" y="12611"/>
                    <a:pt x="9693" y="12545"/>
                  </a:cubicBezTo>
                  <a:cubicBezTo>
                    <a:pt x="9653" y="12492"/>
                    <a:pt x="9646" y="12423"/>
                    <a:pt x="9630" y="12360"/>
                  </a:cubicBezTo>
                  <a:cubicBezTo>
                    <a:pt x="9621" y="12306"/>
                    <a:pt x="9576" y="12267"/>
                    <a:pt x="9535" y="12236"/>
                  </a:cubicBezTo>
                  <a:cubicBezTo>
                    <a:pt x="9477" y="12211"/>
                    <a:pt x="9421" y="12174"/>
                    <a:pt x="9400" y="12112"/>
                  </a:cubicBezTo>
                  <a:cubicBezTo>
                    <a:pt x="9392" y="12030"/>
                    <a:pt x="9473" y="11971"/>
                    <a:pt x="9476" y="11892"/>
                  </a:cubicBezTo>
                  <a:cubicBezTo>
                    <a:pt x="9456" y="11800"/>
                    <a:pt x="9405" y="11712"/>
                    <a:pt x="9332" y="11654"/>
                  </a:cubicBezTo>
                  <a:cubicBezTo>
                    <a:pt x="9278" y="11702"/>
                    <a:pt x="9235" y="11770"/>
                    <a:pt x="9243" y="11845"/>
                  </a:cubicBezTo>
                  <a:cubicBezTo>
                    <a:pt x="9239" y="11912"/>
                    <a:pt x="9307" y="11960"/>
                    <a:pt x="9293" y="12029"/>
                  </a:cubicBezTo>
                  <a:cubicBezTo>
                    <a:pt x="9251" y="12009"/>
                    <a:pt x="9215" y="11980"/>
                    <a:pt x="9176" y="11956"/>
                  </a:cubicBezTo>
                  <a:cubicBezTo>
                    <a:pt x="9124" y="11923"/>
                    <a:pt x="9060" y="11900"/>
                    <a:pt x="9031" y="11841"/>
                  </a:cubicBezTo>
                  <a:cubicBezTo>
                    <a:pt x="9027" y="11779"/>
                    <a:pt x="9054" y="11712"/>
                    <a:pt x="9017" y="11657"/>
                  </a:cubicBezTo>
                  <a:cubicBezTo>
                    <a:pt x="8987" y="11576"/>
                    <a:pt x="8898" y="11526"/>
                    <a:pt x="8814" y="11533"/>
                  </a:cubicBezTo>
                  <a:cubicBezTo>
                    <a:pt x="8789" y="11535"/>
                    <a:pt x="8759" y="11526"/>
                    <a:pt x="8743" y="11551"/>
                  </a:cubicBezTo>
                  <a:cubicBezTo>
                    <a:pt x="8812" y="11602"/>
                    <a:pt x="8835" y="11690"/>
                    <a:pt x="8882" y="11759"/>
                  </a:cubicBezTo>
                  <a:cubicBezTo>
                    <a:pt x="8905" y="11814"/>
                    <a:pt x="8835" y="11793"/>
                    <a:pt x="8811" y="11772"/>
                  </a:cubicBezTo>
                  <a:cubicBezTo>
                    <a:pt x="8743" y="11736"/>
                    <a:pt x="8695" y="11671"/>
                    <a:pt x="8623" y="11642"/>
                  </a:cubicBezTo>
                  <a:cubicBezTo>
                    <a:pt x="8526" y="11624"/>
                    <a:pt x="8419" y="11653"/>
                    <a:pt x="8349" y="11725"/>
                  </a:cubicBezTo>
                  <a:cubicBezTo>
                    <a:pt x="8383" y="11775"/>
                    <a:pt x="8440" y="11804"/>
                    <a:pt x="8482" y="11847"/>
                  </a:cubicBezTo>
                  <a:cubicBezTo>
                    <a:pt x="8564" y="11865"/>
                    <a:pt x="8648" y="11846"/>
                    <a:pt x="8728" y="11829"/>
                  </a:cubicBezTo>
                  <a:cubicBezTo>
                    <a:pt x="8766" y="11820"/>
                    <a:pt x="8801" y="11843"/>
                    <a:pt x="8837" y="11854"/>
                  </a:cubicBezTo>
                  <a:cubicBezTo>
                    <a:pt x="8837" y="11869"/>
                    <a:pt x="8837" y="11884"/>
                    <a:pt x="8837" y="11900"/>
                  </a:cubicBezTo>
                  <a:cubicBezTo>
                    <a:pt x="8799" y="11898"/>
                    <a:pt x="8760" y="11892"/>
                    <a:pt x="8722" y="11897"/>
                  </a:cubicBezTo>
                  <a:cubicBezTo>
                    <a:pt x="8649" y="11922"/>
                    <a:pt x="8599" y="11986"/>
                    <a:pt x="8555" y="12046"/>
                  </a:cubicBezTo>
                  <a:cubicBezTo>
                    <a:pt x="8634" y="12069"/>
                    <a:pt x="8716" y="12090"/>
                    <a:pt x="8799" y="12094"/>
                  </a:cubicBezTo>
                  <a:cubicBezTo>
                    <a:pt x="8892" y="12115"/>
                    <a:pt x="8915" y="11974"/>
                    <a:pt x="9009" y="11987"/>
                  </a:cubicBezTo>
                  <a:cubicBezTo>
                    <a:pt x="9067" y="12001"/>
                    <a:pt x="9118" y="12037"/>
                    <a:pt x="9170" y="12067"/>
                  </a:cubicBezTo>
                  <a:cubicBezTo>
                    <a:pt x="9170" y="12080"/>
                    <a:pt x="9169" y="12093"/>
                    <a:pt x="9169" y="12106"/>
                  </a:cubicBezTo>
                  <a:cubicBezTo>
                    <a:pt x="9109" y="12118"/>
                    <a:pt x="9049" y="12132"/>
                    <a:pt x="8990" y="12147"/>
                  </a:cubicBezTo>
                  <a:cubicBezTo>
                    <a:pt x="8910" y="12186"/>
                    <a:pt x="8882" y="12280"/>
                    <a:pt x="8869" y="12362"/>
                  </a:cubicBezTo>
                  <a:cubicBezTo>
                    <a:pt x="8921" y="12358"/>
                    <a:pt x="8969" y="12334"/>
                    <a:pt x="9022" y="12334"/>
                  </a:cubicBezTo>
                  <a:cubicBezTo>
                    <a:pt x="9056" y="12368"/>
                    <a:pt x="9109" y="12396"/>
                    <a:pt x="9114" y="12448"/>
                  </a:cubicBezTo>
                  <a:cubicBezTo>
                    <a:pt x="9054" y="12446"/>
                    <a:pt x="8994" y="12440"/>
                    <a:pt x="8934" y="12442"/>
                  </a:cubicBezTo>
                  <a:cubicBezTo>
                    <a:pt x="8889" y="12444"/>
                    <a:pt x="8846" y="12423"/>
                    <a:pt x="8812" y="12395"/>
                  </a:cubicBezTo>
                  <a:cubicBezTo>
                    <a:pt x="8780" y="12355"/>
                    <a:pt x="8767" y="12300"/>
                    <a:pt x="8723" y="12270"/>
                  </a:cubicBezTo>
                  <a:cubicBezTo>
                    <a:pt x="8654" y="12207"/>
                    <a:pt x="8554" y="12208"/>
                    <a:pt x="8466" y="12206"/>
                  </a:cubicBezTo>
                  <a:cubicBezTo>
                    <a:pt x="8466" y="12241"/>
                    <a:pt x="8477" y="12274"/>
                    <a:pt x="8495" y="12304"/>
                  </a:cubicBezTo>
                  <a:cubicBezTo>
                    <a:pt x="8517" y="12343"/>
                    <a:pt x="8522" y="12392"/>
                    <a:pt x="8557" y="12423"/>
                  </a:cubicBezTo>
                  <a:cubicBezTo>
                    <a:pt x="8602" y="12472"/>
                    <a:pt x="8689" y="12440"/>
                    <a:pt x="8723" y="12503"/>
                  </a:cubicBezTo>
                  <a:cubicBezTo>
                    <a:pt x="8654" y="12529"/>
                    <a:pt x="8576" y="12565"/>
                    <a:pt x="8503" y="12535"/>
                  </a:cubicBezTo>
                  <a:cubicBezTo>
                    <a:pt x="8457" y="12516"/>
                    <a:pt x="8397" y="12506"/>
                    <a:pt x="8360" y="12547"/>
                  </a:cubicBezTo>
                  <a:cubicBezTo>
                    <a:pt x="8312" y="12619"/>
                    <a:pt x="8285" y="12703"/>
                    <a:pt x="8240" y="12777"/>
                  </a:cubicBezTo>
                  <a:cubicBezTo>
                    <a:pt x="8256" y="12793"/>
                    <a:pt x="8275" y="12807"/>
                    <a:pt x="8298" y="12814"/>
                  </a:cubicBezTo>
                  <a:cubicBezTo>
                    <a:pt x="8343" y="12798"/>
                    <a:pt x="8389" y="12783"/>
                    <a:pt x="8437" y="12771"/>
                  </a:cubicBezTo>
                  <a:cubicBezTo>
                    <a:pt x="8537" y="12751"/>
                    <a:pt x="8566" y="12618"/>
                    <a:pt x="8673" y="12612"/>
                  </a:cubicBezTo>
                  <a:cubicBezTo>
                    <a:pt x="8682" y="12665"/>
                    <a:pt x="8616" y="12692"/>
                    <a:pt x="8622" y="12744"/>
                  </a:cubicBezTo>
                  <a:cubicBezTo>
                    <a:pt x="8624" y="12792"/>
                    <a:pt x="8627" y="12840"/>
                    <a:pt x="8629" y="12888"/>
                  </a:cubicBezTo>
                  <a:cubicBezTo>
                    <a:pt x="8654" y="12887"/>
                    <a:pt x="8683" y="12894"/>
                    <a:pt x="8704" y="12876"/>
                  </a:cubicBezTo>
                  <a:cubicBezTo>
                    <a:pt x="8769" y="12830"/>
                    <a:pt x="8825" y="12767"/>
                    <a:pt x="8855" y="12692"/>
                  </a:cubicBezTo>
                  <a:cubicBezTo>
                    <a:pt x="8879" y="12646"/>
                    <a:pt x="8882" y="12582"/>
                    <a:pt x="8936" y="12561"/>
                  </a:cubicBezTo>
                  <a:cubicBezTo>
                    <a:pt x="8993" y="12512"/>
                    <a:pt x="9063" y="12562"/>
                    <a:pt x="9125" y="12573"/>
                  </a:cubicBezTo>
                  <a:cubicBezTo>
                    <a:pt x="9127" y="12586"/>
                    <a:pt x="9129" y="12600"/>
                    <a:pt x="9131" y="12614"/>
                  </a:cubicBezTo>
                  <a:cubicBezTo>
                    <a:pt x="9013" y="12623"/>
                    <a:pt x="8894" y="12694"/>
                    <a:pt x="8863" y="12814"/>
                  </a:cubicBezTo>
                  <a:cubicBezTo>
                    <a:pt x="8935" y="12813"/>
                    <a:pt x="9008" y="12816"/>
                    <a:pt x="9079" y="12806"/>
                  </a:cubicBezTo>
                  <a:cubicBezTo>
                    <a:pt x="9152" y="12780"/>
                    <a:pt x="9195" y="12710"/>
                    <a:pt x="9253" y="12664"/>
                  </a:cubicBezTo>
                  <a:cubicBezTo>
                    <a:pt x="9279" y="12632"/>
                    <a:pt x="9324" y="12646"/>
                    <a:pt x="9358" y="12655"/>
                  </a:cubicBezTo>
                  <a:cubicBezTo>
                    <a:pt x="9427" y="12683"/>
                    <a:pt x="9500" y="12707"/>
                    <a:pt x="9555" y="12760"/>
                  </a:cubicBezTo>
                  <a:cubicBezTo>
                    <a:pt x="9727" y="12843"/>
                    <a:pt x="9860" y="12996"/>
                    <a:pt x="9933" y="13171"/>
                  </a:cubicBezTo>
                  <a:cubicBezTo>
                    <a:pt x="9927" y="13176"/>
                    <a:pt x="9915" y="13187"/>
                    <a:pt x="9910" y="13192"/>
                  </a:cubicBezTo>
                  <a:cubicBezTo>
                    <a:pt x="9860" y="13154"/>
                    <a:pt x="9800" y="13138"/>
                    <a:pt x="9748" y="13108"/>
                  </a:cubicBezTo>
                  <a:cubicBezTo>
                    <a:pt x="9745" y="13049"/>
                    <a:pt x="9751" y="12977"/>
                    <a:pt x="9695" y="12940"/>
                  </a:cubicBezTo>
                  <a:cubicBezTo>
                    <a:pt x="9652" y="12890"/>
                    <a:pt x="9584" y="12877"/>
                    <a:pt x="9521" y="12874"/>
                  </a:cubicBezTo>
                  <a:cubicBezTo>
                    <a:pt x="9504" y="12884"/>
                    <a:pt x="9478" y="12900"/>
                    <a:pt x="9489" y="12924"/>
                  </a:cubicBezTo>
                  <a:cubicBezTo>
                    <a:pt x="9506" y="12988"/>
                    <a:pt x="9540" y="13047"/>
                    <a:pt x="9596" y="13084"/>
                  </a:cubicBezTo>
                  <a:cubicBezTo>
                    <a:pt x="9597" y="13099"/>
                    <a:pt x="9597" y="13115"/>
                    <a:pt x="9598" y="13131"/>
                  </a:cubicBezTo>
                  <a:cubicBezTo>
                    <a:pt x="9541" y="13124"/>
                    <a:pt x="9485" y="13133"/>
                    <a:pt x="9428" y="13130"/>
                  </a:cubicBezTo>
                  <a:cubicBezTo>
                    <a:pt x="9378" y="13102"/>
                    <a:pt x="9376" y="13034"/>
                    <a:pt x="9331" y="13000"/>
                  </a:cubicBezTo>
                  <a:cubicBezTo>
                    <a:pt x="9254" y="12920"/>
                    <a:pt x="9131" y="12941"/>
                    <a:pt x="9035" y="12968"/>
                  </a:cubicBezTo>
                  <a:cubicBezTo>
                    <a:pt x="9085" y="13028"/>
                    <a:pt x="9127" y="13125"/>
                    <a:pt x="9218" y="13120"/>
                  </a:cubicBezTo>
                  <a:cubicBezTo>
                    <a:pt x="9218" y="13137"/>
                    <a:pt x="9218" y="13153"/>
                    <a:pt x="9218" y="13169"/>
                  </a:cubicBezTo>
                  <a:cubicBezTo>
                    <a:pt x="9117" y="13206"/>
                    <a:pt x="9003" y="13163"/>
                    <a:pt x="8907" y="13217"/>
                  </a:cubicBezTo>
                  <a:cubicBezTo>
                    <a:pt x="8880" y="13243"/>
                    <a:pt x="8858" y="13274"/>
                    <a:pt x="8841" y="13307"/>
                  </a:cubicBezTo>
                  <a:cubicBezTo>
                    <a:pt x="8835" y="13354"/>
                    <a:pt x="8830" y="13401"/>
                    <a:pt x="8823" y="13447"/>
                  </a:cubicBezTo>
                  <a:cubicBezTo>
                    <a:pt x="8888" y="13468"/>
                    <a:pt x="8947" y="13429"/>
                    <a:pt x="9006" y="13409"/>
                  </a:cubicBezTo>
                  <a:cubicBezTo>
                    <a:pt x="9100" y="13382"/>
                    <a:pt x="9113" y="13247"/>
                    <a:pt x="9221" y="13244"/>
                  </a:cubicBezTo>
                  <a:cubicBezTo>
                    <a:pt x="9189" y="13303"/>
                    <a:pt x="9136" y="13356"/>
                    <a:pt x="9139" y="13428"/>
                  </a:cubicBezTo>
                  <a:cubicBezTo>
                    <a:pt x="9129" y="13458"/>
                    <a:pt x="9153" y="13513"/>
                    <a:pt x="9189" y="13485"/>
                  </a:cubicBezTo>
                  <a:cubicBezTo>
                    <a:pt x="9258" y="13448"/>
                    <a:pt x="9353" y="13425"/>
                    <a:pt x="9377" y="13340"/>
                  </a:cubicBezTo>
                  <a:cubicBezTo>
                    <a:pt x="9389" y="13282"/>
                    <a:pt x="9434" y="13233"/>
                    <a:pt x="9496" y="13231"/>
                  </a:cubicBezTo>
                  <a:cubicBezTo>
                    <a:pt x="9480" y="13267"/>
                    <a:pt x="9453" y="13299"/>
                    <a:pt x="9445" y="13339"/>
                  </a:cubicBezTo>
                  <a:cubicBezTo>
                    <a:pt x="9439" y="13386"/>
                    <a:pt x="9442" y="13435"/>
                    <a:pt x="9447" y="13482"/>
                  </a:cubicBezTo>
                  <a:cubicBezTo>
                    <a:pt x="9485" y="13486"/>
                    <a:pt x="9516" y="13464"/>
                    <a:pt x="9545" y="13443"/>
                  </a:cubicBezTo>
                  <a:cubicBezTo>
                    <a:pt x="9628" y="13395"/>
                    <a:pt x="9659" y="13291"/>
                    <a:pt x="9747" y="13249"/>
                  </a:cubicBezTo>
                  <a:cubicBezTo>
                    <a:pt x="9818" y="13237"/>
                    <a:pt x="9881" y="13284"/>
                    <a:pt x="9938" y="13320"/>
                  </a:cubicBezTo>
                  <a:cubicBezTo>
                    <a:pt x="10016" y="13387"/>
                    <a:pt x="10074" y="13478"/>
                    <a:pt x="10090" y="13581"/>
                  </a:cubicBezTo>
                  <a:cubicBezTo>
                    <a:pt x="10102" y="13660"/>
                    <a:pt x="10189" y="13684"/>
                    <a:pt x="10235" y="13739"/>
                  </a:cubicBezTo>
                  <a:cubicBezTo>
                    <a:pt x="10243" y="13787"/>
                    <a:pt x="10207" y="13828"/>
                    <a:pt x="10174" y="13859"/>
                  </a:cubicBezTo>
                  <a:cubicBezTo>
                    <a:pt x="10150" y="13859"/>
                    <a:pt x="10138" y="13835"/>
                    <a:pt x="10121" y="13821"/>
                  </a:cubicBezTo>
                  <a:cubicBezTo>
                    <a:pt x="10090" y="13785"/>
                    <a:pt x="10043" y="13768"/>
                    <a:pt x="9999" y="13755"/>
                  </a:cubicBezTo>
                  <a:cubicBezTo>
                    <a:pt x="9922" y="13780"/>
                    <a:pt x="9857" y="13834"/>
                    <a:pt x="9808" y="13898"/>
                  </a:cubicBezTo>
                  <a:cubicBezTo>
                    <a:pt x="9813" y="13905"/>
                    <a:pt x="9823" y="13921"/>
                    <a:pt x="9827" y="13929"/>
                  </a:cubicBezTo>
                  <a:cubicBezTo>
                    <a:pt x="9916" y="13953"/>
                    <a:pt x="10007" y="13929"/>
                    <a:pt x="10096" y="13923"/>
                  </a:cubicBezTo>
                  <a:cubicBezTo>
                    <a:pt x="10096" y="13931"/>
                    <a:pt x="10097" y="13948"/>
                    <a:pt x="10098" y="13956"/>
                  </a:cubicBezTo>
                  <a:cubicBezTo>
                    <a:pt x="10061" y="14008"/>
                    <a:pt x="10016" y="14055"/>
                    <a:pt x="9977" y="14105"/>
                  </a:cubicBezTo>
                  <a:cubicBezTo>
                    <a:pt x="9916" y="14081"/>
                    <a:pt x="9871" y="14014"/>
                    <a:pt x="9802" y="14006"/>
                  </a:cubicBezTo>
                  <a:cubicBezTo>
                    <a:pt x="9722" y="14021"/>
                    <a:pt x="9662" y="14085"/>
                    <a:pt x="9627" y="14157"/>
                  </a:cubicBezTo>
                  <a:cubicBezTo>
                    <a:pt x="9638" y="14187"/>
                    <a:pt x="9668" y="14209"/>
                    <a:pt x="9699" y="14210"/>
                  </a:cubicBezTo>
                  <a:cubicBezTo>
                    <a:pt x="9757" y="14220"/>
                    <a:pt x="9809" y="14187"/>
                    <a:pt x="9864" y="14177"/>
                  </a:cubicBezTo>
                  <a:cubicBezTo>
                    <a:pt x="9870" y="14182"/>
                    <a:pt x="9882" y="14194"/>
                    <a:pt x="9887" y="14200"/>
                  </a:cubicBezTo>
                  <a:cubicBezTo>
                    <a:pt x="9868" y="14247"/>
                    <a:pt x="9834" y="14286"/>
                    <a:pt x="9806" y="14328"/>
                  </a:cubicBezTo>
                  <a:cubicBezTo>
                    <a:pt x="9784" y="14367"/>
                    <a:pt x="9726" y="14355"/>
                    <a:pt x="9702" y="14391"/>
                  </a:cubicBezTo>
                  <a:cubicBezTo>
                    <a:pt x="9674" y="14429"/>
                    <a:pt x="9657" y="14475"/>
                    <a:pt x="9642" y="14520"/>
                  </a:cubicBezTo>
                  <a:cubicBezTo>
                    <a:pt x="9658" y="14577"/>
                    <a:pt x="9682" y="14634"/>
                    <a:pt x="9713" y="14685"/>
                  </a:cubicBezTo>
                  <a:cubicBezTo>
                    <a:pt x="9742" y="14693"/>
                    <a:pt x="9759" y="14666"/>
                    <a:pt x="9779" y="14650"/>
                  </a:cubicBezTo>
                  <a:cubicBezTo>
                    <a:pt x="9809" y="14622"/>
                    <a:pt x="9842" y="14598"/>
                    <a:pt x="9865" y="14564"/>
                  </a:cubicBezTo>
                  <a:cubicBezTo>
                    <a:pt x="9880" y="14490"/>
                    <a:pt x="9836" y="14415"/>
                    <a:pt x="9869" y="14343"/>
                  </a:cubicBezTo>
                  <a:cubicBezTo>
                    <a:pt x="9877" y="14305"/>
                    <a:pt x="9914" y="14295"/>
                    <a:pt x="9948" y="14294"/>
                  </a:cubicBezTo>
                  <a:cubicBezTo>
                    <a:pt x="9938" y="14346"/>
                    <a:pt x="9907" y="14405"/>
                    <a:pt x="9940" y="14456"/>
                  </a:cubicBezTo>
                  <a:cubicBezTo>
                    <a:pt x="9973" y="14522"/>
                    <a:pt x="10047" y="14547"/>
                    <a:pt x="10114" y="14566"/>
                  </a:cubicBezTo>
                  <a:cubicBezTo>
                    <a:pt x="10118" y="14502"/>
                    <a:pt x="10122" y="14431"/>
                    <a:pt x="10083" y="14375"/>
                  </a:cubicBezTo>
                  <a:cubicBezTo>
                    <a:pt x="10051" y="14317"/>
                    <a:pt x="9992" y="14260"/>
                    <a:pt x="10008" y="14187"/>
                  </a:cubicBezTo>
                  <a:cubicBezTo>
                    <a:pt x="10026" y="14135"/>
                    <a:pt x="10057" y="14088"/>
                    <a:pt x="10095" y="14047"/>
                  </a:cubicBezTo>
                  <a:cubicBezTo>
                    <a:pt x="10103" y="14046"/>
                    <a:pt x="10119" y="14044"/>
                    <a:pt x="10127" y="14043"/>
                  </a:cubicBezTo>
                  <a:cubicBezTo>
                    <a:pt x="10126" y="14116"/>
                    <a:pt x="10091" y="14192"/>
                    <a:pt x="10121" y="14264"/>
                  </a:cubicBezTo>
                  <a:cubicBezTo>
                    <a:pt x="10139" y="14295"/>
                    <a:pt x="10163" y="14323"/>
                    <a:pt x="10187" y="14351"/>
                  </a:cubicBezTo>
                  <a:cubicBezTo>
                    <a:pt x="10230" y="14304"/>
                    <a:pt x="10256" y="14244"/>
                    <a:pt x="10279" y="14185"/>
                  </a:cubicBezTo>
                  <a:cubicBezTo>
                    <a:pt x="10264" y="14109"/>
                    <a:pt x="10196" y="14042"/>
                    <a:pt x="10224" y="13961"/>
                  </a:cubicBezTo>
                  <a:cubicBezTo>
                    <a:pt x="10247" y="13917"/>
                    <a:pt x="10269" y="13843"/>
                    <a:pt x="10332" y="13855"/>
                  </a:cubicBezTo>
                  <a:cubicBezTo>
                    <a:pt x="10423" y="13852"/>
                    <a:pt x="10498" y="13907"/>
                    <a:pt x="10575" y="13946"/>
                  </a:cubicBezTo>
                  <a:cubicBezTo>
                    <a:pt x="10638" y="13992"/>
                    <a:pt x="10667" y="14067"/>
                    <a:pt x="10707" y="14130"/>
                  </a:cubicBezTo>
                  <a:cubicBezTo>
                    <a:pt x="10765" y="14227"/>
                    <a:pt x="10724" y="14341"/>
                    <a:pt x="10734" y="14446"/>
                  </a:cubicBezTo>
                  <a:cubicBezTo>
                    <a:pt x="10733" y="14500"/>
                    <a:pt x="10762" y="14547"/>
                    <a:pt x="10774" y="14599"/>
                  </a:cubicBezTo>
                  <a:cubicBezTo>
                    <a:pt x="10786" y="14681"/>
                    <a:pt x="10834" y="14754"/>
                    <a:pt x="10829" y="14839"/>
                  </a:cubicBezTo>
                  <a:cubicBezTo>
                    <a:pt x="10849" y="14919"/>
                    <a:pt x="10843" y="15001"/>
                    <a:pt x="10837" y="15082"/>
                  </a:cubicBezTo>
                  <a:cubicBezTo>
                    <a:pt x="10818" y="15176"/>
                    <a:pt x="10838" y="15274"/>
                    <a:pt x="10813" y="15367"/>
                  </a:cubicBezTo>
                  <a:cubicBezTo>
                    <a:pt x="10766" y="15471"/>
                    <a:pt x="10676" y="15546"/>
                    <a:pt x="10617" y="15641"/>
                  </a:cubicBezTo>
                  <a:cubicBezTo>
                    <a:pt x="10605" y="15687"/>
                    <a:pt x="10607" y="15735"/>
                    <a:pt x="10600" y="15781"/>
                  </a:cubicBezTo>
                  <a:cubicBezTo>
                    <a:pt x="10578" y="15776"/>
                    <a:pt x="10553" y="15778"/>
                    <a:pt x="10537" y="15760"/>
                  </a:cubicBezTo>
                  <a:cubicBezTo>
                    <a:pt x="10487" y="15723"/>
                    <a:pt x="10492" y="15654"/>
                    <a:pt x="10464" y="15603"/>
                  </a:cubicBezTo>
                  <a:cubicBezTo>
                    <a:pt x="10433" y="15509"/>
                    <a:pt x="10317" y="15487"/>
                    <a:pt x="10275" y="15400"/>
                  </a:cubicBezTo>
                  <a:cubicBezTo>
                    <a:pt x="10245" y="15348"/>
                    <a:pt x="10222" y="15287"/>
                    <a:pt x="10165" y="15259"/>
                  </a:cubicBezTo>
                  <a:cubicBezTo>
                    <a:pt x="10084" y="15244"/>
                    <a:pt x="10002" y="15259"/>
                    <a:pt x="9922" y="15270"/>
                  </a:cubicBezTo>
                  <a:cubicBezTo>
                    <a:pt x="9922" y="15323"/>
                    <a:pt x="9967" y="15356"/>
                    <a:pt x="10003" y="15387"/>
                  </a:cubicBezTo>
                  <a:cubicBezTo>
                    <a:pt x="10032" y="15398"/>
                    <a:pt x="10064" y="15394"/>
                    <a:pt x="10094" y="15397"/>
                  </a:cubicBezTo>
                  <a:cubicBezTo>
                    <a:pt x="10097" y="15415"/>
                    <a:pt x="10099" y="15433"/>
                    <a:pt x="10102" y="15452"/>
                  </a:cubicBezTo>
                  <a:cubicBezTo>
                    <a:pt x="10019" y="15460"/>
                    <a:pt x="9962" y="15543"/>
                    <a:pt x="9877" y="15533"/>
                  </a:cubicBezTo>
                  <a:cubicBezTo>
                    <a:pt x="9827" y="15531"/>
                    <a:pt x="9784" y="15563"/>
                    <a:pt x="9740" y="15580"/>
                  </a:cubicBezTo>
                  <a:cubicBezTo>
                    <a:pt x="9711" y="15643"/>
                    <a:pt x="9691" y="15711"/>
                    <a:pt x="9699" y="15781"/>
                  </a:cubicBezTo>
                  <a:cubicBezTo>
                    <a:pt x="9695" y="15811"/>
                    <a:pt x="9720" y="15832"/>
                    <a:pt x="9742" y="15850"/>
                  </a:cubicBezTo>
                  <a:cubicBezTo>
                    <a:pt x="9819" y="15807"/>
                    <a:pt x="9888" y="15750"/>
                    <a:pt x="9945" y="15683"/>
                  </a:cubicBezTo>
                  <a:cubicBezTo>
                    <a:pt x="9971" y="15642"/>
                    <a:pt x="9978" y="15589"/>
                    <a:pt x="10016" y="15556"/>
                  </a:cubicBezTo>
                  <a:cubicBezTo>
                    <a:pt x="10046" y="15522"/>
                    <a:pt x="10106" y="15510"/>
                    <a:pt x="10135" y="15551"/>
                  </a:cubicBezTo>
                  <a:cubicBezTo>
                    <a:pt x="10099" y="15592"/>
                    <a:pt x="10051" y="15627"/>
                    <a:pt x="10037" y="15683"/>
                  </a:cubicBezTo>
                  <a:cubicBezTo>
                    <a:pt x="10025" y="15746"/>
                    <a:pt x="10047" y="15808"/>
                    <a:pt x="10063" y="15868"/>
                  </a:cubicBezTo>
                  <a:cubicBezTo>
                    <a:pt x="10073" y="15869"/>
                    <a:pt x="10094" y="15871"/>
                    <a:pt x="10104" y="15872"/>
                  </a:cubicBezTo>
                  <a:cubicBezTo>
                    <a:pt x="10132" y="15816"/>
                    <a:pt x="10173" y="15770"/>
                    <a:pt x="10213" y="15723"/>
                  </a:cubicBezTo>
                  <a:cubicBezTo>
                    <a:pt x="10256" y="15668"/>
                    <a:pt x="10217" y="15561"/>
                    <a:pt x="10303" y="15545"/>
                  </a:cubicBezTo>
                  <a:cubicBezTo>
                    <a:pt x="10359" y="15587"/>
                    <a:pt x="10417" y="15644"/>
                    <a:pt x="10416" y="15719"/>
                  </a:cubicBezTo>
                  <a:cubicBezTo>
                    <a:pt x="10421" y="15795"/>
                    <a:pt x="10489" y="15843"/>
                    <a:pt x="10535" y="15897"/>
                  </a:cubicBezTo>
                  <a:cubicBezTo>
                    <a:pt x="10538" y="15949"/>
                    <a:pt x="10538" y="16002"/>
                    <a:pt x="10535" y="16054"/>
                  </a:cubicBezTo>
                  <a:cubicBezTo>
                    <a:pt x="10481" y="16053"/>
                    <a:pt x="10442" y="16013"/>
                    <a:pt x="10393" y="15997"/>
                  </a:cubicBezTo>
                  <a:cubicBezTo>
                    <a:pt x="10353" y="15983"/>
                    <a:pt x="10314" y="15964"/>
                    <a:pt x="10272" y="15954"/>
                  </a:cubicBezTo>
                  <a:cubicBezTo>
                    <a:pt x="10179" y="15943"/>
                    <a:pt x="10091" y="15989"/>
                    <a:pt x="10015" y="16039"/>
                  </a:cubicBezTo>
                  <a:cubicBezTo>
                    <a:pt x="10091" y="16106"/>
                    <a:pt x="10192" y="16166"/>
                    <a:pt x="10296" y="16135"/>
                  </a:cubicBezTo>
                  <a:cubicBezTo>
                    <a:pt x="10341" y="16131"/>
                    <a:pt x="10366" y="16093"/>
                    <a:pt x="10398" y="16067"/>
                  </a:cubicBezTo>
                  <a:cubicBezTo>
                    <a:pt x="10443" y="16079"/>
                    <a:pt x="10484" y="16112"/>
                    <a:pt x="10481" y="16163"/>
                  </a:cubicBezTo>
                  <a:cubicBezTo>
                    <a:pt x="10427" y="16175"/>
                    <a:pt x="10368" y="16196"/>
                    <a:pt x="10352" y="16255"/>
                  </a:cubicBezTo>
                  <a:cubicBezTo>
                    <a:pt x="10300" y="16336"/>
                    <a:pt x="10291" y="16438"/>
                    <a:pt x="10333" y="16525"/>
                  </a:cubicBezTo>
                  <a:cubicBezTo>
                    <a:pt x="10381" y="16492"/>
                    <a:pt x="10430" y="16461"/>
                    <a:pt x="10478" y="16428"/>
                  </a:cubicBezTo>
                  <a:cubicBezTo>
                    <a:pt x="10530" y="16395"/>
                    <a:pt x="10516" y="16321"/>
                    <a:pt x="10560" y="16282"/>
                  </a:cubicBezTo>
                  <a:cubicBezTo>
                    <a:pt x="10615" y="16361"/>
                    <a:pt x="10663" y="16445"/>
                    <a:pt x="10705" y="16531"/>
                  </a:cubicBezTo>
                  <a:cubicBezTo>
                    <a:pt x="10726" y="16669"/>
                    <a:pt x="10618" y="16785"/>
                    <a:pt x="10614" y="16922"/>
                  </a:cubicBezTo>
                  <a:cubicBezTo>
                    <a:pt x="10616" y="16978"/>
                    <a:pt x="10606" y="17033"/>
                    <a:pt x="10602" y="17089"/>
                  </a:cubicBezTo>
                  <a:cubicBezTo>
                    <a:pt x="10597" y="17226"/>
                    <a:pt x="10608" y="17363"/>
                    <a:pt x="10599" y="17500"/>
                  </a:cubicBezTo>
                  <a:cubicBezTo>
                    <a:pt x="10600" y="17641"/>
                    <a:pt x="10573" y="17781"/>
                    <a:pt x="10569" y="17922"/>
                  </a:cubicBezTo>
                  <a:cubicBezTo>
                    <a:pt x="10565" y="18016"/>
                    <a:pt x="10510" y="18090"/>
                    <a:pt x="10489" y="18179"/>
                  </a:cubicBezTo>
                  <a:cubicBezTo>
                    <a:pt x="10464" y="18288"/>
                    <a:pt x="10445" y="18399"/>
                    <a:pt x="10434" y="18511"/>
                  </a:cubicBezTo>
                  <a:cubicBezTo>
                    <a:pt x="10418" y="18673"/>
                    <a:pt x="10417" y="18837"/>
                    <a:pt x="10432" y="19000"/>
                  </a:cubicBezTo>
                  <a:cubicBezTo>
                    <a:pt x="10438" y="19073"/>
                    <a:pt x="10453" y="19142"/>
                    <a:pt x="10443" y="19215"/>
                  </a:cubicBezTo>
                  <a:cubicBezTo>
                    <a:pt x="10432" y="19296"/>
                    <a:pt x="10426" y="19375"/>
                    <a:pt x="10404" y="19455"/>
                  </a:cubicBezTo>
                  <a:cubicBezTo>
                    <a:pt x="10354" y="19635"/>
                    <a:pt x="10305" y="19816"/>
                    <a:pt x="10270" y="20000"/>
                  </a:cubicBezTo>
                  <a:lnTo>
                    <a:pt x="12439" y="20000"/>
                  </a:lnTo>
                  <a:cubicBezTo>
                    <a:pt x="12424" y="19906"/>
                    <a:pt x="12416" y="19810"/>
                    <a:pt x="12407" y="19715"/>
                  </a:cubicBezTo>
                  <a:cubicBezTo>
                    <a:pt x="12398" y="19627"/>
                    <a:pt x="12377" y="19544"/>
                    <a:pt x="12365" y="19457"/>
                  </a:cubicBezTo>
                  <a:cubicBezTo>
                    <a:pt x="12341" y="19274"/>
                    <a:pt x="12351" y="19089"/>
                    <a:pt x="12361" y="18906"/>
                  </a:cubicBezTo>
                  <a:cubicBezTo>
                    <a:pt x="12368" y="18769"/>
                    <a:pt x="12376" y="18632"/>
                    <a:pt x="12356" y="18496"/>
                  </a:cubicBezTo>
                  <a:cubicBezTo>
                    <a:pt x="12337" y="18370"/>
                    <a:pt x="12298" y="18250"/>
                    <a:pt x="12287" y="18122"/>
                  </a:cubicBezTo>
                  <a:cubicBezTo>
                    <a:pt x="12287" y="18021"/>
                    <a:pt x="12267" y="17920"/>
                    <a:pt x="12272" y="17818"/>
                  </a:cubicBezTo>
                  <a:cubicBezTo>
                    <a:pt x="12276" y="17751"/>
                    <a:pt x="12265" y="17682"/>
                    <a:pt x="12281" y="17616"/>
                  </a:cubicBezTo>
                  <a:cubicBezTo>
                    <a:pt x="12296" y="17542"/>
                    <a:pt x="12283" y="17467"/>
                    <a:pt x="12275" y="17393"/>
                  </a:cubicBezTo>
                  <a:cubicBezTo>
                    <a:pt x="12270" y="17317"/>
                    <a:pt x="12268" y="17241"/>
                    <a:pt x="12260" y="17165"/>
                  </a:cubicBezTo>
                  <a:cubicBezTo>
                    <a:pt x="12269" y="17003"/>
                    <a:pt x="12272" y="16841"/>
                    <a:pt x="12267" y="16679"/>
                  </a:cubicBezTo>
                  <a:cubicBezTo>
                    <a:pt x="12272" y="16601"/>
                    <a:pt x="12268" y="16523"/>
                    <a:pt x="12257" y="16446"/>
                  </a:cubicBezTo>
                  <a:cubicBezTo>
                    <a:pt x="12246" y="16366"/>
                    <a:pt x="12274" y="16287"/>
                    <a:pt x="12269" y="16208"/>
                  </a:cubicBezTo>
                  <a:cubicBezTo>
                    <a:pt x="12264" y="16111"/>
                    <a:pt x="12289" y="16015"/>
                    <a:pt x="12285" y="15919"/>
                  </a:cubicBezTo>
                  <a:cubicBezTo>
                    <a:pt x="12282" y="15842"/>
                    <a:pt x="12302" y="15767"/>
                    <a:pt x="12306" y="15691"/>
                  </a:cubicBezTo>
                  <a:cubicBezTo>
                    <a:pt x="12307" y="15632"/>
                    <a:pt x="12341" y="15576"/>
                    <a:pt x="12325" y="15517"/>
                  </a:cubicBezTo>
                  <a:cubicBezTo>
                    <a:pt x="12306" y="15414"/>
                    <a:pt x="12306" y="15309"/>
                    <a:pt x="12300" y="15205"/>
                  </a:cubicBezTo>
                  <a:cubicBezTo>
                    <a:pt x="12278" y="15099"/>
                    <a:pt x="12293" y="14991"/>
                    <a:pt x="12287" y="14884"/>
                  </a:cubicBezTo>
                  <a:cubicBezTo>
                    <a:pt x="12265" y="14693"/>
                    <a:pt x="12180" y="14516"/>
                    <a:pt x="12165" y="14323"/>
                  </a:cubicBezTo>
                  <a:cubicBezTo>
                    <a:pt x="12156" y="14222"/>
                    <a:pt x="12227" y="14143"/>
                    <a:pt x="12274" y="14061"/>
                  </a:cubicBezTo>
                  <a:cubicBezTo>
                    <a:pt x="12320" y="13980"/>
                    <a:pt x="12410" y="13914"/>
                    <a:pt x="12507" y="13937"/>
                  </a:cubicBezTo>
                  <a:cubicBezTo>
                    <a:pt x="12593" y="13971"/>
                    <a:pt x="12671" y="14028"/>
                    <a:pt x="12723" y="14106"/>
                  </a:cubicBezTo>
                  <a:cubicBezTo>
                    <a:pt x="12740" y="14156"/>
                    <a:pt x="12730" y="14212"/>
                    <a:pt x="12689" y="14247"/>
                  </a:cubicBezTo>
                  <a:cubicBezTo>
                    <a:pt x="12608" y="14330"/>
                    <a:pt x="12539" y="14441"/>
                    <a:pt x="12563" y="14562"/>
                  </a:cubicBezTo>
                  <a:cubicBezTo>
                    <a:pt x="12641" y="14560"/>
                    <a:pt x="12723" y="14530"/>
                    <a:pt x="12776" y="14470"/>
                  </a:cubicBezTo>
                  <a:cubicBezTo>
                    <a:pt x="12810" y="14404"/>
                    <a:pt x="12796" y="14323"/>
                    <a:pt x="12838" y="14259"/>
                  </a:cubicBezTo>
                  <a:cubicBezTo>
                    <a:pt x="12905" y="14321"/>
                    <a:pt x="12956" y="14433"/>
                    <a:pt x="12895" y="14515"/>
                  </a:cubicBezTo>
                  <a:cubicBezTo>
                    <a:pt x="12835" y="14587"/>
                    <a:pt x="12760" y="14650"/>
                    <a:pt x="12729" y="14741"/>
                  </a:cubicBezTo>
                  <a:cubicBezTo>
                    <a:pt x="12721" y="14778"/>
                    <a:pt x="12722" y="14817"/>
                    <a:pt x="12726" y="14854"/>
                  </a:cubicBezTo>
                  <a:cubicBezTo>
                    <a:pt x="12797" y="14858"/>
                    <a:pt x="12849" y="14805"/>
                    <a:pt x="12891" y="14755"/>
                  </a:cubicBezTo>
                  <a:cubicBezTo>
                    <a:pt x="12898" y="14718"/>
                    <a:pt x="12901" y="14681"/>
                    <a:pt x="12910" y="14645"/>
                  </a:cubicBezTo>
                  <a:cubicBezTo>
                    <a:pt x="12919" y="14645"/>
                    <a:pt x="12938" y="14646"/>
                    <a:pt x="12947" y="14646"/>
                  </a:cubicBezTo>
                  <a:cubicBezTo>
                    <a:pt x="12975" y="14685"/>
                    <a:pt x="12982" y="14735"/>
                    <a:pt x="12996" y="14779"/>
                  </a:cubicBezTo>
                  <a:cubicBezTo>
                    <a:pt x="12985" y="14872"/>
                    <a:pt x="12917" y="14941"/>
                    <a:pt x="12896" y="15030"/>
                  </a:cubicBezTo>
                  <a:cubicBezTo>
                    <a:pt x="12876" y="15113"/>
                    <a:pt x="12913" y="15195"/>
                    <a:pt x="12944" y="15270"/>
                  </a:cubicBezTo>
                  <a:cubicBezTo>
                    <a:pt x="12964" y="15279"/>
                    <a:pt x="12987" y="15276"/>
                    <a:pt x="13009" y="15278"/>
                  </a:cubicBezTo>
                  <a:cubicBezTo>
                    <a:pt x="13035" y="15208"/>
                    <a:pt x="13098" y="15159"/>
                    <a:pt x="13116" y="15086"/>
                  </a:cubicBezTo>
                  <a:cubicBezTo>
                    <a:pt x="13152" y="15005"/>
                    <a:pt x="13138" y="14907"/>
                    <a:pt x="13090" y="14834"/>
                  </a:cubicBezTo>
                  <a:cubicBezTo>
                    <a:pt x="13054" y="14776"/>
                    <a:pt x="13027" y="14712"/>
                    <a:pt x="13013" y="14645"/>
                  </a:cubicBezTo>
                  <a:cubicBezTo>
                    <a:pt x="13026" y="14646"/>
                    <a:pt x="13052" y="14649"/>
                    <a:pt x="13066" y="14650"/>
                  </a:cubicBezTo>
                  <a:cubicBezTo>
                    <a:pt x="13119" y="14702"/>
                    <a:pt x="13155" y="14774"/>
                    <a:pt x="13226" y="14805"/>
                  </a:cubicBezTo>
                  <a:cubicBezTo>
                    <a:pt x="13271" y="14830"/>
                    <a:pt x="13349" y="14836"/>
                    <a:pt x="13370" y="14777"/>
                  </a:cubicBezTo>
                  <a:cubicBezTo>
                    <a:pt x="13346" y="14701"/>
                    <a:pt x="13305" y="14625"/>
                    <a:pt x="13236" y="14581"/>
                  </a:cubicBezTo>
                  <a:cubicBezTo>
                    <a:pt x="13162" y="14531"/>
                    <a:pt x="13075" y="14490"/>
                    <a:pt x="13027" y="14411"/>
                  </a:cubicBezTo>
                  <a:cubicBezTo>
                    <a:pt x="12986" y="14344"/>
                    <a:pt x="12937" y="14281"/>
                    <a:pt x="12904" y="14209"/>
                  </a:cubicBezTo>
                  <a:cubicBezTo>
                    <a:pt x="12984" y="14197"/>
                    <a:pt x="13061" y="14265"/>
                    <a:pt x="13139" y="14230"/>
                  </a:cubicBezTo>
                  <a:cubicBezTo>
                    <a:pt x="13176" y="14202"/>
                    <a:pt x="13236" y="14161"/>
                    <a:pt x="13211" y="14107"/>
                  </a:cubicBezTo>
                  <a:cubicBezTo>
                    <a:pt x="13165" y="14051"/>
                    <a:pt x="13091" y="14035"/>
                    <a:pt x="13023" y="14023"/>
                  </a:cubicBezTo>
                  <a:cubicBezTo>
                    <a:pt x="12955" y="14012"/>
                    <a:pt x="12894" y="14059"/>
                    <a:pt x="12826" y="14056"/>
                  </a:cubicBezTo>
                  <a:cubicBezTo>
                    <a:pt x="12798" y="14042"/>
                    <a:pt x="12783" y="14012"/>
                    <a:pt x="12763" y="13990"/>
                  </a:cubicBezTo>
                  <a:cubicBezTo>
                    <a:pt x="12724" y="13941"/>
                    <a:pt x="12665" y="13916"/>
                    <a:pt x="12621" y="13873"/>
                  </a:cubicBezTo>
                  <a:cubicBezTo>
                    <a:pt x="12619" y="13864"/>
                    <a:pt x="12616" y="13847"/>
                    <a:pt x="12614" y="13838"/>
                  </a:cubicBezTo>
                  <a:cubicBezTo>
                    <a:pt x="12667" y="13806"/>
                    <a:pt x="12728" y="13773"/>
                    <a:pt x="12792" y="13789"/>
                  </a:cubicBezTo>
                  <a:cubicBezTo>
                    <a:pt x="12836" y="13799"/>
                    <a:pt x="12883" y="13796"/>
                    <a:pt x="12926" y="13811"/>
                  </a:cubicBezTo>
                  <a:cubicBezTo>
                    <a:pt x="12994" y="13831"/>
                    <a:pt x="13050" y="13879"/>
                    <a:pt x="13119" y="13896"/>
                  </a:cubicBezTo>
                  <a:cubicBezTo>
                    <a:pt x="13224" y="13931"/>
                    <a:pt x="13338" y="13873"/>
                    <a:pt x="13440" y="13924"/>
                  </a:cubicBezTo>
                  <a:cubicBezTo>
                    <a:pt x="13496" y="13933"/>
                    <a:pt x="13544" y="13985"/>
                    <a:pt x="13533" y="14045"/>
                  </a:cubicBezTo>
                  <a:cubicBezTo>
                    <a:pt x="13507" y="14120"/>
                    <a:pt x="13449" y="14183"/>
                    <a:pt x="13440" y="14264"/>
                  </a:cubicBezTo>
                  <a:cubicBezTo>
                    <a:pt x="13437" y="14318"/>
                    <a:pt x="13452" y="14370"/>
                    <a:pt x="13461" y="14423"/>
                  </a:cubicBezTo>
                  <a:cubicBezTo>
                    <a:pt x="13515" y="14409"/>
                    <a:pt x="13547" y="14359"/>
                    <a:pt x="13582" y="14321"/>
                  </a:cubicBezTo>
                  <a:cubicBezTo>
                    <a:pt x="13623" y="14269"/>
                    <a:pt x="13610" y="14202"/>
                    <a:pt x="13609" y="14142"/>
                  </a:cubicBezTo>
                  <a:cubicBezTo>
                    <a:pt x="13683" y="14136"/>
                    <a:pt x="13743" y="14220"/>
                    <a:pt x="13733" y="14289"/>
                  </a:cubicBezTo>
                  <a:cubicBezTo>
                    <a:pt x="13712" y="14333"/>
                    <a:pt x="13691" y="14378"/>
                    <a:pt x="13694" y="14428"/>
                  </a:cubicBezTo>
                  <a:cubicBezTo>
                    <a:pt x="13689" y="14498"/>
                    <a:pt x="13752" y="14543"/>
                    <a:pt x="13766" y="14608"/>
                  </a:cubicBezTo>
                  <a:cubicBezTo>
                    <a:pt x="13772" y="14608"/>
                    <a:pt x="13785" y="14609"/>
                    <a:pt x="13791" y="14609"/>
                  </a:cubicBezTo>
                  <a:cubicBezTo>
                    <a:pt x="13808" y="14572"/>
                    <a:pt x="13830" y="14538"/>
                    <a:pt x="13851" y="14504"/>
                  </a:cubicBezTo>
                  <a:cubicBezTo>
                    <a:pt x="13864" y="14440"/>
                    <a:pt x="13795" y="14381"/>
                    <a:pt x="13840" y="14319"/>
                  </a:cubicBezTo>
                  <a:cubicBezTo>
                    <a:pt x="13876" y="14346"/>
                    <a:pt x="13910" y="14375"/>
                    <a:pt x="13943" y="14405"/>
                  </a:cubicBezTo>
                  <a:cubicBezTo>
                    <a:pt x="13950" y="14462"/>
                    <a:pt x="13931" y="14528"/>
                    <a:pt x="13971" y="14577"/>
                  </a:cubicBezTo>
                  <a:cubicBezTo>
                    <a:pt x="14002" y="14639"/>
                    <a:pt x="14075" y="14655"/>
                    <a:pt x="14127" y="14694"/>
                  </a:cubicBezTo>
                  <a:cubicBezTo>
                    <a:pt x="14151" y="14714"/>
                    <a:pt x="14183" y="14712"/>
                    <a:pt x="14213" y="14717"/>
                  </a:cubicBezTo>
                  <a:cubicBezTo>
                    <a:pt x="14211" y="14666"/>
                    <a:pt x="14222" y="14611"/>
                    <a:pt x="14200" y="14563"/>
                  </a:cubicBezTo>
                  <a:cubicBezTo>
                    <a:pt x="14180" y="14519"/>
                    <a:pt x="14150" y="14479"/>
                    <a:pt x="14117" y="14445"/>
                  </a:cubicBezTo>
                  <a:cubicBezTo>
                    <a:pt x="14071" y="14395"/>
                    <a:pt x="14003" y="14377"/>
                    <a:pt x="13950" y="14338"/>
                  </a:cubicBezTo>
                  <a:cubicBezTo>
                    <a:pt x="13923" y="14317"/>
                    <a:pt x="13908" y="14286"/>
                    <a:pt x="13891" y="14257"/>
                  </a:cubicBezTo>
                  <a:cubicBezTo>
                    <a:pt x="13945" y="14259"/>
                    <a:pt x="14002" y="14249"/>
                    <a:pt x="14052" y="14271"/>
                  </a:cubicBezTo>
                  <a:cubicBezTo>
                    <a:pt x="14091" y="14284"/>
                    <a:pt x="14127" y="14308"/>
                    <a:pt x="14170" y="14302"/>
                  </a:cubicBezTo>
                  <a:cubicBezTo>
                    <a:pt x="14185" y="14218"/>
                    <a:pt x="14091" y="14146"/>
                    <a:pt x="14012" y="14150"/>
                  </a:cubicBezTo>
                  <a:cubicBezTo>
                    <a:pt x="13946" y="14142"/>
                    <a:pt x="13882" y="14167"/>
                    <a:pt x="13817" y="14166"/>
                  </a:cubicBezTo>
                  <a:cubicBezTo>
                    <a:pt x="13775" y="14158"/>
                    <a:pt x="13714" y="14110"/>
                    <a:pt x="13751" y="14065"/>
                  </a:cubicBezTo>
                  <a:cubicBezTo>
                    <a:pt x="13802" y="14046"/>
                    <a:pt x="13856" y="14074"/>
                    <a:pt x="13905" y="14089"/>
                  </a:cubicBezTo>
                  <a:cubicBezTo>
                    <a:pt x="13968" y="14062"/>
                    <a:pt x="14028" y="14018"/>
                    <a:pt x="14056" y="13953"/>
                  </a:cubicBezTo>
                  <a:cubicBezTo>
                    <a:pt x="13972" y="13922"/>
                    <a:pt x="13891" y="13864"/>
                    <a:pt x="13798" y="13876"/>
                  </a:cubicBezTo>
                  <a:cubicBezTo>
                    <a:pt x="13739" y="13877"/>
                    <a:pt x="13689" y="13918"/>
                    <a:pt x="13630" y="13924"/>
                  </a:cubicBezTo>
                  <a:cubicBezTo>
                    <a:pt x="13579" y="13915"/>
                    <a:pt x="13542" y="13873"/>
                    <a:pt x="13497" y="13852"/>
                  </a:cubicBezTo>
                  <a:cubicBezTo>
                    <a:pt x="13508" y="13790"/>
                    <a:pt x="13585" y="13803"/>
                    <a:pt x="13622" y="13767"/>
                  </a:cubicBezTo>
                  <a:cubicBezTo>
                    <a:pt x="13682" y="13716"/>
                    <a:pt x="13757" y="13675"/>
                    <a:pt x="13838" y="13677"/>
                  </a:cubicBezTo>
                  <a:cubicBezTo>
                    <a:pt x="13895" y="13696"/>
                    <a:pt x="13902" y="13772"/>
                    <a:pt x="13948" y="13808"/>
                  </a:cubicBezTo>
                  <a:cubicBezTo>
                    <a:pt x="14027" y="13872"/>
                    <a:pt x="14129" y="13893"/>
                    <a:pt x="14220" y="13934"/>
                  </a:cubicBezTo>
                  <a:cubicBezTo>
                    <a:pt x="14222" y="13856"/>
                    <a:pt x="14177" y="13788"/>
                    <a:pt x="14139" y="13723"/>
                  </a:cubicBezTo>
                  <a:cubicBezTo>
                    <a:pt x="14089" y="13669"/>
                    <a:pt x="14014" y="13647"/>
                    <a:pt x="13950" y="13612"/>
                  </a:cubicBezTo>
                  <a:cubicBezTo>
                    <a:pt x="13974" y="13561"/>
                    <a:pt x="14032" y="13534"/>
                    <a:pt x="14088" y="13538"/>
                  </a:cubicBezTo>
                  <a:cubicBezTo>
                    <a:pt x="14125" y="13542"/>
                    <a:pt x="14175" y="13537"/>
                    <a:pt x="14193" y="13578"/>
                  </a:cubicBezTo>
                  <a:cubicBezTo>
                    <a:pt x="14225" y="13635"/>
                    <a:pt x="14276" y="13678"/>
                    <a:pt x="14320" y="13725"/>
                  </a:cubicBezTo>
                  <a:cubicBezTo>
                    <a:pt x="14351" y="13756"/>
                    <a:pt x="14375" y="13801"/>
                    <a:pt x="14424" y="13806"/>
                  </a:cubicBezTo>
                  <a:cubicBezTo>
                    <a:pt x="14427" y="13753"/>
                    <a:pt x="14435" y="13700"/>
                    <a:pt x="14426" y="13647"/>
                  </a:cubicBezTo>
                  <a:cubicBezTo>
                    <a:pt x="14396" y="13593"/>
                    <a:pt x="14342" y="13560"/>
                    <a:pt x="14287" y="13536"/>
                  </a:cubicBezTo>
                  <a:cubicBezTo>
                    <a:pt x="14288" y="13524"/>
                    <a:pt x="14292" y="13499"/>
                    <a:pt x="14294" y="13486"/>
                  </a:cubicBezTo>
                  <a:cubicBezTo>
                    <a:pt x="14349" y="13477"/>
                    <a:pt x="14414" y="13466"/>
                    <a:pt x="14457" y="13512"/>
                  </a:cubicBezTo>
                  <a:cubicBezTo>
                    <a:pt x="14496" y="13554"/>
                    <a:pt x="14556" y="13552"/>
                    <a:pt x="14606" y="13573"/>
                  </a:cubicBezTo>
                  <a:cubicBezTo>
                    <a:pt x="14658" y="13528"/>
                    <a:pt x="14741" y="13530"/>
                    <a:pt x="14779" y="13469"/>
                  </a:cubicBezTo>
                  <a:cubicBezTo>
                    <a:pt x="14706" y="13430"/>
                    <a:pt x="14645" y="13373"/>
                    <a:pt x="14570" y="13338"/>
                  </a:cubicBezTo>
                  <a:cubicBezTo>
                    <a:pt x="14532" y="13319"/>
                    <a:pt x="14491" y="13337"/>
                    <a:pt x="14459" y="13359"/>
                  </a:cubicBezTo>
                  <a:cubicBezTo>
                    <a:pt x="14414" y="13393"/>
                    <a:pt x="14355" y="13400"/>
                    <a:pt x="14301" y="13416"/>
                  </a:cubicBezTo>
                  <a:cubicBezTo>
                    <a:pt x="14275" y="13408"/>
                    <a:pt x="14233" y="13404"/>
                    <a:pt x="14248" y="13367"/>
                  </a:cubicBezTo>
                  <a:cubicBezTo>
                    <a:pt x="14259" y="13306"/>
                    <a:pt x="14337" y="13320"/>
                    <a:pt x="14379" y="13295"/>
                  </a:cubicBezTo>
                  <a:cubicBezTo>
                    <a:pt x="14408" y="13262"/>
                    <a:pt x="14431" y="13222"/>
                    <a:pt x="14444" y="13180"/>
                  </a:cubicBezTo>
                  <a:cubicBezTo>
                    <a:pt x="14443" y="13132"/>
                    <a:pt x="14439" y="13083"/>
                    <a:pt x="14439" y="13035"/>
                  </a:cubicBezTo>
                  <a:cubicBezTo>
                    <a:pt x="14424" y="13034"/>
                    <a:pt x="14410" y="13034"/>
                    <a:pt x="14396" y="13035"/>
                  </a:cubicBezTo>
                  <a:cubicBezTo>
                    <a:pt x="14324" y="13078"/>
                    <a:pt x="14262" y="13135"/>
                    <a:pt x="14201" y="13191"/>
                  </a:cubicBezTo>
                  <a:cubicBezTo>
                    <a:pt x="14142" y="13251"/>
                    <a:pt x="14152" y="13341"/>
                    <a:pt x="14121" y="13413"/>
                  </a:cubicBezTo>
                  <a:cubicBezTo>
                    <a:pt x="14068" y="13442"/>
                    <a:pt x="14014" y="13467"/>
                    <a:pt x="13960" y="13491"/>
                  </a:cubicBezTo>
                  <a:cubicBezTo>
                    <a:pt x="13927" y="13408"/>
                    <a:pt x="14004" y="13352"/>
                    <a:pt x="14038" y="13286"/>
                  </a:cubicBezTo>
                  <a:cubicBezTo>
                    <a:pt x="14039" y="13258"/>
                    <a:pt x="14036" y="13229"/>
                    <a:pt x="14039" y="13200"/>
                  </a:cubicBezTo>
                  <a:cubicBezTo>
                    <a:pt x="14059" y="13173"/>
                    <a:pt x="14090" y="13157"/>
                    <a:pt x="14116" y="13136"/>
                  </a:cubicBezTo>
                  <a:cubicBezTo>
                    <a:pt x="14207" y="13069"/>
                    <a:pt x="14251" y="12959"/>
                    <a:pt x="14337" y="12886"/>
                  </a:cubicBezTo>
                  <a:cubicBezTo>
                    <a:pt x="14412" y="12824"/>
                    <a:pt x="14483" y="12755"/>
                    <a:pt x="14570" y="12710"/>
                  </a:cubicBezTo>
                  <a:cubicBezTo>
                    <a:pt x="14632" y="12705"/>
                    <a:pt x="14693" y="12690"/>
                    <a:pt x="14755" y="12687"/>
                  </a:cubicBezTo>
                  <a:cubicBezTo>
                    <a:pt x="14841" y="12691"/>
                    <a:pt x="14939" y="12670"/>
                    <a:pt x="15013" y="12727"/>
                  </a:cubicBezTo>
                  <a:cubicBezTo>
                    <a:pt x="15041" y="12764"/>
                    <a:pt x="15065" y="12815"/>
                    <a:pt x="15046" y="12861"/>
                  </a:cubicBezTo>
                  <a:cubicBezTo>
                    <a:pt x="15005" y="12932"/>
                    <a:pt x="14900" y="12928"/>
                    <a:pt x="14867" y="13006"/>
                  </a:cubicBezTo>
                  <a:cubicBezTo>
                    <a:pt x="14834" y="13086"/>
                    <a:pt x="14798" y="13169"/>
                    <a:pt x="14793" y="13257"/>
                  </a:cubicBezTo>
                  <a:cubicBezTo>
                    <a:pt x="14860" y="13248"/>
                    <a:pt x="14915" y="13206"/>
                    <a:pt x="14968" y="13167"/>
                  </a:cubicBezTo>
                  <a:cubicBezTo>
                    <a:pt x="15002" y="13105"/>
                    <a:pt x="15031" y="13039"/>
                    <a:pt x="15068" y="12979"/>
                  </a:cubicBezTo>
                  <a:cubicBezTo>
                    <a:pt x="15076" y="12959"/>
                    <a:pt x="15099" y="12960"/>
                    <a:pt x="15117" y="12956"/>
                  </a:cubicBezTo>
                  <a:cubicBezTo>
                    <a:pt x="15146" y="13043"/>
                    <a:pt x="15150" y="13136"/>
                    <a:pt x="15139" y="13227"/>
                  </a:cubicBezTo>
                  <a:cubicBezTo>
                    <a:pt x="15090" y="13289"/>
                    <a:pt x="14992" y="13298"/>
                    <a:pt x="14964" y="13378"/>
                  </a:cubicBezTo>
                  <a:cubicBezTo>
                    <a:pt x="14939" y="13445"/>
                    <a:pt x="14893" y="13504"/>
                    <a:pt x="14874" y="13574"/>
                  </a:cubicBezTo>
                  <a:cubicBezTo>
                    <a:pt x="14913" y="13574"/>
                    <a:pt x="14953" y="13573"/>
                    <a:pt x="14990" y="13558"/>
                  </a:cubicBezTo>
                  <a:cubicBezTo>
                    <a:pt x="15079" y="13525"/>
                    <a:pt x="15086" y="13390"/>
                    <a:pt x="15185" y="13376"/>
                  </a:cubicBezTo>
                  <a:cubicBezTo>
                    <a:pt x="15192" y="13416"/>
                    <a:pt x="15215" y="13459"/>
                    <a:pt x="15192" y="13498"/>
                  </a:cubicBezTo>
                  <a:cubicBezTo>
                    <a:pt x="15170" y="13562"/>
                    <a:pt x="15109" y="13599"/>
                    <a:pt x="15068" y="13649"/>
                  </a:cubicBezTo>
                  <a:cubicBezTo>
                    <a:pt x="15045" y="13679"/>
                    <a:pt x="15049" y="13721"/>
                    <a:pt x="15063" y="13754"/>
                  </a:cubicBezTo>
                  <a:cubicBezTo>
                    <a:pt x="15091" y="13825"/>
                    <a:pt x="15112" y="13897"/>
                    <a:pt x="15134" y="13969"/>
                  </a:cubicBezTo>
                  <a:cubicBezTo>
                    <a:pt x="15160" y="13951"/>
                    <a:pt x="15183" y="13929"/>
                    <a:pt x="15196" y="13900"/>
                  </a:cubicBezTo>
                  <a:cubicBezTo>
                    <a:pt x="15232" y="13830"/>
                    <a:pt x="15284" y="13769"/>
                    <a:pt x="15311" y="13694"/>
                  </a:cubicBezTo>
                  <a:cubicBezTo>
                    <a:pt x="15323" y="13590"/>
                    <a:pt x="15261" y="13487"/>
                    <a:pt x="15281" y="13384"/>
                  </a:cubicBezTo>
                  <a:cubicBezTo>
                    <a:pt x="15340" y="13380"/>
                    <a:pt x="15355" y="13452"/>
                    <a:pt x="15380" y="13493"/>
                  </a:cubicBezTo>
                  <a:cubicBezTo>
                    <a:pt x="15421" y="13518"/>
                    <a:pt x="15466" y="13537"/>
                    <a:pt x="15515" y="13528"/>
                  </a:cubicBezTo>
                  <a:cubicBezTo>
                    <a:pt x="15556" y="13524"/>
                    <a:pt x="15637" y="13534"/>
                    <a:pt x="15635" y="13474"/>
                  </a:cubicBezTo>
                  <a:cubicBezTo>
                    <a:pt x="15588" y="13397"/>
                    <a:pt x="15523" y="13330"/>
                    <a:pt x="15444" y="13287"/>
                  </a:cubicBezTo>
                  <a:cubicBezTo>
                    <a:pt x="15386" y="13261"/>
                    <a:pt x="15289" y="13279"/>
                    <a:pt x="15269" y="13203"/>
                  </a:cubicBezTo>
                  <a:cubicBezTo>
                    <a:pt x="15255" y="13132"/>
                    <a:pt x="15217" y="13067"/>
                    <a:pt x="15218" y="12993"/>
                  </a:cubicBezTo>
                  <a:cubicBezTo>
                    <a:pt x="15252" y="12998"/>
                    <a:pt x="15294" y="12984"/>
                    <a:pt x="15322" y="13011"/>
                  </a:cubicBezTo>
                  <a:cubicBezTo>
                    <a:pt x="15374" y="13049"/>
                    <a:pt x="15411" y="13103"/>
                    <a:pt x="15461" y="13145"/>
                  </a:cubicBezTo>
                  <a:cubicBezTo>
                    <a:pt x="15480" y="13021"/>
                    <a:pt x="15411" y="12896"/>
                    <a:pt x="15309" y="12829"/>
                  </a:cubicBezTo>
                  <a:cubicBezTo>
                    <a:pt x="15258" y="12809"/>
                    <a:pt x="15203" y="12803"/>
                    <a:pt x="15151" y="12787"/>
                  </a:cubicBezTo>
                  <a:cubicBezTo>
                    <a:pt x="15104" y="12758"/>
                    <a:pt x="15072" y="12705"/>
                    <a:pt x="15076" y="12649"/>
                  </a:cubicBezTo>
                  <a:cubicBezTo>
                    <a:pt x="15096" y="12646"/>
                    <a:pt x="15117" y="12644"/>
                    <a:pt x="15137" y="12640"/>
                  </a:cubicBezTo>
                  <a:cubicBezTo>
                    <a:pt x="15259" y="12609"/>
                    <a:pt x="15388" y="12628"/>
                    <a:pt x="15508" y="12663"/>
                  </a:cubicBezTo>
                  <a:cubicBezTo>
                    <a:pt x="15568" y="12682"/>
                    <a:pt x="15597" y="12744"/>
                    <a:pt x="15639" y="12786"/>
                  </a:cubicBezTo>
                  <a:cubicBezTo>
                    <a:pt x="15683" y="12829"/>
                    <a:pt x="15731" y="12870"/>
                    <a:pt x="15788" y="12896"/>
                  </a:cubicBezTo>
                  <a:cubicBezTo>
                    <a:pt x="15826" y="12915"/>
                    <a:pt x="15856" y="12947"/>
                    <a:pt x="15896" y="12963"/>
                  </a:cubicBezTo>
                  <a:cubicBezTo>
                    <a:pt x="15946" y="12925"/>
                    <a:pt x="15899" y="12860"/>
                    <a:pt x="15882" y="12815"/>
                  </a:cubicBezTo>
                  <a:cubicBezTo>
                    <a:pt x="15851" y="12733"/>
                    <a:pt x="15727" y="12760"/>
                    <a:pt x="15699" y="12680"/>
                  </a:cubicBezTo>
                  <a:cubicBezTo>
                    <a:pt x="15796" y="12652"/>
                    <a:pt x="15912" y="12633"/>
                    <a:pt x="15995" y="12706"/>
                  </a:cubicBezTo>
                  <a:cubicBezTo>
                    <a:pt x="16035" y="12732"/>
                    <a:pt x="16011" y="12781"/>
                    <a:pt x="16012" y="12819"/>
                  </a:cubicBezTo>
                  <a:cubicBezTo>
                    <a:pt x="16016" y="12895"/>
                    <a:pt x="16070" y="12952"/>
                    <a:pt x="16107" y="13014"/>
                  </a:cubicBezTo>
                  <a:cubicBezTo>
                    <a:pt x="16131" y="13006"/>
                    <a:pt x="16154" y="12998"/>
                    <a:pt x="16179" y="12990"/>
                  </a:cubicBezTo>
                  <a:cubicBezTo>
                    <a:pt x="16178" y="12948"/>
                    <a:pt x="16181" y="12906"/>
                    <a:pt x="16176" y="12864"/>
                  </a:cubicBezTo>
                  <a:cubicBezTo>
                    <a:pt x="16158" y="12814"/>
                    <a:pt x="16120" y="12773"/>
                    <a:pt x="16110" y="12720"/>
                  </a:cubicBezTo>
                  <a:cubicBezTo>
                    <a:pt x="16190" y="12708"/>
                    <a:pt x="16268" y="12763"/>
                    <a:pt x="16310" y="12828"/>
                  </a:cubicBezTo>
                  <a:cubicBezTo>
                    <a:pt x="16359" y="12918"/>
                    <a:pt x="16466" y="12954"/>
                    <a:pt x="16561" y="12970"/>
                  </a:cubicBezTo>
                  <a:cubicBezTo>
                    <a:pt x="16560" y="12918"/>
                    <a:pt x="16563" y="12863"/>
                    <a:pt x="16538" y="12815"/>
                  </a:cubicBezTo>
                  <a:cubicBezTo>
                    <a:pt x="16511" y="12766"/>
                    <a:pt x="16455" y="12746"/>
                    <a:pt x="16416" y="12709"/>
                  </a:cubicBezTo>
                  <a:cubicBezTo>
                    <a:pt x="16386" y="12689"/>
                    <a:pt x="16362" y="12650"/>
                    <a:pt x="16321" y="12656"/>
                  </a:cubicBezTo>
                  <a:cubicBezTo>
                    <a:pt x="16257" y="12659"/>
                    <a:pt x="16193" y="12654"/>
                    <a:pt x="16132" y="12636"/>
                  </a:cubicBezTo>
                  <a:cubicBezTo>
                    <a:pt x="16131" y="12618"/>
                    <a:pt x="16131" y="12601"/>
                    <a:pt x="16131" y="12584"/>
                  </a:cubicBezTo>
                  <a:cubicBezTo>
                    <a:pt x="16184" y="12565"/>
                    <a:pt x="16247" y="12568"/>
                    <a:pt x="16295" y="12534"/>
                  </a:cubicBezTo>
                  <a:cubicBezTo>
                    <a:pt x="16335" y="12488"/>
                    <a:pt x="16379" y="12430"/>
                    <a:pt x="16367" y="12365"/>
                  </a:cubicBezTo>
                  <a:cubicBezTo>
                    <a:pt x="16355" y="12315"/>
                    <a:pt x="16296" y="12325"/>
                    <a:pt x="16259" y="12336"/>
                  </a:cubicBezTo>
                  <a:cubicBezTo>
                    <a:pt x="16200" y="12337"/>
                    <a:pt x="16159" y="12383"/>
                    <a:pt x="16114" y="12415"/>
                  </a:cubicBezTo>
                  <a:cubicBezTo>
                    <a:pt x="16066" y="12450"/>
                    <a:pt x="16048" y="12510"/>
                    <a:pt x="16014" y="12557"/>
                  </a:cubicBezTo>
                  <a:cubicBezTo>
                    <a:pt x="16001" y="12575"/>
                    <a:pt x="15977" y="12580"/>
                    <a:pt x="15957" y="12579"/>
                  </a:cubicBezTo>
                  <a:cubicBezTo>
                    <a:pt x="15886" y="12578"/>
                    <a:pt x="15816" y="12593"/>
                    <a:pt x="15746" y="12585"/>
                  </a:cubicBezTo>
                  <a:cubicBezTo>
                    <a:pt x="15740" y="12547"/>
                    <a:pt x="15776" y="12530"/>
                    <a:pt x="15799" y="12507"/>
                  </a:cubicBezTo>
                  <a:cubicBezTo>
                    <a:pt x="15824" y="12482"/>
                    <a:pt x="15849" y="12456"/>
                    <a:pt x="15870" y="12427"/>
                  </a:cubicBezTo>
                  <a:cubicBezTo>
                    <a:pt x="15891" y="12376"/>
                    <a:pt x="15889" y="12319"/>
                    <a:pt x="15890" y="12265"/>
                  </a:cubicBezTo>
                  <a:cubicBezTo>
                    <a:pt x="15833" y="12272"/>
                    <a:pt x="15776" y="12280"/>
                    <a:pt x="15718" y="12280"/>
                  </a:cubicBezTo>
                  <a:cubicBezTo>
                    <a:pt x="15689" y="12238"/>
                    <a:pt x="15663" y="12195"/>
                    <a:pt x="15627" y="12160"/>
                  </a:cubicBezTo>
                  <a:cubicBezTo>
                    <a:pt x="15581" y="12117"/>
                    <a:pt x="15523" y="12090"/>
                    <a:pt x="15484" y="12041"/>
                  </a:cubicBezTo>
                  <a:cubicBezTo>
                    <a:pt x="15521" y="12015"/>
                    <a:pt x="15559" y="11988"/>
                    <a:pt x="15605" y="11980"/>
                  </a:cubicBezTo>
                  <a:cubicBezTo>
                    <a:pt x="15663" y="11968"/>
                    <a:pt x="15715" y="11940"/>
                    <a:pt x="15772" y="11926"/>
                  </a:cubicBezTo>
                  <a:cubicBezTo>
                    <a:pt x="15809" y="11947"/>
                    <a:pt x="15838" y="11980"/>
                    <a:pt x="15874" y="12004"/>
                  </a:cubicBezTo>
                  <a:cubicBezTo>
                    <a:pt x="15908" y="12023"/>
                    <a:pt x="15948" y="12026"/>
                    <a:pt x="15987" y="12033"/>
                  </a:cubicBezTo>
                  <a:cubicBezTo>
                    <a:pt x="16053" y="12022"/>
                    <a:pt x="16119" y="11996"/>
                    <a:pt x="16174" y="11957"/>
                  </a:cubicBezTo>
                  <a:cubicBezTo>
                    <a:pt x="16202" y="11942"/>
                    <a:pt x="16203" y="11900"/>
                    <a:pt x="16178" y="11882"/>
                  </a:cubicBezTo>
                  <a:cubicBezTo>
                    <a:pt x="16110" y="11821"/>
                    <a:pt x="16009" y="11800"/>
                    <a:pt x="15922" y="11824"/>
                  </a:cubicBezTo>
                  <a:cubicBezTo>
                    <a:pt x="15896" y="11837"/>
                    <a:pt x="15891" y="11792"/>
                    <a:pt x="15906" y="11781"/>
                  </a:cubicBezTo>
                  <a:cubicBezTo>
                    <a:pt x="15936" y="11744"/>
                    <a:pt x="15970" y="11711"/>
                    <a:pt x="16010" y="11686"/>
                  </a:cubicBezTo>
                  <a:cubicBezTo>
                    <a:pt x="16077" y="11663"/>
                    <a:pt x="16149" y="11677"/>
                    <a:pt x="16215" y="11699"/>
                  </a:cubicBezTo>
                  <a:cubicBezTo>
                    <a:pt x="16282" y="11688"/>
                    <a:pt x="16353" y="11672"/>
                    <a:pt x="16411" y="11633"/>
                  </a:cubicBezTo>
                  <a:cubicBezTo>
                    <a:pt x="16428" y="11622"/>
                    <a:pt x="16437" y="11607"/>
                    <a:pt x="16437" y="11587"/>
                  </a:cubicBezTo>
                  <a:cubicBezTo>
                    <a:pt x="16384" y="11559"/>
                    <a:pt x="16328" y="11540"/>
                    <a:pt x="16275" y="11513"/>
                  </a:cubicBezTo>
                  <a:cubicBezTo>
                    <a:pt x="16192" y="11481"/>
                    <a:pt x="16104" y="11516"/>
                    <a:pt x="16032" y="11559"/>
                  </a:cubicBezTo>
                  <a:cubicBezTo>
                    <a:pt x="15971" y="11606"/>
                    <a:pt x="15921" y="11666"/>
                    <a:pt x="15862" y="11716"/>
                  </a:cubicBezTo>
                  <a:cubicBezTo>
                    <a:pt x="15849" y="11716"/>
                    <a:pt x="15822" y="11716"/>
                    <a:pt x="15808" y="11717"/>
                  </a:cubicBezTo>
                  <a:cubicBezTo>
                    <a:pt x="15819" y="11662"/>
                    <a:pt x="15845" y="11613"/>
                    <a:pt x="15872" y="11565"/>
                  </a:cubicBezTo>
                  <a:cubicBezTo>
                    <a:pt x="15908" y="11500"/>
                    <a:pt x="15875" y="11418"/>
                    <a:pt x="15821" y="11374"/>
                  </a:cubicBezTo>
                  <a:cubicBezTo>
                    <a:pt x="15793" y="11353"/>
                    <a:pt x="15768" y="11313"/>
                    <a:pt x="15728" y="11322"/>
                  </a:cubicBezTo>
                  <a:cubicBezTo>
                    <a:pt x="15698" y="11389"/>
                    <a:pt x="15675" y="11460"/>
                    <a:pt x="15645" y="11527"/>
                  </a:cubicBezTo>
                  <a:cubicBezTo>
                    <a:pt x="15637" y="11614"/>
                    <a:pt x="15688" y="11692"/>
                    <a:pt x="15717" y="11771"/>
                  </a:cubicBezTo>
                  <a:cubicBezTo>
                    <a:pt x="15719" y="11796"/>
                    <a:pt x="15729" y="11832"/>
                    <a:pt x="15699" y="11845"/>
                  </a:cubicBezTo>
                  <a:cubicBezTo>
                    <a:pt x="15630" y="11883"/>
                    <a:pt x="15559" y="11923"/>
                    <a:pt x="15480" y="11930"/>
                  </a:cubicBezTo>
                  <a:cubicBezTo>
                    <a:pt x="15448" y="11871"/>
                    <a:pt x="15531" y="11836"/>
                    <a:pt x="15537" y="11780"/>
                  </a:cubicBezTo>
                  <a:cubicBezTo>
                    <a:pt x="15545" y="11706"/>
                    <a:pt x="15542" y="11631"/>
                    <a:pt x="15532" y="11557"/>
                  </a:cubicBezTo>
                  <a:cubicBezTo>
                    <a:pt x="15524" y="11551"/>
                    <a:pt x="15508" y="11539"/>
                    <a:pt x="15501" y="11533"/>
                  </a:cubicBezTo>
                  <a:cubicBezTo>
                    <a:pt x="15463" y="11553"/>
                    <a:pt x="15432" y="11584"/>
                    <a:pt x="15397" y="11607"/>
                  </a:cubicBezTo>
                  <a:cubicBezTo>
                    <a:pt x="15344" y="11637"/>
                    <a:pt x="15326" y="11699"/>
                    <a:pt x="15313" y="11754"/>
                  </a:cubicBezTo>
                  <a:cubicBezTo>
                    <a:pt x="15313" y="11821"/>
                    <a:pt x="15344" y="11889"/>
                    <a:pt x="15325" y="11956"/>
                  </a:cubicBezTo>
                  <a:cubicBezTo>
                    <a:pt x="15212" y="12013"/>
                    <a:pt x="15075" y="12017"/>
                    <a:pt x="14971" y="12092"/>
                  </a:cubicBezTo>
                  <a:cubicBezTo>
                    <a:pt x="14939" y="12112"/>
                    <a:pt x="14915" y="12157"/>
                    <a:pt x="14871" y="12143"/>
                  </a:cubicBezTo>
                  <a:cubicBezTo>
                    <a:pt x="14867" y="12084"/>
                    <a:pt x="14876" y="12025"/>
                    <a:pt x="14874" y="11967"/>
                  </a:cubicBezTo>
                  <a:cubicBezTo>
                    <a:pt x="14870" y="11945"/>
                    <a:pt x="14877" y="11923"/>
                    <a:pt x="14893" y="11908"/>
                  </a:cubicBezTo>
                  <a:cubicBezTo>
                    <a:pt x="14962" y="11836"/>
                    <a:pt x="15081" y="11888"/>
                    <a:pt x="15151" y="11817"/>
                  </a:cubicBezTo>
                  <a:cubicBezTo>
                    <a:pt x="15175" y="11790"/>
                    <a:pt x="15227" y="11771"/>
                    <a:pt x="15217" y="11727"/>
                  </a:cubicBezTo>
                  <a:cubicBezTo>
                    <a:pt x="15180" y="11716"/>
                    <a:pt x="15143" y="11706"/>
                    <a:pt x="15105" y="11702"/>
                  </a:cubicBezTo>
                  <a:cubicBezTo>
                    <a:pt x="15019" y="11705"/>
                    <a:pt x="14949" y="11760"/>
                    <a:pt x="14875" y="11796"/>
                  </a:cubicBezTo>
                  <a:cubicBezTo>
                    <a:pt x="14827" y="11771"/>
                    <a:pt x="14876" y="11717"/>
                    <a:pt x="14879" y="11678"/>
                  </a:cubicBezTo>
                  <a:cubicBezTo>
                    <a:pt x="14898" y="11641"/>
                    <a:pt x="14860" y="11599"/>
                    <a:pt x="14884" y="11565"/>
                  </a:cubicBezTo>
                  <a:cubicBezTo>
                    <a:pt x="14926" y="11496"/>
                    <a:pt x="14968" y="11425"/>
                    <a:pt x="14977" y="11344"/>
                  </a:cubicBezTo>
                  <a:cubicBezTo>
                    <a:pt x="14986" y="11228"/>
                    <a:pt x="15056" y="11131"/>
                    <a:pt x="15121" y="11040"/>
                  </a:cubicBezTo>
                  <a:cubicBezTo>
                    <a:pt x="15175" y="10940"/>
                    <a:pt x="15289" y="10904"/>
                    <a:pt x="15378" y="10843"/>
                  </a:cubicBezTo>
                  <a:cubicBezTo>
                    <a:pt x="15435" y="10806"/>
                    <a:pt x="15505" y="10814"/>
                    <a:pt x="15568" y="10797"/>
                  </a:cubicBezTo>
                  <a:cubicBezTo>
                    <a:pt x="15650" y="10774"/>
                    <a:pt x="15736" y="10833"/>
                    <a:pt x="15815" y="10793"/>
                  </a:cubicBezTo>
                  <a:cubicBezTo>
                    <a:pt x="15884" y="10754"/>
                    <a:pt x="15960" y="10730"/>
                    <a:pt x="16033" y="10700"/>
                  </a:cubicBezTo>
                  <a:cubicBezTo>
                    <a:pt x="16109" y="10670"/>
                    <a:pt x="16191" y="10695"/>
                    <a:pt x="16266" y="10716"/>
                  </a:cubicBezTo>
                  <a:cubicBezTo>
                    <a:pt x="16313" y="10749"/>
                    <a:pt x="16355" y="10789"/>
                    <a:pt x="16397" y="10828"/>
                  </a:cubicBezTo>
                  <a:cubicBezTo>
                    <a:pt x="16428" y="10852"/>
                    <a:pt x="16422" y="10895"/>
                    <a:pt x="16421" y="10929"/>
                  </a:cubicBezTo>
                  <a:cubicBezTo>
                    <a:pt x="16397" y="11007"/>
                    <a:pt x="16345" y="11079"/>
                    <a:pt x="16342" y="11161"/>
                  </a:cubicBezTo>
                  <a:cubicBezTo>
                    <a:pt x="16354" y="11197"/>
                    <a:pt x="16350" y="11260"/>
                    <a:pt x="16395" y="11267"/>
                  </a:cubicBezTo>
                  <a:cubicBezTo>
                    <a:pt x="16438" y="11241"/>
                    <a:pt x="16478" y="11209"/>
                    <a:pt x="16513" y="11172"/>
                  </a:cubicBezTo>
                  <a:cubicBezTo>
                    <a:pt x="16553" y="11128"/>
                    <a:pt x="16529" y="11064"/>
                    <a:pt x="16540" y="11011"/>
                  </a:cubicBezTo>
                  <a:cubicBezTo>
                    <a:pt x="16562" y="11015"/>
                    <a:pt x="16588" y="11011"/>
                    <a:pt x="16602" y="11033"/>
                  </a:cubicBezTo>
                  <a:cubicBezTo>
                    <a:pt x="16642" y="11072"/>
                    <a:pt x="16686" y="11132"/>
                    <a:pt x="16655" y="11188"/>
                  </a:cubicBezTo>
                  <a:cubicBezTo>
                    <a:pt x="16583" y="11276"/>
                    <a:pt x="16559" y="11393"/>
                    <a:pt x="16575" y="11505"/>
                  </a:cubicBezTo>
                  <a:cubicBezTo>
                    <a:pt x="16640" y="11497"/>
                    <a:pt x="16686" y="11442"/>
                    <a:pt x="16717" y="11389"/>
                  </a:cubicBezTo>
                  <a:cubicBezTo>
                    <a:pt x="16740" y="11350"/>
                    <a:pt x="16711" y="11308"/>
                    <a:pt x="16703" y="11270"/>
                  </a:cubicBezTo>
                  <a:cubicBezTo>
                    <a:pt x="16732" y="11275"/>
                    <a:pt x="16769" y="11275"/>
                    <a:pt x="16786" y="11305"/>
                  </a:cubicBezTo>
                  <a:cubicBezTo>
                    <a:pt x="16831" y="11371"/>
                    <a:pt x="16808" y="11454"/>
                    <a:pt x="16817" y="11528"/>
                  </a:cubicBezTo>
                  <a:cubicBezTo>
                    <a:pt x="16817" y="11601"/>
                    <a:pt x="16878" y="11651"/>
                    <a:pt x="16928" y="11696"/>
                  </a:cubicBezTo>
                  <a:cubicBezTo>
                    <a:pt x="16960" y="11716"/>
                    <a:pt x="16991" y="11752"/>
                    <a:pt x="17033" y="11745"/>
                  </a:cubicBezTo>
                  <a:cubicBezTo>
                    <a:pt x="17066" y="11676"/>
                    <a:pt x="17057" y="11595"/>
                    <a:pt x="17050" y="11522"/>
                  </a:cubicBezTo>
                  <a:cubicBezTo>
                    <a:pt x="17040" y="11429"/>
                    <a:pt x="16956" y="11377"/>
                    <a:pt x="16893" y="11319"/>
                  </a:cubicBezTo>
                  <a:cubicBezTo>
                    <a:pt x="16865" y="11291"/>
                    <a:pt x="16814" y="11265"/>
                    <a:pt x="16829" y="11217"/>
                  </a:cubicBezTo>
                  <a:cubicBezTo>
                    <a:pt x="16867" y="11214"/>
                    <a:pt x="16905" y="11224"/>
                    <a:pt x="16939" y="11243"/>
                  </a:cubicBezTo>
                  <a:cubicBezTo>
                    <a:pt x="17011" y="11283"/>
                    <a:pt x="17093" y="11246"/>
                    <a:pt x="17170" y="11244"/>
                  </a:cubicBezTo>
                  <a:cubicBezTo>
                    <a:pt x="17178" y="11179"/>
                    <a:pt x="17105" y="11150"/>
                    <a:pt x="17058" y="11124"/>
                  </a:cubicBezTo>
                  <a:cubicBezTo>
                    <a:pt x="16960" y="11076"/>
                    <a:pt x="16835" y="11145"/>
                    <a:pt x="16748" y="11068"/>
                  </a:cubicBezTo>
                  <a:cubicBezTo>
                    <a:pt x="16707" y="11032"/>
                    <a:pt x="16662" y="10996"/>
                    <a:pt x="16640" y="10944"/>
                  </a:cubicBezTo>
                  <a:cubicBezTo>
                    <a:pt x="16672" y="10940"/>
                    <a:pt x="16709" y="10934"/>
                    <a:pt x="16736" y="10959"/>
                  </a:cubicBezTo>
                  <a:cubicBezTo>
                    <a:pt x="16784" y="10999"/>
                    <a:pt x="16850" y="10992"/>
                    <a:pt x="16908" y="10990"/>
                  </a:cubicBezTo>
                  <a:cubicBezTo>
                    <a:pt x="16938" y="10982"/>
                    <a:pt x="16986" y="10974"/>
                    <a:pt x="16983" y="10934"/>
                  </a:cubicBezTo>
                  <a:cubicBezTo>
                    <a:pt x="16905" y="10854"/>
                    <a:pt x="16796" y="10817"/>
                    <a:pt x="16696" y="10772"/>
                  </a:cubicBezTo>
                  <a:cubicBezTo>
                    <a:pt x="16659" y="10749"/>
                    <a:pt x="16624" y="10777"/>
                    <a:pt x="16589" y="10789"/>
                  </a:cubicBezTo>
                  <a:cubicBezTo>
                    <a:pt x="16543" y="10810"/>
                    <a:pt x="16499" y="10771"/>
                    <a:pt x="16463" y="10747"/>
                  </a:cubicBezTo>
                  <a:cubicBezTo>
                    <a:pt x="16415" y="10706"/>
                    <a:pt x="16345" y="10700"/>
                    <a:pt x="16308" y="10646"/>
                  </a:cubicBezTo>
                  <a:cubicBezTo>
                    <a:pt x="16376" y="10574"/>
                    <a:pt x="16485" y="10573"/>
                    <a:pt x="16578" y="10582"/>
                  </a:cubicBezTo>
                  <a:cubicBezTo>
                    <a:pt x="16634" y="10608"/>
                    <a:pt x="16667" y="10668"/>
                    <a:pt x="16720" y="10702"/>
                  </a:cubicBezTo>
                  <a:cubicBezTo>
                    <a:pt x="16775" y="10756"/>
                    <a:pt x="16852" y="10768"/>
                    <a:pt x="16925" y="10778"/>
                  </a:cubicBezTo>
                  <a:cubicBezTo>
                    <a:pt x="16913" y="10735"/>
                    <a:pt x="16903" y="10689"/>
                    <a:pt x="16876" y="10653"/>
                  </a:cubicBezTo>
                  <a:cubicBezTo>
                    <a:pt x="16825" y="10613"/>
                    <a:pt x="16759" y="10596"/>
                    <a:pt x="16711" y="10552"/>
                  </a:cubicBezTo>
                  <a:cubicBezTo>
                    <a:pt x="16747" y="10519"/>
                    <a:pt x="16796" y="10511"/>
                    <a:pt x="16841" y="10501"/>
                  </a:cubicBezTo>
                  <a:cubicBezTo>
                    <a:pt x="16914" y="10485"/>
                    <a:pt x="17000" y="10516"/>
                    <a:pt x="17035" y="10586"/>
                  </a:cubicBezTo>
                  <a:cubicBezTo>
                    <a:pt x="17085" y="10678"/>
                    <a:pt x="17196" y="10702"/>
                    <a:pt x="17277" y="10759"/>
                  </a:cubicBezTo>
                  <a:cubicBezTo>
                    <a:pt x="17289" y="10754"/>
                    <a:pt x="17312" y="10745"/>
                    <a:pt x="17324" y="10740"/>
                  </a:cubicBezTo>
                  <a:cubicBezTo>
                    <a:pt x="17298" y="10673"/>
                    <a:pt x="17275" y="10600"/>
                    <a:pt x="17219" y="10553"/>
                  </a:cubicBezTo>
                  <a:cubicBezTo>
                    <a:pt x="17184" y="10515"/>
                    <a:pt x="17129" y="10505"/>
                    <a:pt x="17099" y="10463"/>
                  </a:cubicBezTo>
                  <a:cubicBezTo>
                    <a:pt x="17142" y="10450"/>
                    <a:pt x="17187" y="10437"/>
                    <a:pt x="17233" y="10440"/>
                  </a:cubicBezTo>
                  <a:cubicBezTo>
                    <a:pt x="17312" y="10444"/>
                    <a:pt x="17371" y="10506"/>
                    <a:pt x="17446" y="10523"/>
                  </a:cubicBezTo>
                  <a:cubicBezTo>
                    <a:pt x="17502" y="10540"/>
                    <a:pt x="17561" y="10533"/>
                    <a:pt x="17619" y="10534"/>
                  </a:cubicBezTo>
                  <a:cubicBezTo>
                    <a:pt x="17549" y="10441"/>
                    <a:pt x="17500" y="10324"/>
                    <a:pt x="17398" y="10261"/>
                  </a:cubicBezTo>
                  <a:cubicBezTo>
                    <a:pt x="17336" y="10241"/>
                    <a:pt x="17282" y="10281"/>
                    <a:pt x="17232" y="10310"/>
                  </a:cubicBezTo>
                  <a:cubicBezTo>
                    <a:pt x="17189" y="10340"/>
                    <a:pt x="17133" y="10344"/>
                    <a:pt x="17084" y="10329"/>
                  </a:cubicBezTo>
                  <a:cubicBezTo>
                    <a:pt x="17088" y="10295"/>
                    <a:pt x="17097" y="10258"/>
                    <a:pt x="17128" y="10238"/>
                  </a:cubicBezTo>
                  <a:cubicBezTo>
                    <a:pt x="17162" y="10207"/>
                    <a:pt x="17221" y="10184"/>
                    <a:pt x="17214" y="10129"/>
                  </a:cubicBezTo>
                  <a:cubicBezTo>
                    <a:pt x="17222" y="10079"/>
                    <a:pt x="17179" y="10045"/>
                    <a:pt x="17146" y="10016"/>
                  </a:cubicBezTo>
                  <a:cubicBezTo>
                    <a:pt x="17109" y="9994"/>
                    <a:pt x="17077" y="10033"/>
                    <a:pt x="17054" y="10056"/>
                  </a:cubicBezTo>
                  <a:cubicBezTo>
                    <a:pt x="17012" y="10103"/>
                    <a:pt x="16954" y="10142"/>
                    <a:pt x="16942" y="10208"/>
                  </a:cubicBezTo>
                  <a:cubicBezTo>
                    <a:pt x="16934" y="10263"/>
                    <a:pt x="16933" y="10319"/>
                    <a:pt x="16917" y="10373"/>
                  </a:cubicBezTo>
                  <a:cubicBezTo>
                    <a:pt x="16855" y="10390"/>
                    <a:pt x="16799" y="10446"/>
                    <a:pt x="16731" y="10425"/>
                  </a:cubicBezTo>
                  <a:cubicBezTo>
                    <a:pt x="16766" y="10372"/>
                    <a:pt x="16807" y="10323"/>
                    <a:pt x="16842" y="10270"/>
                  </a:cubicBezTo>
                  <a:cubicBezTo>
                    <a:pt x="16864" y="10217"/>
                    <a:pt x="16863" y="10156"/>
                    <a:pt x="16861" y="10099"/>
                  </a:cubicBezTo>
                  <a:cubicBezTo>
                    <a:pt x="16752" y="10108"/>
                    <a:pt x="16640" y="10183"/>
                    <a:pt x="16619" y="10296"/>
                  </a:cubicBezTo>
                  <a:cubicBezTo>
                    <a:pt x="16610" y="10341"/>
                    <a:pt x="16623" y="10393"/>
                    <a:pt x="16595" y="10433"/>
                  </a:cubicBezTo>
                  <a:cubicBezTo>
                    <a:pt x="16541" y="10468"/>
                    <a:pt x="16473" y="10469"/>
                    <a:pt x="16412" y="10484"/>
                  </a:cubicBezTo>
                  <a:cubicBezTo>
                    <a:pt x="16323" y="10507"/>
                    <a:pt x="16234" y="10529"/>
                    <a:pt x="16147" y="10557"/>
                  </a:cubicBezTo>
                  <a:cubicBezTo>
                    <a:pt x="16060" y="10577"/>
                    <a:pt x="15969" y="10584"/>
                    <a:pt x="15887" y="10620"/>
                  </a:cubicBezTo>
                  <a:cubicBezTo>
                    <a:pt x="15763" y="10673"/>
                    <a:pt x="15627" y="10640"/>
                    <a:pt x="15497" y="10653"/>
                  </a:cubicBezTo>
                  <a:cubicBezTo>
                    <a:pt x="15469" y="10659"/>
                    <a:pt x="15452" y="10625"/>
                    <a:pt x="15465" y="10602"/>
                  </a:cubicBezTo>
                  <a:cubicBezTo>
                    <a:pt x="15484" y="10565"/>
                    <a:pt x="15510" y="10532"/>
                    <a:pt x="15522" y="10491"/>
                  </a:cubicBezTo>
                  <a:cubicBezTo>
                    <a:pt x="15538" y="10442"/>
                    <a:pt x="15460" y="10423"/>
                    <a:pt x="15475" y="10373"/>
                  </a:cubicBezTo>
                  <a:cubicBezTo>
                    <a:pt x="15492" y="10261"/>
                    <a:pt x="15471" y="10128"/>
                    <a:pt x="15372" y="10058"/>
                  </a:cubicBezTo>
                  <a:cubicBezTo>
                    <a:pt x="15370" y="10044"/>
                    <a:pt x="15368" y="10030"/>
                    <a:pt x="15367" y="10016"/>
                  </a:cubicBezTo>
                  <a:cubicBezTo>
                    <a:pt x="15411" y="10008"/>
                    <a:pt x="15461" y="10006"/>
                    <a:pt x="15493" y="9969"/>
                  </a:cubicBezTo>
                  <a:cubicBezTo>
                    <a:pt x="15570" y="9907"/>
                    <a:pt x="15580" y="9802"/>
                    <a:pt x="15568" y="9711"/>
                  </a:cubicBezTo>
                  <a:cubicBezTo>
                    <a:pt x="15558" y="9700"/>
                    <a:pt x="15548" y="9689"/>
                    <a:pt x="15537" y="9679"/>
                  </a:cubicBezTo>
                  <a:cubicBezTo>
                    <a:pt x="15459" y="9711"/>
                    <a:pt x="15379" y="9740"/>
                    <a:pt x="15307" y="9784"/>
                  </a:cubicBezTo>
                  <a:cubicBezTo>
                    <a:pt x="15291" y="9807"/>
                    <a:pt x="15284" y="9834"/>
                    <a:pt x="15274" y="9860"/>
                  </a:cubicBezTo>
                  <a:cubicBezTo>
                    <a:pt x="15267" y="9864"/>
                    <a:pt x="15251" y="9872"/>
                    <a:pt x="15244" y="9877"/>
                  </a:cubicBezTo>
                  <a:cubicBezTo>
                    <a:pt x="15199" y="9835"/>
                    <a:pt x="15141" y="9808"/>
                    <a:pt x="15103" y="9760"/>
                  </a:cubicBezTo>
                  <a:cubicBezTo>
                    <a:pt x="15085" y="9697"/>
                    <a:pt x="15169" y="9674"/>
                    <a:pt x="15194" y="9626"/>
                  </a:cubicBezTo>
                  <a:cubicBezTo>
                    <a:pt x="15225" y="9567"/>
                    <a:pt x="15271" y="9521"/>
                    <a:pt x="15317" y="9474"/>
                  </a:cubicBezTo>
                  <a:cubicBezTo>
                    <a:pt x="15361" y="9400"/>
                    <a:pt x="15400" y="9317"/>
                    <a:pt x="15472" y="9264"/>
                  </a:cubicBezTo>
                  <a:cubicBezTo>
                    <a:pt x="15532" y="9217"/>
                    <a:pt x="15619" y="9186"/>
                    <a:pt x="15690" y="9226"/>
                  </a:cubicBezTo>
                  <a:cubicBezTo>
                    <a:pt x="15750" y="9254"/>
                    <a:pt x="15789" y="9310"/>
                    <a:pt x="15829" y="9360"/>
                  </a:cubicBezTo>
                  <a:cubicBezTo>
                    <a:pt x="15908" y="9430"/>
                    <a:pt x="16021" y="9474"/>
                    <a:pt x="16125" y="9433"/>
                  </a:cubicBezTo>
                  <a:cubicBezTo>
                    <a:pt x="16100" y="9376"/>
                    <a:pt x="16075" y="9320"/>
                    <a:pt x="16047" y="9265"/>
                  </a:cubicBezTo>
                  <a:cubicBezTo>
                    <a:pt x="16017" y="9232"/>
                    <a:pt x="15979" y="9204"/>
                    <a:pt x="15940" y="9183"/>
                  </a:cubicBezTo>
                  <a:cubicBezTo>
                    <a:pt x="15877" y="9177"/>
                    <a:pt x="15814" y="9181"/>
                    <a:pt x="15751" y="9174"/>
                  </a:cubicBezTo>
                  <a:cubicBezTo>
                    <a:pt x="15751" y="9161"/>
                    <a:pt x="15750" y="9133"/>
                    <a:pt x="15749" y="9119"/>
                  </a:cubicBezTo>
                  <a:cubicBezTo>
                    <a:pt x="15794" y="9103"/>
                    <a:pt x="15840" y="9090"/>
                    <a:pt x="15885" y="9076"/>
                  </a:cubicBezTo>
                  <a:cubicBezTo>
                    <a:pt x="15936" y="9059"/>
                    <a:pt x="15991" y="9082"/>
                    <a:pt x="16036" y="9106"/>
                  </a:cubicBezTo>
                  <a:cubicBezTo>
                    <a:pt x="16071" y="9152"/>
                    <a:pt x="16074" y="9214"/>
                    <a:pt x="16109" y="9260"/>
                  </a:cubicBezTo>
                  <a:cubicBezTo>
                    <a:pt x="16143" y="9297"/>
                    <a:pt x="16185" y="9326"/>
                    <a:pt x="16221" y="9362"/>
                  </a:cubicBezTo>
                  <a:cubicBezTo>
                    <a:pt x="16242" y="9380"/>
                    <a:pt x="16259" y="9409"/>
                    <a:pt x="16291" y="9411"/>
                  </a:cubicBezTo>
                  <a:cubicBezTo>
                    <a:pt x="16347" y="9358"/>
                    <a:pt x="16326" y="9271"/>
                    <a:pt x="16299" y="9208"/>
                  </a:cubicBezTo>
                  <a:cubicBezTo>
                    <a:pt x="16278" y="9134"/>
                    <a:pt x="16154" y="9138"/>
                    <a:pt x="16157" y="9055"/>
                  </a:cubicBezTo>
                  <a:cubicBezTo>
                    <a:pt x="16260" y="9031"/>
                    <a:pt x="16284" y="9167"/>
                    <a:pt x="16374" y="9182"/>
                  </a:cubicBezTo>
                  <a:cubicBezTo>
                    <a:pt x="16417" y="9209"/>
                    <a:pt x="16460" y="9174"/>
                    <a:pt x="16503" y="9168"/>
                  </a:cubicBezTo>
                  <a:cubicBezTo>
                    <a:pt x="16536" y="9176"/>
                    <a:pt x="16560" y="9201"/>
                    <a:pt x="16590" y="9215"/>
                  </a:cubicBezTo>
                  <a:cubicBezTo>
                    <a:pt x="16574" y="9165"/>
                    <a:pt x="16562" y="9113"/>
                    <a:pt x="16552" y="9061"/>
                  </a:cubicBezTo>
                  <a:cubicBezTo>
                    <a:pt x="16502" y="8999"/>
                    <a:pt x="16433" y="8946"/>
                    <a:pt x="16353" y="8932"/>
                  </a:cubicBezTo>
                  <a:cubicBezTo>
                    <a:pt x="16283" y="8962"/>
                    <a:pt x="16211" y="8997"/>
                    <a:pt x="16133" y="8979"/>
                  </a:cubicBezTo>
                  <a:cubicBezTo>
                    <a:pt x="16131" y="8965"/>
                    <a:pt x="16130" y="8951"/>
                    <a:pt x="16128" y="8938"/>
                  </a:cubicBezTo>
                  <a:cubicBezTo>
                    <a:pt x="16170" y="8908"/>
                    <a:pt x="16248" y="8888"/>
                    <a:pt x="16235" y="8823"/>
                  </a:cubicBezTo>
                  <a:cubicBezTo>
                    <a:pt x="16224" y="8746"/>
                    <a:pt x="16253" y="8664"/>
                    <a:pt x="16216" y="8591"/>
                  </a:cubicBezTo>
                  <a:cubicBezTo>
                    <a:pt x="16198" y="8557"/>
                    <a:pt x="16212" y="8521"/>
                    <a:pt x="16220" y="8487"/>
                  </a:cubicBezTo>
                  <a:cubicBezTo>
                    <a:pt x="16205" y="8431"/>
                    <a:pt x="16193" y="8367"/>
                    <a:pt x="16150" y="8324"/>
                  </a:cubicBezTo>
                  <a:cubicBezTo>
                    <a:pt x="16102" y="8290"/>
                    <a:pt x="16041" y="8270"/>
                    <a:pt x="15984" y="8293"/>
                  </a:cubicBezTo>
                  <a:cubicBezTo>
                    <a:pt x="15933" y="8287"/>
                    <a:pt x="15870" y="8291"/>
                    <a:pt x="15836" y="8246"/>
                  </a:cubicBezTo>
                  <a:cubicBezTo>
                    <a:pt x="15855" y="8228"/>
                    <a:pt x="15874" y="8209"/>
                    <a:pt x="15897" y="8195"/>
                  </a:cubicBezTo>
                  <a:cubicBezTo>
                    <a:pt x="15943" y="8189"/>
                    <a:pt x="15990" y="8198"/>
                    <a:pt x="16035" y="8186"/>
                  </a:cubicBezTo>
                  <a:cubicBezTo>
                    <a:pt x="16069" y="8169"/>
                    <a:pt x="16099" y="8146"/>
                    <a:pt x="16126" y="8120"/>
                  </a:cubicBezTo>
                  <a:cubicBezTo>
                    <a:pt x="16121" y="8079"/>
                    <a:pt x="16077" y="8070"/>
                    <a:pt x="16044" y="8060"/>
                  </a:cubicBezTo>
                  <a:cubicBezTo>
                    <a:pt x="15985" y="8045"/>
                    <a:pt x="15926" y="8024"/>
                    <a:pt x="15864" y="8025"/>
                  </a:cubicBezTo>
                  <a:cubicBezTo>
                    <a:pt x="15811" y="8016"/>
                    <a:pt x="15769" y="8054"/>
                    <a:pt x="15725" y="8076"/>
                  </a:cubicBezTo>
                  <a:cubicBezTo>
                    <a:pt x="15684" y="8117"/>
                    <a:pt x="15689" y="8180"/>
                    <a:pt x="15669" y="8231"/>
                  </a:cubicBezTo>
                  <a:cubicBezTo>
                    <a:pt x="15608" y="8257"/>
                    <a:pt x="15543" y="8276"/>
                    <a:pt x="15477" y="8274"/>
                  </a:cubicBezTo>
                  <a:cubicBezTo>
                    <a:pt x="15477" y="8263"/>
                    <a:pt x="15478" y="8242"/>
                    <a:pt x="15478" y="8231"/>
                  </a:cubicBezTo>
                  <a:cubicBezTo>
                    <a:pt x="15506" y="8213"/>
                    <a:pt x="15536" y="8198"/>
                    <a:pt x="15568" y="8186"/>
                  </a:cubicBezTo>
                  <a:cubicBezTo>
                    <a:pt x="15598" y="8124"/>
                    <a:pt x="15610" y="8051"/>
                    <a:pt x="15565" y="7993"/>
                  </a:cubicBezTo>
                  <a:cubicBezTo>
                    <a:pt x="15477" y="8021"/>
                    <a:pt x="15398" y="8074"/>
                    <a:pt x="15342" y="8147"/>
                  </a:cubicBezTo>
                  <a:cubicBezTo>
                    <a:pt x="15317" y="8194"/>
                    <a:pt x="15320" y="8251"/>
                    <a:pt x="15306" y="8302"/>
                  </a:cubicBezTo>
                  <a:cubicBezTo>
                    <a:pt x="15267" y="8325"/>
                    <a:pt x="15235" y="8374"/>
                    <a:pt x="15188" y="8374"/>
                  </a:cubicBezTo>
                  <a:cubicBezTo>
                    <a:pt x="15141" y="8316"/>
                    <a:pt x="15085" y="8246"/>
                    <a:pt x="15004" y="8245"/>
                  </a:cubicBezTo>
                  <a:cubicBezTo>
                    <a:pt x="14995" y="8316"/>
                    <a:pt x="15032" y="8383"/>
                    <a:pt x="15023" y="8454"/>
                  </a:cubicBezTo>
                  <a:cubicBezTo>
                    <a:pt x="14952" y="8508"/>
                    <a:pt x="14901" y="8586"/>
                    <a:pt x="14825" y="8633"/>
                  </a:cubicBezTo>
                  <a:cubicBezTo>
                    <a:pt x="14761" y="8672"/>
                    <a:pt x="14694" y="8704"/>
                    <a:pt x="14629" y="8741"/>
                  </a:cubicBezTo>
                  <a:cubicBezTo>
                    <a:pt x="14609" y="8753"/>
                    <a:pt x="14586" y="8756"/>
                    <a:pt x="14565" y="8760"/>
                  </a:cubicBezTo>
                  <a:cubicBezTo>
                    <a:pt x="14558" y="8722"/>
                    <a:pt x="14563" y="8684"/>
                    <a:pt x="14577" y="8647"/>
                  </a:cubicBezTo>
                  <a:cubicBezTo>
                    <a:pt x="14592" y="8603"/>
                    <a:pt x="14575" y="8554"/>
                    <a:pt x="14594" y="8510"/>
                  </a:cubicBezTo>
                  <a:cubicBezTo>
                    <a:pt x="14605" y="8483"/>
                    <a:pt x="14623" y="8460"/>
                    <a:pt x="14638" y="8435"/>
                  </a:cubicBezTo>
                  <a:cubicBezTo>
                    <a:pt x="14678" y="8433"/>
                    <a:pt x="14720" y="8433"/>
                    <a:pt x="14756" y="8412"/>
                  </a:cubicBezTo>
                  <a:cubicBezTo>
                    <a:pt x="14811" y="8379"/>
                    <a:pt x="14851" y="8327"/>
                    <a:pt x="14896" y="8282"/>
                  </a:cubicBezTo>
                  <a:cubicBezTo>
                    <a:pt x="14848" y="8270"/>
                    <a:pt x="14801" y="8258"/>
                    <a:pt x="14755" y="8241"/>
                  </a:cubicBezTo>
                  <a:cubicBezTo>
                    <a:pt x="14722" y="8226"/>
                    <a:pt x="14712" y="8266"/>
                    <a:pt x="14696" y="8285"/>
                  </a:cubicBezTo>
                  <a:cubicBezTo>
                    <a:pt x="14682" y="8284"/>
                    <a:pt x="14668" y="8283"/>
                    <a:pt x="14654" y="8282"/>
                  </a:cubicBezTo>
                  <a:cubicBezTo>
                    <a:pt x="14661" y="8238"/>
                    <a:pt x="14655" y="8183"/>
                    <a:pt x="14695" y="8154"/>
                  </a:cubicBezTo>
                  <a:cubicBezTo>
                    <a:pt x="14732" y="8125"/>
                    <a:pt x="14767" y="8093"/>
                    <a:pt x="14808" y="8070"/>
                  </a:cubicBezTo>
                  <a:cubicBezTo>
                    <a:pt x="14842" y="8062"/>
                    <a:pt x="14877" y="8069"/>
                    <a:pt x="14913" y="8066"/>
                  </a:cubicBezTo>
                  <a:cubicBezTo>
                    <a:pt x="14918" y="8030"/>
                    <a:pt x="14901" y="7996"/>
                    <a:pt x="14877" y="7971"/>
                  </a:cubicBezTo>
                  <a:cubicBezTo>
                    <a:pt x="14836" y="7956"/>
                    <a:pt x="14790" y="7953"/>
                    <a:pt x="14748" y="7964"/>
                  </a:cubicBezTo>
                  <a:cubicBezTo>
                    <a:pt x="14709" y="7994"/>
                    <a:pt x="14686" y="8039"/>
                    <a:pt x="14650" y="8073"/>
                  </a:cubicBezTo>
                  <a:cubicBezTo>
                    <a:pt x="14608" y="8055"/>
                    <a:pt x="14602" y="8008"/>
                    <a:pt x="14587" y="7971"/>
                  </a:cubicBezTo>
                  <a:cubicBezTo>
                    <a:pt x="14562" y="7916"/>
                    <a:pt x="14606" y="7861"/>
                    <a:pt x="14598" y="7805"/>
                  </a:cubicBezTo>
                  <a:cubicBezTo>
                    <a:pt x="14605" y="7753"/>
                    <a:pt x="14529" y="7726"/>
                    <a:pt x="14548" y="7674"/>
                  </a:cubicBezTo>
                  <a:cubicBezTo>
                    <a:pt x="14605" y="7590"/>
                    <a:pt x="14653" y="7497"/>
                    <a:pt x="14732" y="7430"/>
                  </a:cubicBezTo>
                  <a:cubicBezTo>
                    <a:pt x="14799" y="7363"/>
                    <a:pt x="14890" y="7331"/>
                    <a:pt x="14975" y="7294"/>
                  </a:cubicBezTo>
                  <a:cubicBezTo>
                    <a:pt x="15037" y="7276"/>
                    <a:pt x="15099" y="7314"/>
                    <a:pt x="15140" y="7359"/>
                  </a:cubicBezTo>
                  <a:cubicBezTo>
                    <a:pt x="15167" y="7399"/>
                    <a:pt x="15149" y="7452"/>
                    <a:pt x="15169" y="7496"/>
                  </a:cubicBezTo>
                  <a:cubicBezTo>
                    <a:pt x="15206" y="7583"/>
                    <a:pt x="15312" y="7616"/>
                    <a:pt x="15345" y="7707"/>
                  </a:cubicBezTo>
                  <a:cubicBezTo>
                    <a:pt x="15358" y="7708"/>
                    <a:pt x="15371" y="7709"/>
                    <a:pt x="15385" y="7710"/>
                  </a:cubicBezTo>
                  <a:cubicBezTo>
                    <a:pt x="15392" y="7651"/>
                    <a:pt x="15411" y="7591"/>
                    <a:pt x="15388" y="7533"/>
                  </a:cubicBezTo>
                  <a:cubicBezTo>
                    <a:pt x="15372" y="7472"/>
                    <a:pt x="15312" y="7441"/>
                    <a:pt x="15277" y="7392"/>
                  </a:cubicBezTo>
                  <a:cubicBezTo>
                    <a:pt x="15272" y="7362"/>
                    <a:pt x="15285" y="7349"/>
                    <a:pt x="15316" y="7353"/>
                  </a:cubicBezTo>
                  <a:cubicBezTo>
                    <a:pt x="15379" y="7346"/>
                    <a:pt x="15452" y="7363"/>
                    <a:pt x="15492" y="7416"/>
                  </a:cubicBezTo>
                  <a:cubicBezTo>
                    <a:pt x="15499" y="7459"/>
                    <a:pt x="15467" y="7499"/>
                    <a:pt x="15481" y="7542"/>
                  </a:cubicBezTo>
                  <a:cubicBezTo>
                    <a:pt x="15507" y="7621"/>
                    <a:pt x="15519" y="7705"/>
                    <a:pt x="15524" y="7788"/>
                  </a:cubicBezTo>
                  <a:cubicBezTo>
                    <a:pt x="15523" y="7810"/>
                    <a:pt x="15534" y="7821"/>
                    <a:pt x="15557" y="7820"/>
                  </a:cubicBezTo>
                  <a:cubicBezTo>
                    <a:pt x="15616" y="7759"/>
                    <a:pt x="15671" y="7690"/>
                    <a:pt x="15687" y="7605"/>
                  </a:cubicBezTo>
                  <a:cubicBezTo>
                    <a:pt x="15692" y="7539"/>
                    <a:pt x="15645" y="7487"/>
                    <a:pt x="15619" y="7430"/>
                  </a:cubicBezTo>
                  <a:cubicBezTo>
                    <a:pt x="15635" y="7430"/>
                    <a:pt x="15666" y="7430"/>
                    <a:pt x="15682" y="7430"/>
                  </a:cubicBezTo>
                  <a:cubicBezTo>
                    <a:pt x="15741" y="7462"/>
                    <a:pt x="15752" y="7534"/>
                    <a:pt x="15757" y="7595"/>
                  </a:cubicBezTo>
                  <a:cubicBezTo>
                    <a:pt x="15761" y="7679"/>
                    <a:pt x="15843" y="7721"/>
                    <a:pt x="15899" y="7770"/>
                  </a:cubicBezTo>
                  <a:cubicBezTo>
                    <a:pt x="15915" y="7787"/>
                    <a:pt x="15938" y="7790"/>
                    <a:pt x="15959" y="7780"/>
                  </a:cubicBezTo>
                  <a:cubicBezTo>
                    <a:pt x="15967" y="7673"/>
                    <a:pt x="15964" y="7561"/>
                    <a:pt x="15918" y="7463"/>
                  </a:cubicBezTo>
                  <a:cubicBezTo>
                    <a:pt x="15875" y="7392"/>
                    <a:pt x="15783" y="7389"/>
                    <a:pt x="15713" y="7362"/>
                  </a:cubicBezTo>
                  <a:cubicBezTo>
                    <a:pt x="15689" y="7358"/>
                    <a:pt x="15681" y="7337"/>
                    <a:pt x="15673" y="7317"/>
                  </a:cubicBezTo>
                  <a:cubicBezTo>
                    <a:pt x="15716" y="7267"/>
                    <a:pt x="15759" y="7216"/>
                    <a:pt x="15786" y="7155"/>
                  </a:cubicBezTo>
                  <a:cubicBezTo>
                    <a:pt x="15841" y="7156"/>
                    <a:pt x="15896" y="7155"/>
                    <a:pt x="15951" y="7160"/>
                  </a:cubicBezTo>
                  <a:cubicBezTo>
                    <a:pt x="16026" y="7185"/>
                    <a:pt x="16102" y="7206"/>
                    <a:pt x="16174" y="7236"/>
                  </a:cubicBezTo>
                  <a:cubicBezTo>
                    <a:pt x="16276" y="7305"/>
                    <a:pt x="16279" y="7438"/>
                    <a:pt x="16312" y="7544"/>
                  </a:cubicBezTo>
                  <a:cubicBezTo>
                    <a:pt x="16332" y="7587"/>
                    <a:pt x="16350" y="7631"/>
                    <a:pt x="16360" y="7678"/>
                  </a:cubicBezTo>
                  <a:cubicBezTo>
                    <a:pt x="16383" y="7678"/>
                    <a:pt x="16405" y="7678"/>
                    <a:pt x="16428" y="7677"/>
                  </a:cubicBezTo>
                  <a:cubicBezTo>
                    <a:pt x="16437" y="7626"/>
                    <a:pt x="16463" y="7580"/>
                    <a:pt x="16470" y="7529"/>
                  </a:cubicBezTo>
                  <a:cubicBezTo>
                    <a:pt x="16458" y="7499"/>
                    <a:pt x="16441" y="7471"/>
                    <a:pt x="16430" y="7441"/>
                  </a:cubicBezTo>
                  <a:cubicBezTo>
                    <a:pt x="16475" y="7436"/>
                    <a:pt x="16511" y="7464"/>
                    <a:pt x="16545" y="7490"/>
                  </a:cubicBezTo>
                  <a:cubicBezTo>
                    <a:pt x="16544" y="7518"/>
                    <a:pt x="16545" y="7547"/>
                    <a:pt x="16531" y="7573"/>
                  </a:cubicBezTo>
                  <a:cubicBezTo>
                    <a:pt x="16498" y="7640"/>
                    <a:pt x="16496" y="7716"/>
                    <a:pt x="16495" y="7789"/>
                  </a:cubicBezTo>
                  <a:cubicBezTo>
                    <a:pt x="16496" y="7840"/>
                    <a:pt x="16458" y="7878"/>
                    <a:pt x="16437" y="7921"/>
                  </a:cubicBezTo>
                  <a:cubicBezTo>
                    <a:pt x="16552" y="7923"/>
                    <a:pt x="16618" y="7809"/>
                    <a:pt x="16656" y="7717"/>
                  </a:cubicBezTo>
                  <a:cubicBezTo>
                    <a:pt x="16677" y="7736"/>
                    <a:pt x="16695" y="7761"/>
                    <a:pt x="16697" y="7791"/>
                  </a:cubicBezTo>
                  <a:cubicBezTo>
                    <a:pt x="16707" y="7875"/>
                    <a:pt x="16640" y="7946"/>
                    <a:pt x="16651" y="8030"/>
                  </a:cubicBezTo>
                  <a:cubicBezTo>
                    <a:pt x="16669" y="8072"/>
                    <a:pt x="16697" y="8109"/>
                    <a:pt x="16714" y="8152"/>
                  </a:cubicBezTo>
                  <a:cubicBezTo>
                    <a:pt x="16727" y="8181"/>
                    <a:pt x="16732" y="8217"/>
                    <a:pt x="16761" y="8236"/>
                  </a:cubicBezTo>
                  <a:cubicBezTo>
                    <a:pt x="16797" y="8217"/>
                    <a:pt x="16805" y="8173"/>
                    <a:pt x="16827" y="8142"/>
                  </a:cubicBezTo>
                  <a:cubicBezTo>
                    <a:pt x="16871" y="8076"/>
                    <a:pt x="16871" y="7988"/>
                    <a:pt x="16850" y="7914"/>
                  </a:cubicBezTo>
                  <a:cubicBezTo>
                    <a:pt x="16812" y="7848"/>
                    <a:pt x="16784" y="7777"/>
                    <a:pt x="16753" y="7707"/>
                  </a:cubicBezTo>
                  <a:cubicBezTo>
                    <a:pt x="16750" y="7686"/>
                    <a:pt x="16750" y="7666"/>
                    <a:pt x="16751" y="7646"/>
                  </a:cubicBezTo>
                  <a:cubicBezTo>
                    <a:pt x="16836" y="7663"/>
                    <a:pt x="16871" y="7755"/>
                    <a:pt x="16948" y="7787"/>
                  </a:cubicBezTo>
                  <a:cubicBezTo>
                    <a:pt x="16994" y="7818"/>
                    <a:pt x="17050" y="7817"/>
                    <a:pt x="17103" y="7811"/>
                  </a:cubicBezTo>
                  <a:cubicBezTo>
                    <a:pt x="17112" y="7729"/>
                    <a:pt x="17040" y="7673"/>
                    <a:pt x="17006" y="7605"/>
                  </a:cubicBezTo>
                  <a:cubicBezTo>
                    <a:pt x="16935" y="7557"/>
                    <a:pt x="16850" y="7513"/>
                    <a:pt x="16761" y="7520"/>
                  </a:cubicBezTo>
                  <a:cubicBezTo>
                    <a:pt x="16730" y="7520"/>
                    <a:pt x="16695" y="7522"/>
                    <a:pt x="16672" y="7497"/>
                  </a:cubicBezTo>
                  <a:cubicBezTo>
                    <a:pt x="16624" y="7454"/>
                    <a:pt x="16571" y="7416"/>
                    <a:pt x="16520" y="7376"/>
                  </a:cubicBezTo>
                  <a:cubicBezTo>
                    <a:pt x="16504" y="7364"/>
                    <a:pt x="16509" y="7342"/>
                    <a:pt x="16503" y="7326"/>
                  </a:cubicBezTo>
                  <a:cubicBezTo>
                    <a:pt x="16562" y="7322"/>
                    <a:pt x="16622" y="7337"/>
                    <a:pt x="16680" y="7326"/>
                  </a:cubicBezTo>
                  <a:cubicBezTo>
                    <a:pt x="16721" y="7313"/>
                    <a:pt x="16761" y="7296"/>
                    <a:pt x="16802" y="7282"/>
                  </a:cubicBezTo>
                  <a:cubicBezTo>
                    <a:pt x="16802" y="7273"/>
                    <a:pt x="16804" y="7255"/>
                    <a:pt x="16804" y="7245"/>
                  </a:cubicBezTo>
                  <a:cubicBezTo>
                    <a:pt x="16724" y="7196"/>
                    <a:pt x="16645" y="7142"/>
                    <a:pt x="16556" y="7110"/>
                  </a:cubicBezTo>
                  <a:cubicBezTo>
                    <a:pt x="16526" y="7096"/>
                    <a:pt x="16492" y="7092"/>
                    <a:pt x="16461" y="7101"/>
                  </a:cubicBezTo>
                  <a:cubicBezTo>
                    <a:pt x="16412" y="7132"/>
                    <a:pt x="16375" y="7179"/>
                    <a:pt x="16321" y="7201"/>
                  </a:cubicBezTo>
                  <a:cubicBezTo>
                    <a:pt x="16232" y="7157"/>
                    <a:pt x="16139" y="7120"/>
                    <a:pt x="16050" y="7076"/>
                  </a:cubicBezTo>
                  <a:cubicBezTo>
                    <a:pt x="16066" y="7041"/>
                    <a:pt x="16107" y="7040"/>
                    <a:pt x="16140" y="7033"/>
                  </a:cubicBezTo>
                  <a:cubicBezTo>
                    <a:pt x="16188" y="7027"/>
                    <a:pt x="16232" y="7007"/>
                    <a:pt x="16275" y="6985"/>
                  </a:cubicBezTo>
                  <a:cubicBezTo>
                    <a:pt x="16364" y="6947"/>
                    <a:pt x="16423" y="6854"/>
                    <a:pt x="16525" y="6841"/>
                  </a:cubicBezTo>
                  <a:cubicBezTo>
                    <a:pt x="16603" y="6817"/>
                    <a:pt x="16681" y="6865"/>
                    <a:pt x="16730" y="6923"/>
                  </a:cubicBezTo>
                  <a:cubicBezTo>
                    <a:pt x="16800" y="7017"/>
                    <a:pt x="16930" y="7024"/>
                    <a:pt x="17037" y="7022"/>
                  </a:cubicBezTo>
                  <a:cubicBezTo>
                    <a:pt x="17014" y="6896"/>
                    <a:pt x="16898" y="6800"/>
                    <a:pt x="16772" y="6787"/>
                  </a:cubicBezTo>
                  <a:cubicBezTo>
                    <a:pt x="16771" y="6779"/>
                    <a:pt x="16769" y="6762"/>
                    <a:pt x="16768" y="6753"/>
                  </a:cubicBezTo>
                  <a:cubicBezTo>
                    <a:pt x="16845" y="6716"/>
                    <a:pt x="16935" y="6711"/>
                    <a:pt x="17016" y="6739"/>
                  </a:cubicBezTo>
                  <a:cubicBezTo>
                    <a:pt x="17046" y="6772"/>
                    <a:pt x="17064" y="6814"/>
                    <a:pt x="17100" y="6842"/>
                  </a:cubicBezTo>
                  <a:cubicBezTo>
                    <a:pt x="17157" y="6889"/>
                    <a:pt x="17219" y="6930"/>
                    <a:pt x="17283" y="6968"/>
                  </a:cubicBezTo>
                  <a:cubicBezTo>
                    <a:pt x="17313" y="6909"/>
                    <a:pt x="17299" y="6838"/>
                    <a:pt x="17265" y="6784"/>
                  </a:cubicBezTo>
                  <a:cubicBezTo>
                    <a:pt x="17231" y="6745"/>
                    <a:pt x="17170" y="6731"/>
                    <a:pt x="17156" y="6676"/>
                  </a:cubicBezTo>
                  <a:cubicBezTo>
                    <a:pt x="17207" y="6668"/>
                    <a:pt x="17260" y="6651"/>
                    <a:pt x="17311" y="6664"/>
                  </a:cubicBezTo>
                  <a:cubicBezTo>
                    <a:pt x="17352" y="6672"/>
                    <a:pt x="17383" y="6702"/>
                    <a:pt x="17418" y="6722"/>
                  </a:cubicBezTo>
                  <a:cubicBezTo>
                    <a:pt x="17474" y="6756"/>
                    <a:pt x="17545" y="6755"/>
                    <a:pt x="17605" y="6732"/>
                  </a:cubicBezTo>
                  <a:cubicBezTo>
                    <a:pt x="17642" y="6704"/>
                    <a:pt x="17674" y="6668"/>
                    <a:pt x="17717" y="6648"/>
                  </a:cubicBezTo>
                  <a:cubicBezTo>
                    <a:pt x="17756" y="6631"/>
                    <a:pt x="17782" y="6597"/>
                    <a:pt x="17804" y="6562"/>
                  </a:cubicBezTo>
                  <a:cubicBezTo>
                    <a:pt x="17799" y="6551"/>
                    <a:pt x="17788" y="6529"/>
                    <a:pt x="17783" y="6518"/>
                  </a:cubicBezTo>
                  <a:cubicBezTo>
                    <a:pt x="17651" y="6519"/>
                    <a:pt x="17521" y="6475"/>
                    <a:pt x="17388" y="6491"/>
                  </a:cubicBezTo>
                  <a:cubicBezTo>
                    <a:pt x="17319" y="6503"/>
                    <a:pt x="17261" y="6552"/>
                    <a:pt x="17188" y="6555"/>
                  </a:cubicBezTo>
                  <a:cubicBezTo>
                    <a:pt x="17190" y="6527"/>
                    <a:pt x="17200" y="6502"/>
                    <a:pt x="17222" y="6485"/>
                  </a:cubicBezTo>
                  <a:cubicBezTo>
                    <a:pt x="17272" y="6440"/>
                    <a:pt x="17321" y="6391"/>
                    <a:pt x="17345" y="6327"/>
                  </a:cubicBezTo>
                  <a:cubicBezTo>
                    <a:pt x="17274" y="6304"/>
                    <a:pt x="17199" y="6305"/>
                    <a:pt x="17125" y="6293"/>
                  </a:cubicBezTo>
                  <a:cubicBezTo>
                    <a:pt x="17083" y="6304"/>
                    <a:pt x="17033" y="6329"/>
                    <a:pt x="17021" y="6376"/>
                  </a:cubicBezTo>
                  <a:cubicBezTo>
                    <a:pt x="16990" y="6450"/>
                    <a:pt x="16975" y="6534"/>
                    <a:pt x="16922" y="6597"/>
                  </a:cubicBezTo>
                  <a:cubicBezTo>
                    <a:pt x="16873" y="6611"/>
                    <a:pt x="16818" y="6602"/>
                    <a:pt x="16772" y="6628"/>
                  </a:cubicBezTo>
                  <a:cubicBezTo>
                    <a:pt x="16731" y="6646"/>
                    <a:pt x="16695" y="6683"/>
                    <a:pt x="16647" y="6672"/>
                  </a:cubicBezTo>
                  <a:cubicBezTo>
                    <a:pt x="16661" y="6623"/>
                    <a:pt x="16685" y="6578"/>
                    <a:pt x="16695" y="6527"/>
                  </a:cubicBezTo>
                  <a:cubicBezTo>
                    <a:pt x="16699" y="6453"/>
                    <a:pt x="16648" y="6389"/>
                    <a:pt x="16594" y="6343"/>
                  </a:cubicBezTo>
                  <a:cubicBezTo>
                    <a:pt x="16546" y="6376"/>
                    <a:pt x="16525" y="6440"/>
                    <a:pt x="16502" y="6492"/>
                  </a:cubicBezTo>
                  <a:cubicBezTo>
                    <a:pt x="16474" y="6560"/>
                    <a:pt x="16508" y="6632"/>
                    <a:pt x="16496" y="6701"/>
                  </a:cubicBezTo>
                  <a:cubicBezTo>
                    <a:pt x="16429" y="6748"/>
                    <a:pt x="16352" y="6780"/>
                    <a:pt x="16283" y="6825"/>
                  </a:cubicBezTo>
                  <a:cubicBezTo>
                    <a:pt x="16121" y="6916"/>
                    <a:pt x="15917" y="6930"/>
                    <a:pt x="15745" y="6857"/>
                  </a:cubicBezTo>
                  <a:cubicBezTo>
                    <a:pt x="15707" y="6843"/>
                    <a:pt x="15693" y="6801"/>
                    <a:pt x="15659" y="6782"/>
                  </a:cubicBezTo>
                  <a:cubicBezTo>
                    <a:pt x="15618" y="6774"/>
                    <a:pt x="15576" y="6768"/>
                    <a:pt x="15535" y="6758"/>
                  </a:cubicBezTo>
                  <a:cubicBezTo>
                    <a:pt x="15535" y="6710"/>
                    <a:pt x="15575" y="6660"/>
                    <a:pt x="15621" y="6651"/>
                  </a:cubicBezTo>
                  <a:cubicBezTo>
                    <a:pt x="15672" y="6667"/>
                    <a:pt x="15710" y="6711"/>
                    <a:pt x="15763" y="6726"/>
                  </a:cubicBezTo>
                  <a:cubicBezTo>
                    <a:pt x="15846" y="6749"/>
                    <a:pt x="15935" y="6712"/>
                    <a:pt x="15991" y="6648"/>
                  </a:cubicBezTo>
                  <a:cubicBezTo>
                    <a:pt x="15939" y="6614"/>
                    <a:pt x="15881" y="6593"/>
                    <a:pt x="15825" y="6570"/>
                  </a:cubicBezTo>
                  <a:cubicBezTo>
                    <a:pt x="15784" y="6554"/>
                    <a:pt x="15732" y="6564"/>
                    <a:pt x="15701" y="6530"/>
                  </a:cubicBezTo>
                  <a:cubicBezTo>
                    <a:pt x="15745" y="6469"/>
                    <a:pt x="15819" y="6433"/>
                    <a:pt x="15893" y="6427"/>
                  </a:cubicBezTo>
                  <a:cubicBezTo>
                    <a:pt x="15977" y="6419"/>
                    <a:pt x="16050" y="6339"/>
                    <a:pt x="16045" y="6254"/>
                  </a:cubicBezTo>
                  <a:cubicBezTo>
                    <a:pt x="16048" y="6189"/>
                    <a:pt x="16075" y="6127"/>
                    <a:pt x="16066" y="6061"/>
                  </a:cubicBezTo>
                  <a:cubicBezTo>
                    <a:pt x="16037" y="6061"/>
                    <a:pt x="16011" y="6071"/>
                    <a:pt x="15991" y="6090"/>
                  </a:cubicBezTo>
                  <a:cubicBezTo>
                    <a:pt x="15902" y="6164"/>
                    <a:pt x="15773" y="6207"/>
                    <a:pt x="15740" y="6330"/>
                  </a:cubicBezTo>
                  <a:cubicBezTo>
                    <a:pt x="15721" y="6402"/>
                    <a:pt x="15685" y="6482"/>
                    <a:pt x="15603" y="6495"/>
                  </a:cubicBezTo>
                  <a:cubicBezTo>
                    <a:pt x="15589" y="6436"/>
                    <a:pt x="15639" y="6388"/>
                    <a:pt x="15632" y="6330"/>
                  </a:cubicBezTo>
                  <a:cubicBezTo>
                    <a:pt x="15638" y="6206"/>
                    <a:pt x="15509" y="6126"/>
                    <a:pt x="15400" y="6113"/>
                  </a:cubicBezTo>
                  <a:cubicBezTo>
                    <a:pt x="15399" y="6165"/>
                    <a:pt x="15426" y="6212"/>
                    <a:pt x="15433" y="6263"/>
                  </a:cubicBezTo>
                  <a:cubicBezTo>
                    <a:pt x="15440" y="6305"/>
                    <a:pt x="15443" y="6347"/>
                    <a:pt x="15447" y="6389"/>
                  </a:cubicBezTo>
                  <a:cubicBezTo>
                    <a:pt x="15453" y="6460"/>
                    <a:pt x="15528" y="6508"/>
                    <a:pt x="15522" y="6582"/>
                  </a:cubicBezTo>
                  <a:cubicBezTo>
                    <a:pt x="15511" y="6617"/>
                    <a:pt x="15497" y="6672"/>
                    <a:pt x="15449" y="6661"/>
                  </a:cubicBezTo>
                  <a:cubicBezTo>
                    <a:pt x="15440" y="6617"/>
                    <a:pt x="15439" y="6570"/>
                    <a:pt x="15422" y="6528"/>
                  </a:cubicBezTo>
                  <a:cubicBezTo>
                    <a:pt x="15380" y="6461"/>
                    <a:pt x="15304" y="6426"/>
                    <a:pt x="15234" y="6398"/>
                  </a:cubicBezTo>
                  <a:cubicBezTo>
                    <a:pt x="15234" y="6470"/>
                    <a:pt x="15235" y="6542"/>
                    <a:pt x="15237" y="6613"/>
                  </a:cubicBezTo>
                  <a:cubicBezTo>
                    <a:pt x="15249" y="6717"/>
                    <a:pt x="15360" y="6766"/>
                    <a:pt x="15387" y="6864"/>
                  </a:cubicBezTo>
                  <a:cubicBezTo>
                    <a:pt x="15387" y="6893"/>
                    <a:pt x="15366" y="6918"/>
                    <a:pt x="15349" y="6939"/>
                  </a:cubicBezTo>
                  <a:cubicBezTo>
                    <a:pt x="15278" y="7004"/>
                    <a:pt x="15186" y="7035"/>
                    <a:pt x="15097" y="7065"/>
                  </a:cubicBezTo>
                  <a:cubicBezTo>
                    <a:pt x="15028" y="7105"/>
                    <a:pt x="14946" y="7111"/>
                    <a:pt x="14875" y="7148"/>
                  </a:cubicBezTo>
                  <a:cubicBezTo>
                    <a:pt x="14810" y="7175"/>
                    <a:pt x="14741" y="7200"/>
                    <a:pt x="14694" y="7255"/>
                  </a:cubicBezTo>
                  <a:cubicBezTo>
                    <a:pt x="14646" y="7310"/>
                    <a:pt x="14608" y="7371"/>
                    <a:pt x="14556" y="7421"/>
                  </a:cubicBezTo>
                  <a:cubicBezTo>
                    <a:pt x="14474" y="7497"/>
                    <a:pt x="14392" y="7587"/>
                    <a:pt x="14275" y="7605"/>
                  </a:cubicBezTo>
                  <a:cubicBezTo>
                    <a:pt x="14277" y="7570"/>
                    <a:pt x="14283" y="7537"/>
                    <a:pt x="14291" y="7503"/>
                  </a:cubicBezTo>
                  <a:cubicBezTo>
                    <a:pt x="14318" y="7400"/>
                    <a:pt x="14308" y="7291"/>
                    <a:pt x="14331" y="7186"/>
                  </a:cubicBezTo>
                  <a:cubicBezTo>
                    <a:pt x="14365" y="7029"/>
                    <a:pt x="14447" y="6890"/>
                    <a:pt x="14522" y="6750"/>
                  </a:cubicBezTo>
                  <a:cubicBezTo>
                    <a:pt x="14558" y="6689"/>
                    <a:pt x="14559" y="6617"/>
                    <a:pt x="14573" y="6550"/>
                  </a:cubicBezTo>
                  <a:cubicBezTo>
                    <a:pt x="14587" y="6487"/>
                    <a:pt x="14583" y="6422"/>
                    <a:pt x="14578" y="6358"/>
                  </a:cubicBezTo>
                  <a:cubicBezTo>
                    <a:pt x="14619" y="6378"/>
                    <a:pt x="14656" y="6406"/>
                    <a:pt x="14697" y="6427"/>
                  </a:cubicBezTo>
                  <a:cubicBezTo>
                    <a:pt x="14766" y="6441"/>
                    <a:pt x="14822" y="6386"/>
                    <a:pt x="14866" y="6341"/>
                  </a:cubicBezTo>
                  <a:cubicBezTo>
                    <a:pt x="14798" y="6299"/>
                    <a:pt x="14730" y="6240"/>
                    <a:pt x="14646" y="6241"/>
                  </a:cubicBezTo>
                  <a:cubicBezTo>
                    <a:pt x="14640" y="6233"/>
                    <a:pt x="14630" y="6215"/>
                    <a:pt x="14624" y="6206"/>
                  </a:cubicBezTo>
                  <a:cubicBezTo>
                    <a:pt x="14642" y="6184"/>
                    <a:pt x="14660" y="6162"/>
                    <a:pt x="14677" y="6140"/>
                  </a:cubicBezTo>
                  <a:cubicBezTo>
                    <a:pt x="14689" y="6140"/>
                    <a:pt x="14700" y="6140"/>
                    <a:pt x="14712" y="6140"/>
                  </a:cubicBezTo>
                  <a:cubicBezTo>
                    <a:pt x="14753" y="6192"/>
                    <a:pt x="14816" y="6223"/>
                    <a:pt x="14881" y="6235"/>
                  </a:cubicBezTo>
                  <a:cubicBezTo>
                    <a:pt x="14950" y="6236"/>
                    <a:pt x="15008" y="6188"/>
                    <a:pt x="15055" y="6142"/>
                  </a:cubicBezTo>
                  <a:cubicBezTo>
                    <a:pt x="15056" y="6127"/>
                    <a:pt x="15050" y="6116"/>
                    <a:pt x="15037" y="6110"/>
                  </a:cubicBezTo>
                  <a:cubicBezTo>
                    <a:pt x="14986" y="6077"/>
                    <a:pt x="14931" y="6042"/>
                    <a:pt x="14868" y="6043"/>
                  </a:cubicBezTo>
                  <a:cubicBezTo>
                    <a:pt x="14868" y="6020"/>
                    <a:pt x="14868" y="5996"/>
                    <a:pt x="14868" y="5973"/>
                  </a:cubicBezTo>
                  <a:cubicBezTo>
                    <a:pt x="14941" y="5963"/>
                    <a:pt x="15002" y="6013"/>
                    <a:pt x="15072" y="6021"/>
                  </a:cubicBezTo>
                  <a:cubicBezTo>
                    <a:pt x="15137" y="5989"/>
                    <a:pt x="15206" y="5963"/>
                    <a:pt x="15270" y="5928"/>
                  </a:cubicBezTo>
                  <a:cubicBezTo>
                    <a:pt x="15270" y="5910"/>
                    <a:pt x="15266" y="5891"/>
                    <a:pt x="15253" y="5878"/>
                  </a:cubicBezTo>
                  <a:cubicBezTo>
                    <a:pt x="15203" y="5810"/>
                    <a:pt x="15132" y="5748"/>
                    <a:pt x="15044" y="5744"/>
                  </a:cubicBezTo>
                  <a:cubicBezTo>
                    <a:pt x="14986" y="5759"/>
                    <a:pt x="14963" y="5821"/>
                    <a:pt x="14922" y="5857"/>
                  </a:cubicBezTo>
                  <a:cubicBezTo>
                    <a:pt x="14893" y="5884"/>
                    <a:pt x="14852" y="5884"/>
                    <a:pt x="14815" y="5881"/>
                  </a:cubicBezTo>
                  <a:cubicBezTo>
                    <a:pt x="14779" y="5833"/>
                    <a:pt x="14835" y="5770"/>
                    <a:pt x="14804" y="5719"/>
                  </a:cubicBezTo>
                  <a:cubicBezTo>
                    <a:pt x="14783" y="5682"/>
                    <a:pt x="14768" y="5636"/>
                    <a:pt x="14724" y="5621"/>
                  </a:cubicBezTo>
                  <a:cubicBezTo>
                    <a:pt x="14676" y="5656"/>
                    <a:pt x="14652" y="5714"/>
                    <a:pt x="14630" y="5768"/>
                  </a:cubicBezTo>
                  <a:cubicBezTo>
                    <a:pt x="14608" y="5843"/>
                    <a:pt x="14674" y="5906"/>
                    <a:pt x="14670" y="5980"/>
                  </a:cubicBezTo>
                  <a:cubicBezTo>
                    <a:pt x="14652" y="6029"/>
                    <a:pt x="14617" y="6070"/>
                    <a:pt x="14589" y="6114"/>
                  </a:cubicBezTo>
                  <a:cubicBezTo>
                    <a:pt x="14579" y="6113"/>
                    <a:pt x="14560" y="6113"/>
                    <a:pt x="14551" y="6113"/>
                  </a:cubicBezTo>
                  <a:cubicBezTo>
                    <a:pt x="14566" y="5993"/>
                    <a:pt x="14467" y="5851"/>
                    <a:pt x="14335" y="5878"/>
                  </a:cubicBezTo>
                  <a:cubicBezTo>
                    <a:pt x="14320" y="5977"/>
                    <a:pt x="14358" y="6072"/>
                    <a:pt x="14393" y="6163"/>
                  </a:cubicBezTo>
                  <a:cubicBezTo>
                    <a:pt x="14455" y="6283"/>
                    <a:pt x="14493" y="6421"/>
                    <a:pt x="14470" y="6556"/>
                  </a:cubicBezTo>
                  <a:cubicBezTo>
                    <a:pt x="14438" y="6665"/>
                    <a:pt x="14411" y="6780"/>
                    <a:pt x="14336" y="6870"/>
                  </a:cubicBezTo>
                  <a:cubicBezTo>
                    <a:pt x="14275" y="6895"/>
                    <a:pt x="14259" y="6812"/>
                    <a:pt x="14246" y="6770"/>
                  </a:cubicBezTo>
                  <a:cubicBezTo>
                    <a:pt x="14270" y="6736"/>
                    <a:pt x="14308" y="6708"/>
                    <a:pt x="14312" y="6663"/>
                  </a:cubicBezTo>
                  <a:cubicBezTo>
                    <a:pt x="14304" y="6571"/>
                    <a:pt x="14246" y="6486"/>
                    <a:pt x="14164" y="6443"/>
                  </a:cubicBezTo>
                  <a:cubicBezTo>
                    <a:pt x="14177" y="6504"/>
                    <a:pt x="14197" y="6564"/>
                    <a:pt x="14201" y="6627"/>
                  </a:cubicBezTo>
                  <a:cubicBezTo>
                    <a:pt x="14191" y="6627"/>
                    <a:pt x="14171" y="6627"/>
                    <a:pt x="14161" y="6627"/>
                  </a:cubicBezTo>
                  <a:cubicBezTo>
                    <a:pt x="14125" y="6570"/>
                    <a:pt x="14092" y="6509"/>
                    <a:pt x="14061" y="6449"/>
                  </a:cubicBezTo>
                  <a:cubicBezTo>
                    <a:pt x="14064" y="6391"/>
                    <a:pt x="14142" y="6362"/>
                    <a:pt x="14129" y="6299"/>
                  </a:cubicBezTo>
                  <a:cubicBezTo>
                    <a:pt x="14127" y="6223"/>
                    <a:pt x="14056" y="6181"/>
                    <a:pt x="14009" y="6132"/>
                  </a:cubicBezTo>
                  <a:cubicBezTo>
                    <a:pt x="13994" y="6113"/>
                    <a:pt x="13970" y="6113"/>
                    <a:pt x="13948" y="6119"/>
                  </a:cubicBezTo>
                  <a:cubicBezTo>
                    <a:pt x="13947" y="6170"/>
                    <a:pt x="13934" y="6220"/>
                    <a:pt x="13929" y="6270"/>
                  </a:cubicBezTo>
                  <a:cubicBezTo>
                    <a:pt x="13934" y="6310"/>
                    <a:pt x="13947" y="6349"/>
                    <a:pt x="13944" y="6389"/>
                  </a:cubicBezTo>
                  <a:cubicBezTo>
                    <a:pt x="13833" y="6339"/>
                    <a:pt x="13815" y="6201"/>
                    <a:pt x="13727" y="6128"/>
                  </a:cubicBezTo>
                  <a:cubicBezTo>
                    <a:pt x="13666" y="6113"/>
                    <a:pt x="13604" y="6124"/>
                    <a:pt x="13543" y="6128"/>
                  </a:cubicBezTo>
                  <a:cubicBezTo>
                    <a:pt x="13559" y="6155"/>
                    <a:pt x="13578" y="6180"/>
                    <a:pt x="13593" y="6208"/>
                  </a:cubicBezTo>
                  <a:cubicBezTo>
                    <a:pt x="13596" y="6245"/>
                    <a:pt x="13580" y="6280"/>
                    <a:pt x="13575" y="6316"/>
                  </a:cubicBezTo>
                  <a:cubicBezTo>
                    <a:pt x="13620" y="6366"/>
                    <a:pt x="13688" y="6367"/>
                    <a:pt x="13749" y="6367"/>
                  </a:cubicBezTo>
                  <a:cubicBezTo>
                    <a:pt x="13806" y="6382"/>
                    <a:pt x="13874" y="6411"/>
                    <a:pt x="13888" y="6475"/>
                  </a:cubicBezTo>
                  <a:cubicBezTo>
                    <a:pt x="13838" y="6481"/>
                    <a:pt x="13775" y="6452"/>
                    <a:pt x="13736" y="6494"/>
                  </a:cubicBezTo>
                  <a:cubicBezTo>
                    <a:pt x="13685" y="6532"/>
                    <a:pt x="13701" y="6603"/>
                    <a:pt x="13700" y="6658"/>
                  </a:cubicBezTo>
                  <a:cubicBezTo>
                    <a:pt x="13785" y="6658"/>
                    <a:pt x="13871" y="6628"/>
                    <a:pt x="13936" y="6574"/>
                  </a:cubicBezTo>
                  <a:cubicBezTo>
                    <a:pt x="13949" y="6560"/>
                    <a:pt x="13969" y="6561"/>
                    <a:pt x="13986" y="6566"/>
                  </a:cubicBezTo>
                  <a:cubicBezTo>
                    <a:pt x="14035" y="6606"/>
                    <a:pt x="14090" y="6653"/>
                    <a:pt x="14099" y="6719"/>
                  </a:cubicBezTo>
                  <a:cubicBezTo>
                    <a:pt x="14034" y="6717"/>
                    <a:pt x="13974" y="6663"/>
                    <a:pt x="13909" y="6693"/>
                  </a:cubicBezTo>
                  <a:cubicBezTo>
                    <a:pt x="13856" y="6717"/>
                    <a:pt x="13798" y="6741"/>
                    <a:pt x="13763" y="6789"/>
                  </a:cubicBezTo>
                  <a:cubicBezTo>
                    <a:pt x="13824" y="6819"/>
                    <a:pt x="13884" y="6854"/>
                    <a:pt x="13951" y="6870"/>
                  </a:cubicBezTo>
                  <a:cubicBezTo>
                    <a:pt x="14023" y="6879"/>
                    <a:pt x="14083" y="6809"/>
                    <a:pt x="14154" y="6822"/>
                  </a:cubicBezTo>
                  <a:cubicBezTo>
                    <a:pt x="14185" y="6855"/>
                    <a:pt x="14188" y="6902"/>
                    <a:pt x="14205" y="6942"/>
                  </a:cubicBezTo>
                  <a:cubicBezTo>
                    <a:pt x="14240" y="7027"/>
                    <a:pt x="14238" y="7124"/>
                    <a:pt x="14213" y="7211"/>
                  </a:cubicBezTo>
                  <a:cubicBezTo>
                    <a:pt x="14160" y="7209"/>
                    <a:pt x="14107" y="7182"/>
                    <a:pt x="14079" y="7136"/>
                  </a:cubicBezTo>
                  <a:cubicBezTo>
                    <a:pt x="14082" y="7114"/>
                    <a:pt x="14089" y="7093"/>
                    <a:pt x="14095" y="7072"/>
                  </a:cubicBezTo>
                  <a:cubicBezTo>
                    <a:pt x="14052" y="6984"/>
                    <a:pt x="13958" y="6929"/>
                    <a:pt x="13860" y="6930"/>
                  </a:cubicBezTo>
                  <a:cubicBezTo>
                    <a:pt x="13859" y="6981"/>
                    <a:pt x="13902" y="7013"/>
                    <a:pt x="13920" y="7058"/>
                  </a:cubicBezTo>
                  <a:cubicBezTo>
                    <a:pt x="13937" y="7104"/>
                    <a:pt x="13965" y="7144"/>
                    <a:pt x="13994" y="7184"/>
                  </a:cubicBezTo>
                  <a:cubicBezTo>
                    <a:pt x="13942" y="7228"/>
                    <a:pt x="13876" y="7182"/>
                    <a:pt x="13819" y="7174"/>
                  </a:cubicBezTo>
                  <a:cubicBezTo>
                    <a:pt x="13729" y="7223"/>
                    <a:pt x="13725" y="7338"/>
                    <a:pt x="13698" y="7425"/>
                  </a:cubicBezTo>
                  <a:cubicBezTo>
                    <a:pt x="13704" y="7431"/>
                    <a:pt x="13715" y="7441"/>
                    <a:pt x="13721" y="7447"/>
                  </a:cubicBezTo>
                  <a:cubicBezTo>
                    <a:pt x="13789" y="7451"/>
                    <a:pt x="13801" y="7347"/>
                    <a:pt x="13869" y="7350"/>
                  </a:cubicBezTo>
                  <a:cubicBezTo>
                    <a:pt x="13874" y="7399"/>
                    <a:pt x="13846" y="7439"/>
                    <a:pt x="13833" y="7484"/>
                  </a:cubicBezTo>
                  <a:cubicBezTo>
                    <a:pt x="13845" y="7534"/>
                    <a:pt x="13869" y="7581"/>
                    <a:pt x="13879" y="7632"/>
                  </a:cubicBezTo>
                  <a:cubicBezTo>
                    <a:pt x="13887" y="7631"/>
                    <a:pt x="13903" y="7629"/>
                    <a:pt x="13911" y="7627"/>
                  </a:cubicBezTo>
                  <a:cubicBezTo>
                    <a:pt x="13983" y="7537"/>
                    <a:pt x="14019" y="7427"/>
                    <a:pt x="14058" y="7320"/>
                  </a:cubicBezTo>
                  <a:cubicBezTo>
                    <a:pt x="14070" y="7288"/>
                    <a:pt x="14105" y="7277"/>
                    <a:pt x="14137" y="7275"/>
                  </a:cubicBezTo>
                  <a:cubicBezTo>
                    <a:pt x="14153" y="7294"/>
                    <a:pt x="14172" y="7311"/>
                    <a:pt x="14185" y="7333"/>
                  </a:cubicBezTo>
                  <a:cubicBezTo>
                    <a:pt x="14199" y="7412"/>
                    <a:pt x="14153" y="7481"/>
                    <a:pt x="14126" y="7551"/>
                  </a:cubicBezTo>
                  <a:cubicBezTo>
                    <a:pt x="14089" y="7668"/>
                    <a:pt x="13974" y="7746"/>
                    <a:pt x="13856" y="7764"/>
                  </a:cubicBezTo>
                  <a:cubicBezTo>
                    <a:pt x="13785" y="7775"/>
                    <a:pt x="13722" y="7809"/>
                    <a:pt x="13655" y="7832"/>
                  </a:cubicBezTo>
                  <a:cubicBezTo>
                    <a:pt x="13571" y="7861"/>
                    <a:pt x="13506" y="7927"/>
                    <a:pt x="13422" y="7955"/>
                  </a:cubicBezTo>
                  <a:cubicBezTo>
                    <a:pt x="13463" y="7811"/>
                    <a:pt x="13437" y="7660"/>
                    <a:pt x="13443" y="7512"/>
                  </a:cubicBezTo>
                  <a:cubicBezTo>
                    <a:pt x="13500" y="7504"/>
                    <a:pt x="13557" y="7494"/>
                    <a:pt x="13607" y="7465"/>
                  </a:cubicBezTo>
                  <a:cubicBezTo>
                    <a:pt x="13635" y="7434"/>
                    <a:pt x="13645" y="7390"/>
                    <a:pt x="13665" y="7354"/>
                  </a:cubicBezTo>
                  <a:cubicBezTo>
                    <a:pt x="13698" y="7297"/>
                    <a:pt x="13700" y="7230"/>
                    <a:pt x="13719" y="7169"/>
                  </a:cubicBezTo>
                  <a:cubicBezTo>
                    <a:pt x="13650" y="7157"/>
                    <a:pt x="13587" y="7195"/>
                    <a:pt x="13534" y="7235"/>
                  </a:cubicBezTo>
                  <a:cubicBezTo>
                    <a:pt x="13500" y="7279"/>
                    <a:pt x="13482" y="7356"/>
                    <a:pt x="13411" y="7344"/>
                  </a:cubicBezTo>
                  <a:cubicBezTo>
                    <a:pt x="13428" y="7273"/>
                    <a:pt x="13418" y="7191"/>
                    <a:pt x="13462" y="7129"/>
                  </a:cubicBezTo>
                  <a:cubicBezTo>
                    <a:pt x="13501" y="7134"/>
                    <a:pt x="13543" y="7155"/>
                    <a:pt x="13582" y="7135"/>
                  </a:cubicBezTo>
                  <a:cubicBezTo>
                    <a:pt x="13627" y="7114"/>
                    <a:pt x="13685" y="7090"/>
                    <a:pt x="13699" y="7037"/>
                  </a:cubicBezTo>
                  <a:cubicBezTo>
                    <a:pt x="13719" y="6980"/>
                    <a:pt x="13739" y="6920"/>
                    <a:pt x="13727" y="6860"/>
                  </a:cubicBezTo>
                  <a:cubicBezTo>
                    <a:pt x="13656" y="6919"/>
                    <a:pt x="13564" y="6969"/>
                    <a:pt x="13469" y="6961"/>
                  </a:cubicBezTo>
                  <a:cubicBezTo>
                    <a:pt x="13476" y="6892"/>
                    <a:pt x="13550" y="6859"/>
                    <a:pt x="13608" y="6840"/>
                  </a:cubicBezTo>
                  <a:cubicBezTo>
                    <a:pt x="13663" y="6829"/>
                    <a:pt x="13663" y="6766"/>
                    <a:pt x="13683" y="6725"/>
                  </a:cubicBezTo>
                  <a:cubicBezTo>
                    <a:pt x="13650" y="6665"/>
                    <a:pt x="13636" y="6597"/>
                    <a:pt x="13614" y="6533"/>
                  </a:cubicBezTo>
                  <a:cubicBezTo>
                    <a:pt x="13528" y="6573"/>
                    <a:pt x="13490" y="6670"/>
                    <a:pt x="13435" y="6742"/>
                  </a:cubicBezTo>
                  <a:cubicBezTo>
                    <a:pt x="13374" y="6810"/>
                    <a:pt x="13385" y="6907"/>
                    <a:pt x="13381" y="6992"/>
                  </a:cubicBezTo>
                  <a:cubicBezTo>
                    <a:pt x="13371" y="6997"/>
                    <a:pt x="13350" y="7007"/>
                    <a:pt x="13339" y="7012"/>
                  </a:cubicBezTo>
                  <a:cubicBezTo>
                    <a:pt x="13327" y="6980"/>
                    <a:pt x="13317" y="6948"/>
                    <a:pt x="13299" y="6919"/>
                  </a:cubicBezTo>
                  <a:cubicBezTo>
                    <a:pt x="13261" y="6849"/>
                    <a:pt x="13175" y="6834"/>
                    <a:pt x="13109" y="6803"/>
                  </a:cubicBezTo>
                  <a:cubicBezTo>
                    <a:pt x="13092" y="6896"/>
                    <a:pt x="13110" y="6994"/>
                    <a:pt x="13161" y="7074"/>
                  </a:cubicBezTo>
                  <a:cubicBezTo>
                    <a:pt x="13194" y="7118"/>
                    <a:pt x="13247" y="7139"/>
                    <a:pt x="13288" y="7175"/>
                  </a:cubicBezTo>
                  <a:cubicBezTo>
                    <a:pt x="13326" y="7221"/>
                    <a:pt x="13336" y="7282"/>
                    <a:pt x="13333" y="7340"/>
                  </a:cubicBezTo>
                  <a:cubicBezTo>
                    <a:pt x="13282" y="7367"/>
                    <a:pt x="13280" y="7306"/>
                    <a:pt x="13259" y="7276"/>
                  </a:cubicBezTo>
                  <a:cubicBezTo>
                    <a:pt x="13215" y="7230"/>
                    <a:pt x="13147" y="7220"/>
                    <a:pt x="13089" y="7199"/>
                  </a:cubicBezTo>
                  <a:cubicBezTo>
                    <a:pt x="13076" y="7288"/>
                    <a:pt x="13103" y="7382"/>
                    <a:pt x="13166" y="7446"/>
                  </a:cubicBezTo>
                  <a:cubicBezTo>
                    <a:pt x="13200" y="7470"/>
                    <a:pt x="13251" y="7468"/>
                    <a:pt x="13271" y="7509"/>
                  </a:cubicBezTo>
                  <a:cubicBezTo>
                    <a:pt x="13296" y="7546"/>
                    <a:pt x="13297" y="7595"/>
                    <a:pt x="13281" y="7637"/>
                  </a:cubicBezTo>
                  <a:cubicBezTo>
                    <a:pt x="13228" y="7670"/>
                    <a:pt x="13171" y="7696"/>
                    <a:pt x="13117" y="7727"/>
                  </a:cubicBezTo>
                  <a:cubicBezTo>
                    <a:pt x="13084" y="7744"/>
                    <a:pt x="13055" y="7775"/>
                    <a:pt x="13015" y="7767"/>
                  </a:cubicBezTo>
                  <a:cubicBezTo>
                    <a:pt x="13008" y="7718"/>
                    <a:pt x="13040" y="7672"/>
                    <a:pt x="13027" y="7623"/>
                  </a:cubicBezTo>
                  <a:cubicBezTo>
                    <a:pt x="12995" y="7567"/>
                    <a:pt x="12955" y="7514"/>
                    <a:pt x="12903" y="7475"/>
                  </a:cubicBezTo>
                  <a:cubicBezTo>
                    <a:pt x="12882" y="7532"/>
                    <a:pt x="12872" y="7592"/>
                    <a:pt x="12867" y="7653"/>
                  </a:cubicBezTo>
                  <a:cubicBezTo>
                    <a:pt x="12871" y="7724"/>
                    <a:pt x="12913" y="7784"/>
                    <a:pt x="12935" y="7849"/>
                  </a:cubicBezTo>
                  <a:cubicBezTo>
                    <a:pt x="12938" y="7887"/>
                    <a:pt x="12937" y="7925"/>
                    <a:pt x="12934" y="7962"/>
                  </a:cubicBezTo>
                  <a:cubicBezTo>
                    <a:pt x="12889" y="7983"/>
                    <a:pt x="12882" y="7928"/>
                    <a:pt x="12864" y="7900"/>
                  </a:cubicBezTo>
                  <a:cubicBezTo>
                    <a:pt x="12832" y="7823"/>
                    <a:pt x="12730" y="7818"/>
                    <a:pt x="12659" y="7829"/>
                  </a:cubicBezTo>
                  <a:cubicBezTo>
                    <a:pt x="12666" y="7900"/>
                    <a:pt x="12713" y="7958"/>
                    <a:pt x="12746" y="8019"/>
                  </a:cubicBezTo>
                  <a:cubicBezTo>
                    <a:pt x="12780" y="8078"/>
                    <a:pt x="12855" y="8071"/>
                    <a:pt x="12907" y="8103"/>
                  </a:cubicBezTo>
                  <a:cubicBezTo>
                    <a:pt x="12939" y="8132"/>
                    <a:pt x="12920" y="8176"/>
                    <a:pt x="12911" y="8211"/>
                  </a:cubicBezTo>
                  <a:cubicBezTo>
                    <a:pt x="12902" y="8250"/>
                    <a:pt x="12882" y="8291"/>
                    <a:pt x="12843" y="8309"/>
                  </a:cubicBezTo>
                  <a:cubicBezTo>
                    <a:pt x="12794" y="8328"/>
                    <a:pt x="12730" y="8350"/>
                    <a:pt x="12683" y="8312"/>
                  </a:cubicBezTo>
                  <a:cubicBezTo>
                    <a:pt x="12632" y="8270"/>
                    <a:pt x="12593" y="8213"/>
                    <a:pt x="12530" y="8187"/>
                  </a:cubicBezTo>
                  <a:cubicBezTo>
                    <a:pt x="12509" y="8138"/>
                    <a:pt x="12486" y="8086"/>
                    <a:pt x="12496" y="8032"/>
                  </a:cubicBezTo>
                  <a:cubicBezTo>
                    <a:pt x="12507" y="7967"/>
                    <a:pt x="12525" y="7903"/>
                    <a:pt x="12541" y="7840"/>
                  </a:cubicBezTo>
                  <a:cubicBezTo>
                    <a:pt x="12569" y="7745"/>
                    <a:pt x="12638" y="7672"/>
                    <a:pt x="12686" y="7588"/>
                  </a:cubicBezTo>
                  <a:cubicBezTo>
                    <a:pt x="12745" y="7495"/>
                    <a:pt x="12790" y="7395"/>
                    <a:pt x="12839" y="7297"/>
                  </a:cubicBezTo>
                  <a:cubicBezTo>
                    <a:pt x="12860" y="7213"/>
                    <a:pt x="12894" y="7132"/>
                    <a:pt x="12894" y="7044"/>
                  </a:cubicBezTo>
                  <a:cubicBezTo>
                    <a:pt x="12894" y="6968"/>
                    <a:pt x="12905" y="6892"/>
                    <a:pt x="12916" y="6816"/>
                  </a:cubicBezTo>
                  <a:cubicBezTo>
                    <a:pt x="12928" y="6734"/>
                    <a:pt x="12968" y="6658"/>
                    <a:pt x="12969" y="6574"/>
                  </a:cubicBezTo>
                  <a:cubicBezTo>
                    <a:pt x="12971" y="6489"/>
                    <a:pt x="12970" y="6403"/>
                    <a:pt x="12988" y="6319"/>
                  </a:cubicBezTo>
                  <a:cubicBezTo>
                    <a:pt x="13008" y="6243"/>
                    <a:pt x="12993" y="6164"/>
                    <a:pt x="13007" y="6087"/>
                  </a:cubicBezTo>
                  <a:cubicBezTo>
                    <a:pt x="13021" y="6026"/>
                    <a:pt x="12998" y="5965"/>
                    <a:pt x="13004" y="5904"/>
                  </a:cubicBezTo>
                  <a:cubicBezTo>
                    <a:pt x="13007" y="5823"/>
                    <a:pt x="12995" y="5741"/>
                    <a:pt x="13005" y="5661"/>
                  </a:cubicBezTo>
                  <a:cubicBezTo>
                    <a:pt x="13040" y="5499"/>
                    <a:pt x="13017" y="5331"/>
                    <a:pt x="13049" y="5168"/>
                  </a:cubicBezTo>
                  <a:cubicBezTo>
                    <a:pt x="13074" y="5111"/>
                    <a:pt x="13121" y="5069"/>
                    <a:pt x="13161" y="5023"/>
                  </a:cubicBezTo>
                  <a:cubicBezTo>
                    <a:pt x="13207" y="4969"/>
                    <a:pt x="13273" y="4939"/>
                    <a:pt x="13331" y="4899"/>
                  </a:cubicBezTo>
                  <a:cubicBezTo>
                    <a:pt x="13379" y="4872"/>
                    <a:pt x="13408" y="4931"/>
                    <a:pt x="13442" y="4954"/>
                  </a:cubicBezTo>
                  <a:cubicBezTo>
                    <a:pt x="13505" y="4981"/>
                    <a:pt x="13571" y="5012"/>
                    <a:pt x="13640" y="5000"/>
                  </a:cubicBezTo>
                  <a:cubicBezTo>
                    <a:pt x="13692" y="4980"/>
                    <a:pt x="13748" y="4964"/>
                    <a:pt x="13781" y="4916"/>
                  </a:cubicBezTo>
                  <a:cubicBezTo>
                    <a:pt x="13732" y="4864"/>
                    <a:pt x="13660" y="4848"/>
                    <a:pt x="13604" y="4807"/>
                  </a:cubicBezTo>
                  <a:cubicBezTo>
                    <a:pt x="13559" y="4777"/>
                    <a:pt x="13507" y="4763"/>
                    <a:pt x="13454" y="4772"/>
                  </a:cubicBezTo>
                  <a:cubicBezTo>
                    <a:pt x="13453" y="4763"/>
                    <a:pt x="13452" y="4746"/>
                    <a:pt x="13451" y="4737"/>
                  </a:cubicBezTo>
                  <a:cubicBezTo>
                    <a:pt x="13493" y="4702"/>
                    <a:pt x="13524" y="4657"/>
                    <a:pt x="13561" y="4618"/>
                  </a:cubicBezTo>
                  <a:cubicBezTo>
                    <a:pt x="13591" y="4584"/>
                    <a:pt x="13640" y="4586"/>
                    <a:pt x="13679" y="4568"/>
                  </a:cubicBezTo>
                  <a:cubicBezTo>
                    <a:pt x="13727" y="4552"/>
                    <a:pt x="13744" y="4499"/>
                    <a:pt x="13761" y="4456"/>
                  </a:cubicBezTo>
                  <a:cubicBezTo>
                    <a:pt x="13768" y="4363"/>
                    <a:pt x="13755" y="4269"/>
                    <a:pt x="13756" y="4175"/>
                  </a:cubicBezTo>
                  <a:cubicBezTo>
                    <a:pt x="13736" y="4178"/>
                    <a:pt x="13711" y="4174"/>
                    <a:pt x="13699" y="4194"/>
                  </a:cubicBezTo>
                  <a:cubicBezTo>
                    <a:pt x="13646" y="4252"/>
                    <a:pt x="13597" y="4315"/>
                    <a:pt x="13542" y="4371"/>
                  </a:cubicBezTo>
                  <a:cubicBezTo>
                    <a:pt x="13488" y="4428"/>
                    <a:pt x="13509" y="4508"/>
                    <a:pt x="13489" y="4576"/>
                  </a:cubicBezTo>
                  <a:cubicBezTo>
                    <a:pt x="13465" y="4632"/>
                    <a:pt x="13422" y="4677"/>
                    <a:pt x="13377" y="4716"/>
                  </a:cubicBezTo>
                  <a:cubicBezTo>
                    <a:pt x="13368" y="4644"/>
                    <a:pt x="13412" y="4578"/>
                    <a:pt x="13407" y="4507"/>
                  </a:cubicBezTo>
                  <a:cubicBezTo>
                    <a:pt x="13389" y="4478"/>
                    <a:pt x="13380" y="4430"/>
                    <a:pt x="13341" y="4423"/>
                  </a:cubicBezTo>
                  <a:cubicBezTo>
                    <a:pt x="13267" y="4543"/>
                    <a:pt x="13235" y="4685"/>
                    <a:pt x="13225" y="4825"/>
                  </a:cubicBezTo>
                  <a:cubicBezTo>
                    <a:pt x="13225" y="4846"/>
                    <a:pt x="13205" y="4859"/>
                    <a:pt x="13192" y="4873"/>
                  </a:cubicBezTo>
                  <a:cubicBezTo>
                    <a:pt x="13148" y="4909"/>
                    <a:pt x="13099" y="4940"/>
                    <a:pt x="13045" y="4961"/>
                  </a:cubicBezTo>
                  <a:cubicBezTo>
                    <a:pt x="13027" y="4865"/>
                    <a:pt x="13084" y="4778"/>
                    <a:pt x="13097" y="4685"/>
                  </a:cubicBezTo>
                  <a:cubicBezTo>
                    <a:pt x="13131" y="4574"/>
                    <a:pt x="13147" y="4451"/>
                    <a:pt x="13230" y="4363"/>
                  </a:cubicBezTo>
                  <a:cubicBezTo>
                    <a:pt x="13307" y="4269"/>
                    <a:pt x="13394" y="4183"/>
                    <a:pt x="13486" y="4102"/>
                  </a:cubicBezTo>
                  <a:cubicBezTo>
                    <a:pt x="13543" y="4033"/>
                    <a:pt x="13599" y="3962"/>
                    <a:pt x="13654" y="3890"/>
                  </a:cubicBezTo>
                  <a:cubicBezTo>
                    <a:pt x="13697" y="3848"/>
                    <a:pt x="13739" y="3804"/>
                    <a:pt x="13783" y="3762"/>
                  </a:cubicBezTo>
                  <a:cubicBezTo>
                    <a:pt x="13879" y="3702"/>
                    <a:pt x="13966" y="3613"/>
                    <a:pt x="14086" y="3613"/>
                  </a:cubicBezTo>
                  <a:cubicBezTo>
                    <a:pt x="14159" y="3620"/>
                    <a:pt x="14235" y="3644"/>
                    <a:pt x="14287" y="3698"/>
                  </a:cubicBezTo>
                  <a:cubicBezTo>
                    <a:pt x="14389" y="3788"/>
                    <a:pt x="14425" y="3930"/>
                    <a:pt x="14437" y="4061"/>
                  </a:cubicBezTo>
                  <a:cubicBezTo>
                    <a:pt x="14441" y="4090"/>
                    <a:pt x="14446" y="4122"/>
                    <a:pt x="14424" y="4144"/>
                  </a:cubicBezTo>
                  <a:cubicBezTo>
                    <a:pt x="14389" y="4155"/>
                    <a:pt x="14342" y="4140"/>
                    <a:pt x="14321" y="4178"/>
                  </a:cubicBezTo>
                  <a:cubicBezTo>
                    <a:pt x="14284" y="4228"/>
                    <a:pt x="14230" y="4267"/>
                    <a:pt x="14210" y="4328"/>
                  </a:cubicBezTo>
                  <a:cubicBezTo>
                    <a:pt x="14191" y="4371"/>
                    <a:pt x="14195" y="4419"/>
                    <a:pt x="14200" y="4464"/>
                  </a:cubicBezTo>
                  <a:cubicBezTo>
                    <a:pt x="14243" y="4433"/>
                    <a:pt x="14273" y="4387"/>
                    <a:pt x="14313" y="4352"/>
                  </a:cubicBezTo>
                  <a:cubicBezTo>
                    <a:pt x="14370" y="4310"/>
                    <a:pt x="14436" y="4283"/>
                    <a:pt x="14504" y="4264"/>
                  </a:cubicBezTo>
                  <a:cubicBezTo>
                    <a:pt x="14506" y="4311"/>
                    <a:pt x="14503" y="4359"/>
                    <a:pt x="14486" y="4403"/>
                  </a:cubicBezTo>
                  <a:cubicBezTo>
                    <a:pt x="14465" y="4421"/>
                    <a:pt x="14443" y="4436"/>
                    <a:pt x="14419" y="4449"/>
                  </a:cubicBezTo>
                  <a:cubicBezTo>
                    <a:pt x="14375" y="4454"/>
                    <a:pt x="14328" y="4441"/>
                    <a:pt x="14289" y="4467"/>
                  </a:cubicBezTo>
                  <a:cubicBezTo>
                    <a:pt x="14200" y="4506"/>
                    <a:pt x="14181" y="4612"/>
                    <a:pt x="14147" y="4693"/>
                  </a:cubicBezTo>
                  <a:cubicBezTo>
                    <a:pt x="14180" y="4696"/>
                    <a:pt x="14214" y="4695"/>
                    <a:pt x="14245" y="4680"/>
                  </a:cubicBezTo>
                  <a:cubicBezTo>
                    <a:pt x="14288" y="4661"/>
                    <a:pt x="14342" y="4665"/>
                    <a:pt x="14377" y="4629"/>
                  </a:cubicBezTo>
                  <a:cubicBezTo>
                    <a:pt x="14411" y="4604"/>
                    <a:pt x="14430" y="4555"/>
                    <a:pt x="14478" y="4556"/>
                  </a:cubicBezTo>
                  <a:cubicBezTo>
                    <a:pt x="14474" y="4655"/>
                    <a:pt x="14387" y="4736"/>
                    <a:pt x="14399" y="4840"/>
                  </a:cubicBezTo>
                  <a:cubicBezTo>
                    <a:pt x="14408" y="4921"/>
                    <a:pt x="14427" y="5008"/>
                    <a:pt x="14484" y="5070"/>
                  </a:cubicBezTo>
                  <a:cubicBezTo>
                    <a:pt x="14518" y="5076"/>
                    <a:pt x="14563" y="5087"/>
                    <a:pt x="14586" y="5052"/>
                  </a:cubicBezTo>
                  <a:cubicBezTo>
                    <a:pt x="14628" y="4996"/>
                    <a:pt x="14679" y="4931"/>
                    <a:pt x="14668" y="4857"/>
                  </a:cubicBezTo>
                  <a:cubicBezTo>
                    <a:pt x="14630" y="4791"/>
                    <a:pt x="14591" y="4725"/>
                    <a:pt x="14561" y="4654"/>
                  </a:cubicBezTo>
                  <a:cubicBezTo>
                    <a:pt x="14544" y="4613"/>
                    <a:pt x="14558" y="4570"/>
                    <a:pt x="14566" y="4529"/>
                  </a:cubicBezTo>
                  <a:cubicBezTo>
                    <a:pt x="14574" y="4529"/>
                    <a:pt x="14588" y="4528"/>
                    <a:pt x="14595" y="4528"/>
                  </a:cubicBezTo>
                  <a:cubicBezTo>
                    <a:pt x="14610" y="4574"/>
                    <a:pt x="14617" y="4623"/>
                    <a:pt x="14644" y="4664"/>
                  </a:cubicBezTo>
                  <a:cubicBezTo>
                    <a:pt x="14702" y="4729"/>
                    <a:pt x="14785" y="4772"/>
                    <a:pt x="14872" y="4779"/>
                  </a:cubicBezTo>
                  <a:cubicBezTo>
                    <a:pt x="14878" y="4734"/>
                    <a:pt x="14853" y="4697"/>
                    <a:pt x="14827" y="4663"/>
                  </a:cubicBezTo>
                  <a:cubicBezTo>
                    <a:pt x="14790" y="4616"/>
                    <a:pt x="14781" y="4552"/>
                    <a:pt x="14740" y="4506"/>
                  </a:cubicBezTo>
                  <a:cubicBezTo>
                    <a:pt x="14705" y="4460"/>
                    <a:pt x="14654" y="4429"/>
                    <a:pt x="14616" y="4386"/>
                  </a:cubicBezTo>
                  <a:cubicBezTo>
                    <a:pt x="14588" y="4354"/>
                    <a:pt x="14597" y="4310"/>
                    <a:pt x="14597" y="4271"/>
                  </a:cubicBezTo>
                  <a:cubicBezTo>
                    <a:pt x="14609" y="4271"/>
                    <a:pt x="14632" y="4272"/>
                    <a:pt x="14644" y="4272"/>
                  </a:cubicBezTo>
                  <a:cubicBezTo>
                    <a:pt x="14676" y="4315"/>
                    <a:pt x="14705" y="4360"/>
                    <a:pt x="14739" y="4401"/>
                  </a:cubicBezTo>
                  <a:cubicBezTo>
                    <a:pt x="14787" y="4426"/>
                    <a:pt x="14836" y="4460"/>
                    <a:pt x="14893" y="4451"/>
                  </a:cubicBezTo>
                  <a:cubicBezTo>
                    <a:pt x="14945" y="4454"/>
                    <a:pt x="14985" y="4416"/>
                    <a:pt x="15023" y="4385"/>
                  </a:cubicBezTo>
                  <a:cubicBezTo>
                    <a:pt x="14988" y="4326"/>
                    <a:pt x="14914" y="4305"/>
                    <a:pt x="14863" y="4262"/>
                  </a:cubicBezTo>
                  <a:cubicBezTo>
                    <a:pt x="14809" y="4214"/>
                    <a:pt x="14741" y="4185"/>
                    <a:pt x="14671" y="4167"/>
                  </a:cubicBezTo>
                  <a:cubicBezTo>
                    <a:pt x="14622" y="4145"/>
                    <a:pt x="14553" y="4135"/>
                    <a:pt x="14536" y="4075"/>
                  </a:cubicBezTo>
                  <a:cubicBezTo>
                    <a:pt x="14512" y="3967"/>
                    <a:pt x="14520" y="3853"/>
                    <a:pt x="14472" y="3751"/>
                  </a:cubicBezTo>
                  <a:cubicBezTo>
                    <a:pt x="14564" y="3745"/>
                    <a:pt x="14649" y="3785"/>
                    <a:pt x="14736" y="3807"/>
                  </a:cubicBezTo>
                  <a:cubicBezTo>
                    <a:pt x="14725" y="3856"/>
                    <a:pt x="14671" y="3899"/>
                    <a:pt x="14700" y="3950"/>
                  </a:cubicBezTo>
                  <a:cubicBezTo>
                    <a:pt x="14717" y="4020"/>
                    <a:pt x="14764" y="4078"/>
                    <a:pt x="14835" y="4097"/>
                  </a:cubicBezTo>
                  <a:cubicBezTo>
                    <a:pt x="14838" y="4037"/>
                    <a:pt x="14825" y="3974"/>
                    <a:pt x="14850" y="3917"/>
                  </a:cubicBezTo>
                  <a:cubicBezTo>
                    <a:pt x="14866" y="3878"/>
                    <a:pt x="14871" y="3837"/>
                    <a:pt x="14873" y="3795"/>
                  </a:cubicBezTo>
                  <a:cubicBezTo>
                    <a:pt x="14915" y="3792"/>
                    <a:pt x="14967" y="3800"/>
                    <a:pt x="14974" y="3852"/>
                  </a:cubicBezTo>
                  <a:cubicBezTo>
                    <a:pt x="14957" y="3881"/>
                    <a:pt x="14933" y="3906"/>
                    <a:pt x="14918" y="3936"/>
                  </a:cubicBezTo>
                  <a:cubicBezTo>
                    <a:pt x="14907" y="3981"/>
                    <a:pt x="14909" y="4028"/>
                    <a:pt x="14917" y="4073"/>
                  </a:cubicBezTo>
                  <a:cubicBezTo>
                    <a:pt x="14946" y="4154"/>
                    <a:pt x="15023" y="4205"/>
                    <a:pt x="15098" y="4239"/>
                  </a:cubicBezTo>
                  <a:cubicBezTo>
                    <a:pt x="15102" y="4187"/>
                    <a:pt x="15094" y="4133"/>
                    <a:pt x="15112" y="4083"/>
                  </a:cubicBezTo>
                  <a:cubicBezTo>
                    <a:pt x="15118" y="4053"/>
                    <a:pt x="15138" y="4021"/>
                    <a:pt x="15124" y="3990"/>
                  </a:cubicBezTo>
                  <a:cubicBezTo>
                    <a:pt x="15109" y="3951"/>
                    <a:pt x="15091" y="3912"/>
                    <a:pt x="15081" y="3870"/>
                  </a:cubicBezTo>
                  <a:cubicBezTo>
                    <a:pt x="15152" y="3868"/>
                    <a:pt x="15219" y="3931"/>
                    <a:pt x="15226" y="4001"/>
                  </a:cubicBezTo>
                  <a:cubicBezTo>
                    <a:pt x="15241" y="4100"/>
                    <a:pt x="15303" y="4204"/>
                    <a:pt x="15406" y="4233"/>
                  </a:cubicBezTo>
                  <a:cubicBezTo>
                    <a:pt x="15459" y="4247"/>
                    <a:pt x="15510" y="4278"/>
                    <a:pt x="15567" y="4273"/>
                  </a:cubicBezTo>
                  <a:cubicBezTo>
                    <a:pt x="15572" y="4200"/>
                    <a:pt x="15526" y="4137"/>
                    <a:pt x="15510" y="4068"/>
                  </a:cubicBezTo>
                  <a:cubicBezTo>
                    <a:pt x="15495" y="3999"/>
                    <a:pt x="15451" y="3938"/>
                    <a:pt x="15395" y="3897"/>
                  </a:cubicBezTo>
                  <a:cubicBezTo>
                    <a:pt x="15348" y="3865"/>
                    <a:pt x="15288" y="3874"/>
                    <a:pt x="15236" y="3858"/>
                  </a:cubicBezTo>
                  <a:cubicBezTo>
                    <a:pt x="15215" y="3842"/>
                    <a:pt x="15198" y="3822"/>
                    <a:pt x="15181" y="3803"/>
                  </a:cubicBezTo>
                  <a:cubicBezTo>
                    <a:pt x="15244" y="3757"/>
                    <a:pt x="15327" y="3804"/>
                    <a:pt x="15395" y="3765"/>
                  </a:cubicBezTo>
                  <a:cubicBezTo>
                    <a:pt x="15490" y="3740"/>
                    <a:pt x="15522" y="3637"/>
                    <a:pt x="15551" y="3554"/>
                  </a:cubicBezTo>
                  <a:cubicBezTo>
                    <a:pt x="15440" y="3543"/>
                    <a:pt x="15334" y="3596"/>
                    <a:pt x="15256" y="3670"/>
                  </a:cubicBezTo>
                  <a:cubicBezTo>
                    <a:pt x="15180" y="3739"/>
                    <a:pt x="15071" y="3745"/>
                    <a:pt x="14977" y="3718"/>
                  </a:cubicBezTo>
                  <a:cubicBezTo>
                    <a:pt x="14977" y="3701"/>
                    <a:pt x="14979" y="3685"/>
                    <a:pt x="14980" y="3669"/>
                  </a:cubicBezTo>
                  <a:cubicBezTo>
                    <a:pt x="15042" y="3651"/>
                    <a:pt x="15116" y="3643"/>
                    <a:pt x="15157" y="3586"/>
                  </a:cubicBezTo>
                  <a:cubicBezTo>
                    <a:pt x="15196" y="3526"/>
                    <a:pt x="15232" y="3457"/>
                    <a:pt x="15221" y="3383"/>
                  </a:cubicBezTo>
                  <a:cubicBezTo>
                    <a:pt x="15143" y="3427"/>
                    <a:pt x="15056" y="3453"/>
                    <a:pt x="14979" y="3499"/>
                  </a:cubicBezTo>
                  <a:cubicBezTo>
                    <a:pt x="14906" y="3543"/>
                    <a:pt x="14883" y="3638"/>
                    <a:pt x="14808" y="3678"/>
                  </a:cubicBezTo>
                  <a:cubicBezTo>
                    <a:pt x="14742" y="3687"/>
                    <a:pt x="14674" y="3682"/>
                    <a:pt x="14607" y="3677"/>
                  </a:cubicBezTo>
                  <a:cubicBezTo>
                    <a:pt x="14492" y="3642"/>
                    <a:pt x="14375" y="3608"/>
                    <a:pt x="14271" y="3546"/>
                  </a:cubicBezTo>
                  <a:cubicBezTo>
                    <a:pt x="14246" y="3534"/>
                    <a:pt x="14238" y="3506"/>
                    <a:pt x="14224" y="3484"/>
                  </a:cubicBezTo>
                  <a:cubicBezTo>
                    <a:pt x="14335" y="3479"/>
                    <a:pt x="14443" y="3454"/>
                    <a:pt x="14551" y="3436"/>
                  </a:cubicBezTo>
                  <a:cubicBezTo>
                    <a:pt x="14734" y="3321"/>
                    <a:pt x="14907" y="3177"/>
                    <a:pt x="15121" y="3126"/>
                  </a:cubicBezTo>
                  <a:cubicBezTo>
                    <a:pt x="15185" y="3117"/>
                    <a:pt x="15240" y="3080"/>
                    <a:pt x="15301" y="3060"/>
                  </a:cubicBezTo>
                  <a:cubicBezTo>
                    <a:pt x="15426" y="3029"/>
                    <a:pt x="15550" y="2989"/>
                    <a:pt x="15681" y="2997"/>
                  </a:cubicBezTo>
                  <a:cubicBezTo>
                    <a:pt x="15761" y="3012"/>
                    <a:pt x="15851" y="3032"/>
                    <a:pt x="15899" y="3106"/>
                  </a:cubicBezTo>
                  <a:cubicBezTo>
                    <a:pt x="15958" y="3193"/>
                    <a:pt x="15906" y="3307"/>
                    <a:pt x="15955" y="3398"/>
                  </a:cubicBezTo>
                  <a:cubicBezTo>
                    <a:pt x="15989" y="3468"/>
                    <a:pt x="16060" y="3509"/>
                    <a:pt x="16118" y="3557"/>
                  </a:cubicBezTo>
                  <a:cubicBezTo>
                    <a:pt x="16132" y="3573"/>
                    <a:pt x="16153" y="3571"/>
                    <a:pt x="16172" y="3571"/>
                  </a:cubicBezTo>
                  <a:cubicBezTo>
                    <a:pt x="16182" y="3513"/>
                    <a:pt x="16186" y="3452"/>
                    <a:pt x="16165" y="3395"/>
                  </a:cubicBezTo>
                  <a:cubicBezTo>
                    <a:pt x="16145" y="3323"/>
                    <a:pt x="16070" y="3291"/>
                    <a:pt x="16019" y="3244"/>
                  </a:cubicBezTo>
                  <a:cubicBezTo>
                    <a:pt x="15980" y="3205"/>
                    <a:pt x="16003" y="3144"/>
                    <a:pt x="15996" y="3096"/>
                  </a:cubicBezTo>
                  <a:cubicBezTo>
                    <a:pt x="16068" y="3096"/>
                    <a:pt x="16092" y="3173"/>
                    <a:pt x="16139" y="3214"/>
                  </a:cubicBezTo>
                  <a:cubicBezTo>
                    <a:pt x="16191" y="3261"/>
                    <a:pt x="16202" y="3333"/>
                    <a:pt x="16238" y="3390"/>
                  </a:cubicBezTo>
                  <a:cubicBezTo>
                    <a:pt x="16269" y="3454"/>
                    <a:pt x="16305" y="3520"/>
                    <a:pt x="16302" y="3593"/>
                  </a:cubicBezTo>
                  <a:cubicBezTo>
                    <a:pt x="16300" y="3636"/>
                    <a:pt x="16305" y="3680"/>
                    <a:pt x="16297" y="3723"/>
                  </a:cubicBezTo>
                  <a:cubicBezTo>
                    <a:pt x="16271" y="3774"/>
                    <a:pt x="16201" y="3737"/>
                    <a:pt x="16169" y="3777"/>
                  </a:cubicBezTo>
                  <a:cubicBezTo>
                    <a:pt x="16136" y="3811"/>
                    <a:pt x="16123" y="3858"/>
                    <a:pt x="16113" y="3902"/>
                  </a:cubicBezTo>
                  <a:cubicBezTo>
                    <a:pt x="16110" y="3935"/>
                    <a:pt x="16105" y="3979"/>
                    <a:pt x="16139" y="3998"/>
                  </a:cubicBezTo>
                  <a:cubicBezTo>
                    <a:pt x="16216" y="3982"/>
                    <a:pt x="16264" y="3906"/>
                    <a:pt x="16338" y="3889"/>
                  </a:cubicBezTo>
                  <a:cubicBezTo>
                    <a:pt x="16353" y="3922"/>
                    <a:pt x="16362" y="3959"/>
                    <a:pt x="16357" y="3996"/>
                  </a:cubicBezTo>
                  <a:cubicBezTo>
                    <a:pt x="16324" y="4033"/>
                    <a:pt x="16272" y="4042"/>
                    <a:pt x="16232" y="4070"/>
                  </a:cubicBezTo>
                  <a:cubicBezTo>
                    <a:pt x="16181" y="4096"/>
                    <a:pt x="16160" y="4154"/>
                    <a:pt x="16148" y="4207"/>
                  </a:cubicBezTo>
                  <a:cubicBezTo>
                    <a:pt x="16144" y="4269"/>
                    <a:pt x="16160" y="4352"/>
                    <a:pt x="16229" y="4371"/>
                  </a:cubicBezTo>
                  <a:cubicBezTo>
                    <a:pt x="16271" y="4313"/>
                    <a:pt x="16294" y="4228"/>
                    <a:pt x="16369" y="4203"/>
                  </a:cubicBezTo>
                  <a:cubicBezTo>
                    <a:pt x="16373" y="4240"/>
                    <a:pt x="16375" y="4279"/>
                    <a:pt x="16354" y="4311"/>
                  </a:cubicBezTo>
                  <a:cubicBezTo>
                    <a:pt x="16325" y="4358"/>
                    <a:pt x="16315" y="4420"/>
                    <a:pt x="16342" y="4469"/>
                  </a:cubicBezTo>
                  <a:cubicBezTo>
                    <a:pt x="16396" y="4540"/>
                    <a:pt x="16482" y="4572"/>
                    <a:pt x="16555" y="4618"/>
                  </a:cubicBezTo>
                  <a:cubicBezTo>
                    <a:pt x="16567" y="4628"/>
                    <a:pt x="16582" y="4613"/>
                    <a:pt x="16595" y="4611"/>
                  </a:cubicBezTo>
                  <a:cubicBezTo>
                    <a:pt x="16595" y="4551"/>
                    <a:pt x="16635" y="4490"/>
                    <a:pt x="16609" y="4431"/>
                  </a:cubicBezTo>
                  <a:cubicBezTo>
                    <a:pt x="16574" y="4329"/>
                    <a:pt x="16448" y="4287"/>
                    <a:pt x="16431" y="4175"/>
                  </a:cubicBezTo>
                  <a:cubicBezTo>
                    <a:pt x="16507" y="4158"/>
                    <a:pt x="16505" y="4254"/>
                    <a:pt x="16558" y="4284"/>
                  </a:cubicBezTo>
                  <a:cubicBezTo>
                    <a:pt x="16620" y="4320"/>
                    <a:pt x="16696" y="4315"/>
                    <a:pt x="16765" y="4330"/>
                  </a:cubicBezTo>
                  <a:cubicBezTo>
                    <a:pt x="16771" y="4324"/>
                    <a:pt x="16782" y="4314"/>
                    <a:pt x="16788" y="4309"/>
                  </a:cubicBezTo>
                  <a:cubicBezTo>
                    <a:pt x="16767" y="4245"/>
                    <a:pt x="16693" y="4223"/>
                    <a:pt x="16662" y="4165"/>
                  </a:cubicBezTo>
                  <a:cubicBezTo>
                    <a:pt x="16636" y="4121"/>
                    <a:pt x="16593" y="4092"/>
                    <a:pt x="16555" y="4060"/>
                  </a:cubicBezTo>
                  <a:cubicBezTo>
                    <a:pt x="16518" y="4032"/>
                    <a:pt x="16469" y="4017"/>
                    <a:pt x="16441" y="3979"/>
                  </a:cubicBezTo>
                  <a:cubicBezTo>
                    <a:pt x="16424" y="3935"/>
                    <a:pt x="16415" y="3889"/>
                    <a:pt x="16418" y="3842"/>
                  </a:cubicBezTo>
                  <a:cubicBezTo>
                    <a:pt x="16428" y="3843"/>
                    <a:pt x="16446" y="3845"/>
                    <a:pt x="16455" y="3846"/>
                  </a:cubicBezTo>
                  <a:cubicBezTo>
                    <a:pt x="16496" y="3896"/>
                    <a:pt x="16525" y="3957"/>
                    <a:pt x="16582" y="3992"/>
                  </a:cubicBezTo>
                  <a:cubicBezTo>
                    <a:pt x="16639" y="4004"/>
                    <a:pt x="16698" y="3994"/>
                    <a:pt x="16756" y="3992"/>
                  </a:cubicBezTo>
                  <a:cubicBezTo>
                    <a:pt x="16752" y="3905"/>
                    <a:pt x="16674" y="3853"/>
                    <a:pt x="16614" y="3802"/>
                  </a:cubicBezTo>
                  <a:cubicBezTo>
                    <a:pt x="16566" y="3756"/>
                    <a:pt x="16494" y="3757"/>
                    <a:pt x="16443" y="3716"/>
                  </a:cubicBezTo>
                  <a:cubicBezTo>
                    <a:pt x="16417" y="3690"/>
                    <a:pt x="16398" y="3659"/>
                    <a:pt x="16374" y="3633"/>
                  </a:cubicBezTo>
                  <a:cubicBezTo>
                    <a:pt x="16373" y="3526"/>
                    <a:pt x="16337" y="3424"/>
                    <a:pt x="16300" y="3325"/>
                  </a:cubicBezTo>
                  <a:cubicBezTo>
                    <a:pt x="16331" y="3326"/>
                    <a:pt x="16364" y="3322"/>
                    <a:pt x="16391" y="3341"/>
                  </a:cubicBezTo>
                  <a:cubicBezTo>
                    <a:pt x="16503" y="3396"/>
                    <a:pt x="16631" y="3405"/>
                    <a:pt x="16746" y="3454"/>
                  </a:cubicBezTo>
                  <a:cubicBezTo>
                    <a:pt x="16705" y="3502"/>
                    <a:pt x="16654" y="3547"/>
                    <a:pt x="16637" y="3610"/>
                  </a:cubicBezTo>
                  <a:cubicBezTo>
                    <a:pt x="16622" y="3633"/>
                    <a:pt x="16636" y="3655"/>
                    <a:pt x="16648" y="3675"/>
                  </a:cubicBezTo>
                  <a:cubicBezTo>
                    <a:pt x="16691" y="3758"/>
                    <a:pt x="16779" y="3799"/>
                    <a:pt x="16851" y="3853"/>
                  </a:cubicBezTo>
                  <a:cubicBezTo>
                    <a:pt x="16866" y="3794"/>
                    <a:pt x="16846" y="3735"/>
                    <a:pt x="16850" y="3676"/>
                  </a:cubicBezTo>
                  <a:cubicBezTo>
                    <a:pt x="16852" y="3620"/>
                    <a:pt x="16846" y="3564"/>
                    <a:pt x="16847" y="3508"/>
                  </a:cubicBezTo>
                  <a:cubicBezTo>
                    <a:pt x="16908" y="3494"/>
                    <a:pt x="16953" y="3545"/>
                    <a:pt x="16995" y="3581"/>
                  </a:cubicBezTo>
                  <a:cubicBezTo>
                    <a:pt x="16998" y="3619"/>
                    <a:pt x="16962" y="3649"/>
                    <a:pt x="16955" y="3685"/>
                  </a:cubicBezTo>
                  <a:cubicBezTo>
                    <a:pt x="16967" y="3736"/>
                    <a:pt x="16974" y="3791"/>
                    <a:pt x="17009" y="3833"/>
                  </a:cubicBezTo>
                  <a:cubicBezTo>
                    <a:pt x="17041" y="3870"/>
                    <a:pt x="17061" y="3927"/>
                    <a:pt x="17117" y="3932"/>
                  </a:cubicBezTo>
                  <a:cubicBezTo>
                    <a:pt x="17136" y="3827"/>
                    <a:pt x="17155" y="3720"/>
                    <a:pt x="17148" y="3613"/>
                  </a:cubicBezTo>
                  <a:cubicBezTo>
                    <a:pt x="17199" y="3612"/>
                    <a:pt x="17246" y="3643"/>
                    <a:pt x="17271" y="3686"/>
                  </a:cubicBezTo>
                  <a:cubicBezTo>
                    <a:pt x="17256" y="3744"/>
                    <a:pt x="17211" y="3796"/>
                    <a:pt x="17224" y="3861"/>
                  </a:cubicBezTo>
                  <a:cubicBezTo>
                    <a:pt x="17226" y="3992"/>
                    <a:pt x="17336" y="4084"/>
                    <a:pt x="17433" y="4157"/>
                  </a:cubicBezTo>
                  <a:cubicBezTo>
                    <a:pt x="17473" y="4105"/>
                    <a:pt x="17472" y="4036"/>
                    <a:pt x="17470" y="3974"/>
                  </a:cubicBezTo>
                  <a:cubicBezTo>
                    <a:pt x="17469" y="3891"/>
                    <a:pt x="17397" y="3833"/>
                    <a:pt x="17388" y="3751"/>
                  </a:cubicBezTo>
                  <a:cubicBezTo>
                    <a:pt x="17476" y="3809"/>
                    <a:pt x="17567" y="3876"/>
                    <a:pt x="17616" y="3972"/>
                  </a:cubicBezTo>
                  <a:cubicBezTo>
                    <a:pt x="17631" y="4023"/>
                    <a:pt x="17635" y="4082"/>
                    <a:pt x="17684" y="4114"/>
                  </a:cubicBezTo>
                  <a:cubicBezTo>
                    <a:pt x="17745" y="4177"/>
                    <a:pt x="17836" y="4177"/>
                    <a:pt x="17916" y="4195"/>
                  </a:cubicBezTo>
                  <a:cubicBezTo>
                    <a:pt x="17983" y="4161"/>
                    <a:pt x="18052" y="4215"/>
                    <a:pt x="18122" y="4196"/>
                  </a:cubicBezTo>
                  <a:cubicBezTo>
                    <a:pt x="18139" y="4179"/>
                    <a:pt x="18165" y="4160"/>
                    <a:pt x="18156" y="4132"/>
                  </a:cubicBezTo>
                  <a:close/>
                  <a:moveTo>
                    <a:pt x="14418" y="2164"/>
                  </a:moveTo>
                  <a:cubicBezTo>
                    <a:pt x="14436" y="2106"/>
                    <a:pt x="14466" y="2052"/>
                    <a:pt x="14499" y="2001"/>
                  </a:cubicBezTo>
                  <a:cubicBezTo>
                    <a:pt x="14559" y="1927"/>
                    <a:pt x="14645" y="1871"/>
                    <a:pt x="14675" y="1777"/>
                  </a:cubicBezTo>
                  <a:cubicBezTo>
                    <a:pt x="14690" y="1719"/>
                    <a:pt x="14760" y="1698"/>
                    <a:pt x="14812" y="1720"/>
                  </a:cubicBezTo>
                  <a:cubicBezTo>
                    <a:pt x="14868" y="1744"/>
                    <a:pt x="14930" y="1732"/>
                    <a:pt x="14989" y="1729"/>
                  </a:cubicBezTo>
                  <a:cubicBezTo>
                    <a:pt x="15014" y="1806"/>
                    <a:pt x="15080" y="1881"/>
                    <a:pt x="15050" y="1967"/>
                  </a:cubicBezTo>
                  <a:cubicBezTo>
                    <a:pt x="15005" y="2020"/>
                    <a:pt x="14953" y="2070"/>
                    <a:pt x="14888" y="2099"/>
                  </a:cubicBezTo>
                  <a:cubicBezTo>
                    <a:pt x="14882" y="2093"/>
                    <a:pt x="14868" y="2082"/>
                    <a:pt x="14862" y="2076"/>
                  </a:cubicBezTo>
                  <a:cubicBezTo>
                    <a:pt x="14885" y="2046"/>
                    <a:pt x="14915" y="2022"/>
                    <a:pt x="14946" y="1999"/>
                  </a:cubicBezTo>
                  <a:cubicBezTo>
                    <a:pt x="14941" y="1919"/>
                    <a:pt x="14917" y="1833"/>
                    <a:pt x="14856" y="1779"/>
                  </a:cubicBezTo>
                  <a:cubicBezTo>
                    <a:pt x="14823" y="1776"/>
                    <a:pt x="14820" y="1813"/>
                    <a:pt x="14809" y="1835"/>
                  </a:cubicBezTo>
                  <a:cubicBezTo>
                    <a:pt x="14782" y="1916"/>
                    <a:pt x="14707" y="1983"/>
                    <a:pt x="14715" y="2074"/>
                  </a:cubicBezTo>
                  <a:cubicBezTo>
                    <a:pt x="14712" y="2119"/>
                    <a:pt x="14730" y="2174"/>
                    <a:pt x="14692" y="2209"/>
                  </a:cubicBezTo>
                  <a:cubicBezTo>
                    <a:pt x="14606" y="2297"/>
                    <a:pt x="14485" y="2349"/>
                    <a:pt x="14361" y="2344"/>
                  </a:cubicBezTo>
                  <a:cubicBezTo>
                    <a:pt x="14359" y="2279"/>
                    <a:pt x="14400" y="2225"/>
                    <a:pt x="14418" y="2164"/>
                  </a:cubicBezTo>
                  <a:close/>
                  <a:moveTo>
                    <a:pt x="13566" y="2444"/>
                  </a:moveTo>
                  <a:cubicBezTo>
                    <a:pt x="13563" y="2427"/>
                    <a:pt x="13562" y="2409"/>
                    <a:pt x="13561" y="2392"/>
                  </a:cubicBezTo>
                  <a:cubicBezTo>
                    <a:pt x="13593" y="2428"/>
                    <a:pt x="13623" y="2465"/>
                    <a:pt x="13657" y="2499"/>
                  </a:cubicBezTo>
                  <a:cubicBezTo>
                    <a:pt x="13627" y="2480"/>
                    <a:pt x="13595" y="2464"/>
                    <a:pt x="13566" y="2444"/>
                  </a:cubicBezTo>
                  <a:close/>
                  <a:moveTo>
                    <a:pt x="10371" y="2277"/>
                  </a:moveTo>
                  <a:cubicBezTo>
                    <a:pt x="10279" y="2187"/>
                    <a:pt x="10157" y="2137"/>
                    <a:pt x="10038" y="2092"/>
                  </a:cubicBezTo>
                  <a:cubicBezTo>
                    <a:pt x="9997" y="2084"/>
                    <a:pt x="9999" y="2034"/>
                    <a:pt x="10010" y="2002"/>
                  </a:cubicBezTo>
                  <a:cubicBezTo>
                    <a:pt x="10072" y="2018"/>
                    <a:pt x="10115" y="2072"/>
                    <a:pt x="10176" y="2093"/>
                  </a:cubicBezTo>
                  <a:cubicBezTo>
                    <a:pt x="10238" y="2124"/>
                    <a:pt x="10316" y="2109"/>
                    <a:pt x="10370" y="2159"/>
                  </a:cubicBezTo>
                  <a:cubicBezTo>
                    <a:pt x="10413" y="2203"/>
                    <a:pt x="10437" y="2263"/>
                    <a:pt x="10464" y="2318"/>
                  </a:cubicBezTo>
                  <a:cubicBezTo>
                    <a:pt x="10428" y="2318"/>
                    <a:pt x="10396" y="2303"/>
                    <a:pt x="10371" y="2277"/>
                  </a:cubicBezTo>
                  <a:close/>
                  <a:moveTo>
                    <a:pt x="7466" y="1448"/>
                  </a:moveTo>
                  <a:cubicBezTo>
                    <a:pt x="7470" y="1404"/>
                    <a:pt x="7477" y="1360"/>
                    <a:pt x="7488" y="1317"/>
                  </a:cubicBezTo>
                  <a:cubicBezTo>
                    <a:pt x="7522" y="1251"/>
                    <a:pt x="7569" y="1192"/>
                    <a:pt x="7628" y="1147"/>
                  </a:cubicBezTo>
                  <a:cubicBezTo>
                    <a:pt x="7657" y="1173"/>
                    <a:pt x="7680" y="1207"/>
                    <a:pt x="7714" y="1228"/>
                  </a:cubicBezTo>
                  <a:cubicBezTo>
                    <a:pt x="7788" y="1235"/>
                    <a:pt x="7869" y="1243"/>
                    <a:pt x="7938" y="1210"/>
                  </a:cubicBezTo>
                  <a:cubicBezTo>
                    <a:pt x="7985" y="1188"/>
                    <a:pt x="8046" y="1183"/>
                    <a:pt x="8071" y="1130"/>
                  </a:cubicBezTo>
                  <a:cubicBezTo>
                    <a:pt x="8009" y="1116"/>
                    <a:pt x="7958" y="1078"/>
                    <a:pt x="7903" y="1050"/>
                  </a:cubicBezTo>
                  <a:cubicBezTo>
                    <a:pt x="7858" y="1025"/>
                    <a:pt x="7806" y="1029"/>
                    <a:pt x="7757" y="1034"/>
                  </a:cubicBezTo>
                  <a:cubicBezTo>
                    <a:pt x="7757" y="1018"/>
                    <a:pt x="7758" y="1003"/>
                    <a:pt x="7759" y="988"/>
                  </a:cubicBezTo>
                  <a:cubicBezTo>
                    <a:pt x="7786" y="968"/>
                    <a:pt x="7813" y="947"/>
                    <a:pt x="7842" y="929"/>
                  </a:cubicBezTo>
                  <a:cubicBezTo>
                    <a:pt x="7867" y="972"/>
                    <a:pt x="7897" y="1012"/>
                    <a:pt x="7936" y="1044"/>
                  </a:cubicBezTo>
                  <a:cubicBezTo>
                    <a:pt x="8021" y="1053"/>
                    <a:pt x="8113" y="1060"/>
                    <a:pt x="8190" y="1014"/>
                  </a:cubicBezTo>
                  <a:cubicBezTo>
                    <a:pt x="8168" y="919"/>
                    <a:pt x="8082" y="861"/>
                    <a:pt x="8008" y="807"/>
                  </a:cubicBezTo>
                  <a:cubicBezTo>
                    <a:pt x="8077" y="795"/>
                    <a:pt x="8148" y="810"/>
                    <a:pt x="8208" y="845"/>
                  </a:cubicBezTo>
                  <a:cubicBezTo>
                    <a:pt x="8198" y="934"/>
                    <a:pt x="8287" y="976"/>
                    <a:pt x="8353" y="1012"/>
                  </a:cubicBezTo>
                  <a:cubicBezTo>
                    <a:pt x="8399" y="1035"/>
                    <a:pt x="8429" y="1088"/>
                    <a:pt x="8406" y="1138"/>
                  </a:cubicBezTo>
                  <a:cubicBezTo>
                    <a:pt x="8361" y="1214"/>
                    <a:pt x="8318" y="1299"/>
                    <a:pt x="8239" y="1345"/>
                  </a:cubicBezTo>
                  <a:cubicBezTo>
                    <a:pt x="8122" y="1415"/>
                    <a:pt x="7998" y="1476"/>
                    <a:pt x="7865" y="1510"/>
                  </a:cubicBezTo>
                  <a:cubicBezTo>
                    <a:pt x="7788" y="1540"/>
                    <a:pt x="7707" y="1565"/>
                    <a:pt x="7644" y="1620"/>
                  </a:cubicBezTo>
                  <a:cubicBezTo>
                    <a:pt x="7575" y="1669"/>
                    <a:pt x="7529" y="1744"/>
                    <a:pt x="7454" y="1785"/>
                  </a:cubicBezTo>
                  <a:cubicBezTo>
                    <a:pt x="7458" y="1673"/>
                    <a:pt x="7440" y="1558"/>
                    <a:pt x="7466" y="1448"/>
                  </a:cubicBezTo>
                  <a:close/>
                  <a:moveTo>
                    <a:pt x="6887" y="1921"/>
                  </a:moveTo>
                  <a:cubicBezTo>
                    <a:pt x="6846" y="1893"/>
                    <a:pt x="6810" y="1842"/>
                    <a:pt x="6815" y="1791"/>
                  </a:cubicBezTo>
                  <a:cubicBezTo>
                    <a:pt x="6841" y="1794"/>
                    <a:pt x="6867" y="1801"/>
                    <a:pt x="6891" y="1812"/>
                  </a:cubicBezTo>
                  <a:cubicBezTo>
                    <a:pt x="6895" y="1848"/>
                    <a:pt x="6897" y="1886"/>
                    <a:pt x="6887" y="1921"/>
                  </a:cubicBezTo>
                  <a:close/>
                  <a:moveTo>
                    <a:pt x="3624" y="718"/>
                  </a:moveTo>
                  <a:cubicBezTo>
                    <a:pt x="3582" y="682"/>
                    <a:pt x="3524" y="716"/>
                    <a:pt x="3480" y="691"/>
                  </a:cubicBezTo>
                  <a:cubicBezTo>
                    <a:pt x="3478" y="684"/>
                    <a:pt x="3472" y="671"/>
                    <a:pt x="3469" y="664"/>
                  </a:cubicBezTo>
                  <a:cubicBezTo>
                    <a:pt x="3535" y="649"/>
                    <a:pt x="3614" y="637"/>
                    <a:pt x="3673" y="678"/>
                  </a:cubicBezTo>
                  <a:cubicBezTo>
                    <a:pt x="3710" y="700"/>
                    <a:pt x="3743" y="729"/>
                    <a:pt x="3776" y="756"/>
                  </a:cubicBezTo>
                  <a:cubicBezTo>
                    <a:pt x="3723" y="804"/>
                    <a:pt x="3672" y="739"/>
                    <a:pt x="3624" y="718"/>
                  </a:cubicBezTo>
                  <a:close/>
                  <a:moveTo>
                    <a:pt x="4346" y="1711"/>
                  </a:moveTo>
                  <a:cubicBezTo>
                    <a:pt x="4352" y="1671"/>
                    <a:pt x="4347" y="1627"/>
                    <a:pt x="4372" y="1592"/>
                  </a:cubicBezTo>
                  <a:cubicBezTo>
                    <a:pt x="4434" y="1579"/>
                    <a:pt x="4469" y="1636"/>
                    <a:pt x="4500" y="1679"/>
                  </a:cubicBezTo>
                  <a:cubicBezTo>
                    <a:pt x="4529" y="1728"/>
                    <a:pt x="4547" y="1782"/>
                    <a:pt x="4571" y="1833"/>
                  </a:cubicBezTo>
                  <a:cubicBezTo>
                    <a:pt x="4491" y="1867"/>
                    <a:pt x="4417" y="1913"/>
                    <a:pt x="4363" y="1983"/>
                  </a:cubicBezTo>
                  <a:cubicBezTo>
                    <a:pt x="4344" y="1917"/>
                    <a:pt x="4293" y="1866"/>
                    <a:pt x="4276" y="1801"/>
                  </a:cubicBezTo>
                  <a:cubicBezTo>
                    <a:pt x="4295" y="1767"/>
                    <a:pt x="4321" y="1739"/>
                    <a:pt x="4346" y="1711"/>
                  </a:cubicBezTo>
                  <a:close/>
                  <a:moveTo>
                    <a:pt x="4267" y="2491"/>
                  </a:moveTo>
                  <a:cubicBezTo>
                    <a:pt x="4162" y="2462"/>
                    <a:pt x="4108" y="2342"/>
                    <a:pt x="3998" y="2328"/>
                  </a:cubicBezTo>
                  <a:cubicBezTo>
                    <a:pt x="3962" y="2326"/>
                    <a:pt x="3923" y="2298"/>
                    <a:pt x="3891" y="2324"/>
                  </a:cubicBezTo>
                  <a:cubicBezTo>
                    <a:pt x="3913" y="2362"/>
                    <a:pt x="3940" y="2396"/>
                    <a:pt x="3964" y="2432"/>
                  </a:cubicBezTo>
                  <a:cubicBezTo>
                    <a:pt x="3913" y="2440"/>
                    <a:pt x="3862" y="2432"/>
                    <a:pt x="3814" y="2415"/>
                  </a:cubicBezTo>
                  <a:cubicBezTo>
                    <a:pt x="3748" y="2392"/>
                    <a:pt x="3676" y="2410"/>
                    <a:pt x="3610" y="2387"/>
                  </a:cubicBezTo>
                  <a:cubicBezTo>
                    <a:pt x="3521" y="2358"/>
                    <a:pt x="3425" y="2356"/>
                    <a:pt x="3338" y="2320"/>
                  </a:cubicBezTo>
                  <a:cubicBezTo>
                    <a:pt x="3276" y="2265"/>
                    <a:pt x="3228" y="2196"/>
                    <a:pt x="3178" y="2130"/>
                  </a:cubicBezTo>
                  <a:cubicBezTo>
                    <a:pt x="3220" y="2103"/>
                    <a:pt x="3272" y="2098"/>
                    <a:pt x="3318" y="2080"/>
                  </a:cubicBezTo>
                  <a:cubicBezTo>
                    <a:pt x="3355" y="2047"/>
                    <a:pt x="3382" y="2002"/>
                    <a:pt x="3402" y="1955"/>
                  </a:cubicBezTo>
                  <a:cubicBezTo>
                    <a:pt x="3424" y="1893"/>
                    <a:pt x="3424" y="1827"/>
                    <a:pt x="3439" y="1763"/>
                  </a:cubicBezTo>
                  <a:cubicBezTo>
                    <a:pt x="3413" y="1764"/>
                    <a:pt x="3386" y="1767"/>
                    <a:pt x="3362" y="1779"/>
                  </a:cubicBezTo>
                  <a:cubicBezTo>
                    <a:pt x="3315" y="1800"/>
                    <a:pt x="3262" y="1812"/>
                    <a:pt x="3226" y="1852"/>
                  </a:cubicBezTo>
                  <a:cubicBezTo>
                    <a:pt x="3201" y="1879"/>
                    <a:pt x="3181" y="1910"/>
                    <a:pt x="3161" y="1941"/>
                  </a:cubicBezTo>
                  <a:cubicBezTo>
                    <a:pt x="3154" y="1943"/>
                    <a:pt x="3141" y="1945"/>
                    <a:pt x="3134" y="1946"/>
                  </a:cubicBezTo>
                  <a:cubicBezTo>
                    <a:pt x="3141" y="1891"/>
                    <a:pt x="3155" y="1835"/>
                    <a:pt x="3173" y="1783"/>
                  </a:cubicBezTo>
                  <a:cubicBezTo>
                    <a:pt x="3235" y="1755"/>
                    <a:pt x="3299" y="1732"/>
                    <a:pt x="3361" y="1704"/>
                  </a:cubicBezTo>
                  <a:cubicBezTo>
                    <a:pt x="3468" y="1680"/>
                    <a:pt x="3570" y="1746"/>
                    <a:pt x="3677" y="1734"/>
                  </a:cubicBezTo>
                  <a:cubicBezTo>
                    <a:pt x="3756" y="1739"/>
                    <a:pt x="3811" y="1661"/>
                    <a:pt x="3889" y="1667"/>
                  </a:cubicBezTo>
                  <a:cubicBezTo>
                    <a:pt x="3967" y="1659"/>
                    <a:pt x="4028" y="1718"/>
                    <a:pt x="4093" y="1752"/>
                  </a:cubicBezTo>
                  <a:cubicBezTo>
                    <a:pt x="4093" y="1760"/>
                    <a:pt x="4093" y="1775"/>
                    <a:pt x="4094" y="1783"/>
                  </a:cubicBezTo>
                  <a:cubicBezTo>
                    <a:pt x="4015" y="1761"/>
                    <a:pt x="3931" y="1721"/>
                    <a:pt x="3849" y="1753"/>
                  </a:cubicBezTo>
                  <a:cubicBezTo>
                    <a:pt x="3748" y="1801"/>
                    <a:pt x="3696" y="1910"/>
                    <a:pt x="3681" y="2016"/>
                  </a:cubicBezTo>
                  <a:cubicBezTo>
                    <a:pt x="3744" y="2003"/>
                    <a:pt x="3796" y="1959"/>
                    <a:pt x="3860" y="1950"/>
                  </a:cubicBezTo>
                  <a:cubicBezTo>
                    <a:pt x="3911" y="1945"/>
                    <a:pt x="3962" y="1949"/>
                    <a:pt x="4012" y="1947"/>
                  </a:cubicBezTo>
                  <a:cubicBezTo>
                    <a:pt x="4074" y="1950"/>
                    <a:pt x="4114" y="1880"/>
                    <a:pt x="4177" y="1885"/>
                  </a:cubicBezTo>
                  <a:cubicBezTo>
                    <a:pt x="4251" y="1924"/>
                    <a:pt x="4259" y="2023"/>
                    <a:pt x="4245" y="2097"/>
                  </a:cubicBezTo>
                  <a:cubicBezTo>
                    <a:pt x="4166" y="2111"/>
                    <a:pt x="4116" y="2027"/>
                    <a:pt x="4041" y="2023"/>
                  </a:cubicBezTo>
                  <a:cubicBezTo>
                    <a:pt x="3937" y="2025"/>
                    <a:pt x="3840" y="2079"/>
                    <a:pt x="3776" y="2159"/>
                  </a:cubicBezTo>
                  <a:cubicBezTo>
                    <a:pt x="3752" y="2200"/>
                    <a:pt x="3813" y="2220"/>
                    <a:pt x="3844" y="2216"/>
                  </a:cubicBezTo>
                  <a:cubicBezTo>
                    <a:pt x="3916" y="2210"/>
                    <a:pt x="3982" y="2250"/>
                    <a:pt x="4052" y="2247"/>
                  </a:cubicBezTo>
                  <a:cubicBezTo>
                    <a:pt x="4113" y="2227"/>
                    <a:pt x="4176" y="2202"/>
                    <a:pt x="4242" y="2218"/>
                  </a:cubicBezTo>
                  <a:cubicBezTo>
                    <a:pt x="4271" y="2269"/>
                    <a:pt x="4280" y="2329"/>
                    <a:pt x="4319" y="2374"/>
                  </a:cubicBezTo>
                  <a:cubicBezTo>
                    <a:pt x="4354" y="2428"/>
                    <a:pt x="4412" y="2458"/>
                    <a:pt x="4455" y="2503"/>
                  </a:cubicBezTo>
                  <a:cubicBezTo>
                    <a:pt x="4457" y="2517"/>
                    <a:pt x="4462" y="2545"/>
                    <a:pt x="4464" y="2559"/>
                  </a:cubicBezTo>
                  <a:cubicBezTo>
                    <a:pt x="4398" y="2537"/>
                    <a:pt x="4334" y="2511"/>
                    <a:pt x="4267" y="2491"/>
                  </a:cubicBezTo>
                  <a:close/>
                  <a:moveTo>
                    <a:pt x="5114" y="2963"/>
                  </a:moveTo>
                  <a:cubicBezTo>
                    <a:pt x="5058" y="2930"/>
                    <a:pt x="5011" y="2884"/>
                    <a:pt x="4960" y="2843"/>
                  </a:cubicBezTo>
                  <a:cubicBezTo>
                    <a:pt x="4869" y="2780"/>
                    <a:pt x="4775" y="2715"/>
                    <a:pt x="4706" y="2627"/>
                  </a:cubicBezTo>
                  <a:cubicBezTo>
                    <a:pt x="4655" y="2552"/>
                    <a:pt x="4602" y="2478"/>
                    <a:pt x="4535" y="2417"/>
                  </a:cubicBezTo>
                  <a:cubicBezTo>
                    <a:pt x="4477" y="2352"/>
                    <a:pt x="4395" y="2288"/>
                    <a:pt x="4394" y="2194"/>
                  </a:cubicBezTo>
                  <a:cubicBezTo>
                    <a:pt x="4441" y="2150"/>
                    <a:pt x="4514" y="2153"/>
                    <a:pt x="4554" y="2100"/>
                  </a:cubicBezTo>
                  <a:cubicBezTo>
                    <a:pt x="4594" y="2071"/>
                    <a:pt x="4583" y="1985"/>
                    <a:pt x="4649" y="2004"/>
                  </a:cubicBezTo>
                  <a:cubicBezTo>
                    <a:pt x="4709" y="2079"/>
                    <a:pt x="4779" y="2144"/>
                    <a:pt x="4855" y="2203"/>
                  </a:cubicBezTo>
                  <a:cubicBezTo>
                    <a:pt x="4921" y="2276"/>
                    <a:pt x="4979" y="2357"/>
                    <a:pt x="5031" y="2441"/>
                  </a:cubicBezTo>
                  <a:cubicBezTo>
                    <a:pt x="5108" y="2603"/>
                    <a:pt x="5122" y="2786"/>
                    <a:pt x="5114" y="2963"/>
                  </a:cubicBezTo>
                  <a:close/>
                  <a:moveTo>
                    <a:pt x="5108" y="2217"/>
                  </a:moveTo>
                  <a:cubicBezTo>
                    <a:pt x="5073" y="2199"/>
                    <a:pt x="5043" y="2176"/>
                    <a:pt x="5014" y="2150"/>
                  </a:cubicBezTo>
                  <a:cubicBezTo>
                    <a:pt x="4946" y="2085"/>
                    <a:pt x="4862" y="2032"/>
                    <a:pt x="4817" y="1946"/>
                  </a:cubicBezTo>
                  <a:cubicBezTo>
                    <a:pt x="4863" y="1931"/>
                    <a:pt x="4891" y="1975"/>
                    <a:pt x="4925" y="1997"/>
                  </a:cubicBezTo>
                  <a:cubicBezTo>
                    <a:pt x="4983" y="2047"/>
                    <a:pt x="5067" y="2065"/>
                    <a:pt x="5108" y="2133"/>
                  </a:cubicBezTo>
                  <a:cubicBezTo>
                    <a:pt x="5127" y="2158"/>
                    <a:pt x="5111" y="2190"/>
                    <a:pt x="5108" y="2217"/>
                  </a:cubicBezTo>
                  <a:close/>
                  <a:moveTo>
                    <a:pt x="1110" y="7576"/>
                  </a:moveTo>
                  <a:cubicBezTo>
                    <a:pt x="1090" y="7633"/>
                    <a:pt x="1123" y="7720"/>
                    <a:pt x="1055" y="7752"/>
                  </a:cubicBezTo>
                  <a:cubicBezTo>
                    <a:pt x="960" y="7776"/>
                    <a:pt x="859" y="7800"/>
                    <a:pt x="790" y="7876"/>
                  </a:cubicBezTo>
                  <a:cubicBezTo>
                    <a:pt x="753" y="7847"/>
                    <a:pt x="695" y="7828"/>
                    <a:pt x="690" y="7775"/>
                  </a:cubicBezTo>
                  <a:cubicBezTo>
                    <a:pt x="759" y="7699"/>
                    <a:pt x="786" y="7574"/>
                    <a:pt x="898" y="7547"/>
                  </a:cubicBezTo>
                  <a:cubicBezTo>
                    <a:pt x="988" y="7541"/>
                    <a:pt x="1017" y="7439"/>
                    <a:pt x="1096" y="7411"/>
                  </a:cubicBezTo>
                  <a:cubicBezTo>
                    <a:pt x="1133" y="7456"/>
                    <a:pt x="1113" y="7522"/>
                    <a:pt x="1110" y="7576"/>
                  </a:cubicBezTo>
                  <a:close/>
                  <a:moveTo>
                    <a:pt x="3303" y="6257"/>
                  </a:moveTo>
                  <a:cubicBezTo>
                    <a:pt x="3248" y="6258"/>
                    <a:pt x="3193" y="6257"/>
                    <a:pt x="3138" y="6258"/>
                  </a:cubicBezTo>
                  <a:cubicBezTo>
                    <a:pt x="3122" y="6182"/>
                    <a:pt x="3165" y="6113"/>
                    <a:pt x="3174" y="6039"/>
                  </a:cubicBezTo>
                  <a:cubicBezTo>
                    <a:pt x="3234" y="6059"/>
                    <a:pt x="3238" y="6136"/>
                    <a:pt x="3285" y="6174"/>
                  </a:cubicBezTo>
                  <a:cubicBezTo>
                    <a:pt x="3313" y="6194"/>
                    <a:pt x="3306" y="6227"/>
                    <a:pt x="3303" y="6257"/>
                  </a:cubicBezTo>
                  <a:close/>
                  <a:moveTo>
                    <a:pt x="3495" y="6156"/>
                  </a:moveTo>
                  <a:cubicBezTo>
                    <a:pt x="3481" y="6122"/>
                    <a:pt x="3470" y="6085"/>
                    <a:pt x="3449" y="6055"/>
                  </a:cubicBezTo>
                  <a:cubicBezTo>
                    <a:pt x="3404" y="6020"/>
                    <a:pt x="3347" y="6004"/>
                    <a:pt x="3306" y="5964"/>
                  </a:cubicBezTo>
                  <a:cubicBezTo>
                    <a:pt x="3285" y="5916"/>
                    <a:pt x="3335" y="5899"/>
                    <a:pt x="3369" y="5881"/>
                  </a:cubicBezTo>
                  <a:cubicBezTo>
                    <a:pt x="3400" y="5867"/>
                    <a:pt x="3434" y="5866"/>
                    <a:pt x="3467" y="5866"/>
                  </a:cubicBezTo>
                  <a:cubicBezTo>
                    <a:pt x="3494" y="5900"/>
                    <a:pt x="3490" y="5947"/>
                    <a:pt x="3508" y="5986"/>
                  </a:cubicBezTo>
                  <a:cubicBezTo>
                    <a:pt x="3530" y="6040"/>
                    <a:pt x="3554" y="6115"/>
                    <a:pt x="3495" y="6156"/>
                  </a:cubicBezTo>
                  <a:close/>
                  <a:moveTo>
                    <a:pt x="3791" y="6175"/>
                  </a:moveTo>
                  <a:cubicBezTo>
                    <a:pt x="3785" y="6126"/>
                    <a:pt x="3793" y="6072"/>
                    <a:pt x="3765" y="6028"/>
                  </a:cubicBezTo>
                  <a:cubicBezTo>
                    <a:pt x="3743" y="5973"/>
                    <a:pt x="3659" y="5957"/>
                    <a:pt x="3665" y="5891"/>
                  </a:cubicBezTo>
                  <a:cubicBezTo>
                    <a:pt x="3776" y="5890"/>
                    <a:pt x="3812" y="6012"/>
                    <a:pt x="3888" y="6070"/>
                  </a:cubicBezTo>
                  <a:cubicBezTo>
                    <a:pt x="3886" y="6118"/>
                    <a:pt x="3843" y="6179"/>
                    <a:pt x="3791" y="6175"/>
                  </a:cubicBezTo>
                  <a:close/>
                  <a:moveTo>
                    <a:pt x="3258" y="8032"/>
                  </a:moveTo>
                  <a:cubicBezTo>
                    <a:pt x="3266" y="7962"/>
                    <a:pt x="3240" y="7879"/>
                    <a:pt x="3300" y="7826"/>
                  </a:cubicBezTo>
                  <a:cubicBezTo>
                    <a:pt x="3337" y="7825"/>
                    <a:pt x="3374" y="7823"/>
                    <a:pt x="3410" y="7829"/>
                  </a:cubicBezTo>
                  <a:cubicBezTo>
                    <a:pt x="3457" y="7856"/>
                    <a:pt x="3474" y="7911"/>
                    <a:pt x="3488" y="7961"/>
                  </a:cubicBezTo>
                  <a:cubicBezTo>
                    <a:pt x="3405" y="7964"/>
                    <a:pt x="3335" y="8009"/>
                    <a:pt x="3258" y="8032"/>
                  </a:cubicBezTo>
                  <a:close/>
                  <a:moveTo>
                    <a:pt x="7233" y="10532"/>
                  </a:moveTo>
                  <a:cubicBezTo>
                    <a:pt x="7186" y="10535"/>
                    <a:pt x="7135" y="10521"/>
                    <a:pt x="7091" y="10544"/>
                  </a:cubicBezTo>
                  <a:cubicBezTo>
                    <a:pt x="7052" y="10562"/>
                    <a:pt x="7012" y="10579"/>
                    <a:pt x="6972" y="10595"/>
                  </a:cubicBezTo>
                  <a:cubicBezTo>
                    <a:pt x="6957" y="10544"/>
                    <a:pt x="6926" y="10475"/>
                    <a:pt x="6975" y="10433"/>
                  </a:cubicBezTo>
                  <a:cubicBezTo>
                    <a:pt x="7018" y="10384"/>
                    <a:pt x="7071" y="10333"/>
                    <a:pt x="7141" y="10332"/>
                  </a:cubicBezTo>
                  <a:cubicBezTo>
                    <a:pt x="7197" y="10330"/>
                    <a:pt x="7243" y="10297"/>
                    <a:pt x="7293" y="10276"/>
                  </a:cubicBezTo>
                  <a:cubicBezTo>
                    <a:pt x="7267" y="10360"/>
                    <a:pt x="7276" y="10453"/>
                    <a:pt x="7233" y="10532"/>
                  </a:cubicBezTo>
                  <a:close/>
                  <a:moveTo>
                    <a:pt x="9466" y="12535"/>
                  </a:moveTo>
                  <a:cubicBezTo>
                    <a:pt x="9412" y="12514"/>
                    <a:pt x="9351" y="12510"/>
                    <a:pt x="9304" y="12472"/>
                  </a:cubicBezTo>
                  <a:cubicBezTo>
                    <a:pt x="9299" y="12432"/>
                    <a:pt x="9314" y="12393"/>
                    <a:pt x="9306" y="12355"/>
                  </a:cubicBezTo>
                  <a:cubicBezTo>
                    <a:pt x="9287" y="12319"/>
                    <a:pt x="9264" y="12283"/>
                    <a:pt x="9272" y="12241"/>
                  </a:cubicBezTo>
                  <a:cubicBezTo>
                    <a:pt x="9285" y="12226"/>
                    <a:pt x="9299" y="12211"/>
                    <a:pt x="9314" y="12198"/>
                  </a:cubicBezTo>
                  <a:cubicBezTo>
                    <a:pt x="9364" y="12234"/>
                    <a:pt x="9409" y="12276"/>
                    <a:pt x="9464" y="12305"/>
                  </a:cubicBezTo>
                  <a:cubicBezTo>
                    <a:pt x="9494" y="12317"/>
                    <a:pt x="9505" y="12349"/>
                    <a:pt x="9516" y="12378"/>
                  </a:cubicBezTo>
                  <a:cubicBezTo>
                    <a:pt x="9540" y="12444"/>
                    <a:pt x="9569" y="12509"/>
                    <a:pt x="9594" y="12575"/>
                  </a:cubicBezTo>
                  <a:cubicBezTo>
                    <a:pt x="9547" y="12577"/>
                    <a:pt x="9509" y="12550"/>
                    <a:pt x="9466" y="12535"/>
                  </a:cubicBezTo>
                  <a:close/>
                  <a:moveTo>
                    <a:pt x="10823" y="15737"/>
                  </a:moveTo>
                  <a:cubicBezTo>
                    <a:pt x="10801" y="15856"/>
                    <a:pt x="10830" y="15979"/>
                    <a:pt x="10794" y="16097"/>
                  </a:cubicBezTo>
                  <a:cubicBezTo>
                    <a:pt x="10775" y="16151"/>
                    <a:pt x="10785" y="16208"/>
                    <a:pt x="10782" y="16264"/>
                  </a:cubicBezTo>
                  <a:cubicBezTo>
                    <a:pt x="10739" y="16280"/>
                    <a:pt x="10716" y="16238"/>
                    <a:pt x="10708" y="16203"/>
                  </a:cubicBezTo>
                  <a:cubicBezTo>
                    <a:pt x="10700" y="16154"/>
                    <a:pt x="10702" y="16104"/>
                    <a:pt x="10703" y="16054"/>
                  </a:cubicBezTo>
                  <a:cubicBezTo>
                    <a:pt x="10706" y="16008"/>
                    <a:pt x="10664" y="15969"/>
                    <a:pt x="10676" y="15922"/>
                  </a:cubicBezTo>
                  <a:cubicBezTo>
                    <a:pt x="10693" y="15867"/>
                    <a:pt x="10679" y="15804"/>
                    <a:pt x="10710" y="15754"/>
                  </a:cubicBezTo>
                  <a:cubicBezTo>
                    <a:pt x="10742" y="15697"/>
                    <a:pt x="10766" y="15636"/>
                    <a:pt x="10807" y="15586"/>
                  </a:cubicBezTo>
                  <a:cubicBezTo>
                    <a:pt x="10816" y="15635"/>
                    <a:pt x="10829" y="15686"/>
                    <a:pt x="10823" y="15737"/>
                  </a:cubicBezTo>
                  <a:close/>
                  <a:moveTo>
                    <a:pt x="15370" y="7188"/>
                  </a:moveTo>
                  <a:cubicBezTo>
                    <a:pt x="15394" y="7164"/>
                    <a:pt x="15396" y="7125"/>
                    <a:pt x="15424" y="7106"/>
                  </a:cubicBezTo>
                  <a:cubicBezTo>
                    <a:pt x="15460" y="7093"/>
                    <a:pt x="15499" y="7095"/>
                    <a:pt x="15537" y="7093"/>
                  </a:cubicBezTo>
                  <a:cubicBezTo>
                    <a:pt x="15537" y="7160"/>
                    <a:pt x="15551" y="7228"/>
                    <a:pt x="15538" y="7294"/>
                  </a:cubicBezTo>
                  <a:cubicBezTo>
                    <a:pt x="15459" y="7313"/>
                    <a:pt x="15382" y="7277"/>
                    <a:pt x="15307" y="7260"/>
                  </a:cubicBezTo>
                  <a:cubicBezTo>
                    <a:pt x="15322" y="7231"/>
                    <a:pt x="15347" y="7210"/>
                    <a:pt x="15370" y="7188"/>
                  </a:cubicBezTo>
                  <a:close/>
                  <a:moveTo>
                    <a:pt x="12178" y="3661"/>
                  </a:moveTo>
                  <a:cubicBezTo>
                    <a:pt x="12220" y="3624"/>
                    <a:pt x="12284" y="3603"/>
                    <a:pt x="12300" y="3544"/>
                  </a:cubicBezTo>
                  <a:cubicBezTo>
                    <a:pt x="12305" y="3480"/>
                    <a:pt x="12304" y="3416"/>
                    <a:pt x="12318" y="3354"/>
                  </a:cubicBezTo>
                  <a:cubicBezTo>
                    <a:pt x="12327" y="3355"/>
                    <a:pt x="12344" y="3356"/>
                    <a:pt x="12353" y="3357"/>
                  </a:cubicBezTo>
                  <a:cubicBezTo>
                    <a:pt x="12405" y="3427"/>
                    <a:pt x="12472" y="3495"/>
                    <a:pt x="12478" y="3586"/>
                  </a:cubicBezTo>
                  <a:cubicBezTo>
                    <a:pt x="12496" y="3640"/>
                    <a:pt x="12461" y="3687"/>
                    <a:pt x="12433" y="3730"/>
                  </a:cubicBezTo>
                  <a:cubicBezTo>
                    <a:pt x="12394" y="3719"/>
                    <a:pt x="12358" y="3703"/>
                    <a:pt x="12319" y="3692"/>
                  </a:cubicBezTo>
                  <a:cubicBezTo>
                    <a:pt x="12271" y="3680"/>
                    <a:pt x="12227" y="3712"/>
                    <a:pt x="12180" y="3712"/>
                  </a:cubicBezTo>
                  <a:cubicBezTo>
                    <a:pt x="12177" y="3695"/>
                    <a:pt x="12176" y="3678"/>
                    <a:pt x="12178" y="3661"/>
                  </a:cubicBezTo>
                  <a:close/>
                  <a:moveTo>
                    <a:pt x="12150" y="3898"/>
                  </a:moveTo>
                  <a:cubicBezTo>
                    <a:pt x="12248" y="3928"/>
                    <a:pt x="12311" y="3835"/>
                    <a:pt x="12378" y="3783"/>
                  </a:cubicBezTo>
                  <a:cubicBezTo>
                    <a:pt x="12386" y="3779"/>
                    <a:pt x="12402" y="3771"/>
                    <a:pt x="12409" y="3767"/>
                  </a:cubicBezTo>
                  <a:cubicBezTo>
                    <a:pt x="12406" y="3837"/>
                    <a:pt x="12347" y="3878"/>
                    <a:pt x="12304" y="3924"/>
                  </a:cubicBezTo>
                  <a:cubicBezTo>
                    <a:pt x="12268" y="3957"/>
                    <a:pt x="12236" y="3997"/>
                    <a:pt x="12188" y="4012"/>
                  </a:cubicBezTo>
                  <a:cubicBezTo>
                    <a:pt x="12143" y="4007"/>
                    <a:pt x="12102" y="3982"/>
                    <a:pt x="12067" y="3955"/>
                  </a:cubicBezTo>
                  <a:cubicBezTo>
                    <a:pt x="12062" y="3911"/>
                    <a:pt x="12109" y="3874"/>
                    <a:pt x="12150" y="3898"/>
                  </a:cubicBezTo>
                  <a:close/>
                  <a:moveTo>
                    <a:pt x="11022" y="5462"/>
                  </a:moveTo>
                  <a:cubicBezTo>
                    <a:pt x="11021" y="5358"/>
                    <a:pt x="11056" y="5245"/>
                    <a:pt x="11142" y="5181"/>
                  </a:cubicBezTo>
                  <a:cubicBezTo>
                    <a:pt x="11225" y="5117"/>
                    <a:pt x="11315" y="5066"/>
                    <a:pt x="11403" y="5012"/>
                  </a:cubicBezTo>
                  <a:cubicBezTo>
                    <a:pt x="11466" y="4974"/>
                    <a:pt x="11494" y="4902"/>
                    <a:pt x="11545" y="4852"/>
                  </a:cubicBezTo>
                  <a:cubicBezTo>
                    <a:pt x="11581" y="4836"/>
                    <a:pt x="11609" y="4872"/>
                    <a:pt x="11632" y="4894"/>
                  </a:cubicBezTo>
                  <a:cubicBezTo>
                    <a:pt x="11678" y="4944"/>
                    <a:pt x="11732" y="4991"/>
                    <a:pt x="11797" y="5014"/>
                  </a:cubicBezTo>
                  <a:cubicBezTo>
                    <a:pt x="11861" y="5021"/>
                    <a:pt x="11923" y="4988"/>
                    <a:pt x="11987" y="5005"/>
                  </a:cubicBezTo>
                  <a:cubicBezTo>
                    <a:pt x="12029" y="5018"/>
                    <a:pt x="12080" y="5042"/>
                    <a:pt x="12080" y="5093"/>
                  </a:cubicBezTo>
                  <a:cubicBezTo>
                    <a:pt x="12007" y="5097"/>
                    <a:pt x="11928" y="5053"/>
                    <a:pt x="11860" y="5095"/>
                  </a:cubicBezTo>
                  <a:cubicBezTo>
                    <a:pt x="11811" y="5124"/>
                    <a:pt x="11779" y="5182"/>
                    <a:pt x="11781" y="5239"/>
                  </a:cubicBezTo>
                  <a:cubicBezTo>
                    <a:pt x="11834" y="5251"/>
                    <a:pt x="11888" y="5266"/>
                    <a:pt x="11943" y="5272"/>
                  </a:cubicBezTo>
                  <a:cubicBezTo>
                    <a:pt x="12000" y="5260"/>
                    <a:pt x="12057" y="5244"/>
                    <a:pt x="12107" y="5214"/>
                  </a:cubicBezTo>
                  <a:cubicBezTo>
                    <a:pt x="12145" y="5188"/>
                    <a:pt x="12200" y="5185"/>
                    <a:pt x="12235" y="5218"/>
                  </a:cubicBezTo>
                  <a:cubicBezTo>
                    <a:pt x="12293" y="5269"/>
                    <a:pt x="12325" y="5346"/>
                    <a:pt x="12338" y="5421"/>
                  </a:cubicBezTo>
                  <a:cubicBezTo>
                    <a:pt x="12257" y="5390"/>
                    <a:pt x="12183" y="5309"/>
                    <a:pt x="12089" y="5339"/>
                  </a:cubicBezTo>
                  <a:cubicBezTo>
                    <a:pt x="12060" y="5355"/>
                    <a:pt x="11996" y="5362"/>
                    <a:pt x="12015" y="5408"/>
                  </a:cubicBezTo>
                  <a:cubicBezTo>
                    <a:pt x="12056" y="5464"/>
                    <a:pt x="12113" y="5503"/>
                    <a:pt x="12172" y="5537"/>
                  </a:cubicBezTo>
                  <a:cubicBezTo>
                    <a:pt x="12230" y="5587"/>
                    <a:pt x="12323" y="5536"/>
                    <a:pt x="12374" y="5601"/>
                  </a:cubicBezTo>
                  <a:cubicBezTo>
                    <a:pt x="12424" y="5685"/>
                    <a:pt x="12372" y="5784"/>
                    <a:pt x="12378" y="5874"/>
                  </a:cubicBezTo>
                  <a:cubicBezTo>
                    <a:pt x="12377" y="5926"/>
                    <a:pt x="12417" y="5970"/>
                    <a:pt x="12411" y="6023"/>
                  </a:cubicBezTo>
                  <a:cubicBezTo>
                    <a:pt x="12371" y="6023"/>
                    <a:pt x="12342" y="5995"/>
                    <a:pt x="12312" y="5974"/>
                  </a:cubicBezTo>
                  <a:cubicBezTo>
                    <a:pt x="12281" y="5949"/>
                    <a:pt x="12246" y="5924"/>
                    <a:pt x="12225" y="5889"/>
                  </a:cubicBezTo>
                  <a:cubicBezTo>
                    <a:pt x="12220" y="5846"/>
                    <a:pt x="12228" y="5803"/>
                    <a:pt x="12221" y="5761"/>
                  </a:cubicBezTo>
                  <a:cubicBezTo>
                    <a:pt x="12186" y="5685"/>
                    <a:pt x="12111" y="5643"/>
                    <a:pt x="12039" y="5608"/>
                  </a:cubicBezTo>
                  <a:cubicBezTo>
                    <a:pt x="12003" y="5584"/>
                    <a:pt x="11958" y="5592"/>
                    <a:pt x="11917" y="5589"/>
                  </a:cubicBezTo>
                  <a:cubicBezTo>
                    <a:pt x="11935" y="5652"/>
                    <a:pt x="11935" y="5719"/>
                    <a:pt x="11957" y="5781"/>
                  </a:cubicBezTo>
                  <a:cubicBezTo>
                    <a:pt x="11996" y="5824"/>
                    <a:pt x="12059" y="5836"/>
                    <a:pt x="12094" y="5885"/>
                  </a:cubicBezTo>
                  <a:cubicBezTo>
                    <a:pt x="12040" y="5885"/>
                    <a:pt x="11985" y="5888"/>
                    <a:pt x="11932" y="5876"/>
                  </a:cubicBezTo>
                  <a:cubicBezTo>
                    <a:pt x="11893" y="5844"/>
                    <a:pt x="11860" y="5796"/>
                    <a:pt x="11805" y="5791"/>
                  </a:cubicBezTo>
                  <a:cubicBezTo>
                    <a:pt x="11761" y="5789"/>
                    <a:pt x="11708" y="5780"/>
                    <a:pt x="11677" y="5820"/>
                  </a:cubicBezTo>
                  <a:cubicBezTo>
                    <a:pt x="11619" y="5881"/>
                    <a:pt x="11551" y="5949"/>
                    <a:pt x="11547" y="6038"/>
                  </a:cubicBezTo>
                  <a:cubicBezTo>
                    <a:pt x="11632" y="5987"/>
                    <a:pt x="11735" y="5993"/>
                    <a:pt x="11828" y="6017"/>
                  </a:cubicBezTo>
                  <a:cubicBezTo>
                    <a:pt x="11878" y="6029"/>
                    <a:pt x="11915" y="5984"/>
                    <a:pt x="11960" y="5970"/>
                  </a:cubicBezTo>
                  <a:cubicBezTo>
                    <a:pt x="12013" y="5966"/>
                    <a:pt x="12073" y="5967"/>
                    <a:pt x="12104" y="6018"/>
                  </a:cubicBezTo>
                  <a:cubicBezTo>
                    <a:pt x="12058" y="6020"/>
                    <a:pt x="12013" y="6011"/>
                    <a:pt x="11967" y="6019"/>
                  </a:cubicBezTo>
                  <a:cubicBezTo>
                    <a:pt x="11894" y="6064"/>
                    <a:pt x="11869" y="6152"/>
                    <a:pt x="11878" y="6234"/>
                  </a:cubicBezTo>
                  <a:cubicBezTo>
                    <a:pt x="11765" y="6224"/>
                    <a:pt x="11651" y="6296"/>
                    <a:pt x="11601" y="6396"/>
                  </a:cubicBezTo>
                  <a:cubicBezTo>
                    <a:pt x="11570" y="6454"/>
                    <a:pt x="11503" y="6480"/>
                    <a:pt x="11441" y="6474"/>
                  </a:cubicBezTo>
                  <a:cubicBezTo>
                    <a:pt x="11412" y="6425"/>
                    <a:pt x="11421" y="6365"/>
                    <a:pt x="11414" y="6311"/>
                  </a:cubicBezTo>
                  <a:cubicBezTo>
                    <a:pt x="11372" y="6241"/>
                    <a:pt x="11300" y="6201"/>
                    <a:pt x="11222" y="6185"/>
                  </a:cubicBezTo>
                  <a:cubicBezTo>
                    <a:pt x="11199" y="6202"/>
                    <a:pt x="11179" y="6230"/>
                    <a:pt x="11194" y="6260"/>
                  </a:cubicBezTo>
                  <a:cubicBezTo>
                    <a:pt x="11230" y="6327"/>
                    <a:pt x="11256" y="6404"/>
                    <a:pt x="11319" y="6452"/>
                  </a:cubicBezTo>
                  <a:cubicBezTo>
                    <a:pt x="11339" y="6477"/>
                    <a:pt x="11388" y="6501"/>
                    <a:pt x="11368" y="6538"/>
                  </a:cubicBezTo>
                  <a:cubicBezTo>
                    <a:pt x="11324" y="6625"/>
                    <a:pt x="11223" y="6668"/>
                    <a:pt x="11130" y="6676"/>
                  </a:cubicBezTo>
                  <a:cubicBezTo>
                    <a:pt x="11130" y="6566"/>
                    <a:pt x="11140" y="6454"/>
                    <a:pt x="11124" y="6345"/>
                  </a:cubicBezTo>
                  <a:cubicBezTo>
                    <a:pt x="11076" y="6172"/>
                    <a:pt x="11095" y="5988"/>
                    <a:pt x="11039" y="5817"/>
                  </a:cubicBezTo>
                  <a:cubicBezTo>
                    <a:pt x="11017" y="5763"/>
                    <a:pt x="11029" y="5703"/>
                    <a:pt x="11015" y="5648"/>
                  </a:cubicBezTo>
                  <a:cubicBezTo>
                    <a:pt x="11003" y="5586"/>
                    <a:pt x="11007" y="5523"/>
                    <a:pt x="11022" y="5462"/>
                  </a:cubicBezTo>
                  <a:close/>
                  <a:moveTo>
                    <a:pt x="12353" y="6156"/>
                  </a:moveTo>
                  <a:cubicBezTo>
                    <a:pt x="12255" y="6159"/>
                    <a:pt x="12157" y="6151"/>
                    <a:pt x="12059" y="6158"/>
                  </a:cubicBezTo>
                  <a:cubicBezTo>
                    <a:pt x="12089" y="6129"/>
                    <a:pt x="12119" y="6099"/>
                    <a:pt x="12157" y="6080"/>
                  </a:cubicBezTo>
                  <a:cubicBezTo>
                    <a:pt x="12223" y="6070"/>
                    <a:pt x="12294" y="6074"/>
                    <a:pt x="12347" y="6119"/>
                  </a:cubicBezTo>
                  <a:cubicBezTo>
                    <a:pt x="12349" y="6128"/>
                    <a:pt x="12352" y="6147"/>
                    <a:pt x="12353" y="6156"/>
                  </a:cubicBezTo>
                  <a:close/>
                  <a:moveTo>
                    <a:pt x="11014" y="8516"/>
                  </a:moveTo>
                  <a:cubicBezTo>
                    <a:pt x="11020" y="8479"/>
                    <a:pt x="11022" y="8440"/>
                    <a:pt x="11035" y="8404"/>
                  </a:cubicBezTo>
                  <a:cubicBezTo>
                    <a:pt x="11063" y="8328"/>
                    <a:pt x="11063" y="8246"/>
                    <a:pt x="11079" y="8168"/>
                  </a:cubicBezTo>
                  <a:cubicBezTo>
                    <a:pt x="11091" y="8092"/>
                    <a:pt x="11069" y="8010"/>
                    <a:pt x="11103" y="7938"/>
                  </a:cubicBezTo>
                  <a:cubicBezTo>
                    <a:pt x="11134" y="7870"/>
                    <a:pt x="11165" y="7800"/>
                    <a:pt x="11215" y="7744"/>
                  </a:cubicBezTo>
                  <a:cubicBezTo>
                    <a:pt x="11247" y="7699"/>
                    <a:pt x="11308" y="7719"/>
                    <a:pt x="11355" y="7717"/>
                  </a:cubicBezTo>
                  <a:cubicBezTo>
                    <a:pt x="11395" y="7796"/>
                    <a:pt x="11458" y="7861"/>
                    <a:pt x="11525" y="7919"/>
                  </a:cubicBezTo>
                  <a:cubicBezTo>
                    <a:pt x="11555" y="7947"/>
                    <a:pt x="11596" y="7957"/>
                    <a:pt x="11635" y="7969"/>
                  </a:cubicBezTo>
                  <a:cubicBezTo>
                    <a:pt x="11636" y="8076"/>
                    <a:pt x="11623" y="8214"/>
                    <a:pt x="11512" y="8263"/>
                  </a:cubicBezTo>
                  <a:cubicBezTo>
                    <a:pt x="11499" y="8209"/>
                    <a:pt x="11520" y="8154"/>
                    <a:pt x="11509" y="8101"/>
                  </a:cubicBezTo>
                  <a:cubicBezTo>
                    <a:pt x="11468" y="8039"/>
                    <a:pt x="11406" y="7987"/>
                    <a:pt x="11333" y="7972"/>
                  </a:cubicBezTo>
                  <a:cubicBezTo>
                    <a:pt x="11297" y="8047"/>
                    <a:pt x="11319" y="8129"/>
                    <a:pt x="11334" y="8206"/>
                  </a:cubicBezTo>
                  <a:cubicBezTo>
                    <a:pt x="11367" y="8266"/>
                    <a:pt x="11434" y="8317"/>
                    <a:pt x="11419" y="8394"/>
                  </a:cubicBezTo>
                  <a:cubicBezTo>
                    <a:pt x="11400" y="8436"/>
                    <a:pt x="11369" y="8472"/>
                    <a:pt x="11344" y="8510"/>
                  </a:cubicBezTo>
                  <a:cubicBezTo>
                    <a:pt x="11331" y="8452"/>
                    <a:pt x="11376" y="8360"/>
                    <a:pt x="11303" y="8332"/>
                  </a:cubicBezTo>
                  <a:cubicBezTo>
                    <a:pt x="11245" y="8319"/>
                    <a:pt x="11185" y="8326"/>
                    <a:pt x="11126" y="8329"/>
                  </a:cubicBezTo>
                  <a:cubicBezTo>
                    <a:pt x="11147" y="8415"/>
                    <a:pt x="11154" y="8510"/>
                    <a:pt x="11214" y="8579"/>
                  </a:cubicBezTo>
                  <a:cubicBezTo>
                    <a:pt x="11241" y="8615"/>
                    <a:pt x="11279" y="8651"/>
                    <a:pt x="11269" y="8700"/>
                  </a:cubicBezTo>
                  <a:cubicBezTo>
                    <a:pt x="11260" y="8746"/>
                    <a:pt x="11229" y="8792"/>
                    <a:pt x="11183" y="8809"/>
                  </a:cubicBezTo>
                  <a:cubicBezTo>
                    <a:pt x="11102" y="8856"/>
                    <a:pt x="11009" y="8882"/>
                    <a:pt x="10915" y="8876"/>
                  </a:cubicBezTo>
                  <a:cubicBezTo>
                    <a:pt x="10909" y="8814"/>
                    <a:pt x="10946" y="8762"/>
                    <a:pt x="10955" y="8702"/>
                  </a:cubicBezTo>
                  <a:cubicBezTo>
                    <a:pt x="10966" y="8637"/>
                    <a:pt x="11009" y="8582"/>
                    <a:pt x="11014" y="8516"/>
                  </a:cubicBezTo>
                  <a:close/>
                  <a:moveTo>
                    <a:pt x="11980" y="7445"/>
                  </a:moveTo>
                  <a:cubicBezTo>
                    <a:pt x="12015" y="7444"/>
                    <a:pt x="12049" y="7453"/>
                    <a:pt x="12083" y="7459"/>
                  </a:cubicBezTo>
                  <a:cubicBezTo>
                    <a:pt x="12170" y="7469"/>
                    <a:pt x="12256" y="7436"/>
                    <a:pt x="12328" y="7389"/>
                  </a:cubicBezTo>
                  <a:cubicBezTo>
                    <a:pt x="12382" y="7368"/>
                    <a:pt x="12419" y="7429"/>
                    <a:pt x="12435" y="7472"/>
                  </a:cubicBezTo>
                  <a:cubicBezTo>
                    <a:pt x="12456" y="7569"/>
                    <a:pt x="12403" y="7661"/>
                    <a:pt x="12360" y="7743"/>
                  </a:cubicBezTo>
                  <a:cubicBezTo>
                    <a:pt x="12323" y="7719"/>
                    <a:pt x="12290" y="7684"/>
                    <a:pt x="12243" y="7684"/>
                  </a:cubicBezTo>
                  <a:cubicBezTo>
                    <a:pt x="12239" y="7729"/>
                    <a:pt x="12236" y="7773"/>
                    <a:pt x="12238" y="7818"/>
                  </a:cubicBezTo>
                  <a:cubicBezTo>
                    <a:pt x="12239" y="7858"/>
                    <a:pt x="12263" y="7894"/>
                    <a:pt x="12257" y="7935"/>
                  </a:cubicBezTo>
                  <a:cubicBezTo>
                    <a:pt x="12201" y="7924"/>
                    <a:pt x="12163" y="7874"/>
                    <a:pt x="12114" y="7847"/>
                  </a:cubicBezTo>
                  <a:cubicBezTo>
                    <a:pt x="12060" y="7819"/>
                    <a:pt x="12049" y="7751"/>
                    <a:pt x="11997" y="7722"/>
                  </a:cubicBezTo>
                  <a:cubicBezTo>
                    <a:pt x="11942" y="7698"/>
                    <a:pt x="11881" y="7703"/>
                    <a:pt x="11824" y="7706"/>
                  </a:cubicBezTo>
                  <a:cubicBezTo>
                    <a:pt x="11770" y="7730"/>
                    <a:pt x="11720" y="7765"/>
                    <a:pt x="11680" y="7809"/>
                  </a:cubicBezTo>
                  <a:cubicBezTo>
                    <a:pt x="11752" y="7825"/>
                    <a:pt x="11831" y="7825"/>
                    <a:pt x="11896" y="7867"/>
                  </a:cubicBezTo>
                  <a:cubicBezTo>
                    <a:pt x="11933" y="7893"/>
                    <a:pt x="11980" y="7895"/>
                    <a:pt x="12024" y="7901"/>
                  </a:cubicBezTo>
                  <a:cubicBezTo>
                    <a:pt x="12083" y="7905"/>
                    <a:pt x="12135" y="7940"/>
                    <a:pt x="12181" y="7975"/>
                  </a:cubicBezTo>
                  <a:lnTo>
                    <a:pt x="12176" y="7998"/>
                  </a:lnTo>
                  <a:cubicBezTo>
                    <a:pt x="12123" y="8005"/>
                    <a:pt x="12075" y="7970"/>
                    <a:pt x="12022" y="7976"/>
                  </a:cubicBezTo>
                  <a:cubicBezTo>
                    <a:pt x="11968" y="7978"/>
                    <a:pt x="11931" y="8047"/>
                    <a:pt x="11875" y="8023"/>
                  </a:cubicBezTo>
                  <a:cubicBezTo>
                    <a:pt x="11875" y="7992"/>
                    <a:pt x="11878" y="7961"/>
                    <a:pt x="11879" y="7930"/>
                  </a:cubicBezTo>
                  <a:cubicBezTo>
                    <a:pt x="11816" y="7928"/>
                    <a:pt x="11754" y="7941"/>
                    <a:pt x="11693" y="7954"/>
                  </a:cubicBezTo>
                  <a:cubicBezTo>
                    <a:pt x="11668" y="7903"/>
                    <a:pt x="11651" y="7850"/>
                    <a:pt x="11628" y="7799"/>
                  </a:cubicBezTo>
                  <a:cubicBezTo>
                    <a:pt x="11601" y="7753"/>
                    <a:pt x="11551" y="7727"/>
                    <a:pt x="11511" y="7696"/>
                  </a:cubicBezTo>
                  <a:cubicBezTo>
                    <a:pt x="11559" y="7652"/>
                    <a:pt x="11622" y="7629"/>
                    <a:pt x="11667" y="7580"/>
                  </a:cubicBezTo>
                  <a:cubicBezTo>
                    <a:pt x="11734" y="7583"/>
                    <a:pt x="11799" y="7615"/>
                    <a:pt x="11866" y="7598"/>
                  </a:cubicBezTo>
                  <a:cubicBezTo>
                    <a:pt x="11924" y="7578"/>
                    <a:pt x="11998" y="7594"/>
                    <a:pt x="12034" y="7533"/>
                  </a:cubicBezTo>
                  <a:cubicBezTo>
                    <a:pt x="12010" y="7508"/>
                    <a:pt x="11970" y="7487"/>
                    <a:pt x="11980" y="7445"/>
                  </a:cubicBezTo>
                  <a:close/>
                  <a:moveTo>
                    <a:pt x="12185" y="9160"/>
                  </a:moveTo>
                  <a:cubicBezTo>
                    <a:pt x="12130" y="9162"/>
                    <a:pt x="12076" y="9171"/>
                    <a:pt x="12021" y="9176"/>
                  </a:cubicBezTo>
                  <a:cubicBezTo>
                    <a:pt x="11961" y="9156"/>
                    <a:pt x="11898" y="9130"/>
                    <a:pt x="11856" y="9080"/>
                  </a:cubicBezTo>
                  <a:cubicBezTo>
                    <a:pt x="11905" y="9019"/>
                    <a:pt x="11992" y="9061"/>
                    <a:pt x="12052" y="9023"/>
                  </a:cubicBezTo>
                  <a:cubicBezTo>
                    <a:pt x="12077" y="8998"/>
                    <a:pt x="12099" y="8970"/>
                    <a:pt x="12123" y="8944"/>
                  </a:cubicBezTo>
                  <a:cubicBezTo>
                    <a:pt x="12055" y="8903"/>
                    <a:pt x="11984" y="8851"/>
                    <a:pt x="11901" y="8856"/>
                  </a:cubicBezTo>
                  <a:cubicBezTo>
                    <a:pt x="11834" y="8867"/>
                    <a:pt x="11780" y="8913"/>
                    <a:pt x="11716" y="8935"/>
                  </a:cubicBezTo>
                  <a:cubicBezTo>
                    <a:pt x="11666" y="8909"/>
                    <a:pt x="11606" y="8894"/>
                    <a:pt x="11568" y="8852"/>
                  </a:cubicBezTo>
                  <a:cubicBezTo>
                    <a:pt x="11619" y="8808"/>
                    <a:pt x="11686" y="8789"/>
                    <a:pt x="11744" y="8757"/>
                  </a:cubicBezTo>
                  <a:cubicBezTo>
                    <a:pt x="11895" y="8678"/>
                    <a:pt x="12070" y="8650"/>
                    <a:pt x="12239" y="8664"/>
                  </a:cubicBezTo>
                  <a:cubicBezTo>
                    <a:pt x="12276" y="8714"/>
                    <a:pt x="12278" y="8783"/>
                    <a:pt x="12257" y="8841"/>
                  </a:cubicBezTo>
                  <a:cubicBezTo>
                    <a:pt x="12227" y="8945"/>
                    <a:pt x="12268" y="9076"/>
                    <a:pt x="12185" y="9160"/>
                  </a:cubicBezTo>
                  <a:close/>
                  <a:moveTo>
                    <a:pt x="12174" y="9424"/>
                  </a:moveTo>
                  <a:cubicBezTo>
                    <a:pt x="12120" y="9410"/>
                    <a:pt x="12089" y="9356"/>
                    <a:pt x="12050" y="9320"/>
                  </a:cubicBezTo>
                  <a:cubicBezTo>
                    <a:pt x="12082" y="9296"/>
                    <a:pt x="12121" y="9300"/>
                    <a:pt x="12150" y="9328"/>
                  </a:cubicBezTo>
                  <a:cubicBezTo>
                    <a:pt x="12179" y="9349"/>
                    <a:pt x="12225" y="9400"/>
                    <a:pt x="12174" y="9424"/>
                  </a:cubicBezTo>
                  <a:close/>
                  <a:moveTo>
                    <a:pt x="12238" y="8447"/>
                  </a:moveTo>
                  <a:cubicBezTo>
                    <a:pt x="12191" y="8448"/>
                    <a:pt x="12144" y="8453"/>
                    <a:pt x="12100" y="8467"/>
                  </a:cubicBezTo>
                  <a:cubicBezTo>
                    <a:pt x="12021" y="8490"/>
                    <a:pt x="11939" y="8495"/>
                    <a:pt x="11861" y="8521"/>
                  </a:cubicBezTo>
                  <a:cubicBezTo>
                    <a:pt x="11785" y="8549"/>
                    <a:pt x="11699" y="8549"/>
                    <a:pt x="11621" y="8527"/>
                  </a:cubicBezTo>
                  <a:cubicBezTo>
                    <a:pt x="11573" y="8520"/>
                    <a:pt x="11517" y="8512"/>
                    <a:pt x="11478" y="8547"/>
                  </a:cubicBezTo>
                  <a:cubicBezTo>
                    <a:pt x="11469" y="8493"/>
                    <a:pt x="11507" y="8454"/>
                    <a:pt x="11548" y="8425"/>
                  </a:cubicBezTo>
                  <a:cubicBezTo>
                    <a:pt x="11612" y="8449"/>
                    <a:pt x="11679" y="8469"/>
                    <a:pt x="11748" y="8478"/>
                  </a:cubicBezTo>
                  <a:cubicBezTo>
                    <a:pt x="11825" y="8451"/>
                    <a:pt x="11915" y="8444"/>
                    <a:pt x="11975" y="8383"/>
                  </a:cubicBezTo>
                  <a:cubicBezTo>
                    <a:pt x="11937" y="8314"/>
                    <a:pt x="11859" y="8293"/>
                    <a:pt x="11791" y="8269"/>
                  </a:cubicBezTo>
                  <a:cubicBezTo>
                    <a:pt x="11753" y="8275"/>
                    <a:pt x="11716" y="8286"/>
                    <a:pt x="11677" y="8286"/>
                  </a:cubicBezTo>
                  <a:cubicBezTo>
                    <a:pt x="11708" y="8231"/>
                    <a:pt x="11770" y="8211"/>
                    <a:pt x="11822" y="8184"/>
                  </a:cubicBezTo>
                  <a:cubicBezTo>
                    <a:pt x="11848" y="8155"/>
                    <a:pt x="11851" y="8114"/>
                    <a:pt x="11865" y="8079"/>
                  </a:cubicBezTo>
                  <a:cubicBezTo>
                    <a:pt x="11908" y="8093"/>
                    <a:pt x="11941" y="8125"/>
                    <a:pt x="11982" y="8144"/>
                  </a:cubicBezTo>
                  <a:cubicBezTo>
                    <a:pt x="12028" y="8151"/>
                    <a:pt x="12075" y="8147"/>
                    <a:pt x="12122" y="8145"/>
                  </a:cubicBezTo>
                  <a:cubicBezTo>
                    <a:pt x="12176" y="8127"/>
                    <a:pt x="12245" y="8119"/>
                    <a:pt x="12288" y="8166"/>
                  </a:cubicBezTo>
                  <a:cubicBezTo>
                    <a:pt x="12287" y="8261"/>
                    <a:pt x="12286" y="8362"/>
                    <a:pt x="12238" y="8447"/>
                  </a:cubicBezTo>
                  <a:close/>
                  <a:moveTo>
                    <a:pt x="11467" y="8684"/>
                  </a:moveTo>
                  <a:cubicBezTo>
                    <a:pt x="11438" y="8694"/>
                    <a:pt x="11409" y="8704"/>
                    <a:pt x="11380" y="8711"/>
                  </a:cubicBezTo>
                  <a:cubicBezTo>
                    <a:pt x="11393" y="8670"/>
                    <a:pt x="11425" y="8643"/>
                    <a:pt x="11463" y="8625"/>
                  </a:cubicBezTo>
                  <a:cubicBezTo>
                    <a:pt x="11464" y="8644"/>
                    <a:pt x="11465" y="8664"/>
                    <a:pt x="11467" y="8684"/>
                  </a:cubicBezTo>
                  <a:close/>
                  <a:moveTo>
                    <a:pt x="9764" y="5652"/>
                  </a:moveTo>
                  <a:cubicBezTo>
                    <a:pt x="9811" y="5600"/>
                    <a:pt x="9887" y="5611"/>
                    <a:pt x="9948" y="5592"/>
                  </a:cubicBezTo>
                  <a:cubicBezTo>
                    <a:pt x="10054" y="5564"/>
                    <a:pt x="10164" y="5552"/>
                    <a:pt x="10273" y="5562"/>
                  </a:cubicBezTo>
                  <a:cubicBezTo>
                    <a:pt x="10398" y="5623"/>
                    <a:pt x="10533" y="5673"/>
                    <a:pt x="10633" y="5774"/>
                  </a:cubicBezTo>
                  <a:cubicBezTo>
                    <a:pt x="10694" y="5819"/>
                    <a:pt x="10735" y="5884"/>
                    <a:pt x="10780" y="5945"/>
                  </a:cubicBezTo>
                  <a:cubicBezTo>
                    <a:pt x="10819" y="6001"/>
                    <a:pt x="10862" y="6055"/>
                    <a:pt x="10884" y="6121"/>
                  </a:cubicBezTo>
                  <a:cubicBezTo>
                    <a:pt x="10918" y="6291"/>
                    <a:pt x="10933" y="6466"/>
                    <a:pt x="10914" y="6640"/>
                  </a:cubicBezTo>
                  <a:cubicBezTo>
                    <a:pt x="10900" y="6718"/>
                    <a:pt x="10903" y="6798"/>
                    <a:pt x="10900" y="6878"/>
                  </a:cubicBezTo>
                  <a:cubicBezTo>
                    <a:pt x="10883" y="6973"/>
                    <a:pt x="10742" y="6969"/>
                    <a:pt x="10731" y="7068"/>
                  </a:cubicBezTo>
                  <a:cubicBezTo>
                    <a:pt x="10716" y="7107"/>
                    <a:pt x="10739" y="7161"/>
                    <a:pt x="10699" y="7186"/>
                  </a:cubicBezTo>
                  <a:cubicBezTo>
                    <a:pt x="10634" y="7191"/>
                    <a:pt x="10568" y="7190"/>
                    <a:pt x="10503" y="7188"/>
                  </a:cubicBezTo>
                  <a:cubicBezTo>
                    <a:pt x="10497" y="7128"/>
                    <a:pt x="10541" y="7085"/>
                    <a:pt x="10566" y="7035"/>
                  </a:cubicBezTo>
                  <a:cubicBezTo>
                    <a:pt x="10575" y="7006"/>
                    <a:pt x="10569" y="6975"/>
                    <a:pt x="10570" y="6945"/>
                  </a:cubicBezTo>
                  <a:cubicBezTo>
                    <a:pt x="10516" y="6906"/>
                    <a:pt x="10469" y="6855"/>
                    <a:pt x="10407" y="6828"/>
                  </a:cubicBezTo>
                  <a:cubicBezTo>
                    <a:pt x="10385" y="6914"/>
                    <a:pt x="10347" y="6999"/>
                    <a:pt x="10357" y="7090"/>
                  </a:cubicBezTo>
                  <a:cubicBezTo>
                    <a:pt x="10357" y="7129"/>
                    <a:pt x="10377" y="7170"/>
                    <a:pt x="10365" y="7209"/>
                  </a:cubicBezTo>
                  <a:cubicBezTo>
                    <a:pt x="10334" y="7246"/>
                    <a:pt x="10288" y="7265"/>
                    <a:pt x="10255" y="7300"/>
                  </a:cubicBezTo>
                  <a:cubicBezTo>
                    <a:pt x="10217" y="7339"/>
                    <a:pt x="10176" y="7374"/>
                    <a:pt x="10137" y="7412"/>
                  </a:cubicBezTo>
                  <a:cubicBezTo>
                    <a:pt x="10123" y="7412"/>
                    <a:pt x="10109" y="7413"/>
                    <a:pt x="10095" y="7414"/>
                  </a:cubicBezTo>
                  <a:cubicBezTo>
                    <a:pt x="10144" y="7300"/>
                    <a:pt x="10226" y="7193"/>
                    <a:pt x="10224" y="7063"/>
                  </a:cubicBezTo>
                  <a:cubicBezTo>
                    <a:pt x="10245" y="6975"/>
                    <a:pt x="10204" y="6887"/>
                    <a:pt x="10216" y="6798"/>
                  </a:cubicBezTo>
                  <a:cubicBezTo>
                    <a:pt x="10326" y="6788"/>
                    <a:pt x="10436" y="6741"/>
                    <a:pt x="10507" y="6654"/>
                  </a:cubicBezTo>
                  <a:cubicBezTo>
                    <a:pt x="10537" y="6613"/>
                    <a:pt x="10582" y="6575"/>
                    <a:pt x="10574" y="6519"/>
                  </a:cubicBezTo>
                  <a:cubicBezTo>
                    <a:pt x="10501" y="6517"/>
                    <a:pt x="10428" y="6517"/>
                    <a:pt x="10355" y="6522"/>
                  </a:cubicBezTo>
                  <a:cubicBezTo>
                    <a:pt x="10305" y="6528"/>
                    <a:pt x="10274" y="6572"/>
                    <a:pt x="10243" y="6607"/>
                  </a:cubicBezTo>
                  <a:cubicBezTo>
                    <a:pt x="10229" y="6608"/>
                    <a:pt x="10216" y="6610"/>
                    <a:pt x="10203" y="6612"/>
                  </a:cubicBezTo>
                  <a:cubicBezTo>
                    <a:pt x="10199" y="6540"/>
                    <a:pt x="10214" y="6471"/>
                    <a:pt x="10226" y="6401"/>
                  </a:cubicBezTo>
                  <a:cubicBezTo>
                    <a:pt x="10297" y="6398"/>
                    <a:pt x="10369" y="6403"/>
                    <a:pt x="10440" y="6397"/>
                  </a:cubicBezTo>
                  <a:cubicBezTo>
                    <a:pt x="10513" y="6357"/>
                    <a:pt x="10541" y="6272"/>
                    <a:pt x="10585" y="6205"/>
                  </a:cubicBezTo>
                  <a:cubicBezTo>
                    <a:pt x="10603" y="6182"/>
                    <a:pt x="10602" y="6152"/>
                    <a:pt x="10603" y="6124"/>
                  </a:cubicBezTo>
                  <a:cubicBezTo>
                    <a:pt x="10564" y="6125"/>
                    <a:pt x="10521" y="6116"/>
                    <a:pt x="10487" y="6138"/>
                  </a:cubicBezTo>
                  <a:cubicBezTo>
                    <a:pt x="10437" y="6165"/>
                    <a:pt x="10388" y="6192"/>
                    <a:pt x="10333" y="6208"/>
                  </a:cubicBezTo>
                  <a:cubicBezTo>
                    <a:pt x="10332" y="6124"/>
                    <a:pt x="10449" y="6129"/>
                    <a:pt x="10462" y="6052"/>
                  </a:cubicBezTo>
                  <a:cubicBezTo>
                    <a:pt x="10476" y="5933"/>
                    <a:pt x="10443" y="5815"/>
                    <a:pt x="10411" y="5701"/>
                  </a:cubicBezTo>
                  <a:cubicBezTo>
                    <a:pt x="10397" y="5696"/>
                    <a:pt x="10384" y="5695"/>
                    <a:pt x="10370" y="5696"/>
                  </a:cubicBezTo>
                  <a:cubicBezTo>
                    <a:pt x="10329" y="5747"/>
                    <a:pt x="10297" y="5804"/>
                    <a:pt x="10258" y="5857"/>
                  </a:cubicBezTo>
                  <a:cubicBezTo>
                    <a:pt x="10234" y="5900"/>
                    <a:pt x="10196" y="5942"/>
                    <a:pt x="10203" y="5995"/>
                  </a:cubicBezTo>
                  <a:cubicBezTo>
                    <a:pt x="10200" y="6052"/>
                    <a:pt x="10229" y="6105"/>
                    <a:pt x="10222" y="6162"/>
                  </a:cubicBezTo>
                  <a:cubicBezTo>
                    <a:pt x="10207" y="6181"/>
                    <a:pt x="10193" y="6199"/>
                    <a:pt x="10179" y="6218"/>
                  </a:cubicBezTo>
                  <a:cubicBezTo>
                    <a:pt x="10147" y="6145"/>
                    <a:pt x="10085" y="6090"/>
                    <a:pt x="10010" y="6064"/>
                  </a:cubicBezTo>
                  <a:cubicBezTo>
                    <a:pt x="9994" y="6064"/>
                    <a:pt x="9978" y="6067"/>
                    <a:pt x="9962" y="6069"/>
                  </a:cubicBezTo>
                  <a:cubicBezTo>
                    <a:pt x="9957" y="6131"/>
                    <a:pt x="9980" y="6190"/>
                    <a:pt x="9992" y="6250"/>
                  </a:cubicBezTo>
                  <a:cubicBezTo>
                    <a:pt x="10007" y="6313"/>
                    <a:pt x="10070" y="6345"/>
                    <a:pt x="10109" y="6393"/>
                  </a:cubicBezTo>
                  <a:cubicBezTo>
                    <a:pt x="10123" y="6470"/>
                    <a:pt x="10118" y="6550"/>
                    <a:pt x="10112" y="6628"/>
                  </a:cubicBezTo>
                  <a:cubicBezTo>
                    <a:pt x="10102" y="6629"/>
                    <a:pt x="10083" y="6630"/>
                    <a:pt x="10073" y="6630"/>
                  </a:cubicBezTo>
                  <a:cubicBezTo>
                    <a:pt x="10042" y="6587"/>
                    <a:pt x="10019" y="6536"/>
                    <a:pt x="9974" y="6506"/>
                  </a:cubicBezTo>
                  <a:cubicBezTo>
                    <a:pt x="9891" y="6481"/>
                    <a:pt x="9817" y="6539"/>
                    <a:pt x="9754" y="6586"/>
                  </a:cubicBezTo>
                  <a:cubicBezTo>
                    <a:pt x="9731" y="6598"/>
                    <a:pt x="9728" y="6624"/>
                    <a:pt x="9736" y="6646"/>
                  </a:cubicBezTo>
                  <a:cubicBezTo>
                    <a:pt x="9803" y="6719"/>
                    <a:pt x="9902" y="6745"/>
                    <a:pt x="9998" y="6750"/>
                  </a:cubicBezTo>
                  <a:cubicBezTo>
                    <a:pt x="10058" y="6789"/>
                    <a:pt x="10124" y="6842"/>
                    <a:pt x="10127" y="6921"/>
                  </a:cubicBezTo>
                  <a:cubicBezTo>
                    <a:pt x="10131" y="7002"/>
                    <a:pt x="10137" y="7086"/>
                    <a:pt x="10109" y="7164"/>
                  </a:cubicBezTo>
                  <a:cubicBezTo>
                    <a:pt x="10083" y="7253"/>
                    <a:pt x="10015" y="7320"/>
                    <a:pt x="9966" y="7397"/>
                  </a:cubicBezTo>
                  <a:cubicBezTo>
                    <a:pt x="9932" y="7351"/>
                    <a:pt x="9905" y="7301"/>
                    <a:pt x="9874" y="7252"/>
                  </a:cubicBezTo>
                  <a:cubicBezTo>
                    <a:pt x="9855" y="7222"/>
                    <a:pt x="9880" y="7194"/>
                    <a:pt x="9900" y="7172"/>
                  </a:cubicBezTo>
                  <a:cubicBezTo>
                    <a:pt x="9946" y="7122"/>
                    <a:pt x="9959" y="7041"/>
                    <a:pt x="9924" y="6982"/>
                  </a:cubicBezTo>
                  <a:cubicBezTo>
                    <a:pt x="9887" y="6912"/>
                    <a:pt x="9820" y="6862"/>
                    <a:pt x="9748" y="6832"/>
                  </a:cubicBezTo>
                  <a:cubicBezTo>
                    <a:pt x="9704" y="6926"/>
                    <a:pt x="9744" y="7032"/>
                    <a:pt x="9767" y="7127"/>
                  </a:cubicBezTo>
                  <a:cubicBezTo>
                    <a:pt x="9752" y="7126"/>
                    <a:pt x="9738" y="7125"/>
                    <a:pt x="9724" y="7125"/>
                  </a:cubicBezTo>
                  <a:cubicBezTo>
                    <a:pt x="9705" y="7078"/>
                    <a:pt x="9694" y="7022"/>
                    <a:pt x="9648" y="6993"/>
                  </a:cubicBezTo>
                  <a:cubicBezTo>
                    <a:pt x="9573" y="6983"/>
                    <a:pt x="9498" y="6988"/>
                    <a:pt x="9423" y="6992"/>
                  </a:cubicBezTo>
                  <a:cubicBezTo>
                    <a:pt x="9385" y="6992"/>
                    <a:pt x="9350" y="7007"/>
                    <a:pt x="9317" y="7025"/>
                  </a:cubicBezTo>
                  <a:cubicBezTo>
                    <a:pt x="9319" y="7033"/>
                    <a:pt x="9323" y="7047"/>
                    <a:pt x="9326" y="7055"/>
                  </a:cubicBezTo>
                  <a:cubicBezTo>
                    <a:pt x="9387" y="7123"/>
                    <a:pt x="9456" y="7210"/>
                    <a:pt x="9556" y="7206"/>
                  </a:cubicBezTo>
                  <a:cubicBezTo>
                    <a:pt x="9581" y="7210"/>
                    <a:pt x="9605" y="7215"/>
                    <a:pt x="9628" y="7224"/>
                  </a:cubicBezTo>
                  <a:cubicBezTo>
                    <a:pt x="9566" y="7258"/>
                    <a:pt x="9502" y="7295"/>
                    <a:pt x="9454" y="7349"/>
                  </a:cubicBezTo>
                  <a:cubicBezTo>
                    <a:pt x="9455" y="7370"/>
                    <a:pt x="9461" y="7391"/>
                    <a:pt x="9482" y="7400"/>
                  </a:cubicBezTo>
                  <a:cubicBezTo>
                    <a:pt x="9527" y="7407"/>
                    <a:pt x="9573" y="7406"/>
                    <a:pt x="9619" y="7401"/>
                  </a:cubicBezTo>
                  <a:cubicBezTo>
                    <a:pt x="9667" y="7386"/>
                    <a:pt x="9700" y="7331"/>
                    <a:pt x="9755" y="7338"/>
                  </a:cubicBezTo>
                  <a:cubicBezTo>
                    <a:pt x="9816" y="7343"/>
                    <a:pt x="9864" y="7397"/>
                    <a:pt x="9882" y="7453"/>
                  </a:cubicBezTo>
                  <a:cubicBezTo>
                    <a:pt x="9885" y="7530"/>
                    <a:pt x="9875" y="7614"/>
                    <a:pt x="9827" y="7678"/>
                  </a:cubicBezTo>
                  <a:cubicBezTo>
                    <a:pt x="9785" y="7733"/>
                    <a:pt x="9734" y="7781"/>
                    <a:pt x="9676" y="7819"/>
                  </a:cubicBezTo>
                  <a:cubicBezTo>
                    <a:pt x="9627" y="7770"/>
                    <a:pt x="9601" y="7704"/>
                    <a:pt x="9557" y="7651"/>
                  </a:cubicBezTo>
                  <a:cubicBezTo>
                    <a:pt x="9515" y="7599"/>
                    <a:pt x="9490" y="7537"/>
                    <a:pt x="9455" y="7480"/>
                  </a:cubicBezTo>
                  <a:cubicBezTo>
                    <a:pt x="9390" y="7381"/>
                    <a:pt x="9351" y="7266"/>
                    <a:pt x="9275" y="7174"/>
                  </a:cubicBezTo>
                  <a:cubicBezTo>
                    <a:pt x="9213" y="7076"/>
                    <a:pt x="9120" y="7004"/>
                    <a:pt x="9038" y="6925"/>
                  </a:cubicBezTo>
                  <a:cubicBezTo>
                    <a:pt x="8981" y="6859"/>
                    <a:pt x="8901" y="6808"/>
                    <a:pt x="8875" y="6720"/>
                  </a:cubicBezTo>
                  <a:cubicBezTo>
                    <a:pt x="8923" y="6697"/>
                    <a:pt x="8974" y="6680"/>
                    <a:pt x="9025" y="6665"/>
                  </a:cubicBezTo>
                  <a:cubicBezTo>
                    <a:pt x="9085" y="6581"/>
                    <a:pt x="9102" y="6476"/>
                    <a:pt x="9162" y="6392"/>
                  </a:cubicBezTo>
                  <a:cubicBezTo>
                    <a:pt x="9184" y="6363"/>
                    <a:pt x="9203" y="6313"/>
                    <a:pt x="9247" y="6321"/>
                  </a:cubicBezTo>
                  <a:cubicBezTo>
                    <a:pt x="9286" y="6378"/>
                    <a:pt x="9321" y="6438"/>
                    <a:pt x="9361" y="6495"/>
                  </a:cubicBezTo>
                  <a:cubicBezTo>
                    <a:pt x="9395" y="6541"/>
                    <a:pt x="9411" y="6625"/>
                    <a:pt x="9485" y="6612"/>
                  </a:cubicBezTo>
                  <a:cubicBezTo>
                    <a:pt x="9486" y="6546"/>
                    <a:pt x="9501" y="6483"/>
                    <a:pt x="9515" y="6420"/>
                  </a:cubicBezTo>
                  <a:cubicBezTo>
                    <a:pt x="9518" y="6362"/>
                    <a:pt x="9535" y="6293"/>
                    <a:pt x="9488" y="6248"/>
                  </a:cubicBezTo>
                  <a:cubicBezTo>
                    <a:pt x="9459" y="6203"/>
                    <a:pt x="9408" y="6190"/>
                    <a:pt x="9360" y="6181"/>
                  </a:cubicBezTo>
                  <a:cubicBezTo>
                    <a:pt x="9373" y="6124"/>
                    <a:pt x="9399" y="6071"/>
                    <a:pt x="9438" y="6027"/>
                  </a:cubicBezTo>
                  <a:cubicBezTo>
                    <a:pt x="9477" y="5985"/>
                    <a:pt x="9503" y="5926"/>
                    <a:pt x="9562" y="5906"/>
                  </a:cubicBezTo>
                  <a:cubicBezTo>
                    <a:pt x="9564" y="5940"/>
                    <a:pt x="9564" y="5975"/>
                    <a:pt x="9569" y="6009"/>
                  </a:cubicBezTo>
                  <a:cubicBezTo>
                    <a:pt x="9599" y="6071"/>
                    <a:pt x="9625" y="6136"/>
                    <a:pt x="9669" y="6191"/>
                  </a:cubicBezTo>
                  <a:cubicBezTo>
                    <a:pt x="9682" y="6209"/>
                    <a:pt x="9708" y="6212"/>
                    <a:pt x="9728" y="6219"/>
                  </a:cubicBezTo>
                  <a:cubicBezTo>
                    <a:pt x="9722" y="6103"/>
                    <a:pt x="9794" y="6003"/>
                    <a:pt x="9797" y="5890"/>
                  </a:cubicBezTo>
                  <a:cubicBezTo>
                    <a:pt x="9806" y="5814"/>
                    <a:pt x="9684" y="5803"/>
                    <a:pt x="9699" y="5728"/>
                  </a:cubicBezTo>
                  <a:cubicBezTo>
                    <a:pt x="9712" y="5697"/>
                    <a:pt x="9742" y="5677"/>
                    <a:pt x="9764" y="5652"/>
                  </a:cubicBezTo>
                  <a:close/>
                  <a:moveTo>
                    <a:pt x="10394" y="7891"/>
                  </a:moveTo>
                  <a:cubicBezTo>
                    <a:pt x="10455" y="7886"/>
                    <a:pt x="10507" y="7929"/>
                    <a:pt x="10544" y="7973"/>
                  </a:cubicBezTo>
                  <a:cubicBezTo>
                    <a:pt x="10471" y="8013"/>
                    <a:pt x="10376" y="8027"/>
                    <a:pt x="10302" y="7983"/>
                  </a:cubicBezTo>
                  <a:cubicBezTo>
                    <a:pt x="10276" y="7970"/>
                    <a:pt x="10244" y="7953"/>
                    <a:pt x="10215" y="7968"/>
                  </a:cubicBezTo>
                  <a:cubicBezTo>
                    <a:pt x="10158" y="8003"/>
                    <a:pt x="10121" y="8065"/>
                    <a:pt x="10100" y="8127"/>
                  </a:cubicBezTo>
                  <a:cubicBezTo>
                    <a:pt x="10092" y="8190"/>
                    <a:pt x="10096" y="8254"/>
                    <a:pt x="10096" y="8317"/>
                  </a:cubicBezTo>
                  <a:cubicBezTo>
                    <a:pt x="10142" y="8312"/>
                    <a:pt x="10194" y="8311"/>
                    <a:pt x="10229" y="8277"/>
                  </a:cubicBezTo>
                  <a:cubicBezTo>
                    <a:pt x="10291" y="8221"/>
                    <a:pt x="10339" y="8148"/>
                    <a:pt x="10411" y="8103"/>
                  </a:cubicBezTo>
                  <a:cubicBezTo>
                    <a:pt x="10464" y="8095"/>
                    <a:pt x="10517" y="8095"/>
                    <a:pt x="10570" y="8098"/>
                  </a:cubicBezTo>
                  <a:cubicBezTo>
                    <a:pt x="10570" y="8113"/>
                    <a:pt x="10571" y="8144"/>
                    <a:pt x="10571" y="8160"/>
                  </a:cubicBezTo>
                  <a:cubicBezTo>
                    <a:pt x="10511" y="8180"/>
                    <a:pt x="10435" y="8172"/>
                    <a:pt x="10392" y="8229"/>
                  </a:cubicBezTo>
                  <a:cubicBezTo>
                    <a:pt x="10318" y="8306"/>
                    <a:pt x="10347" y="8420"/>
                    <a:pt x="10326" y="8516"/>
                  </a:cubicBezTo>
                  <a:cubicBezTo>
                    <a:pt x="10408" y="8503"/>
                    <a:pt x="10481" y="8459"/>
                    <a:pt x="10552" y="8419"/>
                  </a:cubicBezTo>
                  <a:cubicBezTo>
                    <a:pt x="10616" y="8378"/>
                    <a:pt x="10601" y="8289"/>
                    <a:pt x="10651" y="8236"/>
                  </a:cubicBezTo>
                  <a:cubicBezTo>
                    <a:pt x="10705" y="8214"/>
                    <a:pt x="10741" y="8266"/>
                    <a:pt x="10765" y="8307"/>
                  </a:cubicBezTo>
                  <a:cubicBezTo>
                    <a:pt x="10775" y="8385"/>
                    <a:pt x="10779" y="8471"/>
                    <a:pt x="10739" y="8541"/>
                  </a:cubicBezTo>
                  <a:cubicBezTo>
                    <a:pt x="10694" y="8625"/>
                    <a:pt x="10658" y="8714"/>
                    <a:pt x="10608" y="8795"/>
                  </a:cubicBezTo>
                  <a:cubicBezTo>
                    <a:pt x="10581" y="8840"/>
                    <a:pt x="10565" y="8890"/>
                    <a:pt x="10547" y="8938"/>
                  </a:cubicBezTo>
                  <a:cubicBezTo>
                    <a:pt x="10515" y="9035"/>
                    <a:pt x="10469" y="9128"/>
                    <a:pt x="10410" y="9211"/>
                  </a:cubicBezTo>
                  <a:cubicBezTo>
                    <a:pt x="10402" y="9211"/>
                    <a:pt x="10386" y="9211"/>
                    <a:pt x="10378" y="9211"/>
                  </a:cubicBezTo>
                  <a:cubicBezTo>
                    <a:pt x="10304" y="9116"/>
                    <a:pt x="10273" y="8999"/>
                    <a:pt x="10232" y="8889"/>
                  </a:cubicBezTo>
                  <a:cubicBezTo>
                    <a:pt x="10208" y="8808"/>
                    <a:pt x="10166" y="8734"/>
                    <a:pt x="10132" y="8656"/>
                  </a:cubicBezTo>
                  <a:cubicBezTo>
                    <a:pt x="10076" y="8488"/>
                    <a:pt x="9947" y="8358"/>
                    <a:pt x="9871" y="8200"/>
                  </a:cubicBezTo>
                  <a:cubicBezTo>
                    <a:pt x="9848" y="8137"/>
                    <a:pt x="9804" y="8072"/>
                    <a:pt x="9829" y="8002"/>
                  </a:cubicBezTo>
                  <a:cubicBezTo>
                    <a:pt x="9865" y="7923"/>
                    <a:pt x="9940" y="7869"/>
                    <a:pt x="9971" y="7787"/>
                  </a:cubicBezTo>
                  <a:cubicBezTo>
                    <a:pt x="9993" y="7707"/>
                    <a:pt x="10073" y="7669"/>
                    <a:pt x="10111" y="7599"/>
                  </a:cubicBezTo>
                  <a:cubicBezTo>
                    <a:pt x="10154" y="7523"/>
                    <a:pt x="10215" y="7458"/>
                    <a:pt x="10284" y="7405"/>
                  </a:cubicBezTo>
                  <a:cubicBezTo>
                    <a:pt x="10312" y="7382"/>
                    <a:pt x="10351" y="7384"/>
                    <a:pt x="10386" y="7387"/>
                  </a:cubicBezTo>
                  <a:cubicBezTo>
                    <a:pt x="10434" y="7423"/>
                    <a:pt x="10428" y="7499"/>
                    <a:pt x="10486" y="7528"/>
                  </a:cubicBezTo>
                  <a:cubicBezTo>
                    <a:pt x="10566" y="7567"/>
                    <a:pt x="10659" y="7575"/>
                    <a:pt x="10747" y="7570"/>
                  </a:cubicBezTo>
                  <a:cubicBezTo>
                    <a:pt x="10724" y="7516"/>
                    <a:pt x="10692" y="7467"/>
                    <a:pt x="10659" y="7419"/>
                  </a:cubicBezTo>
                  <a:cubicBezTo>
                    <a:pt x="10623" y="7367"/>
                    <a:pt x="10569" y="7331"/>
                    <a:pt x="10536" y="7278"/>
                  </a:cubicBezTo>
                  <a:cubicBezTo>
                    <a:pt x="10610" y="7274"/>
                    <a:pt x="10690" y="7276"/>
                    <a:pt x="10755" y="7318"/>
                  </a:cubicBezTo>
                  <a:cubicBezTo>
                    <a:pt x="10809" y="7347"/>
                    <a:pt x="10834" y="7407"/>
                    <a:pt x="10855" y="7461"/>
                  </a:cubicBezTo>
                  <a:cubicBezTo>
                    <a:pt x="10873" y="7513"/>
                    <a:pt x="10903" y="7564"/>
                    <a:pt x="10902" y="7621"/>
                  </a:cubicBezTo>
                  <a:cubicBezTo>
                    <a:pt x="10904" y="7742"/>
                    <a:pt x="10901" y="7864"/>
                    <a:pt x="10901" y="7986"/>
                  </a:cubicBezTo>
                  <a:cubicBezTo>
                    <a:pt x="10888" y="8064"/>
                    <a:pt x="10893" y="8149"/>
                    <a:pt x="10836" y="8211"/>
                  </a:cubicBezTo>
                  <a:cubicBezTo>
                    <a:pt x="10760" y="8095"/>
                    <a:pt x="10685" y="7978"/>
                    <a:pt x="10614" y="7859"/>
                  </a:cubicBezTo>
                  <a:cubicBezTo>
                    <a:pt x="10583" y="7811"/>
                    <a:pt x="10552" y="7759"/>
                    <a:pt x="10507" y="7723"/>
                  </a:cubicBezTo>
                  <a:cubicBezTo>
                    <a:pt x="10421" y="7688"/>
                    <a:pt x="10327" y="7709"/>
                    <a:pt x="10240" y="7728"/>
                  </a:cubicBezTo>
                  <a:cubicBezTo>
                    <a:pt x="10235" y="7744"/>
                    <a:pt x="10233" y="7761"/>
                    <a:pt x="10230" y="7779"/>
                  </a:cubicBezTo>
                  <a:cubicBezTo>
                    <a:pt x="10278" y="7823"/>
                    <a:pt x="10319" y="7899"/>
                    <a:pt x="10394" y="7891"/>
                  </a:cubicBezTo>
                  <a:close/>
                  <a:moveTo>
                    <a:pt x="9396" y="8585"/>
                  </a:moveTo>
                  <a:cubicBezTo>
                    <a:pt x="9385" y="8526"/>
                    <a:pt x="9330" y="8491"/>
                    <a:pt x="9291" y="8450"/>
                  </a:cubicBezTo>
                  <a:cubicBezTo>
                    <a:pt x="9277" y="8433"/>
                    <a:pt x="9244" y="8426"/>
                    <a:pt x="9234" y="8450"/>
                  </a:cubicBezTo>
                  <a:cubicBezTo>
                    <a:pt x="9202" y="8513"/>
                    <a:pt x="9189" y="8584"/>
                    <a:pt x="9161" y="8649"/>
                  </a:cubicBezTo>
                  <a:cubicBezTo>
                    <a:pt x="9141" y="8691"/>
                    <a:pt x="9168" y="8734"/>
                    <a:pt x="9187" y="8771"/>
                  </a:cubicBezTo>
                  <a:cubicBezTo>
                    <a:pt x="9210" y="8815"/>
                    <a:pt x="9251" y="8845"/>
                    <a:pt x="9280" y="8883"/>
                  </a:cubicBezTo>
                  <a:cubicBezTo>
                    <a:pt x="9253" y="8927"/>
                    <a:pt x="9199" y="8937"/>
                    <a:pt x="9154" y="8955"/>
                  </a:cubicBezTo>
                  <a:cubicBezTo>
                    <a:pt x="9105" y="8972"/>
                    <a:pt x="9059" y="8997"/>
                    <a:pt x="9017" y="9027"/>
                  </a:cubicBezTo>
                  <a:cubicBezTo>
                    <a:pt x="8997" y="9043"/>
                    <a:pt x="8970" y="9050"/>
                    <a:pt x="8946" y="9039"/>
                  </a:cubicBezTo>
                  <a:cubicBezTo>
                    <a:pt x="8939" y="9006"/>
                    <a:pt x="8944" y="8972"/>
                    <a:pt x="8951" y="8939"/>
                  </a:cubicBezTo>
                  <a:cubicBezTo>
                    <a:pt x="8970" y="8841"/>
                    <a:pt x="8953" y="8740"/>
                    <a:pt x="8960" y="8640"/>
                  </a:cubicBezTo>
                  <a:cubicBezTo>
                    <a:pt x="8987" y="8539"/>
                    <a:pt x="9066" y="8465"/>
                    <a:pt x="9103" y="8369"/>
                  </a:cubicBezTo>
                  <a:cubicBezTo>
                    <a:pt x="9166" y="8245"/>
                    <a:pt x="9134" y="8102"/>
                    <a:pt x="9137" y="7969"/>
                  </a:cubicBezTo>
                  <a:cubicBezTo>
                    <a:pt x="9134" y="7922"/>
                    <a:pt x="9180" y="7894"/>
                    <a:pt x="9209" y="7864"/>
                  </a:cubicBezTo>
                  <a:cubicBezTo>
                    <a:pt x="9221" y="7847"/>
                    <a:pt x="9243" y="7852"/>
                    <a:pt x="9260" y="7858"/>
                  </a:cubicBezTo>
                  <a:cubicBezTo>
                    <a:pt x="9340" y="7934"/>
                    <a:pt x="9392" y="8033"/>
                    <a:pt x="9454" y="8124"/>
                  </a:cubicBezTo>
                  <a:cubicBezTo>
                    <a:pt x="9518" y="8249"/>
                    <a:pt x="9565" y="8384"/>
                    <a:pt x="9641" y="8503"/>
                  </a:cubicBezTo>
                  <a:cubicBezTo>
                    <a:pt x="9666" y="8566"/>
                    <a:pt x="9587" y="8573"/>
                    <a:pt x="9553" y="8605"/>
                  </a:cubicBezTo>
                  <a:cubicBezTo>
                    <a:pt x="9497" y="8658"/>
                    <a:pt x="9494" y="8746"/>
                    <a:pt x="9436" y="8798"/>
                  </a:cubicBezTo>
                  <a:cubicBezTo>
                    <a:pt x="9422" y="8799"/>
                    <a:pt x="9394" y="8803"/>
                    <a:pt x="9380" y="8804"/>
                  </a:cubicBezTo>
                  <a:cubicBezTo>
                    <a:pt x="9376" y="8730"/>
                    <a:pt x="9412" y="8659"/>
                    <a:pt x="9396" y="8585"/>
                  </a:cubicBezTo>
                  <a:close/>
                  <a:moveTo>
                    <a:pt x="9030" y="7695"/>
                  </a:moveTo>
                  <a:cubicBezTo>
                    <a:pt x="9018" y="7731"/>
                    <a:pt x="9022" y="7772"/>
                    <a:pt x="8999" y="7804"/>
                  </a:cubicBezTo>
                  <a:cubicBezTo>
                    <a:pt x="8907" y="7699"/>
                    <a:pt x="8821" y="7589"/>
                    <a:pt x="8725" y="7487"/>
                  </a:cubicBezTo>
                  <a:cubicBezTo>
                    <a:pt x="8721" y="7405"/>
                    <a:pt x="8810" y="7368"/>
                    <a:pt x="8851" y="7310"/>
                  </a:cubicBezTo>
                  <a:cubicBezTo>
                    <a:pt x="8919" y="7352"/>
                    <a:pt x="8973" y="7411"/>
                    <a:pt x="9026" y="7470"/>
                  </a:cubicBezTo>
                  <a:cubicBezTo>
                    <a:pt x="9051" y="7505"/>
                    <a:pt x="9093" y="7540"/>
                    <a:pt x="9078" y="7588"/>
                  </a:cubicBezTo>
                  <a:cubicBezTo>
                    <a:pt x="9062" y="7624"/>
                    <a:pt x="9039" y="7656"/>
                    <a:pt x="9030" y="7695"/>
                  </a:cubicBezTo>
                  <a:close/>
                  <a:moveTo>
                    <a:pt x="8951" y="4665"/>
                  </a:moveTo>
                  <a:cubicBezTo>
                    <a:pt x="8983" y="4664"/>
                    <a:pt x="9035" y="4676"/>
                    <a:pt x="9022" y="4719"/>
                  </a:cubicBezTo>
                  <a:cubicBezTo>
                    <a:pt x="8932" y="4774"/>
                    <a:pt x="8827" y="4809"/>
                    <a:pt x="8753" y="4887"/>
                  </a:cubicBezTo>
                  <a:cubicBezTo>
                    <a:pt x="8802" y="4952"/>
                    <a:pt x="8894" y="4938"/>
                    <a:pt x="8966" y="4941"/>
                  </a:cubicBezTo>
                  <a:cubicBezTo>
                    <a:pt x="9061" y="4949"/>
                    <a:pt x="9122" y="4860"/>
                    <a:pt x="9166" y="4789"/>
                  </a:cubicBezTo>
                  <a:cubicBezTo>
                    <a:pt x="9173" y="4787"/>
                    <a:pt x="9188" y="4784"/>
                    <a:pt x="9195" y="4782"/>
                  </a:cubicBezTo>
                  <a:cubicBezTo>
                    <a:pt x="9239" y="4820"/>
                    <a:pt x="9272" y="4868"/>
                    <a:pt x="9297" y="4920"/>
                  </a:cubicBezTo>
                  <a:cubicBezTo>
                    <a:pt x="9251" y="4955"/>
                    <a:pt x="9191" y="4967"/>
                    <a:pt x="9146" y="5005"/>
                  </a:cubicBezTo>
                  <a:cubicBezTo>
                    <a:pt x="9060" y="5066"/>
                    <a:pt x="9012" y="5173"/>
                    <a:pt x="9013" y="5278"/>
                  </a:cubicBezTo>
                  <a:cubicBezTo>
                    <a:pt x="9095" y="5279"/>
                    <a:pt x="9181" y="5273"/>
                    <a:pt x="9253" y="5233"/>
                  </a:cubicBezTo>
                  <a:cubicBezTo>
                    <a:pt x="9307" y="5202"/>
                    <a:pt x="9324" y="5138"/>
                    <a:pt x="9362" y="5091"/>
                  </a:cubicBezTo>
                  <a:cubicBezTo>
                    <a:pt x="9414" y="5164"/>
                    <a:pt x="9419" y="5257"/>
                    <a:pt x="9462" y="5333"/>
                  </a:cubicBezTo>
                  <a:cubicBezTo>
                    <a:pt x="9530" y="5424"/>
                    <a:pt x="9653" y="5448"/>
                    <a:pt x="9722" y="5539"/>
                  </a:cubicBezTo>
                  <a:cubicBezTo>
                    <a:pt x="9674" y="5588"/>
                    <a:pt x="9636" y="5645"/>
                    <a:pt x="9592" y="5696"/>
                  </a:cubicBezTo>
                  <a:cubicBezTo>
                    <a:pt x="9575" y="5700"/>
                    <a:pt x="9558" y="5700"/>
                    <a:pt x="9541" y="5701"/>
                  </a:cubicBezTo>
                  <a:cubicBezTo>
                    <a:pt x="9497" y="5657"/>
                    <a:pt x="9445" y="5604"/>
                    <a:pt x="9377" y="5608"/>
                  </a:cubicBezTo>
                  <a:cubicBezTo>
                    <a:pt x="9265" y="5619"/>
                    <a:pt x="9177" y="5693"/>
                    <a:pt x="9087" y="5752"/>
                  </a:cubicBezTo>
                  <a:cubicBezTo>
                    <a:pt x="9057" y="5767"/>
                    <a:pt x="9059" y="5801"/>
                    <a:pt x="9070" y="5827"/>
                  </a:cubicBezTo>
                  <a:cubicBezTo>
                    <a:pt x="9129" y="5847"/>
                    <a:pt x="9194" y="5881"/>
                    <a:pt x="9257" y="5855"/>
                  </a:cubicBezTo>
                  <a:cubicBezTo>
                    <a:pt x="9322" y="5832"/>
                    <a:pt x="9393" y="5835"/>
                    <a:pt x="9460" y="5821"/>
                  </a:cubicBezTo>
                  <a:cubicBezTo>
                    <a:pt x="9479" y="5879"/>
                    <a:pt x="9410" y="5903"/>
                    <a:pt x="9383" y="5944"/>
                  </a:cubicBezTo>
                  <a:cubicBezTo>
                    <a:pt x="9337" y="5994"/>
                    <a:pt x="9306" y="6056"/>
                    <a:pt x="9262" y="6109"/>
                  </a:cubicBezTo>
                  <a:cubicBezTo>
                    <a:pt x="9183" y="6084"/>
                    <a:pt x="9140" y="5964"/>
                    <a:pt x="9045" y="5990"/>
                  </a:cubicBezTo>
                  <a:cubicBezTo>
                    <a:pt x="8942" y="6039"/>
                    <a:pt x="8839" y="6108"/>
                    <a:pt x="8782" y="6210"/>
                  </a:cubicBezTo>
                  <a:cubicBezTo>
                    <a:pt x="8895" y="6255"/>
                    <a:pt x="9024" y="6262"/>
                    <a:pt x="9141" y="6226"/>
                  </a:cubicBezTo>
                  <a:cubicBezTo>
                    <a:pt x="9172" y="6273"/>
                    <a:pt x="9132" y="6322"/>
                    <a:pt x="9092" y="6347"/>
                  </a:cubicBezTo>
                  <a:cubicBezTo>
                    <a:pt x="9037" y="6374"/>
                    <a:pt x="8980" y="6398"/>
                    <a:pt x="8921" y="6414"/>
                  </a:cubicBezTo>
                  <a:cubicBezTo>
                    <a:pt x="8886" y="6427"/>
                    <a:pt x="8847" y="6444"/>
                    <a:pt x="8828" y="6479"/>
                  </a:cubicBezTo>
                  <a:cubicBezTo>
                    <a:pt x="8792" y="6542"/>
                    <a:pt x="8808" y="6624"/>
                    <a:pt x="8756" y="6679"/>
                  </a:cubicBezTo>
                  <a:cubicBezTo>
                    <a:pt x="8726" y="6657"/>
                    <a:pt x="8695" y="6635"/>
                    <a:pt x="8671" y="6606"/>
                  </a:cubicBezTo>
                  <a:cubicBezTo>
                    <a:pt x="8632" y="6551"/>
                    <a:pt x="8627" y="6481"/>
                    <a:pt x="8611" y="6417"/>
                  </a:cubicBezTo>
                  <a:cubicBezTo>
                    <a:pt x="8598" y="6342"/>
                    <a:pt x="8623" y="6268"/>
                    <a:pt x="8623" y="6192"/>
                  </a:cubicBezTo>
                  <a:cubicBezTo>
                    <a:pt x="8620" y="6105"/>
                    <a:pt x="8657" y="6022"/>
                    <a:pt x="8655" y="5935"/>
                  </a:cubicBezTo>
                  <a:cubicBezTo>
                    <a:pt x="8658" y="5834"/>
                    <a:pt x="8644" y="5732"/>
                    <a:pt x="8603" y="5640"/>
                  </a:cubicBezTo>
                  <a:cubicBezTo>
                    <a:pt x="8552" y="5457"/>
                    <a:pt x="8537" y="5260"/>
                    <a:pt x="8586" y="5075"/>
                  </a:cubicBezTo>
                  <a:cubicBezTo>
                    <a:pt x="8624" y="4978"/>
                    <a:pt x="8662" y="4879"/>
                    <a:pt x="8710" y="4786"/>
                  </a:cubicBezTo>
                  <a:cubicBezTo>
                    <a:pt x="8730" y="4750"/>
                    <a:pt x="8739" y="4701"/>
                    <a:pt x="8781" y="4683"/>
                  </a:cubicBezTo>
                  <a:cubicBezTo>
                    <a:pt x="8832" y="4654"/>
                    <a:pt x="8894" y="4667"/>
                    <a:pt x="8951" y="4665"/>
                  </a:cubicBezTo>
                  <a:close/>
                  <a:moveTo>
                    <a:pt x="8558" y="3386"/>
                  </a:moveTo>
                  <a:cubicBezTo>
                    <a:pt x="8608" y="3381"/>
                    <a:pt x="8663" y="3379"/>
                    <a:pt x="8705" y="3412"/>
                  </a:cubicBezTo>
                  <a:cubicBezTo>
                    <a:pt x="8780" y="3464"/>
                    <a:pt x="8869" y="3485"/>
                    <a:pt x="8953" y="3517"/>
                  </a:cubicBezTo>
                  <a:cubicBezTo>
                    <a:pt x="8978" y="3548"/>
                    <a:pt x="8988" y="3587"/>
                    <a:pt x="9001" y="3624"/>
                  </a:cubicBezTo>
                  <a:cubicBezTo>
                    <a:pt x="9026" y="3732"/>
                    <a:pt x="9062" y="3842"/>
                    <a:pt x="9042" y="3954"/>
                  </a:cubicBezTo>
                  <a:cubicBezTo>
                    <a:pt x="9029" y="4042"/>
                    <a:pt x="9027" y="4144"/>
                    <a:pt x="8957" y="4208"/>
                  </a:cubicBezTo>
                  <a:cubicBezTo>
                    <a:pt x="8902" y="4260"/>
                    <a:pt x="8850" y="4314"/>
                    <a:pt x="8797" y="4368"/>
                  </a:cubicBezTo>
                  <a:cubicBezTo>
                    <a:pt x="8757" y="4412"/>
                    <a:pt x="8733" y="4469"/>
                    <a:pt x="8690" y="4511"/>
                  </a:cubicBezTo>
                  <a:cubicBezTo>
                    <a:pt x="8627" y="4521"/>
                    <a:pt x="8563" y="4525"/>
                    <a:pt x="8503" y="4548"/>
                  </a:cubicBezTo>
                  <a:cubicBezTo>
                    <a:pt x="8471" y="4564"/>
                    <a:pt x="8443" y="4586"/>
                    <a:pt x="8413" y="4605"/>
                  </a:cubicBezTo>
                  <a:cubicBezTo>
                    <a:pt x="8413" y="4619"/>
                    <a:pt x="8414" y="4633"/>
                    <a:pt x="8414" y="4647"/>
                  </a:cubicBezTo>
                  <a:cubicBezTo>
                    <a:pt x="8474" y="4660"/>
                    <a:pt x="8539" y="4656"/>
                    <a:pt x="8593" y="4688"/>
                  </a:cubicBezTo>
                  <a:cubicBezTo>
                    <a:pt x="8607" y="4745"/>
                    <a:pt x="8564" y="4793"/>
                    <a:pt x="8549" y="4845"/>
                  </a:cubicBezTo>
                  <a:cubicBezTo>
                    <a:pt x="8517" y="4943"/>
                    <a:pt x="8462" y="5033"/>
                    <a:pt x="8444" y="5136"/>
                  </a:cubicBezTo>
                  <a:cubicBezTo>
                    <a:pt x="8439" y="5170"/>
                    <a:pt x="8423" y="5201"/>
                    <a:pt x="8405" y="5229"/>
                  </a:cubicBezTo>
                  <a:cubicBezTo>
                    <a:pt x="8358" y="5143"/>
                    <a:pt x="8298" y="5066"/>
                    <a:pt x="8241" y="4987"/>
                  </a:cubicBezTo>
                  <a:cubicBezTo>
                    <a:pt x="8181" y="4905"/>
                    <a:pt x="8158" y="4805"/>
                    <a:pt x="8135" y="4708"/>
                  </a:cubicBezTo>
                  <a:cubicBezTo>
                    <a:pt x="8120" y="4628"/>
                    <a:pt x="8159" y="4552"/>
                    <a:pt x="8191" y="4481"/>
                  </a:cubicBezTo>
                  <a:cubicBezTo>
                    <a:pt x="8226" y="4391"/>
                    <a:pt x="8322" y="4349"/>
                    <a:pt x="8403" y="4309"/>
                  </a:cubicBezTo>
                  <a:cubicBezTo>
                    <a:pt x="8435" y="4324"/>
                    <a:pt x="8459" y="4354"/>
                    <a:pt x="8494" y="4364"/>
                  </a:cubicBezTo>
                  <a:cubicBezTo>
                    <a:pt x="8545" y="4366"/>
                    <a:pt x="8596" y="4365"/>
                    <a:pt x="8647" y="4359"/>
                  </a:cubicBezTo>
                  <a:cubicBezTo>
                    <a:pt x="8727" y="4325"/>
                    <a:pt x="8780" y="4250"/>
                    <a:pt x="8830" y="4183"/>
                  </a:cubicBezTo>
                  <a:cubicBezTo>
                    <a:pt x="8781" y="4168"/>
                    <a:pt x="8731" y="4144"/>
                    <a:pt x="8678" y="4153"/>
                  </a:cubicBezTo>
                  <a:cubicBezTo>
                    <a:pt x="8626" y="4164"/>
                    <a:pt x="8572" y="4169"/>
                    <a:pt x="8519" y="4167"/>
                  </a:cubicBezTo>
                  <a:cubicBezTo>
                    <a:pt x="8530" y="4126"/>
                    <a:pt x="8551" y="4091"/>
                    <a:pt x="8573" y="4055"/>
                  </a:cubicBezTo>
                  <a:cubicBezTo>
                    <a:pt x="8598" y="4017"/>
                    <a:pt x="8585" y="3967"/>
                    <a:pt x="8613" y="3930"/>
                  </a:cubicBezTo>
                  <a:cubicBezTo>
                    <a:pt x="8678" y="3942"/>
                    <a:pt x="8734" y="3999"/>
                    <a:pt x="8806" y="3981"/>
                  </a:cubicBezTo>
                  <a:cubicBezTo>
                    <a:pt x="8868" y="3943"/>
                    <a:pt x="8916" y="3887"/>
                    <a:pt x="8966" y="3836"/>
                  </a:cubicBezTo>
                  <a:cubicBezTo>
                    <a:pt x="8895" y="3807"/>
                    <a:pt x="8829" y="3768"/>
                    <a:pt x="8769" y="3720"/>
                  </a:cubicBezTo>
                  <a:cubicBezTo>
                    <a:pt x="8726" y="3746"/>
                    <a:pt x="8688" y="3785"/>
                    <a:pt x="8635" y="3791"/>
                  </a:cubicBezTo>
                  <a:cubicBezTo>
                    <a:pt x="8650" y="3743"/>
                    <a:pt x="8673" y="3697"/>
                    <a:pt x="8701" y="3655"/>
                  </a:cubicBezTo>
                  <a:cubicBezTo>
                    <a:pt x="8714" y="3588"/>
                    <a:pt x="8677" y="3528"/>
                    <a:pt x="8644" y="3473"/>
                  </a:cubicBezTo>
                  <a:cubicBezTo>
                    <a:pt x="8618" y="3437"/>
                    <a:pt x="8541" y="3447"/>
                    <a:pt x="8558" y="3386"/>
                  </a:cubicBezTo>
                  <a:close/>
                  <a:moveTo>
                    <a:pt x="8166" y="3726"/>
                  </a:moveTo>
                  <a:cubicBezTo>
                    <a:pt x="8222" y="3676"/>
                    <a:pt x="8314" y="3678"/>
                    <a:pt x="8354" y="3609"/>
                  </a:cubicBezTo>
                  <a:cubicBezTo>
                    <a:pt x="8387" y="3557"/>
                    <a:pt x="8379" y="3493"/>
                    <a:pt x="8382" y="3433"/>
                  </a:cubicBezTo>
                  <a:cubicBezTo>
                    <a:pt x="8391" y="3435"/>
                    <a:pt x="8409" y="3439"/>
                    <a:pt x="8419" y="3441"/>
                  </a:cubicBezTo>
                  <a:cubicBezTo>
                    <a:pt x="8435" y="3500"/>
                    <a:pt x="8449" y="3565"/>
                    <a:pt x="8490" y="3613"/>
                  </a:cubicBezTo>
                  <a:cubicBezTo>
                    <a:pt x="8527" y="3657"/>
                    <a:pt x="8557" y="3710"/>
                    <a:pt x="8550" y="3770"/>
                  </a:cubicBezTo>
                  <a:cubicBezTo>
                    <a:pt x="8544" y="3768"/>
                    <a:pt x="8533" y="3766"/>
                    <a:pt x="8527" y="3765"/>
                  </a:cubicBezTo>
                  <a:cubicBezTo>
                    <a:pt x="8514" y="3721"/>
                    <a:pt x="8486" y="3679"/>
                    <a:pt x="8444" y="3661"/>
                  </a:cubicBezTo>
                  <a:cubicBezTo>
                    <a:pt x="8374" y="3657"/>
                    <a:pt x="8323" y="3710"/>
                    <a:pt x="8274" y="3752"/>
                  </a:cubicBezTo>
                  <a:cubicBezTo>
                    <a:pt x="8273" y="3763"/>
                    <a:pt x="8273" y="3784"/>
                    <a:pt x="8272" y="3795"/>
                  </a:cubicBezTo>
                  <a:cubicBezTo>
                    <a:pt x="8299" y="3800"/>
                    <a:pt x="8332" y="3792"/>
                    <a:pt x="8353" y="3813"/>
                  </a:cubicBezTo>
                  <a:cubicBezTo>
                    <a:pt x="8407" y="3858"/>
                    <a:pt x="8459" y="3904"/>
                    <a:pt x="8506" y="3956"/>
                  </a:cubicBezTo>
                  <a:cubicBezTo>
                    <a:pt x="8495" y="4017"/>
                    <a:pt x="8480" y="4080"/>
                    <a:pt x="8430" y="4120"/>
                  </a:cubicBezTo>
                  <a:cubicBezTo>
                    <a:pt x="8413" y="4044"/>
                    <a:pt x="8409" y="3951"/>
                    <a:pt x="8342" y="3900"/>
                  </a:cubicBezTo>
                  <a:cubicBezTo>
                    <a:pt x="8289" y="3869"/>
                    <a:pt x="8216" y="3879"/>
                    <a:pt x="8169" y="3836"/>
                  </a:cubicBezTo>
                  <a:cubicBezTo>
                    <a:pt x="8164" y="3800"/>
                    <a:pt x="8166" y="3763"/>
                    <a:pt x="8166" y="3726"/>
                  </a:cubicBezTo>
                  <a:close/>
                  <a:moveTo>
                    <a:pt x="8120" y="4197"/>
                  </a:moveTo>
                  <a:cubicBezTo>
                    <a:pt x="8142" y="4139"/>
                    <a:pt x="8136" y="4076"/>
                    <a:pt x="8153" y="4016"/>
                  </a:cubicBezTo>
                  <a:cubicBezTo>
                    <a:pt x="8161" y="4019"/>
                    <a:pt x="8178" y="4024"/>
                    <a:pt x="8187" y="4027"/>
                  </a:cubicBezTo>
                  <a:cubicBezTo>
                    <a:pt x="8231" y="4080"/>
                    <a:pt x="8289" y="4124"/>
                    <a:pt x="8321" y="4187"/>
                  </a:cubicBezTo>
                  <a:cubicBezTo>
                    <a:pt x="8341" y="4253"/>
                    <a:pt x="8260" y="4259"/>
                    <a:pt x="8217" y="4279"/>
                  </a:cubicBezTo>
                  <a:cubicBezTo>
                    <a:pt x="8175" y="4289"/>
                    <a:pt x="8154" y="4341"/>
                    <a:pt x="8108" y="4336"/>
                  </a:cubicBezTo>
                  <a:cubicBezTo>
                    <a:pt x="8106" y="4289"/>
                    <a:pt x="8103" y="4241"/>
                    <a:pt x="8120" y="4197"/>
                  </a:cubicBezTo>
                  <a:close/>
                  <a:moveTo>
                    <a:pt x="8040" y="3780"/>
                  </a:moveTo>
                  <a:cubicBezTo>
                    <a:pt x="8049" y="3829"/>
                    <a:pt x="8053" y="3880"/>
                    <a:pt x="8045" y="3930"/>
                  </a:cubicBezTo>
                  <a:cubicBezTo>
                    <a:pt x="8036" y="3935"/>
                    <a:pt x="8018" y="3945"/>
                    <a:pt x="8008" y="3950"/>
                  </a:cubicBezTo>
                  <a:cubicBezTo>
                    <a:pt x="7967" y="3856"/>
                    <a:pt x="7906" y="3772"/>
                    <a:pt x="7869" y="3676"/>
                  </a:cubicBezTo>
                  <a:cubicBezTo>
                    <a:pt x="7944" y="3670"/>
                    <a:pt x="7996" y="3729"/>
                    <a:pt x="8040" y="3780"/>
                  </a:cubicBezTo>
                  <a:close/>
                  <a:moveTo>
                    <a:pt x="5547" y="3761"/>
                  </a:moveTo>
                  <a:cubicBezTo>
                    <a:pt x="5468" y="3738"/>
                    <a:pt x="5411" y="3666"/>
                    <a:pt x="5388" y="3590"/>
                  </a:cubicBezTo>
                  <a:cubicBezTo>
                    <a:pt x="5388" y="3536"/>
                    <a:pt x="5379" y="3483"/>
                    <a:pt x="5367" y="3430"/>
                  </a:cubicBezTo>
                  <a:cubicBezTo>
                    <a:pt x="5426" y="3442"/>
                    <a:pt x="5467" y="3490"/>
                    <a:pt x="5522" y="3508"/>
                  </a:cubicBezTo>
                  <a:cubicBezTo>
                    <a:pt x="5549" y="3512"/>
                    <a:pt x="5577" y="3511"/>
                    <a:pt x="5604" y="3516"/>
                  </a:cubicBezTo>
                  <a:cubicBezTo>
                    <a:pt x="5634" y="3530"/>
                    <a:pt x="5659" y="3560"/>
                    <a:pt x="5662" y="3594"/>
                  </a:cubicBezTo>
                  <a:cubicBezTo>
                    <a:pt x="5674" y="3671"/>
                    <a:pt x="5676" y="3749"/>
                    <a:pt x="5680" y="3827"/>
                  </a:cubicBezTo>
                  <a:cubicBezTo>
                    <a:pt x="5628" y="3822"/>
                    <a:pt x="5595" y="3777"/>
                    <a:pt x="5547" y="3761"/>
                  </a:cubicBezTo>
                  <a:close/>
                  <a:moveTo>
                    <a:pt x="5691" y="3357"/>
                  </a:moveTo>
                  <a:cubicBezTo>
                    <a:pt x="5641" y="3379"/>
                    <a:pt x="5617" y="3322"/>
                    <a:pt x="5585" y="3297"/>
                  </a:cubicBezTo>
                  <a:cubicBezTo>
                    <a:pt x="5557" y="3267"/>
                    <a:pt x="5515" y="3263"/>
                    <a:pt x="5478" y="3255"/>
                  </a:cubicBezTo>
                  <a:cubicBezTo>
                    <a:pt x="5426" y="3239"/>
                    <a:pt x="5381" y="3278"/>
                    <a:pt x="5332" y="3285"/>
                  </a:cubicBezTo>
                  <a:cubicBezTo>
                    <a:pt x="5327" y="3275"/>
                    <a:pt x="5317" y="3255"/>
                    <a:pt x="5312" y="3245"/>
                  </a:cubicBezTo>
                  <a:cubicBezTo>
                    <a:pt x="5312" y="3178"/>
                    <a:pt x="5310" y="3111"/>
                    <a:pt x="5311" y="3044"/>
                  </a:cubicBezTo>
                  <a:cubicBezTo>
                    <a:pt x="5329" y="3021"/>
                    <a:pt x="5357" y="3011"/>
                    <a:pt x="5383" y="3000"/>
                  </a:cubicBezTo>
                  <a:cubicBezTo>
                    <a:pt x="5407" y="2991"/>
                    <a:pt x="5433" y="2990"/>
                    <a:pt x="5458" y="2989"/>
                  </a:cubicBezTo>
                  <a:cubicBezTo>
                    <a:pt x="5497" y="3041"/>
                    <a:pt x="5523" y="3101"/>
                    <a:pt x="5566" y="3149"/>
                  </a:cubicBezTo>
                  <a:cubicBezTo>
                    <a:pt x="5596" y="3181"/>
                    <a:pt x="5638" y="3198"/>
                    <a:pt x="5669" y="3228"/>
                  </a:cubicBezTo>
                  <a:cubicBezTo>
                    <a:pt x="5701" y="3263"/>
                    <a:pt x="5690" y="3314"/>
                    <a:pt x="5691" y="3357"/>
                  </a:cubicBezTo>
                  <a:close/>
                  <a:moveTo>
                    <a:pt x="5600" y="2913"/>
                  </a:moveTo>
                  <a:cubicBezTo>
                    <a:pt x="5602" y="2842"/>
                    <a:pt x="5599" y="2769"/>
                    <a:pt x="5620" y="2700"/>
                  </a:cubicBezTo>
                  <a:cubicBezTo>
                    <a:pt x="5645" y="2720"/>
                    <a:pt x="5668" y="2742"/>
                    <a:pt x="5690" y="2767"/>
                  </a:cubicBezTo>
                  <a:cubicBezTo>
                    <a:pt x="5721" y="2800"/>
                    <a:pt x="5764" y="2819"/>
                    <a:pt x="5796" y="2852"/>
                  </a:cubicBezTo>
                  <a:cubicBezTo>
                    <a:pt x="5804" y="2908"/>
                    <a:pt x="5804" y="2965"/>
                    <a:pt x="5821" y="3020"/>
                  </a:cubicBezTo>
                  <a:cubicBezTo>
                    <a:pt x="5836" y="3058"/>
                    <a:pt x="5816" y="3096"/>
                    <a:pt x="5808" y="3132"/>
                  </a:cubicBezTo>
                  <a:cubicBezTo>
                    <a:pt x="5790" y="3131"/>
                    <a:pt x="5772" y="3130"/>
                    <a:pt x="5755" y="3129"/>
                  </a:cubicBezTo>
                  <a:cubicBezTo>
                    <a:pt x="5750" y="3079"/>
                    <a:pt x="5743" y="3029"/>
                    <a:pt x="5731" y="2981"/>
                  </a:cubicBezTo>
                  <a:cubicBezTo>
                    <a:pt x="5695" y="2946"/>
                    <a:pt x="5644" y="2934"/>
                    <a:pt x="5600" y="2913"/>
                  </a:cubicBezTo>
                  <a:close/>
                  <a:moveTo>
                    <a:pt x="6472" y="4838"/>
                  </a:moveTo>
                  <a:cubicBezTo>
                    <a:pt x="6440" y="4778"/>
                    <a:pt x="6411" y="4716"/>
                    <a:pt x="6380" y="4656"/>
                  </a:cubicBezTo>
                  <a:cubicBezTo>
                    <a:pt x="6339" y="4577"/>
                    <a:pt x="6331" y="4487"/>
                    <a:pt x="6318" y="4400"/>
                  </a:cubicBezTo>
                  <a:cubicBezTo>
                    <a:pt x="6313" y="4339"/>
                    <a:pt x="6307" y="4275"/>
                    <a:pt x="6336" y="4218"/>
                  </a:cubicBezTo>
                  <a:cubicBezTo>
                    <a:pt x="6355" y="4254"/>
                    <a:pt x="6367" y="4294"/>
                    <a:pt x="6389" y="4328"/>
                  </a:cubicBezTo>
                  <a:cubicBezTo>
                    <a:pt x="6416" y="4365"/>
                    <a:pt x="6452" y="4395"/>
                    <a:pt x="6485" y="4426"/>
                  </a:cubicBezTo>
                  <a:cubicBezTo>
                    <a:pt x="6515" y="4401"/>
                    <a:pt x="6546" y="4378"/>
                    <a:pt x="6578" y="4356"/>
                  </a:cubicBezTo>
                  <a:cubicBezTo>
                    <a:pt x="6554" y="4295"/>
                    <a:pt x="6529" y="4234"/>
                    <a:pt x="6503" y="4174"/>
                  </a:cubicBezTo>
                  <a:cubicBezTo>
                    <a:pt x="6488" y="4137"/>
                    <a:pt x="6458" y="4102"/>
                    <a:pt x="6468" y="4060"/>
                  </a:cubicBezTo>
                  <a:cubicBezTo>
                    <a:pt x="6490" y="4035"/>
                    <a:pt x="6522" y="4025"/>
                    <a:pt x="6554" y="4024"/>
                  </a:cubicBezTo>
                  <a:cubicBezTo>
                    <a:pt x="6546" y="4097"/>
                    <a:pt x="6559" y="4191"/>
                    <a:pt x="6633" y="4227"/>
                  </a:cubicBezTo>
                  <a:cubicBezTo>
                    <a:pt x="6669" y="4244"/>
                    <a:pt x="6701" y="4279"/>
                    <a:pt x="6744" y="4273"/>
                  </a:cubicBezTo>
                  <a:cubicBezTo>
                    <a:pt x="6743" y="4224"/>
                    <a:pt x="6739" y="4175"/>
                    <a:pt x="6742" y="4127"/>
                  </a:cubicBezTo>
                  <a:cubicBezTo>
                    <a:pt x="6776" y="4151"/>
                    <a:pt x="6804" y="4182"/>
                    <a:pt x="6838" y="4207"/>
                  </a:cubicBezTo>
                  <a:cubicBezTo>
                    <a:pt x="6909" y="4237"/>
                    <a:pt x="6989" y="4229"/>
                    <a:pt x="7064" y="4223"/>
                  </a:cubicBezTo>
                  <a:cubicBezTo>
                    <a:pt x="7053" y="4157"/>
                    <a:pt x="7013" y="4100"/>
                    <a:pt x="6980" y="4044"/>
                  </a:cubicBezTo>
                  <a:cubicBezTo>
                    <a:pt x="6952" y="3995"/>
                    <a:pt x="6897" y="3959"/>
                    <a:pt x="6839" y="3969"/>
                  </a:cubicBezTo>
                  <a:cubicBezTo>
                    <a:pt x="6792" y="3970"/>
                    <a:pt x="6707" y="3978"/>
                    <a:pt x="6708" y="3911"/>
                  </a:cubicBezTo>
                  <a:cubicBezTo>
                    <a:pt x="6776" y="3859"/>
                    <a:pt x="6879" y="3840"/>
                    <a:pt x="6906" y="3745"/>
                  </a:cubicBezTo>
                  <a:cubicBezTo>
                    <a:pt x="6891" y="3708"/>
                    <a:pt x="6864" y="3678"/>
                    <a:pt x="6842" y="3645"/>
                  </a:cubicBezTo>
                  <a:cubicBezTo>
                    <a:pt x="6794" y="3647"/>
                    <a:pt x="6741" y="3640"/>
                    <a:pt x="6701" y="3672"/>
                  </a:cubicBezTo>
                  <a:cubicBezTo>
                    <a:pt x="6633" y="3708"/>
                    <a:pt x="6619" y="3791"/>
                    <a:pt x="6600" y="3859"/>
                  </a:cubicBezTo>
                  <a:cubicBezTo>
                    <a:pt x="6520" y="3859"/>
                    <a:pt x="6451" y="3899"/>
                    <a:pt x="6392" y="3948"/>
                  </a:cubicBezTo>
                  <a:cubicBezTo>
                    <a:pt x="6383" y="3950"/>
                    <a:pt x="6366" y="3953"/>
                    <a:pt x="6357" y="3955"/>
                  </a:cubicBezTo>
                  <a:cubicBezTo>
                    <a:pt x="6356" y="3904"/>
                    <a:pt x="6386" y="3853"/>
                    <a:pt x="6366" y="3802"/>
                  </a:cubicBezTo>
                  <a:cubicBezTo>
                    <a:pt x="6346" y="3702"/>
                    <a:pt x="6247" y="3651"/>
                    <a:pt x="6162" y="3612"/>
                  </a:cubicBezTo>
                  <a:cubicBezTo>
                    <a:pt x="6156" y="3707"/>
                    <a:pt x="6160" y="3803"/>
                    <a:pt x="6159" y="3899"/>
                  </a:cubicBezTo>
                  <a:cubicBezTo>
                    <a:pt x="6155" y="3975"/>
                    <a:pt x="6213" y="4035"/>
                    <a:pt x="6220" y="4108"/>
                  </a:cubicBezTo>
                  <a:cubicBezTo>
                    <a:pt x="6208" y="4141"/>
                    <a:pt x="6190" y="4171"/>
                    <a:pt x="6173" y="4202"/>
                  </a:cubicBezTo>
                  <a:cubicBezTo>
                    <a:pt x="6192" y="4266"/>
                    <a:pt x="6210" y="4330"/>
                    <a:pt x="6225" y="4395"/>
                  </a:cubicBezTo>
                  <a:cubicBezTo>
                    <a:pt x="6185" y="4381"/>
                    <a:pt x="6147" y="4360"/>
                    <a:pt x="6127" y="4322"/>
                  </a:cubicBezTo>
                  <a:cubicBezTo>
                    <a:pt x="6071" y="4228"/>
                    <a:pt x="6012" y="4134"/>
                    <a:pt x="5941" y="4050"/>
                  </a:cubicBezTo>
                  <a:cubicBezTo>
                    <a:pt x="5914" y="4020"/>
                    <a:pt x="5881" y="3997"/>
                    <a:pt x="5857" y="3965"/>
                  </a:cubicBezTo>
                  <a:cubicBezTo>
                    <a:pt x="5811" y="3844"/>
                    <a:pt x="5774" y="3719"/>
                    <a:pt x="5752" y="3591"/>
                  </a:cubicBezTo>
                  <a:cubicBezTo>
                    <a:pt x="5743" y="3562"/>
                    <a:pt x="5766" y="3539"/>
                    <a:pt x="5787" y="3523"/>
                  </a:cubicBezTo>
                  <a:cubicBezTo>
                    <a:pt x="5843" y="3519"/>
                    <a:pt x="5902" y="3536"/>
                    <a:pt x="5957" y="3514"/>
                  </a:cubicBezTo>
                  <a:cubicBezTo>
                    <a:pt x="6024" y="3489"/>
                    <a:pt x="6091" y="3461"/>
                    <a:pt x="6155" y="3429"/>
                  </a:cubicBezTo>
                  <a:cubicBezTo>
                    <a:pt x="6138" y="3360"/>
                    <a:pt x="6058" y="3360"/>
                    <a:pt x="6002" y="3343"/>
                  </a:cubicBezTo>
                  <a:cubicBezTo>
                    <a:pt x="5939" y="3362"/>
                    <a:pt x="5875" y="3379"/>
                    <a:pt x="5809" y="3377"/>
                  </a:cubicBezTo>
                  <a:cubicBezTo>
                    <a:pt x="5798" y="3330"/>
                    <a:pt x="5836" y="3261"/>
                    <a:pt x="5889" y="3289"/>
                  </a:cubicBezTo>
                  <a:cubicBezTo>
                    <a:pt x="5952" y="3317"/>
                    <a:pt x="6019" y="3291"/>
                    <a:pt x="6070" y="3251"/>
                  </a:cubicBezTo>
                  <a:cubicBezTo>
                    <a:pt x="6113" y="3215"/>
                    <a:pt x="6170" y="3204"/>
                    <a:pt x="6213" y="3170"/>
                  </a:cubicBezTo>
                  <a:cubicBezTo>
                    <a:pt x="6182" y="3124"/>
                    <a:pt x="6137" y="3087"/>
                    <a:pt x="6089" y="3059"/>
                  </a:cubicBezTo>
                  <a:cubicBezTo>
                    <a:pt x="6028" y="3033"/>
                    <a:pt x="5969" y="3072"/>
                    <a:pt x="5920" y="3104"/>
                  </a:cubicBezTo>
                  <a:cubicBezTo>
                    <a:pt x="5919" y="3096"/>
                    <a:pt x="5919" y="3080"/>
                    <a:pt x="5918" y="3071"/>
                  </a:cubicBezTo>
                  <a:cubicBezTo>
                    <a:pt x="5967" y="3022"/>
                    <a:pt x="6019" y="2973"/>
                    <a:pt x="6053" y="2912"/>
                  </a:cubicBezTo>
                  <a:cubicBezTo>
                    <a:pt x="6067" y="2841"/>
                    <a:pt x="6052" y="2769"/>
                    <a:pt x="6036" y="2700"/>
                  </a:cubicBezTo>
                  <a:cubicBezTo>
                    <a:pt x="5995" y="2709"/>
                    <a:pt x="5960" y="2734"/>
                    <a:pt x="5919" y="2740"/>
                  </a:cubicBezTo>
                  <a:cubicBezTo>
                    <a:pt x="5888" y="2672"/>
                    <a:pt x="5841" y="2613"/>
                    <a:pt x="5775" y="2577"/>
                  </a:cubicBezTo>
                  <a:cubicBezTo>
                    <a:pt x="5802" y="2512"/>
                    <a:pt x="5876" y="2469"/>
                    <a:pt x="5946" y="2471"/>
                  </a:cubicBezTo>
                  <a:cubicBezTo>
                    <a:pt x="5962" y="2524"/>
                    <a:pt x="5962" y="2592"/>
                    <a:pt x="6013" y="2625"/>
                  </a:cubicBezTo>
                  <a:cubicBezTo>
                    <a:pt x="6058" y="2653"/>
                    <a:pt x="6092" y="2693"/>
                    <a:pt x="6127" y="2731"/>
                  </a:cubicBezTo>
                  <a:cubicBezTo>
                    <a:pt x="6167" y="2687"/>
                    <a:pt x="6180" y="2621"/>
                    <a:pt x="6176" y="2563"/>
                  </a:cubicBezTo>
                  <a:cubicBezTo>
                    <a:pt x="6144" y="2507"/>
                    <a:pt x="6099" y="2459"/>
                    <a:pt x="6067" y="2402"/>
                  </a:cubicBezTo>
                  <a:cubicBezTo>
                    <a:pt x="6090" y="2390"/>
                    <a:pt x="6111" y="2371"/>
                    <a:pt x="6138" y="2370"/>
                  </a:cubicBezTo>
                  <a:cubicBezTo>
                    <a:pt x="6246" y="2364"/>
                    <a:pt x="6357" y="2356"/>
                    <a:pt x="6460" y="2397"/>
                  </a:cubicBezTo>
                  <a:cubicBezTo>
                    <a:pt x="6599" y="2448"/>
                    <a:pt x="6734" y="2516"/>
                    <a:pt x="6850" y="2610"/>
                  </a:cubicBezTo>
                  <a:cubicBezTo>
                    <a:pt x="6931" y="2675"/>
                    <a:pt x="7023" y="2733"/>
                    <a:pt x="7074" y="2825"/>
                  </a:cubicBezTo>
                  <a:cubicBezTo>
                    <a:pt x="7118" y="2883"/>
                    <a:pt x="7186" y="2920"/>
                    <a:pt x="7220" y="2986"/>
                  </a:cubicBezTo>
                  <a:cubicBezTo>
                    <a:pt x="7297" y="3131"/>
                    <a:pt x="7325" y="3296"/>
                    <a:pt x="7407" y="3439"/>
                  </a:cubicBezTo>
                  <a:cubicBezTo>
                    <a:pt x="7427" y="3482"/>
                    <a:pt x="7443" y="3528"/>
                    <a:pt x="7476" y="3563"/>
                  </a:cubicBezTo>
                  <a:cubicBezTo>
                    <a:pt x="7530" y="3621"/>
                    <a:pt x="7578" y="3683"/>
                    <a:pt x="7626" y="3745"/>
                  </a:cubicBezTo>
                  <a:cubicBezTo>
                    <a:pt x="7706" y="3852"/>
                    <a:pt x="7744" y="3983"/>
                    <a:pt x="7789" y="4107"/>
                  </a:cubicBezTo>
                  <a:cubicBezTo>
                    <a:pt x="7848" y="4284"/>
                    <a:pt x="7833" y="4472"/>
                    <a:pt x="7830" y="4656"/>
                  </a:cubicBezTo>
                  <a:cubicBezTo>
                    <a:pt x="7824" y="4707"/>
                    <a:pt x="7768" y="4718"/>
                    <a:pt x="7725" y="4707"/>
                  </a:cubicBezTo>
                  <a:cubicBezTo>
                    <a:pt x="7740" y="4676"/>
                    <a:pt x="7761" y="4649"/>
                    <a:pt x="7788" y="4628"/>
                  </a:cubicBezTo>
                  <a:cubicBezTo>
                    <a:pt x="7791" y="4588"/>
                    <a:pt x="7793" y="4547"/>
                    <a:pt x="7788" y="4507"/>
                  </a:cubicBezTo>
                  <a:cubicBezTo>
                    <a:pt x="7771" y="4461"/>
                    <a:pt x="7744" y="4420"/>
                    <a:pt x="7721" y="4378"/>
                  </a:cubicBezTo>
                  <a:cubicBezTo>
                    <a:pt x="7699" y="4386"/>
                    <a:pt x="7677" y="4395"/>
                    <a:pt x="7655" y="4405"/>
                  </a:cubicBezTo>
                  <a:cubicBezTo>
                    <a:pt x="7655" y="4331"/>
                    <a:pt x="7644" y="4252"/>
                    <a:pt x="7603" y="4190"/>
                  </a:cubicBezTo>
                  <a:cubicBezTo>
                    <a:pt x="7543" y="4230"/>
                    <a:pt x="7495" y="4285"/>
                    <a:pt x="7462" y="4349"/>
                  </a:cubicBezTo>
                  <a:cubicBezTo>
                    <a:pt x="7452" y="4350"/>
                    <a:pt x="7433" y="4350"/>
                    <a:pt x="7424" y="4351"/>
                  </a:cubicBezTo>
                  <a:cubicBezTo>
                    <a:pt x="7420" y="4281"/>
                    <a:pt x="7422" y="4211"/>
                    <a:pt x="7437" y="4144"/>
                  </a:cubicBezTo>
                  <a:cubicBezTo>
                    <a:pt x="7420" y="4061"/>
                    <a:pt x="7359" y="3994"/>
                    <a:pt x="7292" y="3947"/>
                  </a:cubicBezTo>
                  <a:cubicBezTo>
                    <a:pt x="7269" y="3928"/>
                    <a:pt x="7237" y="3935"/>
                    <a:pt x="7210" y="3931"/>
                  </a:cubicBezTo>
                  <a:cubicBezTo>
                    <a:pt x="7194" y="3997"/>
                    <a:pt x="7200" y="4066"/>
                    <a:pt x="7183" y="4131"/>
                  </a:cubicBezTo>
                  <a:cubicBezTo>
                    <a:pt x="7164" y="4210"/>
                    <a:pt x="7214" y="4285"/>
                    <a:pt x="7275" y="4330"/>
                  </a:cubicBezTo>
                  <a:cubicBezTo>
                    <a:pt x="7333" y="4371"/>
                    <a:pt x="7339" y="4444"/>
                    <a:pt x="7348" y="4509"/>
                  </a:cubicBezTo>
                  <a:cubicBezTo>
                    <a:pt x="7274" y="4545"/>
                    <a:pt x="7194" y="4577"/>
                    <a:pt x="7139" y="4642"/>
                  </a:cubicBezTo>
                  <a:cubicBezTo>
                    <a:pt x="7137" y="4712"/>
                    <a:pt x="7123" y="4781"/>
                    <a:pt x="7121" y="4852"/>
                  </a:cubicBezTo>
                  <a:cubicBezTo>
                    <a:pt x="7166" y="4841"/>
                    <a:pt x="7210" y="4825"/>
                    <a:pt x="7257" y="4826"/>
                  </a:cubicBezTo>
                  <a:cubicBezTo>
                    <a:pt x="7244" y="4853"/>
                    <a:pt x="7230" y="4879"/>
                    <a:pt x="7217" y="4907"/>
                  </a:cubicBezTo>
                  <a:cubicBezTo>
                    <a:pt x="7275" y="4911"/>
                    <a:pt x="7334" y="4902"/>
                    <a:pt x="7391" y="4920"/>
                  </a:cubicBezTo>
                  <a:cubicBezTo>
                    <a:pt x="7478" y="4941"/>
                    <a:pt x="7562" y="4898"/>
                    <a:pt x="7645" y="4878"/>
                  </a:cubicBezTo>
                  <a:cubicBezTo>
                    <a:pt x="7716" y="4873"/>
                    <a:pt x="7784" y="4896"/>
                    <a:pt x="7855" y="4896"/>
                  </a:cubicBezTo>
                  <a:cubicBezTo>
                    <a:pt x="7930" y="4942"/>
                    <a:pt x="7956" y="5032"/>
                    <a:pt x="7987" y="5109"/>
                  </a:cubicBezTo>
                  <a:cubicBezTo>
                    <a:pt x="8038" y="5233"/>
                    <a:pt x="8139" y="5325"/>
                    <a:pt x="8213" y="5435"/>
                  </a:cubicBezTo>
                  <a:cubicBezTo>
                    <a:pt x="8213" y="5444"/>
                    <a:pt x="8213" y="5463"/>
                    <a:pt x="8214" y="5472"/>
                  </a:cubicBezTo>
                  <a:cubicBezTo>
                    <a:pt x="8175" y="5472"/>
                    <a:pt x="8138" y="5455"/>
                    <a:pt x="8100" y="5456"/>
                  </a:cubicBezTo>
                  <a:cubicBezTo>
                    <a:pt x="8049" y="5455"/>
                    <a:pt x="7999" y="5465"/>
                    <a:pt x="7949" y="5454"/>
                  </a:cubicBezTo>
                  <a:cubicBezTo>
                    <a:pt x="7911" y="5436"/>
                    <a:pt x="7878" y="5407"/>
                    <a:pt x="7838" y="5394"/>
                  </a:cubicBezTo>
                  <a:cubicBezTo>
                    <a:pt x="7802" y="5392"/>
                    <a:pt x="7765" y="5395"/>
                    <a:pt x="7729" y="5396"/>
                  </a:cubicBezTo>
                  <a:cubicBezTo>
                    <a:pt x="7681" y="5444"/>
                    <a:pt x="7618" y="5482"/>
                    <a:pt x="7593" y="5548"/>
                  </a:cubicBezTo>
                  <a:cubicBezTo>
                    <a:pt x="7586" y="5585"/>
                    <a:pt x="7590" y="5622"/>
                    <a:pt x="7593" y="5659"/>
                  </a:cubicBezTo>
                  <a:cubicBezTo>
                    <a:pt x="7638" y="5643"/>
                    <a:pt x="7677" y="5616"/>
                    <a:pt x="7721" y="5597"/>
                  </a:cubicBezTo>
                  <a:cubicBezTo>
                    <a:pt x="7747" y="5584"/>
                    <a:pt x="7773" y="5607"/>
                    <a:pt x="7798" y="5613"/>
                  </a:cubicBezTo>
                  <a:cubicBezTo>
                    <a:pt x="7756" y="5654"/>
                    <a:pt x="7706" y="5686"/>
                    <a:pt x="7665" y="5728"/>
                  </a:cubicBezTo>
                  <a:cubicBezTo>
                    <a:pt x="7623" y="5771"/>
                    <a:pt x="7563" y="5801"/>
                    <a:pt x="7544" y="5862"/>
                  </a:cubicBezTo>
                  <a:cubicBezTo>
                    <a:pt x="7499" y="5957"/>
                    <a:pt x="7553" y="6071"/>
                    <a:pt x="7641" y="6120"/>
                  </a:cubicBezTo>
                  <a:cubicBezTo>
                    <a:pt x="7671" y="6137"/>
                    <a:pt x="7703" y="6172"/>
                    <a:pt x="7740" y="6152"/>
                  </a:cubicBezTo>
                  <a:cubicBezTo>
                    <a:pt x="7744" y="6109"/>
                    <a:pt x="7744" y="6064"/>
                    <a:pt x="7753" y="6021"/>
                  </a:cubicBezTo>
                  <a:cubicBezTo>
                    <a:pt x="7766" y="5950"/>
                    <a:pt x="7750" y="5878"/>
                    <a:pt x="7759" y="5807"/>
                  </a:cubicBezTo>
                  <a:cubicBezTo>
                    <a:pt x="7791" y="5766"/>
                    <a:pt x="7828" y="5719"/>
                    <a:pt x="7887" y="5726"/>
                  </a:cubicBezTo>
                  <a:cubicBezTo>
                    <a:pt x="7871" y="5763"/>
                    <a:pt x="7846" y="5796"/>
                    <a:pt x="7831" y="5833"/>
                  </a:cubicBezTo>
                  <a:cubicBezTo>
                    <a:pt x="7829" y="5863"/>
                    <a:pt x="7829" y="5894"/>
                    <a:pt x="7838" y="5923"/>
                  </a:cubicBezTo>
                  <a:cubicBezTo>
                    <a:pt x="7863" y="5978"/>
                    <a:pt x="7918" y="6006"/>
                    <a:pt x="7961" y="6046"/>
                  </a:cubicBezTo>
                  <a:cubicBezTo>
                    <a:pt x="7982" y="6046"/>
                    <a:pt x="8003" y="6046"/>
                    <a:pt x="8024" y="6046"/>
                  </a:cubicBezTo>
                  <a:cubicBezTo>
                    <a:pt x="8043" y="5973"/>
                    <a:pt x="8074" y="5897"/>
                    <a:pt x="8051" y="5821"/>
                  </a:cubicBezTo>
                  <a:cubicBezTo>
                    <a:pt x="8033" y="5759"/>
                    <a:pt x="8022" y="5695"/>
                    <a:pt x="8031" y="5631"/>
                  </a:cubicBezTo>
                  <a:cubicBezTo>
                    <a:pt x="8052" y="5566"/>
                    <a:pt x="8136" y="5593"/>
                    <a:pt x="8187" y="5596"/>
                  </a:cubicBezTo>
                  <a:cubicBezTo>
                    <a:pt x="8236" y="5644"/>
                    <a:pt x="8286" y="5693"/>
                    <a:pt x="8315" y="5755"/>
                  </a:cubicBezTo>
                  <a:cubicBezTo>
                    <a:pt x="8336" y="5812"/>
                    <a:pt x="8350" y="5873"/>
                    <a:pt x="8351" y="5934"/>
                  </a:cubicBezTo>
                  <a:cubicBezTo>
                    <a:pt x="8355" y="6071"/>
                    <a:pt x="8353" y="6211"/>
                    <a:pt x="8314" y="6344"/>
                  </a:cubicBezTo>
                  <a:cubicBezTo>
                    <a:pt x="8297" y="6388"/>
                    <a:pt x="8320" y="6433"/>
                    <a:pt x="8315" y="6479"/>
                  </a:cubicBezTo>
                  <a:cubicBezTo>
                    <a:pt x="8218" y="6474"/>
                    <a:pt x="8120" y="6472"/>
                    <a:pt x="8022" y="6474"/>
                  </a:cubicBezTo>
                  <a:cubicBezTo>
                    <a:pt x="7981" y="6478"/>
                    <a:pt x="7954" y="6441"/>
                    <a:pt x="7918" y="6428"/>
                  </a:cubicBezTo>
                  <a:cubicBezTo>
                    <a:pt x="7887" y="6444"/>
                    <a:pt x="7863" y="6476"/>
                    <a:pt x="7826" y="6475"/>
                  </a:cubicBezTo>
                  <a:cubicBezTo>
                    <a:pt x="7775" y="6478"/>
                    <a:pt x="7723" y="6473"/>
                    <a:pt x="7672" y="6472"/>
                  </a:cubicBezTo>
                  <a:cubicBezTo>
                    <a:pt x="7627" y="6470"/>
                    <a:pt x="7590" y="6441"/>
                    <a:pt x="7548" y="6430"/>
                  </a:cubicBezTo>
                  <a:cubicBezTo>
                    <a:pt x="7500" y="6421"/>
                    <a:pt x="7453" y="6436"/>
                    <a:pt x="7406" y="6431"/>
                  </a:cubicBezTo>
                  <a:cubicBezTo>
                    <a:pt x="7367" y="6418"/>
                    <a:pt x="7336" y="6391"/>
                    <a:pt x="7298" y="6375"/>
                  </a:cubicBezTo>
                  <a:cubicBezTo>
                    <a:pt x="7192" y="6352"/>
                    <a:pt x="7085" y="6323"/>
                    <a:pt x="6987" y="6274"/>
                  </a:cubicBezTo>
                  <a:cubicBezTo>
                    <a:pt x="6925" y="6236"/>
                    <a:pt x="6879" y="6176"/>
                    <a:pt x="6838" y="6118"/>
                  </a:cubicBezTo>
                  <a:cubicBezTo>
                    <a:pt x="6804" y="6034"/>
                    <a:pt x="6763" y="5953"/>
                    <a:pt x="6727" y="5870"/>
                  </a:cubicBezTo>
                  <a:cubicBezTo>
                    <a:pt x="6677" y="5704"/>
                    <a:pt x="6697" y="5528"/>
                    <a:pt x="6691" y="5357"/>
                  </a:cubicBezTo>
                  <a:cubicBezTo>
                    <a:pt x="6698" y="5275"/>
                    <a:pt x="6658" y="5202"/>
                    <a:pt x="6642" y="5124"/>
                  </a:cubicBezTo>
                  <a:cubicBezTo>
                    <a:pt x="6599" y="5021"/>
                    <a:pt x="6529" y="4933"/>
                    <a:pt x="6472" y="4838"/>
                  </a:cubicBezTo>
                  <a:close/>
                  <a:moveTo>
                    <a:pt x="7473" y="4724"/>
                  </a:moveTo>
                  <a:cubicBezTo>
                    <a:pt x="7439" y="4726"/>
                    <a:pt x="7406" y="4727"/>
                    <a:pt x="7372" y="4726"/>
                  </a:cubicBezTo>
                  <a:cubicBezTo>
                    <a:pt x="7371" y="4689"/>
                    <a:pt x="7394" y="4664"/>
                    <a:pt x="7424" y="4646"/>
                  </a:cubicBezTo>
                  <a:cubicBezTo>
                    <a:pt x="7442" y="4671"/>
                    <a:pt x="7457" y="4697"/>
                    <a:pt x="7473" y="4724"/>
                  </a:cubicBezTo>
                  <a:close/>
                  <a:moveTo>
                    <a:pt x="4944" y="8209"/>
                  </a:moveTo>
                  <a:cubicBezTo>
                    <a:pt x="4872" y="8217"/>
                    <a:pt x="4823" y="8158"/>
                    <a:pt x="4759" y="8138"/>
                  </a:cubicBezTo>
                  <a:cubicBezTo>
                    <a:pt x="4726" y="8126"/>
                    <a:pt x="4686" y="8122"/>
                    <a:pt x="4666" y="8090"/>
                  </a:cubicBezTo>
                  <a:cubicBezTo>
                    <a:pt x="4686" y="8036"/>
                    <a:pt x="4711" y="7983"/>
                    <a:pt x="4717" y="7925"/>
                  </a:cubicBezTo>
                  <a:cubicBezTo>
                    <a:pt x="4705" y="7867"/>
                    <a:pt x="4679" y="7810"/>
                    <a:pt x="4685" y="7749"/>
                  </a:cubicBezTo>
                  <a:cubicBezTo>
                    <a:pt x="4724" y="7749"/>
                    <a:pt x="4771" y="7738"/>
                    <a:pt x="4800" y="7773"/>
                  </a:cubicBezTo>
                  <a:cubicBezTo>
                    <a:pt x="4892" y="7844"/>
                    <a:pt x="4910" y="7964"/>
                    <a:pt x="4937" y="8069"/>
                  </a:cubicBezTo>
                  <a:cubicBezTo>
                    <a:pt x="4951" y="8114"/>
                    <a:pt x="4946" y="8162"/>
                    <a:pt x="4944" y="8209"/>
                  </a:cubicBezTo>
                  <a:close/>
                  <a:moveTo>
                    <a:pt x="5041" y="7918"/>
                  </a:moveTo>
                  <a:cubicBezTo>
                    <a:pt x="5034" y="7917"/>
                    <a:pt x="5020" y="7914"/>
                    <a:pt x="5013" y="7912"/>
                  </a:cubicBezTo>
                  <a:cubicBezTo>
                    <a:pt x="5014" y="7842"/>
                    <a:pt x="4968" y="7785"/>
                    <a:pt x="4941" y="7723"/>
                  </a:cubicBezTo>
                  <a:cubicBezTo>
                    <a:pt x="4915" y="7667"/>
                    <a:pt x="4852" y="7647"/>
                    <a:pt x="4810" y="7606"/>
                  </a:cubicBezTo>
                  <a:cubicBezTo>
                    <a:pt x="4808" y="7582"/>
                    <a:pt x="4808" y="7556"/>
                    <a:pt x="4830" y="7540"/>
                  </a:cubicBezTo>
                  <a:cubicBezTo>
                    <a:pt x="4908" y="7547"/>
                    <a:pt x="4993" y="7516"/>
                    <a:pt x="5040" y="7451"/>
                  </a:cubicBezTo>
                  <a:cubicBezTo>
                    <a:pt x="5058" y="7426"/>
                    <a:pt x="5081" y="7405"/>
                    <a:pt x="5109" y="7392"/>
                  </a:cubicBezTo>
                  <a:cubicBezTo>
                    <a:pt x="5155" y="7479"/>
                    <a:pt x="5096" y="7572"/>
                    <a:pt x="5048" y="7645"/>
                  </a:cubicBezTo>
                  <a:cubicBezTo>
                    <a:pt x="4990" y="7727"/>
                    <a:pt x="5026" y="7829"/>
                    <a:pt x="5041" y="7918"/>
                  </a:cubicBezTo>
                  <a:close/>
                  <a:moveTo>
                    <a:pt x="5535" y="8329"/>
                  </a:moveTo>
                  <a:cubicBezTo>
                    <a:pt x="5487" y="8348"/>
                    <a:pt x="5445" y="8380"/>
                    <a:pt x="5394" y="8390"/>
                  </a:cubicBezTo>
                  <a:cubicBezTo>
                    <a:pt x="5353" y="8390"/>
                    <a:pt x="5305" y="8399"/>
                    <a:pt x="5273" y="8367"/>
                  </a:cubicBezTo>
                  <a:cubicBezTo>
                    <a:pt x="5229" y="8324"/>
                    <a:pt x="5175" y="8292"/>
                    <a:pt x="5132" y="8249"/>
                  </a:cubicBezTo>
                  <a:cubicBezTo>
                    <a:pt x="5104" y="8186"/>
                    <a:pt x="5073" y="8118"/>
                    <a:pt x="5083" y="8048"/>
                  </a:cubicBezTo>
                  <a:cubicBezTo>
                    <a:pt x="5140" y="7967"/>
                    <a:pt x="5233" y="7908"/>
                    <a:pt x="5256" y="7806"/>
                  </a:cubicBezTo>
                  <a:cubicBezTo>
                    <a:pt x="5285" y="7727"/>
                    <a:pt x="5240" y="7650"/>
                    <a:pt x="5224" y="7573"/>
                  </a:cubicBezTo>
                  <a:cubicBezTo>
                    <a:pt x="5216" y="7516"/>
                    <a:pt x="5201" y="7460"/>
                    <a:pt x="5201" y="7402"/>
                  </a:cubicBezTo>
                  <a:cubicBezTo>
                    <a:pt x="5239" y="7391"/>
                    <a:pt x="5286" y="7393"/>
                    <a:pt x="5312" y="7429"/>
                  </a:cubicBezTo>
                  <a:cubicBezTo>
                    <a:pt x="5365" y="7475"/>
                    <a:pt x="5383" y="7544"/>
                    <a:pt x="5408" y="7607"/>
                  </a:cubicBezTo>
                  <a:cubicBezTo>
                    <a:pt x="5454" y="7588"/>
                    <a:pt x="5465" y="7537"/>
                    <a:pt x="5485" y="7496"/>
                  </a:cubicBezTo>
                  <a:cubicBezTo>
                    <a:pt x="5520" y="7571"/>
                    <a:pt x="5548" y="7649"/>
                    <a:pt x="5588" y="7722"/>
                  </a:cubicBezTo>
                  <a:cubicBezTo>
                    <a:pt x="5607" y="7751"/>
                    <a:pt x="5603" y="7786"/>
                    <a:pt x="5604" y="7819"/>
                  </a:cubicBezTo>
                  <a:cubicBezTo>
                    <a:pt x="5602" y="7867"/>
                    <a:pt x="5615" y="7914"/>
                    <a:pt x="5613" y="7963"/>
                  </a:cubicBezTo>
                  <a:cubicBezTo>
                    <a:pt x="5553" y="7980"/>
                    <a:pt x="5514" y="7925"/>
                    <a:pt x="5464" y="7903"/>
                  </a:cubicBezTo>
                  <a:cubicBezTo>
                    <a:pt x="5438" y="7898"/>
                    <a:pt x="5411" y="7899"/>
                    <a:pt x="5384" y="7902"/>
                  </a:cubicBezTo>
                  <a:cubicBezTo>
                    <a:pt x="5301" y="7942"/>
                    <a:pt x="5210" y="7990"/>
                    <a:pt x="5171" y="8079"/>
                  </a:cubicBezTo>
                  <a:cubicBezTo>
                    <a:pt x="5229" y="8134"/>
                    <a:pt x="5313" y="8135"/>
                    <a:pt x="5388" y="8125"/>
                  </a:cubicBezTo>
                  <a:cubicBezTo>
                    <a:pt x="5451" y="8111"/>
                    <a:pt x="5505" y="8055"/>
                    <a:pt x="5573" y="8071"/>
                  </a:cubicBezTo>
                  <a:cubicBezTo>
                    <a:pt x="5611" y="8084"/>
                    <a:pt x="5659" y="8096"/>
                    <a:pt x="5670" y="8141"/>
                  </a:cubicBezTo>
                  <a:cubicBezTo>
                    <a:pt x="5686" y="8192"/>
                    <a:pt x="5739" y="8223"/>
                    <a:pt x="5743" y="8279"/>
                  </a:cubicBezTo>
                  <a:cubicBezTo>
                    <a:pt x="5674" y="8299"/>
                    <a:pt x="5599" y="8296"/>
                    <a:pt x="5535" y="8329"/>
                  </a:cubicBezTo>
                  <a:close/>
                  <a:moveTo>
                    <a:pt x="5751" y="8011"/>
                  </a:moveTo>
                  <a:cubicBezTo>
                    <a:pt x="5713" y="7971"/>
                    <a:pt x="5713" y="7910"/>
                    <a:pt x="5724" y="7859"/>
                  </a:cubicBezTo>
                  <a:cubicBezTo>
                    <a:pt x="5768" y="7848"/>
                    <a:pt x="5810" y="7872"/>
                    <a:pt x="5848" y="7892"/>
                  </a:cubicBezTo>
                  <a:cubicBezTo>
                    <a:pt x="5846" y="7948"/>
                    <a:pt x="5781" y="7970"/>
                    <a:pt x="5751" y="8011"/>
                  </a:cubicBezTo>
                  <a:close/>
                  <a:moveTo>
                    <a:pt x="7907" y="8991"/>
                  </a:moveTo>
                  <a:cubicBezTo>
                    <a:pt x="7906" y="8977"/>
                    <a:pt x="7905" y="8949"/>
                    <a:pt x="7905" y="8935"/>
                  </a:cubicBezTo>
                  <a:cubicBezTo>
                    <a:pt x="7973" y="8933"/>
                    <a:pt x="8051" y="8916"/>
                    <a:pt x="8111" y="8959"/>
                  </a:cubicBezTo>
                  <a:cubicBezTo>
                    <a:pt x="8142" y="8977"/>
                    <a:pt x="8175" y="9001"/>
                    <a:pt x="8174" y="9042"/>
                  </a:cubicBezTo>
                  <a:cubicBezTo>
                    <a:pt x="8084" y="9036"/>
                    <a:pt x="7975" y="9067"/>
                    <a:pt x="7907" y="8991"/>
                  </a:cubicBezTo>
                  <a:close/>
                  <a:moveTo>
                    <a:pt x="8441" y="9392"/>
                  </a:moveTo>
                  <a:cubicBezTo>
                    <a:pt x="8371" y="9326"/>
                    <a:pt x="8311" y="9248"/>
                    <a:pt x="8224" y="9203"/>
                  </a:cubicBezTo>
                  <a:cubicBezTo>
                    <a:pt x="8226" y="9195"/>
                    <a:pt x="8231" y="9179"/>
                    <a:pt x="8233" y="9171"/>
                  </a:cubicBezTo>
                  <a:cubicBezTo>
                    <a:pt x="8283" y="9152"/>
                    <a:pt x="8341" y="9157"/>
                    <a:pt x="8372" y="9203"/>
                  </a:cubicBezTo>
                  <a:cubicBezTo>
                    <a:pt x="8438" y="9285"/>
                    <a:pt x="8516" y="9370"/>
                    <a:pt x="8537" y="9474"/>
                  </a:cubicBezTo>
                  <a:cubicBezTo>
                    <a:pt x="8491" y="9467"/>
                    <a:pt x="8472" y="9420"/>
                    <a:pt x="8441" y="9392"/>
                  </a:cubicBezTo>
                  <a:close/>
                  <a:moveTo>
                    <a:pt x="8772" y="9057"/>
                  </a:moveTo>
                  <a:cubicBezTo>
                    <a:pt x="8760" y="9159"/>
                    <a:pt x="8674" y="9233"/>
                    <a:pt x="8662" y="9335"/>
                  </a:cubicBezTo>
                  <a:cubicBezTo>
                    <a:pt x="8659" y="9348"/>
                    <a:pt x="8652" y="9375"/>
                    <a:pt x="8649" y="9388"/>
                  </a:cubicBezTo>
                  <a:cubicBezTo>
                    <a:pt x="8582" y="9334"/>
                    <a:pt x="8551" y="9250"/>
                    <a:pt x="8489" y="9193"/>
                  </a:cubicBezTo>
                  <a:cubicBezTo>
                    <a:pt x="8449" y="9154"/>
                    <a:pt x="8396" y="9112"/>
                    <a:pt x="8407" y="9050"/>
                  </a:cubicBezTo>
                  <a:cubicBezTo>
                    <a:pt x="8402" y="8982"/>
                    <a:pt x="8468" y="8935"/>
                    <a:pt x="8460" y="8867"/>
                  </a:cubicBezTo>
                  <a:cubicBezTo>
                    <a:pt x="8462" y="8830"/>
                    <a:pt x="8438" y="8800"/>
                    <a:pt x="8422" y="8769"/>
                  </a:cubicBezTo>
                  <a:cubicBezTo>
                    <a:pt x="8374" y="8676"/>
                    <a:pt x="8284" y="8598"/>
                    <a:pt x="8180" y="8581"/>
                  </a:cubicBezTo>
                  <a:cubicBezTo>
                    <a:pt x="8185" y="8642"/>
                    <a:pt x="8201" y="8701"/>
                    <a:pt x="8211" y="8761"/>
                  </a:cubicBezTo>
                  <a:cubicBezTo>
                    <a:pt x="8217" y="8824"/>
                    <a:pt x="8291" y="8861"/>
                    <a:pt x="8279" y="8927"/>
                  </a:cubicBezTo>
                  <a:cubicBezTo>
                    <a:pt x="8240" y="8926"/>
                    <a:pt x="8211" y="8898"/>
                    <a:pt x="8179" y="8879"/>
                  </a:cubicBezTo>
                  <a:cubicBezTo>
                    <a:pt x="8148" y="8858"/>
                    <a:pt x="8109" y="8843"/>
                    <a:pt x="8090" y="8809"/>
                  </a:cubicBezTo>
                  <a:cubicBezTo>
                    <a:pt x="8098" y="8762"/>
                    <a:pt x="8123" y="8718"/>
                    <a:pt x="8123" y="8670"/>
                  </a:cubicBezTo>
                  <a:cubicBezTo>
                    <a:pt x="8117" y="8578"/>
                    <a:pt x="8086" y="8482"/>
                    <a:pt x="8014" y="8421"/>
                  </a:cubicBezTo>
                  <a:cubicBezTo>
                    <a:pt x="7996" y="8413"/>
                    <a:pt x="7977" y="8415"/>
                    <a:pt x="7959" y="8420"/>
                  </a:cubicBezTo>
                  <a:cubicBezTo>
                    <a:pt x="7940" y="8473"/>
                    <a:pt x="7921" y="8526"/>
                    <a:pt x="7908" y="8581"/>
                  </a:cubicBezTo>
                  <a:cubicBezTo>
                    <a:pt x="7889" y="8664"/>
                    <a:pt x="8010" y="8699"/>
                    <a:pt x="7984" y="8782"/>
                  </a:cubicBezTo>
                  <a:cubicBezTo>
                    <a:pt x="7957" y="8795"/>
                    <a:pt x="7935" y="8771"/>
                    <a:pt x="7913" y="8761"/>
                  </a:cubicBezTo>
                  <a:cubicBezTo>
                    <a:pt x="7860" y="8731"/>
                    <a:pt x="7798" y="8717"/>
                    <a:pt x="7738" y="8727"/>
                  </a:cubicBezTo>
                  <a:cubicBezTo>
                    <a:pt x="7700" y="8744"/>
                    <a:pt x="7670" y="8775"/>
                    <a:pt x="7635" y="8796"/>
                  </a:cubicBezTo>
                  <a:cubicBezTo>
                    <a:pt x="7604" y="8803"/>
                    <a:pt x="7567" y="8806"/>
                    <a:pt x="7540" y="8786"/>
                  </a:cubicBezTo>
                  <a:cubicBezTo>
                    <a:pt x="7476" y="8745"/>
                    <a:pt x="7412" y="8694"/>
                    <a:pt x="7334" y="8686"/>
                  </a:cubicBezTo>
                  <a:cubicBezTo>
                    <a:pt x="7232" y="8675"/>
                    <a:pt x="7141" y="8622"/>
                    <a:pt x="7038" y="8613"/>
                  </a:cubicBezTo>
                  <a:cubicBezTo>
                    <a:pt x="7039" y="8608"/>
                    <a:pt x="7025" y="8602"/>
                    <a:pt x="7017" y="8602"/>
                  </a:cubicBezTo>
                  <a:cubicBezTo>
                    <a:pt x="6980" y="8602"/>
                    <a:pt x="6808" y="8546"/>
                    <a:pt x="6750" y="8513"/>
                  </a:cubicBezTo>
                  <a:cubicBezTo>
                    <a:pt x="6693" y="8477"/>
                    <a:pt x="6624" y="8473"/>
                    <a:pt x="6563" y="8447"/>
                  </a:cubicBezTo>
                  <a:cubicBezTo>
                    <a:pt x="6563" y="8442"/>
                    <a:pt x="6380" y="8393"/>
                    <a:pt x="6330" y="8382"/>
                  </a:cubicBezTo>
                  <a:cubicBezTo>
                    <a:pt x="6237" y="8372"/>
                    <a:pt x="6152" y="8330"/>
                    <a:pt x="6059" y="8315"/>
                  </a:cubicBezTo>
                  <a:cubicBezTo>
                    <a:pt x="5995" y="8307"/>
                    <a:pt x="5945" y="8264"/>
                    <a:pt x="5892" y="8231"/>
                  </a:cubicBezTo>
                  <a:cubicBezTo>
                    <a:pt x="5845" y="8198"/>
                    <a:pt x="5790" y="8163"/>
                    <a:pt x="5781" y="8102"/>
                  </a:cubicBezTo>
                  <a:cubicBezTo>
                    <a:pt x="5875" y="8093"/>
                    <a:pt x="5979" y="8074"/>
                    <a:pt x="6044" y="7998"/>
                  </a:cubicBezTo>
                  <a:cubicBezTo>
                    <a:pt x="6091" y="7953"/>
                    <a:pt x="6102" y="7886"/>
                    <a:pt x="6107" y="7824"/>
                  </a:cubicBezTo>
                  <a:cubicBezTo>
                    <a:pt x="6074" y="7824"/>
                    <a:pt x="6042" y="7826"/>
                    <a:pt x="6010" y="7826"/>
                  </a:cubicBezTo>
                  <a:cubicBezTo>
                    <a:pt x="6050" y="7755"/>
                    <a:pt x="6122" y="7701"/>
                    <a:pt x="6137" y="7618"/>
                  </a:cubicBezTo>
                  <a:cubicBezTo>
                    <a:pt x="6078" y="7614"/>
                    <a:pt x="6020" y="7607"/>
                    <a:pt x="5962" y="7615"/>
                  </a:cubicBezTo>
                  <a:cubicBezTo>
                    <a:pt x="5928" y="7629"/>
                    <a:pt x="5898" y="7649"/>
                    <a:pt x="5866" y="7665"/>
                  </a:cubicBezTo>
                  <a:cubicBezTo>
                    <a:pt x="5860" y="7591"/>
                    <a:pt x="5937" y="7567"/>
                    <a:pt x="5981" y="7524"/>
                  </a:cubicBezTo>
                  <a:cubicBezTo>
                    <a:pt x="6014" y="7489"/>
                    <a:pt x="6045" y="7444"/>
                    <a:pt x="6040" y="7394"/>
                  </a:cubicBezTo>
                  <a:cubicBezTo>
                    <a:pt x="6035" y="7296"/>
                    <a:pt x="6058" y="7185"/>
                    <a:pt x="5990" y="7102"/>
                  </a:cubicBezTo>
                  <a:cubicBezTo>
                    <a:pt x="5912" y="7181"/>
                    <a:pt x="5810" y="7252"/>
                    <a:pt x="5786" y="7367"/>
                  </a:cubicBezTo>
                  <a:cubicBezTo>
                    <a:pt x="5780" y="7440"/>
                    <a:pt x="5821" y="7515"/>
                    <a:pt x="5792" y="7587"/>
                  </a:cubicBezTo>
                  <a:cubicBezTo>
                    <a:pt x="5775" y="7613"/>
                    <a:pt x="5750" y="7634"/>
                    <a:pt x="5718" y="7635"/>
                  </a:cubicBezTo>
                  <a:cubicBezTo>
                    <a:pt x="5718" y="7595"/>
                    <a:pt x="5727" y="7557"/>
                    <a:pt x="5732" y="7519"/>
                  </a:cubicBezTo>
                  <a:cubicBezTo>
                    <a:pt x="5708" y="7401"/>
                    <a:pt x="5589" y="7344"/>
                    <a:pt x="5493" y="7290"/>
                  </a:cubicBezTo>
                  <a:cubicBezTo>
                    <a:pt x="5462" y="7339"/>
                    <a:pt x="5506" y="7398"/>
                    <a:pt x="5491" y="7452"/>
                  </a:cubicBezTo>
                  <a:cubicBezTo>
                    <a:pt x="5432" y="7365"/>
                    <a:pt x="5393" y="7259"/>
                    <a:pt x="5304" y="7195"/>
                  </a:cubicBezTo>
                  <a:cubicBezTo>
                    <a:pt x="5265" y="7154"/>
                    <a:pt x="5197" y="7164"/>
                    <a:pt x="5160" y="7118"/>
                  </a:cubicBezTo>
                  <a:cubicBezTo>
                    <a:pt x="5140" y="7058"/>
                    <a:pt x="5164" y="6996"/>
                    <a:pt x="5193" y="6944"/>
                  </a:cubicBezTo>
                  <a:cubicBezTo>
                    <a:pt x="5206" y="6944"/>
                    <a:pt x="5218" y="6944"/>
                    <a:pt x="5231" y="6944"/>
                  </a:cubicBezTo>
                  <a:cubicBezTo>
                    <a:pt x="5244" y="6972"/>
                    <a:pt x="5255" y="7002"/>
                    <a:pt x="5273" y="7028"/>
                  </a:cubicBezTo>
                  <a:cubicBezTo>
                    <a:pt x="5304" y="7062"/>
                    <a:pt x="5349" y="7082"/>
                    <a:pt x="5377" y="7120"/>
                  </a:cubicBezTo>
                  <a:cubicBezTo>
                    <a:pt x="5398" y="7152"/>
                    <a:pt x="5413" y="7188"/>
                    <a:pt x="5430" y="7222"/>
                  </a:cubicBezTo>
                  <a:cubicBezTo>
                    <a:pt x="5442" y="7217"/>
                    <a:pt x="5459" y="7220"/>
                    <a:pt x="5466" y="7207"/>
                  </a:cubicBezTo>
                  <a:cubicBezTo>
                    <a:pt x="5524" y="7111"/>
                    <a:pt x="5517" y="6991"/>
                    <a:pt x="5489" y="6886"/>
                  </a:cubicBezTo>
                  <a:cubicBezTo>
                    <a:pt x="5452" y="6837"/>
                    <a:pt x="5387" y="6821"/>
                    <a:pt x="5338" y="6788"/>
                  </a:cubicBezTo>
                  <a:cubicBezTo>
                    <a:pt x="5331" y="6746"/>
                    <a:pt x="5371" y="6722"/>
                    <a:pt x="5395" y="6694"/>
                  </a:cubicBezTo>
                  <a:cubicBezTo>
                    <a:pt x="5451" y="6634"/>
                    <a:pt x="5526" y="6595"/>
                    <a:pt x="5596" y="6553"/>
                  </a:cubicBezTo>
                  <a:cubicBezTo>
                    <a:pt x="5746" y="6528"/>
                    <a:pt x="5895" y="6491"/>
                    <a:pt x="6048" y="6505"/>
                  </a:cubicBezTo>
                  <a:cubicBezTo>
                    <a:pt x="6219" y="6541"/>
                    <a:pt x="6392" y="6564"/>
                    <a:pt x="6564" y="6592"/>
                  </a:cubicBezTo>
                  <a:cubicBezTo>
                    <a:pt x="6679" y="6597"/>
                    <a:pt x="6796" y="6611"/>
                    <a:pt x="6901" y="6659"/>
                  </a:cubicBezTo>
                  <a:cubicBezTo>
                    <a:pt x="6948" y="6680"/>
                    <a:pt x="6997" y="6704"/>
                    <a:pt x="7050" y="6703"/>
                  </a:cubicBezTo>
                  <a:cubicBezTo>
                    <a:pt x="7077" y="6702"/>
                    <a:pt x="7101" y="6714"/>
                    <a:pt x="7125" y="6722"/>
                  </a:cubicBezTo>
                  <a:cubicBezTo>
                    <a:pt x="7081" y="6813"/>
                    <a:pt x="6981" y="6852"/>
                    <a:pt x="6911" y="6920"/>
                  </a:cubicBezTo>
                  <a:cubicBezTo>
                    <a:pt x="6844" y="6970"/>
                    <a:pt x="6792" y="7037"/>
                    <a:pt x="6742" y="7104"/>
                  </a:cubicBezTo>
                  <a:cubicBezTo>
                    <a:pt x="6703" y="7084"/>
                    <a:pt x="6679" y="7043"/>
                    <a:pt x="6638" y="7027"/>
                  </a:cubicBezTo>
                  <a:cubicBezTo>
                    <a:pt x="6588" y="6999"/>
                    <a:pt x="6528" y="6999"/>
                    <a:pt x="6473" y="7008"/>
                  </a:cubicBezTo>
                  <a:cubicBezTo>
                    <a:pt x="6412" y="7031"/>
                    <a:pt x="6342" y="7044"/>
                    <a:pt x="6297" y="7096"/>
                  </a:cubicBezTo>
                  <a:cubicBezTo>
                    <a:pt x="6255" y="7144"/>
                    <a:pt x="6220" y="7200"/>
                    <a:pt x="6201" y="7263"/>
                  </a:cubicBezTo>
                  <a:cubicBezTo>
                    <a:pt x="6238" y="7270"/>
                    <a:pt x="6275" y="7267"/>
                    <a:pt x="6307" y="7248"/>
                  </a:cubicBezTo>
                  <a:cubicBezTo>
                    <a:pt x="6386" y="7270"/>
                    <a:pt x="6468" y="7261"/>
                    <a:pt x="6548" y="7262"/>
                  </a:cubicBezTo>
                  <a:cubicBezTo>
                    <a:pt x="6588" y="7263"/>
                    <a:pt x="6635" y="7201"/>
                    <a:pt x="6664" y="7250"/>
                  </a:cubicBezTo>
                  <a:cubicBezTo>
                    <a:pt x="6651" y="7299"/>
                    <a:pt x="6626" y="7345"/>
                    <a:pt x="6621" y="7395"/>
                  </a:cubicBezTo>
                  <a:cubicBezTo>
                    <a:pt x="6631" y="7441"/>
                    <a:pt x="6639" y="7487"/>
                    <a:pt x="6635" y="7535"/>
                  </a:cubicBezTo>
                  <a:cubicBezTo>
                    <a:pt x="6540" y="7536"/>
                    <a:pt x="6418" y="7562"/>
                    <a:pt x="6384" y="7665"/>
                  </a:cubicBezTo>
                  <a:cubicBezTo>
                    <a:pt x="6340" y="7735"/>
                    <a:pt x="6324" y="7829"/>
                    <a:pt x="6385" y="7893"/>
                  </a:cubicBezTo>
                  <a:cubicBezTo>
                    <a:pt x="6452" y="7849"/>
                    <a:pt x="6536" y="7831"/>
                    <a:pt x="6589" y="7767"/>
                  </a:cubicBezTo>
                  <a:cubicBezTo>
                    <a:pt x="6625" y="7733"/>
                    <a:pt x="6642" y="7684"/>
                    <a:pt x="6669" y="7643"/>
                  </a:cubicBezTo>
                  <a:cubicBezTo>
                    <a:pt x="6679" y="7642"/>
                    <a:pt x="6697" y="7640"/>
                    <a:pt x="6706" y="7639"/>
                  </a:cubicBezTo>
                  <a:cubicBezTo>
                    <a:pt x="6699" y="7640"/>
                    <a:pt x="6743" y="7762"/>
                    <a:pt x="6747" y="7772"/>
                  </a:cubicBezTo>
                  <a:cubicBezTo>
                    <a:pt x="6753" y="7794"/>
                    <a:pt x="6757" y="7817"/>
                    <a:pt x="6754" y="7839"/>
                  </a:cubicBezTo>
                  <a:cubicBezTo>
                    <a:pt x="6750" y="7864"/>
                    <a:pt x="6735" y="7886"/>
                    <a:pt x="6724" y="7907"/>
                  </a:cubicBezTo>
                  <a:cubicBezTo>
                    <a:pt x="6741" y="7923"/>
                    <a:pt x="6757" y="7942"/>
                    <a:pt x="6775" y="7955"/>
                  </a:cubicBezTo>
                  <a:cubicBezTo>
                    <a:pt x="6790" y="7965"/>
                    <a:pt x="6810" y="7962"/>
                    <a:pt x="6827" y="7963"/>
                  </a:cubicBezTo>
                  <a:cubicBezTo>
                    <a:pt x="6843" y="8038"/>
                    <a:pt x="6793" y="8113"/>
                    <a:pt x="6822" y="8186"/>
                  </a:cubicBezTo>
                  <a:cubicBezTo>
                    <a:pt x="6850" y="8239"/>
                    <a:pt x="6879" y="8292"/>
                    <a:pt x="6911" y="8343"/>
                  </a:cubicBezTo>
                  <a:cubicBezTo>
                    <a:pt x="6944" y="8241"/>
                    <a:pt x="7022" y="8156"/>
                    <a:pt x="7029" y="8046"/>
                  </a:cubicBezTo>
                  <a:cubicBezTo>
                    <a:pt x="7035" y="7986"/>
                    <a:pt x="7035" y="7913"/>
                    <a:pt x="6987" y="7869"/>
                  </a:cubicBezTo>
                  <a:cubicBezTo>
                    <a:pt x="6955" y="7848"/>
                    <a:pt x="6920" y="7832"/>
                    <a:pt x="6890" y="7809"/>
                  </a:cubicBezTo>
                  <a:cubicBezTo>
                    <a:pt x="6909" y="7790"/>
                    <a:pt x="6927" y="7770"/>
                    <a:pt x="6947" y="7753"/>
                  </a:cubicBezTo>
                  <a:cubicBezTo>
                    <a:pt x="7020" y="7739"/>
                    <a:pt x="7115" y="7780"/>
                    <a:pt x="7169" y="7713"/>
                  </a:cubicBezTo>
                  <a:cubicBezTo>
                    <a:pt x="7141" y="7657"/>
                    <a:pt x="7103" y="7607"/>
                    <a:pt x="7055" y="7566"/>
                  </a:cubicBezTo>
                  <a:cubicBezTo>
                    <a:pt x="7013" y="7537"/>
                    <a:pt x="7052" y="7466"/>
                    <a:pt x="7097" y="7466"/>
                  </a:cubicBezTo>
                  <a:cubicBezTo>
                    <a:pt x="7146" y="7465"/>
                    <a:pt x="7195" y="7468"/>
                    <a:pt x="7244" y="7463"/>
                  </a:cubicBezTo>
                  <a:cubicBezTo>
                    <a:pt x="7242" y="7415"/>
                    <a:pt x="7236" y="7366"/>
                    <a:pt x="7212" y="7324"/>
                  </a:cubicBezTo>
                  <a:cubicBezTo>
                    <a:pt x="7171" y="7171"/>
                    <a:pt x="7123" y="7157"/>
                    <a:pt x="7121" y="7159"/>
                  </a:cubicBezTo>
                  <a:cubicBezTo>
                    <a:pt x="7041" y="7161"/>
                    <a:pt x="6960" y="7165"/>
                    <a:pt x="6881" y="7159"/>
                  </a:cubicBezTo>
                  <a:cubicBezTo>
                    <a:pt x="6891" y="7124"/>
                    <a:pt x="6917" y="7098"/>
                    <a:pt x="6941" y="7071"/>
                  </a:cubicBezTo>
                  <a:cubicBezTo>
                    <a:pt x="6979" y="7031"/>
                    <a:pt x="7014" y="6988"/>
                    <a:pt x="7053" y="6948"/>
                  </a:cubicBezTo>
                  <a:cubicBezTo>
                    <a:pt x="7093" y="6909"/>
                    <a:pt x="7135" y="6872"/>
                    <a:pt x="7181" y="6840"/>
                  </a:cubicBezTo>
                  <a:cubicBezTo>
                    <a:pt x="7198" y="6829"/>
                    <a:pt x="7216" y="6815"/>
                    <a:pt x="7234" y="6807"/>
                  </a:cubicBezTo>
                  <a:cubicBezTo>
                    <a:pt x="7242" y="6804"/>
                    <a:pt x="7248" y="6806"/>
                    <a:pt x="7256" y="6806"/>
                  </a:cubicBezTo>
                  <a:cubicBezTo>
                    <a:pt x="7268" y="6806"/>
                    <a:pt x="7279" y="6803"/>
                    <a:pt x="7291" y="6803"/>
                  </a:cubicBezTo>
                  <a:cubicBezTo>
                    <a:pt x="7335" y="6801"/>
                    <a:pt x="7380" y="6807"/>
                    <a:pt x="7423" y="6821"/>
                  </a:cubicBezTo>
                  <a:cubicBezTo>
                    <a:pt x="7438" y="6826"/>
                    <a:pt x="7453" y="6832"/>
                    <a:pt x="7469" y="6832"/>
                  </a:cubicBezTo>
                  <a:cubicBezTo>
                    <a:pt x="7490" y="6831"/>
                    <a:pt x="7509" y="6821"/>
                    <a:pt x="7529" y="6817"/>
                  </a:cubicBezTo>
                  <a:cubicBezTo>
                    <a:pt x="7549" y="6813"/>
                    <a:pt x="7570" y="6817"/>
                    <a:pt x="7591" y="6821"/>
                  </a:cubicBezTo>
                  <a:cubicBezTo>
                    <a:pt x="7636" y="6830"/>
                    <a:pt x="7682" y="6840"/>
                    <a:pt x="7727" y="6851"/>
                  </a:cubicBezTo>
                  <a:cubicBezTo>
                    <a:pt x="7750" y="6856"/>
                    <a:pt x="7773" y="6864"/>
                    <a:pt x="7796" y="6868"/>
                  </a:cubicBezTo>
                  <a:cubicBezTo>
                    <a:pt x="7806" y="6870"/>
                    <a:pt x="7815" y="6870"/>
                    <a:pt x="7825" y="6871"/>
                  </a:cubicBezTo>
                  <a:cubicBezTo>
                    <a:pt x="7829" y="6872"/>
                    <a:pt x="7838" y="6874"/>
                    <a:pt x="7841" y="6872"/>
                  </a:cubicBezTo>
                  <a:cubicBezTo>
                    <a:pt x="7928" y="6869"/>
                    <a:pt x="8016" y="6866"/>
                    <a:pt x="8101" y="6885"/>
                  </a:cubicBezTo>
                  <a:cubicBezTo>
                    <a:pt x="8160" y="6898"/>
                    <a:pt x="8219" y="6912"/>
                    <a:pt x="8279" y="6919"/>
                  </a:cubicBezTo>
                  <a:cubicBezTo>
                    <a:pt x="8356" y="6950"/>
                    <a:pt x="8448" y="6950"/>
                    <a:pt x="8509" y="7014"/>
                  </a:cubicBezTo>
                  <a:cubicBezTo>
                    <a:pt x="8549" y="7061"/>
                    <a:pt x="8613" y="7079"/>
                    <a:pt x="8649" y="7130"/>
                  </a:cubicBezTo>
                  <a:cubicBezTo>
                    <a:pt x="8659" y="7161"/>
                    <a:pt x="8641" y="7192"/>
                    <a:pt x="8636" y="7222"/>
                  </a:cubicBezTo>
                  <a:cubicBezTo>
                    <a:pt x="8620" y="7272"/>
                    <a:pt x="8626" y="7325"/>
                    <a:pt x="8622" y="7377"/>
                  </a:cubicBezTo>
                  <a:cubicBezTo>
                    <a:pt x="8603" y="7364"/>
                    <a:pt x="8584" y="7350"/>
                    <a:pt x="8565" y="7337"/>
                  </a:cubicBezTo>
                  <a:cubicBezTo>
                    <a:pt x="8552" y="7348"/>
                    <a:pt x="8540" y="7360"/>
                    <a:pt x="8527" y="7372"/>
                  </a:cubicBezTo>
                  <a:cubicBezTo>
                    <a:pt x="8548" y="7401"/>
                    <a:pt x="8572" y="7430"/>
                    <a:pt x="8568" y="7468"/>
                  </a:cubicBezTo>
                  <a:cubicBezTo>
                    <a:pt x="8483" y="7453"/>
                    <a:pt x="8404" y="7406"/>
                    <a:pt x="8317" y="7406"/>
                  </a:cubicBezTo>
                  <a:cubicBezTo>
                    <a:pt x="8259" y="7426"/>
                    <a:pt x="8201" y="7453"/>
                    <a:pt x="8160" y="7499"/>
                  </a:cubicBezTo>
                  <a:cubicBezTo>
                    <a:pt x="8208" y="7525"/>
                    <a:pt x="8260" y="7543"/>
                    <a:pt x="8312" y="7563"/>
                  </a:cubicBezTo>
                  <a:cubicBezTo>
                    <a:pt x="8404" y="7595"/>
                    <a:pt x="8503" y="7581"/>
                    <a:pt x="8598" y="7585"/>
                  </a:cubicBezTo>
                  <a:cubicBezTo>
                    <a:pt x="8698" y="7619"/>
                    <a:pt x="8777" y="7693"/>
                    <a:pt x="8838" y="7777"/>
                  </a:cubicBezTo>
                  <a:cubicBezTo>
                    <a:pt x="8838" y="7786"/>
                    <a:pt x="8839" y="7805"/>
                    <a:pt x="8839" y="7814"/>
                  </a:cubicBezTo>
                  <a:cubicBezTo>
                    <a:pt x="8790" y="7818"/>
                    <a:pt x="8741" y="7777"/>
                    <a:pt x="8695" y="7809"/>
                  </a:cubicBezTo>
                  <a:cubicBezTo>
                    <a:pt x="8645" y="7825"/>
                    <a:pt x="8659" y="7886"/>
                    <a:pt x="8653" y="7925"/>
                  </a:cubicBezTo>
                  <a:cubicBezTo>
                    <a:pt x="8619" y="7999"/>
                    <a:pt x="8542" y="8051"/>
                    <a:pt x="8533" y="8137"/>
                  </a:cubicBezTo>
                  <a:cubicBezTo>
                    <a:pt x="8537" y="8176"/>
                    <a:pt x="8548" y="8213"/>
                    <a:pt x="8550" y="8253"/>
                  </a:cubicBezTo>
                  <a:cubicBezTo>
                    <a:pt x="8475" y="8204"/>
                    <a:pt x="8400" y="8150"/>
                    <a:pt x="8346" y="8077"/>
                  </a:cubicBezTo>
                  <a:cubicBezTo>
                    <a:pt x="8372" y="8029"/>
                    <a:pt x="8412" y="7991"/>
                    <a:pt x="8434" y="7941"/>
                  </a:cubicBezTo>
                  <a:cubicBezTo>
                    <a:pt x="8473" y="7832"/>
                    <a:pt x="8452" y="7712"/>
                    <a:pt x="8404" y="7610"/>
                  </a:cubicBezTo>
                  <a:cubicBezTo>
                    <a:pt x="8350" y="7650"/>
                    <a:pt x="8308" y="7705"/>
                    <a:pt x="8276" y="7764"/>
                  </a:cubicBezTo>
                  <a:cubicBezTo>
                    <a:pt x="8265" y="7830"/>
                    <a:pt x="8282" y="7897"/>
                    <a:pt x="8273" y="7963"/>
                  </a:cubicBezTo>
                  <a:cubicBezTo>
                    <a:pt x="8203" y="7919"/>
                    <a:pt x="8200" y="7834"/>
                    <a:pt x="8169" y="7766"/>
                  </a:cubicBezTo>
                  <a:cubicBezTo>
                    <a:pt x="8146" y="7689"/>
                    <a:pt x="8083" y="7622"/>
                    <a:pt x="8003" y="7604"/>
                  </a:cubicBezTo>
                  <a:cubicBezTo>
                    <a:pt x="7930" y="7594"/>
                    <a:pt x="7856" y="7605"/>
                    <a:pt x="7784" y="7618"/>
                  </a:cubicBezTo>
                  <a:cubicBezTo>
                    <a:pt x="7786" y="7642"/>
                    <a:pt x="7789" y="7667"/>
                    <a:pt x="7808" y="7685"/>
                  </a:cubicBezTo>
                  <a:cubicBezTo>
                    <a:pt x="7863" y="7750"/>
                    <a:pt x="7916" y="7820"/>
                    <a:pt x="7986" y="7870"/>
                  </a:cubicBezTo>
                  <a:cubicBezTo>
                    <a:pt x="8001" y="7884"/>
                    <a:pt x="8021" y="7888"/>
                    <a:pt x="8041" y="7888"/>
                  </a:cubicBezTo>
                  <a:cubicBezTo>
                    <a:pt x="8124" y="7882"/>
                    <a:pt x="8191" y="7955"/>
                    <a:pt x="8220" y="8027"/>
                  </a:cubicBezTo>
                  <a:cubicBezTo>
                    <a:pt x="8143" y="8029"/>
                    <a:pt x="8085" y="7958"/>
                    <a:pt x="8008" y="7963"/>
                  </a:cubicBezTo>
                  <a:cubicBezTo>
                    <a:pt x="7934" y="7952"/>
                    <a:pt x="7881" y="8012"/>
                    <a:pt x="7823" y="8046"/>
                  </a:cubicBezTo>
                  <a:cubicBezTo>
                    <a:pt x="7822" y="8063"/>
                    <a:pt x="7822" y="8079"/>
                    <a:pt x="7822" y="8096"/>
                  </a:cubicBezTo>
                  <a:cubicBezTo>
                    <a:pt x="7913" y="8103"/>
                    <a:pt x="7997" y="8140"/>
                    <a:pt x="8085" y="8159"/>
                  </a:cubicBezTo>
                  <a:cubicBezTo>
                    <a:pt x="8155" y="8146"/>
                    <a:pt x="8248" y="8115"/>
                    <a:pt x="8298" y="8183"/>
                  </a:cubicBezTo>
                  <a:cubicBezTo>
                    <a:pt x="8368" y="8258"/>
                    <a:pt x="8488" y="8299"/>
                    <a:pt x="8512" y="8408"/>
                  </a:cubicBezTo>
                  <a:cubicBezTo>
                    <a:pt x="8448" y="8385"/>
                    <a:pt x="8401" y="8316"/>
                    <a:pt x="8328" y="8325"/>
                  </a:cubicBezTo>
                  <a:cubicBezTo>
                    <a:pt x="8247" y="8328"/>
                    <a:pt x="8165" y="8366"/>
                    <a:pt x="8113" y="8428"/>
                  </a:cubicBezTo>
                  <a:cubicBezTo>
                    <a:pt x="8192" y="8456"/>
                    <a:pt x="8262" y="8500"/>
                    <a:pt x="8336" y="8537"/>
                  </a:cubicBezTo>
                  <a:cubicBezTo>
                    <a:pt x="8357" y="8549"/>
                    <a:pt x="8380" y="8535"/>
                    <a:pt x="8401" y="8528"/>
                  </a:cubicBezTo>
                  <a:cubicBezTo>
                    <a:pt x="8442" y="8511"/>
                    <a:pt x="8488" y="8504"/>
                    <a:pt x="8533" y="8507"/>
                  </a:cubicBezTo>
                  <a:cubicBezTo>
                    <a:pt x="8582" y="8507"/>
                    <a:pt x="8609" y="8555"/>
                    <a:pt x="8641" y="8584"/>
                  </a:cubicBezTo>
                  <a:cubicBezTo>
                    <a:pt x="8695" y="8634"/>
                    <a:pt x="8714" y="8707"/>
                    <a:pt x="8749" y="8769"/>
                  </a:cubicBezTo>
                  <a:cubicBezTo>
                    <a:pt x="8788" y="8859"/>
                    <a:pt x="8781" y="8961"/>
                    <a:pt x="8772" y="9057"/>
                  </a:cubicBezTo>
                  <a:close/>
                  <a:moveTo>
                    <a:pt x="6960" y="7455"/>
                  </a:moveTo>
                  <a:cubicBezTo>
                    <a:pt x="6920" y="7513"/>
                    <a:pt x="6849" y="7488"/>
                    <a:pt x="6791" y="7489"/>
                  </a:cubicBezTo>
                  <a:cubicBezTo>
                    <a:pt x="6759" y="7489"/>
                    <a:pt x="6739" y="7461"/>
                    <a:pt x="6719" y="7441"/>
                  </a:cubicBezTo>
                  <a:cubicBezTo>
                    <a:pt x="6742" y="7388"/>
                    <a:pt x="6767" y="7336"/>
                    <a:pt x="6801" y="7289"/>
                  </a:cubicBezTo>
                  <a:cubicBezTo>
                    <a:pt x="6847" y="7352"/>
                    <a:pt x="6911" y="7396"/>
                    <a:pt x="6960" y="7455"/>
                  </a:cubicBezTo>
                  <a:close/>
                  <a:moveTo>
                    <a:pt x="8760" y="8583"/>
                  </a:moveTo>
                  <a:cubicBezTo>
                    <a:pt x="8734" y="8505"/>
                    <a:pt x="8657" y="8448"/>
                    <a:pt x="8652" y="8364"/>
                  </a:cubicBezTo>
                  <a:cubicBezTo>
                    <a:pt x="8720" y="8302"/>
                    <a:pt x="8777" y="8218"/>
                    <a:pt x="8778" y="8123"/>
                  </a:cubicBezTo>
                  <a:cubicBezTo>
                    <a:pt x="8784" y="8058"/>
                    <a:pt x="8762" y="7996"/>
                    <a:pt x="8756" y="7932"/>
                  </a:cubicBezTo>
                  <a:cubicBezTo>
                    <a:pt x="8804" y="7964"/>
                    <a:pt x="8848" y="8002"/>
                    <a:pt x="8902" y="8023"/>
                  </a:cubicBezTo>
                  <a:cubicBezTo>
                    <a:pt x="8953" y="8045"/>
                    <a:pt x="9006" y="8084"/>
                    <a:pt x="9017" y="8142"/>
                  </a:cubicBezTo>
                  <a:cubicBezTo>
                    <a:pt x="9022" y="8202"/>
                    <a:pt x="9021" y="8270"/>
                    <a:pt x="8976" y="8317"/>
                  </a:cubicBezTo>
                  <a:cubicBezTo>
                    <a:pt x="8926" y="8372"/>
                    <a:pt x="8872" y="8425"/>
                    <a:pt x="8822" y="8482"/>
                  </a:cubicBezTo>
                  <a:cubicBezTo>
                    <a:pt x="8818" y="8543"/>
                    <a:pt x="8842" y="8602"/>
                    <a:pt x="8835" y="8663"/>
                  </a:cubicBezTo>
                  <a:cubicBezTo>
                    <a:pt x="8783" y="8681"/>
                    <a:pt x="8778" y="8616"/>
                    <a:pt x="8760" y="8583"/>
                  </a:cubicBezTo>
                  <a:close/>
                  <a:moveTo>
                    <a:pt x="9970" y="10644"/>
                  </a:moveTo>
                  <a:cubicBezTo>
                    <a:pt x="9932" y="10701"/>
                    <a:pt x="9881" y="10776"/>
                    <a:pt x="9802" y="10759"/>
                  </a:cubicBezTo>
                  <a:cubicBezTo>
                    <a:pt x="9731" y="10733"/>
                    <a:pt x="9674" y="10679"/>
                    <a:pt x="9630" y="10618"/>
                  </a:cubicBezTo>
                  <a:cubicBezTo>
                    <a:pt x="9568" y="10534"/>
                    <a:pt x="9505" y="10451"/>
                    <a:pt x="9436" y="10373"/>
                  </a:cubicBezTo>
                  <a:cubicBezTo>
                    <a:pt x="9392" y="10325"/>
                    <a:pt x="9336" y="10291"/>
                    <a:pt x="9292" y="10243"/>
                  </a:cubicBezTo>
                  <a:cubicBezTo>
                    <a:pt x="9225" y="10178"/>
                    <a:pt x="9175" y="10095"/>
                    <a:pt x="9099" y="10040"/>
                  </a:cubicBezTo>
                  <a:cubicBezTo>
                    <a:pt x="9029" y="10000"/>
                    <a:pt x="8985" y="9931"/>
                    <a:pt x="8924" y="9881"/>
                  </a:cubicBezTo>
                  <a:cubicBezTo>
                    <a:pt x="8850" y="9797"/>
                    <a:pt x="8775" y="9689"/>
                    <a:pt x="8809" y="9571"/>
                  </a:cubicBezTo>
                  <a:cubicBezTo>
                    <a:pt x="8845" y="9483"/>
                    <a:pt x="8784" y="9396"/>
                    <a:pt x="8805" y="9307"/>
                  </a:cubicBezTo>
                  <a:cubicBezTo>
                    <a:pt x="8859" y="9251"/>
                    <a:pt x="8913" y="9173"/>
                    <a:pt x="8996" y="9164"/>
                  </a:cubicBezTo>
                  <a:cubicBezTo>
                    <a:pt x="9059" y="9194"/>
                    <a:pt x="9112" y="9248"/>
                    <a:pt x="9135" y="9314"/>
                  </a:cubicBezTo>
                  <a:cubicBezTo>
                    <a:pt x="9145" y="9361"/>
                    <a:pt x="9134" y="9410"/>
                    <a:pt x="9144" y="9457"/>
                  </a:cubicBezTo>
                  <a:cubicBezTo>
                    <a:pt x="9161" y="9497"/>
                    <a:pt x="9194" y="9526"/>
                    <a:pt x="9225" y="9556"/>
                  </a:cubicBezTo>
                  <a:cubicBezTo>
                    <a:pt x="9264" y="9479"/>
                    <a:pt x="9311" y="9406"/>
                    <a:pt x="9356" y="9332"/>
                  </a:cubicBezTo>
                  <a:cubicBezTo>
                    <a:pt x="9379" y="9296"/>
                    <a:pt x="9372" y="9248"/>
                    <a:pt x="9345" y="9217"/>
                  </a:cubicBezTo>
                  <a:cubicBezTo>
                    <a:pt x="9307" y="9163"/>
                    <a:pt x="9237" y="9158"/>
                    <a:pt x="9184" y="9128"/>
                  </a:cubicBezTo>
                  <a:cubicBezTo>
                    <a:pt x="9167" y="9062"/>
                    <a:pt x="9242" y="9037"/>
                    <a:pt x="9287" y="9012"/>
                  </a:cubicBezTo>
                  <a:cubicBezTo>
                    <a:pt x="9320" y="8998"/>
                    <a:pt x="9348" y="9017"/>
                    <a:pt x="9368" y="9042"/>
                  </a:cubicBezTo>
                  <a:cubicBezTo>
                    <a:pt x="9410" y="9091"/>
                    <a:pt x="9464" y="9128"/>
                    <a:pt x="9521" y="9160"/>
                  </a:cubicBezTo>
                  <a:cubicBezTo>
                    <a:pt x="9583" y="9167"/>
                    <a:pt x="9647" y="9166"/>
                    <a:pt x="9709" y="9177"/>
                  </a:cubicBezTo>
                  <a:cubicBezTo>
                    <a:pt x="9696" y="9112"/>
                    <a:pt x="9647" y="9065"/>
                    <a:pt x="9612" y="9012"/>
                  </a:cubicBezTo>
                  <a:cubicBezTo>
                    <a:pt x="9583" y="8967"/>
                    <a:pt x="9525" y="8960"/>
                    <a:pt x="9484" y="8930"/>
                  </a:cubicBezTo>
                  <a:cubicBezTo>
                    <a:pt x="9482" y="8867"/>
                    <a:pt x="9559" y="8872"/>
                    <a:pt x="9603" y="8875"/>
                  </a:cubicBezTo>
                  <a:cubicBezTo>
                    <a:pt x="9666" y="8887"/>
                    <a:pt x="9702" y="8819"/>
                    <a:pt x="9758" y="8808"/>
                  </a:cubicBezTo>
                  <a:cubicBezTo>
                    <a:pt x="9794" y="8801"/>
                    <a:pt x="9803" y="8842"/>
                    <a:pt x="9819" y="8864"/>
                  </a:cubicBezTo>
                  <a:cubicBezTo>
                    <a:pt x="9918" y="9018"/>
                    <a:pt x="9984" y="9189"/>
                    <a:pt x="10067" y="9351"/>
                  </a:cubicBezTo>
                  <a:cubicBezTo>
                    <a:pt x="10121" y="9448"/>
                    <a:pt x="10152" y="9556"/>
                    <a:pt x="10204" y="9654"/>
                  </a:cubicBezTo>
                  <a:cubicBezTo>
                    <a:pt x="10260" y="9751"/>
                    <a:pt x="10240" y="9872"/>
                    <a:pt x="10194" y="9969"/>
                  </a:cubicBezTo>
                  <a:cubicBezTo>
                    <a:pt x="10158" y="10074"/>
                    <a:pt x="10124" y="10181"/>
                    <a:pt x="10109" y="10291"/>
                  </a:cubicBezTo>
                  <a:cubicBezTo>
                    <a:pt x="10083" y="10416"/>
                    <a:pt x="10026" y="10531"/>
                    <a:pt x="9970" y="10644"/>
                  </a:cubicBezTo>
                  <a:close/>
                  <a:moveTo>
                    <a:pt x="10382" y="13604"/>
                  </a:moveTo>
                  <a:cubicBezTo>
                    <a:pt x="10322" y="13551"/>
                    <a:pt x="10267" y="13488"/>
                    <a:pt x="10236" y="13413"/>
                  </a:cubicBezTo>
                  <a:cubicBezTo>
                    <a:pt x="10205" y="13326"/>
                    <a:pt x="10155" y="13247"/>
                    <a:pt x="10126" y="13160"/>
                  </a:cubicBezTo>
                  <a:cubicBezTo>
                    <a:pt x="10098" y="13054"/>
                    <a:pt x="10071" y="12947"/>
                    <a:pt x="10049" y="12840"/>
                  </a:cubicBezTo>
                  <a:cubicBezTo>
                    <a:pt x="10039" y="12793"/>
                    <a:pt x="10004" y="12754"/>
                    <a:pt x="10006" y="12705"/>
                  </a:cubicBezTo>
                  <a:cubicBezTo>
                    <a:pt x="10050" y="12690"/>
                    <a:pt x="10090" y="12712"/>
                    <a:pt x="10109" y="12753"/>
                  </a:cubicBezTo>
                  <a:cubicBezTo>
                    <a:pt x="10143" y="12829"/>
                    <a:pt x="10196" y="12907"/>
                    <a:pt x="10275" y="12938"/>
                  </a:cubicBezTo>
                  <a:cubicBezTo>
                    <a:pt x="10305" y="12911"/>
                    <a:pt x="10293" y="12868"/>
                    <a:pt x="10296" y="12833"/>
                  </a:cubicBezTo>
                  <a:cubicBezTo>
                    <a:pt x="10302" y="12749"/>
                    <a:pt x="10255" y="12675"/>
                    <a:pt x="10213" y="12607"/>
                  </a:cubicBezTo>
                  <a:cubicBezTo>
                    <a:pt x="10185" y="12554"/>
                    <a:pt x="10108" y="12587"/>
                    <a:pt x="10082" y="12533"/>
                  </a:cubicBezTo>
                  <a:cubicBezTo>
                    <a:pt x="10117" y="12497"/>
                    <a:pt x="10158" y="12468"/>
                    <a:pt x="10200" y="12441"/>
                  </a:cubicBezTo>
                  <a:cubicBezTo>
                    <a:pt x="10314" y="12570"/>
                    <a:pt x="10424" y="12709"/>
                    <a:pt x="10479" y="12875"/>
                  </a:cubicBezTo>
                  <a:cubicBezTo>
                    <a:pt x="10488" y="12903"/>
                    <a:pt x="10504" y="12934"/>
                    <a:pt x="10493" y="12965"/>
                  </a:cubicBezTo>
                  <a:cubicBezTo>
                    <a:pt x="10479" y="13003"/>
                    <a:pt x="10457" y="13038"/>
                    <a:pt x="10449" y="13078"/>
                  </a:cubicBezTo>
                  <a:cubicBezTo>
                    <a:pt x="10462" y="13139"/>
                    <a:pt x="10461" y="13204"/>
                    <a:pt x="10487" y="13263"/>
                  </a:cubicBezTo>
                  <a:cubicBezTo>
                    <a:pt x="10516" y="13327"/>
                    <a:pt x="10469" y="13391"/>
                    <a:pt x="10476" y="13457"/>
                  </a:cubicBezTo>
                  <a:cubicBezTo>
                    <a:pt x="10474" y="13530"/>
                    <a:pt x="10512" y="13594"/>
                    <a:pt x="10530" y="13662"/>
                  </a:cubicBezTo>
                  <a:cubicBezTo>
                    <a:pt x="10472" y="13676"/>
                    <a:pt x="10426" y="13635"/>
                    <a:pt x="10382" y="13604"/>
                  </a:cubicBezTo>
                  <a:close/>
                  <a:moveTo>
                    <a:pt x="10721" y="11345"/>
                  </a:moveTo>
                  <a:cubicBezTo>
                    <a:pt x="10721" y="11396"/>
                    <a:pt x="10701" y="11445"/>
                    <a:pt x="10709" y="11496"/>
                  </a:cubicBezTo>
                  <a:cubicBezTo>
                    <a:pt x="10722" y="11577"/>
                    <a:pt x="10721" y="11659"/>
                    <a:pt x="10721" y="11740"/>
                  </a:cubicBezTo>
                  <a:cubicBezTo>
                    <a:pt x="10723" y="11807"/>
                    <a:pt x="10684" y="11868"/>
                    <a:pt x="10635" y="11911"/>
                  </a:cubicBezTo>
                  <a:cubicBezTo>
                    <a:pt x="10568" y="11920"/>
                    <a:pt x="10491" y="11945"/>
                    <a:pt x="10432" y="11897"/>
                  </a:cubicBezTo>
                  <a:cubicBezTo>
                    <a:pt x="10340" y="11824"/>
                    <a:pt x="10243" y="11754"/>
                    <a:pt x="10168" y="11662"/>
                  </a:cubicBezTo>
                  <a:cubicBezTo>
                    <a:pt x="10111" y="11561"/>
                    <a:pt x="10105" y="11441"/>
                    <a:pt x="10080" y="11329"/>
                  </a:cubicBezTo>
                  <a:cubicBezTo>
                    <a:pt x="10072" y="11237"/>
                    <a:pt x="10097" y="11147"/>
                    <a:pt x="10111" y="11056"/>
                  </a:cubicBezTo>
                  <a:cubicBezTo>
                    <a:pt x="10119" y="10973"/>
                    <a:pt x="10159" y="10897"/>
                    <a:pt x="10178" y="10816"/>
                  </a:cubicBezTo>
                  <a:cubicBezTo>
                    <a:pt x="10201" y="10731"/>
                    <a:pt x="10293" y="10677"/>
                    <a:pt x="10293" y="10584"/>
                  </a:cubicBezTo>
                  <a:cubicBezTo>
                    <a:pt x="10293" y="10536"/>
                    <a:pt x="10314" y="10492"/>
                    <a:pt x="10328" y="10448"/>
                  </a:cubicBezTo>
                  <a:cubicBezTo>
                    <a:pt x="10357" y="10369"/>
                    <a:pt x="10371" y="10285"/>
                    <a:pt x="10403" y="10208"/>
                  </a:cubicBezTo>
                  <a:cubicBezTo>
                    <a:pt x="10417" y="10209"/>
                    <a:pt x="10444" y="10211"/>
                    <a:pt x="10457" y="10212"/>
                  </a:cubicBezTo>
                  <a:cubicBezTo>
                    <a:pt x="10496" y="10330"/>
                    <a:pt x="10566" y="10437"/>
                    <a:pt x="10595" y="10559"/>
                  </a:cubicBezTo>
                  <a:cubicBezTo>
                    <a:pt x="10600" y="10671"/>
                    <a:pt x="10647" y="10776"/>
                    <a:pt x="10680" y="10882"/>
                  </a:cubicBezTo>
                  <a:cubicBezTo>
                    <a:pt x="10714" y="10941"/>
                    <a:pt x="10701" y="11010"/>
                    <a:pt x="10715" y="11074"/>
                  </a:cubicBezTo>
                  <a:cubicBezTo>
                    <a:pt x="10726" y="11164"/>
                    <a:pt x="10723" y="11255"/>
                    <a:pt x="10721" y="11345"/>
                  </a:cubicBezTo>
                  <a:close/>
                  <a:moveTo>
                    <a:pt x="11468" y="11328"/>
                  </a:moveTo>
                  <a:cubicBezTo>
                    <a:pt x="11443" y="11389"/>
                    <a:pt x="11396" y="11437"/>
                    <a:pt x="11351" y="11483"/>
                  </a:cubicBezTo>
                  <a:cubicBezTo>
                    <a:pt x="11307" y="11443"/>
                    <a:pt x="11284" y="11388"/>
                    <a:pt x="11258" y="11337"/>
                  </a:cubicBezTo>
                  <a:cubicBezTo>
                    <a:pt x="11205" y="11238"/>
                    <a:pt x="11168" y="11130"/>
                    <a:pt x="11130" y="11025"/>
                  </a:cubicBezTo>
                  <a:cubicBezTo>
                    <a:pt x="11147" y="10954"/>
                    <a:pt x="11219" y="11002"/>
                    <a:pt x="11259" y="11023"/>
                  </a:cubicBezTo>
                  <a:cubicBezTo>
                    <a:pt x="11314" y="11064"/>
                    <a:pt x="11391" y="11059"/>
                    <a:pt x="11449" y="11026"/>
                  </a:cubicBezTo>
                  <a:cubicBezTo>
                    <a:pt x="11496" y="10999"/>
                    <a:pt x="11550" y="11036"/>
                    <a:pt x="11581" y="11071"/>
                  </a:cubicBezTo>
                  <a:cubicBezTo>
                    <a:pt x="11511" y="11140"/>
                    <a:pt x="11430" y="11200"/>
                    <a:pt x="11377" y="11284"/>
                  </a:cubicBezTo>
                  <a:cubicBezTo>
                    <a:pt x="11407" y="11298"/>
                    <a:pt x="11437" y="11313"/>
                    <a:pt x="11468" y="11328"/>
                  </a:cubicBezTo>
                  <a:close/>
                  <a:moveTo>
                    <a:pt x="11401" y="10812"/>
                  </a:moveTo>
                  <a:cubicBezTo>
                    <a:pt x="11363" y="10804"/>
                    <a:pt x="11325" y="10803"/>
                    <a:pt x="11288" y="10795"/>
                  </a:cubicBezTo>
                  <a:cubicBezTo>
                    <a:pt x="11220" y="10801"/>
                    <a:pt x="11163" y="10862"/>
                    <a:pt x="11091" y="10851"/>
                  </a:cubicBezTo>
                  <a:cubicBezTo>
                    <a:pt x="11023" y="10701"/>
                    <a:pt x="10973" y="10543"/>
                    <a:pt x="10897" y="10397"/>
                  </a:cubicBezTo>
                  <a:cubicBezTo>
                    <a:pt x="10863" y="10305"/>
                    <a:pt x="10810" y="10223"/>
                    <a:pt x="10771" y="10134"/>
                  </a:cubicBezTo>
                  <a:cubicBezTo>
                    <a:pt x="10733" y="10067"/>
                    <a:pt x="10711" y="9993"/>
                    <a:pt x="10679" y="9924"/>
                  </a:cubicBezTo>
                  <a:cubicBezTo>
                    <a:pt x="10649" y="9855"/>
                    <a:pt x="10612" y="9789"/>
                    <a:pt x="10586" y="9718"/>
                  </a:cubicBezTo>
                  <a:cubicBezTo>
                    <a:pt x="10575" y="9660"/>
                    <a:pt x="10601" y="9603"/>
                    <a:pt x="10614" y="9548"/>
                  </a:cubicBezTo>
                  <a:cubicBezTo>
                    <a:pt x="10645" y="9477"/>
                    <a:pt x="10654" y="9394"/>
                    <a:pt x="10714" y="9340"/>
                  </a:cubicBezTo>
                  <a:cubicBezTo>
                    <a:pt x="10757" y="9306"/>
                    <a:pt x="10807" y="9271"/>
                    <a:pt x="10864" y="9285"/>
                  </a:cubicBezTo>
                  <a:cubicBezTo>
                    <a:pt x="10896" y="9304"/>
                    <a:pt x="10924" y="9332"/>
                    <a:pt x="10945" y="9363"/>
                  </a:cubicBezTo>
                  <a:cubicBezTo>
                    <a:pt x="10950" y="9392"/>
                    <a:pt x="10948" y="9421"/>
                    <a:pt x="10948" y="9450"/>
                  </a:cubicBezTo>
                  <a:cubicBezTo>
                    <a:pt x="10906" y="9494"/>
                    <a:pt x="10851" y="9534"/>
                    <a:pt x="10841" y="9598"/>
                  </a:cubicBezTo>
                  <a:cubicBezTo>
                    <a:pt x="10818" y="9667"/>
                    <a:pt x="10826" y="9740"/>
                    <a:pt x="10848" y="9807"/>
                  </a:cubicBezTo>
                  <a:cubicBezTo>
                    <a:pt x="10915" y="9779"/>
                    <a:pt x="10993" y="9758"/>
                    <a:pt x="11036" y="9694"/>
                  </a:cubicBezTo>
                  <a:cubicBezTo>
                    <a:pt x="11049" y="9649"/>
                    <a:pt x="11032" y="9600"/>
                    <a:pt x="11036" y="9554"/>
                  </a:cubicBezTo>
                  <a:cubicBezTo>
                    <a:pt x="11098" y="9546"/>
                    <a:pt x="11122" y="9619"/>
                    <a:pt x="11139" y="9666"/>
                  </a:cubicBezTo>
                  <a:cubicBezTo>
                    <a:pt x="11170" y="9741"/>
                    <a:pt x="11107" y="9804"/>
                    <a:pt x="11083" y="9871"/>
                  </a:cubicBezTo>
                  <a:cubicBezTo>
                    <a:pt x="11047" y="9944"/>
                    <a:pt x="11087" y="10027"/>
                    <a:pt x="11138" y="10082"/>
                  </a:cubicBezTo>
                  <a:cubicBezTo>
                    <a:pt x="11160" y="10058"/>
                    <a:pt x="11187" y="10037"/>
                    <a:pt x="11201" y="10006"/>
                  </a:cubicBezTo>
                  <a:cubicBezTo>
                    <a:pt x="11208" y="9969"/>
                    <a:pt x="11202" y="9930"/>
                    <a:pt x="11209" y="9892"/>
                  </a:cubicBezTo>
                  <a:cubicBezTo>
                    <a:pt x="11294" y="9961"/>
                    <a:pt x="11277" y="10085"/>
                    <a:pt x="11238" y="10175"/>
                  </a:cubicBezTo>
                  <a:cubicBezTo>
                    <a:pt x="11271" y="10224"/>
                    <a:pt x="11305" y="10273"/>
                    <a:pt x="11352" y="10311"/>
                  </a:cubicBezTo>
                  <a:cubicBezTo>
                    <a:pt x="11381" y="10225"/>
                    <a:pt x="11452" y="10153"/>
                    <a:pt x="11449" y="10057"/>
                  </a:cubicBezTo>
                  <a:cubicBezTo>
                    <a:pt x="11435" y="9970"/>
                    <a:pt x="11301" y="9957"/>
                    <a:pt x="11312" y="9861"/>
                  </a:cubicBezTo>
                  <a:cubicBezTo>
                    <a:pt x="11350" y="9854"/>
                    <a:pt x="11381" y="9880"/>
                    <a:pt x="11415" y="9893"/>
                  </a:cubicBezTo>
                  <a:cubicBezTo>
                    <a:pt x="11465" y="9915"/>
                    <a:pt x="11521" y="9902"/>
                    <a:pt x="11574" y="9905"/>
                  </a:cubicBezTo>
                  <a:cubicBezTo>
                    <a:pt x="11574" y="9885"/>
                    <a:pt x="11575" y="9866"/>
                    <a:pt x="11574" y="9847"/>
                  </a:cubicBezTo>
                  <a:cubicBezTo>
                    <a:pt x="11523" y="9793"/>
                    <a:pt x="11453" y="9764"/>
                    <a:pt x="11396" y="9719"/>
                  </a:cubicBezTo>
                  <a:cubicBezTo>
                    <a:pt x="11362" y="9686"/>
                    <a:pt x="11313" y="9703"/>
                    <a:pt x="11272" y="9695"/>
                  </a:cubicBezTo>
                  <a:cubicBezTo>
                    <a:pt x="11250" y="9639"/>
                    <a:pt x="11225" y="9584"/>
                    <a:pt x="11178" y="9544"/>
                  </a:cubicBezTo>
                  <a:cubicBezTo>
                    <a:pt x="11176" y="9534"/>
                    <a:pt x="11172" y="9516"/>
                    <a:pt x="11171" y="9507"/>
                  </a:cubicBezTo>
                  <a:cubicBezTo>
                    <a:pt x="11209" y="9513"/>
                    <a:pt x="11244" y="9532"/>
                    <a:pt x="11280" y="9544"/>
                  </a:cubicBezTo>
                  <a:cubicBezTo>
                    <a:pt x="11343" y="9547"/>
                    <a:pt x="11406" y="9543"/>
                    <a:pt x="11469" y="9541"/>
                  </a:cubicBezTo>
                  <a:cubicBezTo>
                    <a:pt x="11469" y="9482"/>
                    <a:pt x="11427" y="9433"/>
                    <a:pt x="11389" y="9392"/>
                  </a:cubicBezTo>
                  <a:cubicBezTo>
                    <a:pt x="11345" y="9339"/>
                    <a:pt x="11272" y="9335"/>
                    <a:pt x="11211" y="9318"/>
                  </a:cubicBezTo>
                  <a:cubicBezTo>
                    <a:pt x="11166" y="9306"/>
                    <a:pt x="11111" y="9359"/>
                    <a:pt x="11074" y="9315"/>
                  </a:cubicBezTo>
                  <a:cubicBezTo>
                    <a:pt x="11030" y="9267"/>
                    <a:pt x="10981" y="9227"/>
                    <a:pt x="10921" y="9201"/>
                  </a:cubicBezTo>
                  <a:lnTo>
                    <a:pt x="10914" y="9188"/>
                  </a:lnTo>
                  <a:cubicBezTo>
                    <a:pt x="10940" y="9122"/>
                    <a:pt x="11018" y="9108"/>
                    <a:pt x="11072" y="9073"/>
                  </a:cubicBezTo>
                  <a:cubicBezTo>
                    <a:pt x="11130" y="9035"/>
                    <a:pt x="11203" y="9035"/>
                    <a:pt x="11265" y="9005"/>
                  </a:cubicBezTo>
                  <a:cubicBezTo>
                    <a:pt x="11308" y="8989"/>
                    <a:pt x="11341" y="8955"/>
                    <a:pt x="11381" y="8933"/>
                  </a:cubicBezTo>
                  <a:cubicBezTo>
                    <a:pt x="11459" y="8927"/>
                    <a:pt x="11549" y="8929"/>
                    <a:pt x="11607" y="8991"/>
                  </a:cubicBezTo>
                  <a:cubicBezTo>
                    <a:pt x="11656" y="9035"/>
                    <a:pt x="11629" y="9105"/>
                    <a:pt x="11618" y="9159"/>
                  </a:cubicBezTo>
                  <a:cubicBezTo>
                    <a:pt x="11615" y="9217"/>
                    <a:pt x="11616" y="9275"/>
                    <a:pt x="11620" y="9333"/>
                  </a:cubicBezTo>
                  <a:cubicBezTo>
                    <a:pt x="11630" y="9369"/>
                    <a:pt x="11649" y="9402"/>
                    <a:pt x="11666" y="9435"/>
                  </a:cubicBezTo>
                  <a:cubicBezTo>
                    <a:pt x="11679" y="9435"/>
                    <a:pt x="11693" y="9436"/>
                    <a:pt x="11707" y="9436"/>
                  </a:cubicBezTo>
                  <a:cubicBezTo>
                    <a:pt x="11738" y="9397"/>
                    <a:pt x="11765" y="9354"/>
                    <a:pt x="11783" y="9307"/>
                  </a:cubicBezTo>
                  <a:cubicBezTo>
                    <a:pt x="11791" y="9254"/>
                    <a:pt x="11781" y="9200"/>
                    <a:pt x="11783" y="9148"/>
                  </a:cubicBezTo>
                  <a:cubicBezTo>
                    <a:pt x="11790" y="9149"/>
                    <a:pt x="11803" y="9151"/>
                    <a:pt x="11810" y="9152"/>
                  </a:cubicBezTo>
                  <a:cubicBezTo>
                    <a:pt x="11859" y="9209"/>
                    <a:pt x="11900" y="9278"/>
                    <a:pt x="11908" y="9354"/>
                  </a:cubicBezTo>
                  <a:cubicBezTo>
                    <a:pt x="11905" y="9423"/>
                    <a:pt x="11855" y="9475"/>
                    <a:pt x="11823" y="9532"/>
                  </a:cubicBezTo>
                  <a:cubicBezTo>
                    <a:pt x="11800" y="9602"/>
                    <a:pt x="11853" y="9665"/>
                    <a:pt x="11880" y="9725"/>
                  </a:cubicBezTo>
                  <a:cubicBezTo>
                    <a:pt x="11893" y="9759"/>
                    <a:pt x="11917" y="9787"/>
                    <a:pt x="11945" y="9810"/>
                  </a:cubicBezTo>
                  <a:cubicBezTo>
                    <a:pt x="12041" y="9701"/>
                    <a:pt x="11967" y="9546"/>
                    <a:pt x="12017" y="9423"/>
                  </a:cubicBezTo>
                  <a:cubicBezTo>
                    <a:pt x="12032" y="9444"/>
                    <a:pt x="12063" y="9460"/>
                    <a:pt x="12060" y="9490"/>
                  </a:cubicBezTo>
                  <a:cubicBezTo>
                    <a:pt x="12062" y="9551"/>
                    <a:pt x="12054" y="9613"/>
                    <a:pt x="12066" y="9673"/>
                  </a:cubicBezTo>
                  <a:cubicBezTo>
                    <a:pt x="12072" y="9718"/>
                    <a:pt x="12100" y="9760"/>
                    <a:pt x="12088" y="9807"/>
                  </a:cubicBezTo>
                  <a:cubicBezTo>
                    <a:pt x="12074" y="9863"/>
                    <a:pt x="12062" y="9922"/>
                    <a:pt x="12029" y="9971"/>
                  </a:cubicBezTo>
                  <a:cubicBezTo>
                    <a:pt x="11954" y="10082"/>
                    <a:pt x="11936" y="10217"/>
                    <a:pt x="11907" y="10344"/>
                  </a:cubicBezTo>
                  <a:cubicBezTo>
                    <a:pt x="11871" y="10451"/>
                    <a:pt x="11864" y="10564"/>
                    <a:pt x="11858" y="10675"/>
                  </a:cubicBezTo>
                  <a:cubicBezTo>
                    <a:pt x="11834" y="10722"/>
                    <a:pt x="11825" y="10783"/>
                    <a:pt x="11776" y="10812"/>
                  </a:cubicBezTo>
                  <a:cubicBezTo>
                    <a:pt x="11739" y="10759"/>
                    <a:pt x="11704" y="10704"/>
                    <a:pt x="11655" y="10661"/>
                  </a:cubicBezTo>
                  <a:cubicBezTo>
                    <a:pt x="11627" y="10640"/>
                    <a:pt x="11602" y="10595"/>
                    <a:pt x="11562" y="10610"/>
                  </a:cubicBezTo>
                  <a:cubicBezTo>
                    <a:pt x="11538" y="10697"/>
                    <a:pt x="11525" y="10797"/>
                    <a:pt x="11577" y="10877"/>
                  </a:cubicBezTo>
                  <a:cubicBezTo>
                    <a:pt x="11589" y="10905"/>
                    <a:pt x="11628" y="10943"/>
                    <a:pt x="11582" y="10959"/>
                  </a:cubicBezTo>
                  <a:cubicBezTo>
                    <a:pt x="11510" y="10925"/>
                    <a:pt x="11466" y="10854"/>
                    <a:pt x="11401" y="10812"/>
                  </a:cubicBezTo>
                  <a:close/>
                  <a:moveTo>
                    <a:pt x="12717" y="12556"/>
                  </a:moveTo>
                  <a:cubicBezTo>
                    <a:pt x="12686" y="12632"/>
                    <a:pt x="12687" y="12715"/>
                    <a:pt x="12678" y="12795"/>
                  </a:cubicBezTo>
                  <a:cubicBezTo>
                    <a:pt x="12614" y="12804"/>
                    <a:pt x="12550" y="12784"/>
                    <a:pt x="12495" y="12750"/>
                  </a:cubicBezTo>
                  <a:cubicBezTo>
                    <a:pt x="12530" y="12686"/>
                    <a:pt x="12577" y="12628"/>
                    <a:pt x="12605" y="12560"/>
                  </a:cubicBezTo>
                  <a:cubicBezTo>
                    <a:pt x="12606" y="12505"/>
                    <a:pt x="12600" y="12445"/>
                    <a:pt x="12570" y="12397"/>
                  </a:cubicBezTo>
                  <a:cubicBezTo>
                    <a:pt x="12522" y="12397"/>
                    <a:pt x="12486" y="12431"/>
                    <a:pt x="12449" y="12457"/>
                  </a:cubicBezTo>
                  <a:cubicBezTo>
                    <a:pt x="12395" y="12495"/>
                    <a:pt x="12382" y="12565"/>
                    <a:pt x="12371" y="12626"/>
                  </a:cubicBezTo>
                  <a:cubicBezTo>
                    <a:pt x="12357" y="12627"/>
                    <a:pt x="12343" y="12627"/>
                    <a:pt x="12329" y="12628"/>
                  </a:cubicBezTo>
                  <a:cubicBezTo>
                    <a:pt x="12286" y="12568"/>
                    <a:pt x="12221" y="12504"/>
                    <a:pt x="12241" y="12424"/>
                  </a:cubicBezTo>
                  <a:cubicBezTo>
                    <a:pt x="12333" y="12389"/>
                    <a:pt x="12435" y="12331"/>
                    <a:pt x="12455" y="12227"/>
                  </a:cubicBezTo>
                  <a:cubicBezTo>
                    <a:pt x="12452" y="12156"/>
                    <a:pt x="12460" y="12068"/>
                    <a:pt x="12403" y="12016"/>
                  </a:cubicBezTo>
                  <a:cubicBezTo>
                    <a:pt x="12344" y="12044"/>
                    <a:pt x="12289" y="12085"/>
                    <a:pt x="12263" y="12148"/>
                  </a:cubicBezTo>
                  <a:cubicBezTo>
                    <a:pt x="12233" y="12192"/>
                    <a:pt x="12242" y="12247"/>
                    <a:pt x="12237" y="12297"/>
                  </a:cubicBezTo>
                  <a:cubicBezTo>
                    <a:pt x="12224" y="12296"/>
                    <a:pt x="12198" y="12294"/>
                    <a:pt x="12185" y="12293"/>
                  </a:cubicBezTo>
                  <a:cubicBezTo>
                    <a:pt x="12155" y="12221"/>
                    <a:pt x="12161" y="12142"/>
                    <a:pt x="12196" y="12074"/>
                  </a:cubicBezTo>
                  <a:cubicBezTo>
                    <a:pt x="12157" y="11987"/>
                    <a:pt x="12079" y="11930"/>
                    <a:pt x="12023" y="11856"/>
                  </a:cubicBezTo>
                  <a:cubicBezTo>
                    <a:pt x="12009" y="11850"/>
                    <a:pt x="11995" y="11847"/>
                    <a:pt x="11980" y="11849"/>
                  </a:cubicBezTo>
                  <a:cubicBezTo>
                    <a:pt x="11942" y="11896"/>
                    <a:pt x="11922" y="11955"/>
                    <a:pt x="11909" y="12013"/>
                  </a:cubicBezTo>
                  <a:cubicBezTo>
                    <a:pt x="11915" y="12080"/>
                    <a:pt x="11937" y="12149"/>
                    <a:pt x="11996" y="12188"/>
                  </a:cubicBezTo>
                  <a:cubicBezTo>
                    <a:pt x="12057" y="12224"/>
                    <a:pt x="12105" y="12287"/>
                    <a:pt x="12105" y="12359"/>
                  </a:cubicBezTo>
                  <a:cubicBezTo>
                    <a:pt x="12051" y="12364"/>
                    <a:pt x="12031" y="12300"/>
                    <a:pt x="11983" y="12286"/>
                  </a:cubicBezTo>
                  <a:cubicBezTo>
                    <a:pt x="11899" y="12240"/>
                    <a:pt x="11804" y="12279"/>
                    <a:pt x="11725" y="12314"/>
                  </a:cubicBezTo>
                  <a:cubicBezTo>
                    <a:pt x="11791" y="12425"/>
                    <a:pt x="11919" y="12479"/>
                    <a:pt x="12041" y="12502"/>
                  </a:cubicBezTo>
                  <a:cubicBezTo>
                    <a:pt x="12091" y="12509"/>
                    <a:pt x="12136" y="12541"/>
                    <a:pt x="12157" y="12588"/>
                  </a:cubicBezTo>
                  <a:cubicBezTo>
                    <a:pt x="12180" y="12634"/>
                    <a:pt x="12208" y="12677"/>
                    <a:pt x="12230" y="12724"/>
                  </a:cubicBezTo>
                  <a:cubicBezTo>
                    <a:pt x="12180" y="12720"/>
                    <a:pt x="12134" y="12688"/>
                    <a:pt x="12082" y="12692"/>
                  </a:cubicBezTo>
                  <a:cubicBezTo>
                    <a:pt x="12033" y="12703"/>
                    <a:pt x="11984" y="12716"/>
                    <a:pt x="11936" y="12732"/>
                  </a:cubicBezTo>
                  <a:cubicBezTo>
                    <a:pt x="11935" y="12748"/>
                    <a:pt x="11935" y="12763"/>
                    <a:pt x="11935" y="12779"/>
                  </a:cubicBezTo>
                  <a:cubicBezTo>
                    <a:pt x="11978" y="12807"/>
                    <a:pt x="12020" y="12838"/>
                    <a:pt x="12065" y="12864"/>
                  </a:cubicBezTo>
                  <a:cubicBezTo>
                    <a:pt x="12112" y="12885"/>
                    <a:pt x="12165" y="12886"/>
                    <a:pt x="12215" y="12887"/>
                  </a:cubicBezTo>
                  <a:cubicBezTo>
                    <a:pt x="12257" y="12879"/>
                    <a:pt x="12295" y="12856"/>
                    <a:pt x="12338" y="12856"/>
                  </a:cubicBezTo>
                  <a:cubicBezTo>
                    <a:pt x="12433" y="12879"/>
                    <a:pt x="12510" y="12961"/>
                    <a:pt x="12612" y="12949"/>
                  </a:cubicBezTo>
                  <a:cubicBezTo>
                    <a:pt x="12641" y="12944"/>
                    <a:pt x="12662" y="12967"/>
                    <a:pt x="12676" y="12989"/>
                  </a:cubicBezTo>
                  <a:cubicBezTo>
                    <a:pt x="12696" y="13093"/>
                    <a:pt x="12677" y="13203"/>
                    <a:pt x="12632" y="13297"/>
                  </a:cubicBezTo>
                  <a:cubicBezTo>
                    <a:pt x="12566" y="13399"/>
                    <a:pt x="12466" y="13492"/>
                    <a:pt x="12343" y="13512"/>
                  </a:cubicBezTo>
                  <a:cubicBezTo>
                    <a:pt x="12247" y="13537"/>
                    <a:pt x="12152" y="13575"/>
                    <a:pt x="12051" y="13569"/>
                  </a:cubicBezTo>
                  <a:cubicBezTo>
                    <a:pt x="11978" y="13569"/>
                    <a:pt x="11901" y="13584"/>
                    <a:pt x="11833" y="13551"/>
                  </a:cubicBezTo>
                  <a:cubicBezTo>
                    <a:pt x="11767" y="13515"/>
                    <a:pt x="11730" y="13446"/>
                    <a:pt x="11699" y="13382"/>
                  </a:cubicBezTo>
                  <a:cubicBezTo>
                    <a:pt x="11672" y="13323"/>
                    <a:pt x="11639" y="13268"/>
                    <a:pt x="11625" y="13205"/>
                  </a:cubicBezTo>
                  <a:cubicBezTo>
                    <a:pt x="11609" y="13128"/>
                    <a:pt x="11601" y="13049"/>
                    <a:pt x="11605" y="12970"/>
                  </a:cubicBezTo>
                  <a:cubicBezTo>
                    <a:pt x="11626" y="12822"/>
                    <a:pt x="11618" y="12670"/>
                    <a:pt x="11602" y="12522"/>
                  </a:cubicBezTo>
                  <a:cubicBezTo>
                    <a:pt x="11578" y="12415"/>
                    <a:pt x="11586" y="12304"/>
                    <a:pt x="11584" y="12196"/>
                  </a:cubicBezTo>
                  <a:cubicBezTo>
                    <a:pt x="11590" y="12104"/>
                    <a:pt x="11576" y="12010"/>
                    <a:pt x="11599" y="11920"/>
                  </a:cubicBezTo>
                  <a:cubicBezTo>
                    <a:pt x="11617" y="11790"/>
                    <a:pt x="11641" y="11659"/>
                    <a:pt x="11699" y="11540"/>
                  </a:cubicBezTo>
                  <a:cubicBezTo>
                    <a:pt x="11749" y="11457"/>
                    <a:pt x="11791" y="11369"/>
                    <a:pt x="11839" y="11285"/>
                  </a:cubicBezTo>
                  <a:cubicBezTo>
                    <a:pt x="11851" y="11252"/>
                    <a:pt x="11888" y="11260"/>
                    <a:pt x="11916" y="11255"/>
                  </a:cubicBezTo>
                  <a:cubicBezTo>
                    <a:pt x="11929" y="11279"/>
                    <a:pt x="11949" y="11302"/>
                    <a:pt x="11954" y="11331"/>
                  </a:cubicBezTo>
                  <a:cubicBezTo>
                    <a:pt x="11879" y="11416"/>
                    <a:pt x="11785" y="11487"/>
                    <a:pt x="11734" y="11591"/>
                  </a:cubicBezTo>
                  <a:cubicBezTo>
                    <a:pt x="11811" y="11615"/>
                    <a:pt x="11893" y="11610"/>
                    <a:pt x="11972" y="11607"/>
                  </a:cubicBezTo>
                  <a:cubicBezTo>
                    <a:pt x="11996" y="11589"/>
                    <a:pt x="12019" y="11569"/>
                    <a:pt x="12038" y="11546"/>
                  </a:cubicBezTo>
                  <a:cubicBezTo>
                    <a:pt x="12071" y="11488"/>
                    <a:pt x="12044" y="11413"/>
                    <a:pt x="12091" y="11361"/>
                  </a:cubicBezTo>
                  <a:cubicBezTo>
                    <a:pt x="12234" y="11418"/>
                    <a:pt x="12265" y="11584"/>
                    <a:pt x="12353" y="11693"/>
                  </a:cubicBezTo>
                  <a:cubicBezTo>
                    <a:pt x="12406" y="11756"/>
                    <a:pt x="12423" y="11842"/>
                    <a:pt x="12483" y="11900"/>
                  </a:cubicBezTo>
                  <a:cubicBezTo>
                    <a:pt x="12546" y="11959"/>
                    <a:pt x="12599" y="12027"/>
                    <a:pt x="12658" y="12090"/>
                  </a:cubicBezTo>
                  <a:cubicBezTo>
                    <a:pt x="12719" y="12168"/>
                    <a:pt x="12783" y="12258"/>
                    <a:pt x="12774" y="12363"/>
                  </a:cubicBezTo>
                  <a:cubicBezTo>
                    <a:pt x="12779" y="12433"/>
                    <a:pt x="12736" y="12491"/>
                    <a:pt x="12717" y="12556"/>
                  </a:cubicBezTo>
                  <a:close/>
                  <a:moveTo>
                    <a:pt x="12250" y="10969"/>
                  </a:moveTo>
                  <a:cubicBezTo>
                    <a:pt x="12277" y="11004"/>
                    <a:pt x="12313" y="11032"/>
                    <a:pt x="12333" y="11072"/>
                  </a:cubicBezTo>
                  <a:cubicBezTo>
                    <a:pt x="12309" y="11145"/>
                    <a:pt x="12292" y="11221"/>
                    <a:pt x="12267" y="11295"/>
                  </a:cubicBezTo>
                  <a:cubicBezTo>
                    <a:pt x="12229" y="11279"/>
                    <a:pt x="12188" y="11265"/>
                    <a:pt x="12163" y="11230"/>
                  </a:cubicBezTo>
                  <a:cubicBezTo>
                    <a:pt x="12152" y="11136"/>
                    <a:pt x="12194" y="11043"/>
                    <a:pt x="12250" y="10969"/>
                  </a:cubicBezTo>
                  <a:close/>
                  <a:moveTo>
                    <a:pt x="12764" y="12001"/>
                  </a:moveTo>
                  <a:cubicBezTo>
                    <a:pt x="12846" y="12024"/>
                    <a:pt x="12919" y="12069"/>
                    <a:pt x="12990" y="12114"/>
                  </a:cubicBezTo>
                  <a:cubicBezTo>
                    <a:pt x="12986" y="12163"/>
                    <a:pt x="12957" y="12208"/>
                    <a:pt x="12912" y="12229"/>
                  </a:cubicBezTo>
                  <a:cubicBezTo>
                    <a:pt x="12897" y="12194"/>
                    <a:pt x="12896" y="12151"/>
                    <a:pt x="12866" y="12126"/>
                  </a:cubicBezTo>
                  <a:cubicBezTo>
                    <a:pt x="12826" y="12089"/>
                    <a:pt x="12781" y="12055"/>
                    <a:pt x="12764" y="12001"/>
                  </a:cubicBezTo>
                  <a:close/>
                  <a:moveTo>
                    <a:pt x="13853" y="13542"/>
                  </a:moveTo>
                  <a:cubicBezTo>
                    <a:pt x="13806" y="13580"/>
                    <a:pt x="13741" y="13575"/>
                    <a:pt x="13692" y="13609"/>
                  </a:cubicBezTo>
                  <a:cubicBezTo>
                    <a:pt x="13652" y="13632"/>
                    <a:pt x="13606" y="13640"/>
                    <a:pt x="13566" y="13662"/>
                  </a:cubicBezTo>
                  <a:cubicBezTo>
                    <a:pt x="13644" y="13585"/>
                    <a:pt x="13726" y="13509"/>
                    <a:pt x="13781" y="13413"/>
                  </a:cubicBezTo>
                  <a:cubicBezTo>
                    <a:pt x="13852" y="13404"/>
                    <a:pt x="13859" y="13490"/>
                    <a:pt x="13853" y="13542"/>
                  </a:cubicBezTo>
                  <a:close/>
                  <a:moveTo>
                    <a:pt x="14394" y="12432"/>
                  </a:moveTo>
                  <a:cubicBezTo>
                    <a:pt x="14330" y="12562"/>
                    <a:pt x="14218" y="12658"/>
                    <a:pt x="14128" y="12769"/>
                  </a:cubicBezTo>
                  <a:cubicBezTo>
                    <a:pt x="14072" y="12844"/>
                    <a:pt x="13989" y="12894"/>
                    <a:pt x="13931" y="12968"/>
                  </a:cubicBezTo>
                  <a:cubicBezTo>
                    <a:pt x="13860" y="13052"/>
                    <a:pt x="13758" y="13098"/>
                    <a:pt x="13680" y="13174"/>
                  </a:cubicBezTo>
                  <a:cubicBezTo>
                    <a:pt x="13667" y="13190"/>
                    <a:pt x="13650" y="13196"/>
                    <a:pt x="13629" y="13191"/>
                  </a:cubicBezTo>
                  <a:cubicBezTo>
                    <a:pt x="13609" y="13114"/>
                    <a:pt x="13583" y="13036"/>
                    <a:pt x="13590" y="12955"/>
                  </a:cubicBezTo>
                  <a:cubicBezTo>
                    <a:pt x="13588" y="12899"/>
                    <a:pt x="13609" y="12847"/>
                    <a:pt x="13619" y="12793"/>
                  </a:cubicBezTo>
                  <a:cubicBezTo>
                    <a:pt x="13630" y="12737"/>
                    <a:pt x="13648" y="12683"/>
                    <a:pt x="13675" y="12633"/>
                  </a:cubicBezTo>
                  <a:cubicBezTo>
                    <a:pt x="13718" y="12603"/>
                    <a:pt x="13742" y="12657"/>
                    <a:pt x="13768" y="12683"/>
                  </a:cubicBezTo>
                  <a:cubicBezTo>
                    <a:pt x="13811" y="12731"/>
                    <a:pt x="13883" y="12729"/>
                    <a:pt x="13941" y="12714"/>
                  </a:cubicBezTo>
                  <a:cubicBezTo>
                    <a:pt x="13956" y="12691"/>
                    <a:pt x="13944" y="12662"/>
                    <a:pt x="13929" y="12643"/>
                  </a:cubicBezTo>
                  <a:cubicBezTo>
                    <a:pt x="13901" y="12605"/>
                    <a:pt x="13880" y="12561"/>
                    <a:pt x="13845" y="12529"/>
                  </a:cubicBezTo>
                  <a:cubicBezTo>
                    <a:pt x="13809" y="12509"/>
                    <a:pt x="13768" y="12498"/>
                    <a:pt x="13730" y="12484"/>
                  </a:cubicBezTo>
                  <a:cubicBezTo>
                    <a:pt x="13724" y="12446"/>
                    <a:pt x="13728" y="12408"/>
                    <a:pt x="13734" y="12370"/>
                  </a:cubicBezTo>
                  <a:cubicBezTo>
                    <a:pt x="13756" y="12373"/>
                    <a:pt x="13786" y="12365"/>
                    <a:pt x="13798" y="12391"/>
                  </a:cubicBezTo>
                  <a:cubicBezTo>
                    <a:pt x="13827" y="12436"/>
                    <a:pt x="13869" y="12472"/>
                    <a:pt x="13917" y="12494"/>
                  </a:cubicBezTo>
                  <a:cubicBezTo>
                    <a:pt x="13980" y="12477"/>
                    <a:pt x="14051" y="12475"/>
                    <a:pt x="14102" y="12431"/>
                  </a:cubicBezTo>
                  <a:cubicBezTo>
                    <a:pt x="14066" y="12369"/>
                    <a:pt x="14017" y="12315"/>
                    <a:pt x="13953" y="12281"/>
                  </a:cubicBezTo>
                  <a:cubicBezTo>
                    <a:pt x="13992" y="12220"/>
                    <a:pt x="14062" y="12272"/>
                    <a:pt x="14117" y="12267"/>
                  </a:cubicBezTo>
                  <a:cubicBezTo>
                    <a:pt x="14196" y="12279"/>
                    <a:pt x="14255" y="12214"/>
                    <a:pt x="14303" y="12161"/>
                  </a:cubicBezTo>
                  <a:cubicBezTo>
                    <a:pt x="14321" y="12145"/>
                    <a:pt x="14303" y="12115"/>
                    <a:pt x="14285" y="12107"/>
                  </a:cubicBezTo>
                  <a:cubicBezTo>
                    <a:pt x="14227" y="12075"/>
                    <a:pt x="14161" y="12048"/>
                    <a:pt x="14095" y="12067"/>
                  </a:cubicBezTo>
                  <a:cubicBezTo>
                    <a:pt x="14051" y="12087"/>
                    <a:pt x="14018" y="12131"/>
                    <a:pt x="13967" y="12134"/>
                  </a:cubicBezTo>
                  <a:cubicBezTo>
                    <a:pt x="13911" y="12140"/>
                    <a:pt x="13858" y="12158"/>
                    <a:pt x="13802" y="12163"/>
                  </a:cubicBezTo>
                  <a:cubicBezTo>
                    <a:pt x="13809" y="12116"/>
                    <a:pt x="13840" y="12065"/>
                    <a:pt x="13810" y="12021"/>
                  </a:cubicBezTo>
                  <a:cubicBezTo>
                    <a:pt x="13793" y="11982"/>
                    <a:pt x="13754" y="11962"/>
                    <a:pt x="13720" y="11940"/>
                  </a:cubicBezTo>
                  <a:cubicBezTo>
                    <a:pt x="13685" y="12000"/>
                    <a:pt x="13629" y="12059"/>
                    <a:pt x="13637" y="12135"/>
                  </a:cubicBezTo>
                  <a:cubicBezTo>
                    <a:pt x="13633" y="12179"/>
                    <a:pt x="13668" y="12213"/>
                    <a:pt x="13674" y="12256"/>
                  </a:cubicBezTo>
                  <a:cubicBezTo>
                    <a:pt x="13656" y="12302"/>
                    <a:pt x="13627" y="12345"/>
                    <a:pt x="13597" y="12385"/>
                  </a:cubicBezTo>
                  <a:cubicBezTo>
                    <a:pt x="13590" y="12387"/>
                    <a:pt x="13575" y="12391"/>
                    <a:pt x="13567" y="12393"/>
                  </a:cubicBezTo>
                  <a:cubicBezTo>
                    <a:pt x="13527" y="12346"/>
                    <a:pt x="13525" y="12270"/>
                    <a:pt x="13466" y="12239"/>
                  </a:cubicBezTo>
                  <a:cubicBezTo>
                    <a:pt x="13406" y="12203"/>
                    <a:pt x="13329" y="12220"/>
                    <a:pt x="13273" y="12256"/>
                  </a:cubicBezTo>
                  <a:cubicBezTo>
                    <a:pt x="13271" y="12319"/>
                    <a:pt x="13330" y="12357"/>
                    <a:pt x="13363" y="12403"/>
                  </a:cubicBezTo>
                  <a:cubicBezTo>
                    <a:pt x="13400" y="12462"/>
                    <a:pt x="13483" y="12446"/>
                    <a:pt x="13529" y="12495"/>
                  </a:cubicBezTo>
                  <a:cubicBezTo>
                    <a:pt x="13583" y="12529"/>
                    <a:pt x="13588" y="12602"/>
                    <a:pt x="13560" y="12654"/>
                  </a:cubicBezTo>
                  <a:cubicBezTo>
                    <a:pt x="13517" y="12730"/>
                    <a:pt x="13498" y="12816"/>
                    <a:pt x="13473" y="12899"/>
                  </a:cubicBezTo>
                  <a:cubicBezTo>
                    <a:pt x="13462" y="12949"/>
                    <a:pt x="13447" y="13005"/>
                    <a:pt x="13475" y="13052"/>
                  </a:cubicBezTo>
                  <a:cubicBezTo>
                    <a:pt x="13491" y="13090"/>
                    <a:pt x="13524" y="13124"/>
                    <a:pt x="13518" y="13168"/>
                  </a:cubicBezTo>
                  <a:cubicBezTo>
                    <a:pt x="13514" y="13217"/>
                    <a:pt x="13519" y="13266"/>
                    <a:pt x="13516" y="13315"/>
                  </a:cubicBezTo>
                  <a:cubicBezTo>
                    <a:pt x="13467" y="13395"/>
                    <a:pt x="13435" y="13490"/>
                    <a:pt x="13355" y="13547"/>
                  </a:cubicBezTo>
                  <a:cubicBezTo>
                    <a:pt x="13306" y="13577"/>
                    <a:pt x="13266" y="13621"/>
                    <a:pt x="13212" y="13643"/>
                  </a:cubicBezTo>
                  <a:cubicBezTo>
                    <a:pt x="13088" y="13659"/>
                    <a:pt x="12967" y="13605"/>
                    <a:pt x="12868" y="13537"/>
                  </a:cubicBezTo>
                  <a:cubicBezTo>
                    <a:pt x="12831" y="13505"/>
                    <a:pt x="12787" y="13475"/>
                    <a:pt x="12770" y="13428"/>
                  </a:cubicBezTo>
                  <a:cubicBezTo>
                    <a:pt x="12761" y="13337"/>
                    <a:pt x="12804" y="13252"/>
                    <a:pt x="12818" y="13164"/>
                  </a:cubicBezTo>
                  <a:cubicBezTo>
                    <a:pt x="12820" y="13063"/>
                    <a:pt x="12783" y="12959"/>
                    <a:pt x="12815" y="12859"/>
                  </a:cubicBezTo>
                  <a:cubicBezTo>
                    <a:pt x="12842" y="12716"/>
                    <a:pt x="12887" y="12578"/>
                    <a:pt x="12935" y="12441"/>
                  </a:cubicBezTo>
                  <a:cubicBezTo>
                    <a:pt x="12961" y="12359"/>
                    <a:pt x="13016" y="12290"/>
                    <a:pt x="13037" y="12206"/>
                  </a:cubicBezTo>
                  <a:cubicBezTo>
                    <a:pt x="13053" y="12156"/>
                    <a:pt x="13085" y="12112"/>
                    <a:pt x="13102" y="12062"/>
                  </a:cubicBezTo>
                  <a:cubicBezTo>
                    <a:pt x="13127" y="12006"/>
                    <a:pt x="13137" y="11943"/>
                    <a:pt x="13179" y="11896"/>
                  </a:cubicBezTo>
                  <a:cubicBezTo>
                    <a:pt x="13234" y="11832"/>
                    <a:pt x="13193" y="11745"/>
                    <a:pt x="13195" y="11671"/>
                  </a:cubicBezTo>
                  <a:cubicBezTo>
                    <a:pt x="13143" y="11657"/>
                    <a:pt x="13089" y="11687"/>
                    <a:pt x="13063" y="11733"/>
                  </a:cubicBezTo>
                  <a:cubicBezTo>
                    <a:pt x="13035" y="11800"/>
                    <a:pt x="13056" y="11875"/>
                    <a:pt x="13046" y="11946"/>
                  </a:cubicBezTo>
                  <a:cubicBezTo>
                    <a:pt x="12973" y="11934"/>
                    <a:pt x="12935" y="11840"/>
                    <a:pt x="12856" y="11855"/>
                  </a:cubicBezTo>
                  <a:cubicBezTo>
                    <a:pt x="12818" y="11862"/>
                    <a:pt x="12783" y="11878"/>
                    <a:pt x="12747" y="11889"/>
                  </a:cubicBezTo>
                  <a:cubicBezTo>
                    <a:pt x="12646" y="11820"/>
                    <a:pt x="12509" y="11733"/>
                    <a:pt x="12529" y="11591"/>
                  </a:cubicBezTo>
                  <a:cubicBezTo>
                    <a:pt x="12567" y="11570"/>
                    <a:pt x="12612" y="11535"/>
                    <a:pt x="12657" y="11561"/>
                  </a:cubicBezTo>
                  <a:cubicBezTo>
                    <a:pt x="12712" y="11578"/>
                    <a:pt x="12735" y="11634"/>
                    <a:pt x="12771" y="11673"/>
                  </a:cubicBezTo>
                  <a:cubicBezTo>
                    <a:pt x="12819" y="11738"/>
                    <a:pt x="12894" y="11774"/>
                    <a:pt x="12969" y="11799"/>
                  </a:cubicBezTo>
                  <a:cubicBezTo>
                    <a:pt x="12976" y="11724"/>
                    <a:pt x="12967" y="11635"/>
                    <a:pt x="12896" y="11592"/>
                  </a:cubicBezTo>
                  <a:cubicBezTo>
                    <a:pt x="12859" y="11542"/>
                    <a:pt x="12796" y="11543"/>
                    <a:pt x="12741" y="11529"/>
                  </a:cubicBezTo>
                  <a:cubicBezTo>
                    <a:pt x="12728" y="11469"/>
                    <a:pt x="12791" y="11438"/>
                    <a:pt x="12828" y="11404"/>
                  </a:cubicBezTo>
                  <a:cubicBezTo>
                    <a:pt x="12900" y="11381"/>
                    <a:pt x="12967" y="11432"/>
                    <a:pt x="13037" y="11442"/>
                  </a:cubicBezTo>
                  <a:cubicBezTo>
                    <a:pt x="13113" y="11457"/>
                    <a:pt x="13190" y="11436"/>
                    <a:pt x="13265" y="11422"/>
                  </a:cubicBezTo>
                  <a:cubicBezTo>
                    <a:pt x="13252" y="11367"/>
                    <a:pt x="13195" y="11347"/>
                    <a:pt x="13150" y="11327"/>
                  </a:cubicBezTo>
                  <a:cubicBezTo>
                    <a:pt x="13098" y="11302"/>
                    <a:pt x="13040" y="11311"/>
                    <a:pt x="12985" y="11309"/>
                  </a:cubicBezTo>
                  <a:cubicBezTo>
                    <a:pt x="13013" y="11223"/>
                    <a:pt x="13118" y="11213"/>
                    <a:pt x="13192" y="11239"/>
                  </a:cubicBezTo>
                  <a:cubicBezTo>
                    <a:pt x="13239" y="11258"/>
                    <a:pt x="13290" y="11262"/>
                    <a:pt x="13341" y="11264"/>
                  </a:cubicBezTo>
                  <a:cubicBezTo>
                    <a:pt x="13390" y="11233"/>
                    <a:pt x="13439" y="11199"/>
                    <a:pt x="13492" y="11174"/>
                  </a:cubicBezTo>
                  <a:cubicBezTo>
                    <a:pt x="13412" y="11112"/>
                    <a:pt x="13324" y="11058"/>
                    <a:pt x="13229" y="11023"/>
                  </a:cubicBezTo>
                  <a:cubicBezTo>
                    <a:pt x="13186" y="11005"/>
                    <a:pt x="13155" y="11045"/>
                    <a:pt x="13126" y="11068"/>
                  </a:cubicBezTo>
                  <a:cubicBezTo>
                    <a:pt x="13063" y="11120"/>
                    <a:pt x="13011" y="11183"/>
                    <a:pt x="12946" y="11232"/>
                  </a:cubicBezTo>
                  <a:cubicBezTo>
                    <a:pt x="12926" y="11226"/>
                    <a:pt x="12918" y="11214"/>
                    <a:pt x="12924" y="11194"/>
                  </a:cubicBezTo>
                  <a:cubicBezTo>
                    <a:pt x="12934" y="11156"/>
                    <a:pt x="12950" y="11117"/>
                    <a:pt x="12939" y="11077"/>
                  </a:cubicBezTo>
                  <a:cubicBezTo>
                    <a:pt x="12924" y="11037"/>
                    <a:pt x="12904" y="10999"/>
                    <a:pt x="12887" y="10959"/>
                  </a:cubicBezTo>
                  <a:cubicBezTo>
                    <a:pt x="12853" y="10942"/>
                    <a:pt x="12835" y="10981"/>
                    <a:pt x="12818" y="11003"/>
                  </a:cubicBezTo>
                  <a:cubicBezTo>
                    <a:pt x="12777" y="11079"/>
                    <a:pt x="12785" y="11170"/>
                    <a:pt x="12792" y="11253"/>
                  </a:cubicBezTo>
                  <a:cubicBezTo>
                    <a:pt x="12797" y="11309"/>
                    <a:pt x="12751" y="11350"/>
                    <a:pt x="12721" y="11392"/>
                  </a:cubicBezTo>
                  <a:cubicBezTo>
                    <a:pt x="12709" y="11411"/>
                    <a:pt x="12682" y="11400"/>
                    <a:pt x="12664" y="11402"/>
                  </a:cubicBezTo>
                  <a:cubicBezTo>
                    <a:pt x="12655" y="11303"/>
                    <a:pt x="12698" y="11213"/>
                    <a:pt x="12723" y="11120"/>
                  </a:cubicBezTo>
                  <a:cubicBezTo>
                    <a:pt x="12647" y="11122"/>
                    <a:pt x="12595" y="11189"/>
                    <a:pt x="12561" y="11249"/>
                  </a:cubicBezTo>
                  <a:cubicBezTo>
                    <a:pt x="12531" y="11311"/>
                    <a:pt x="12571" y="11396"/>
                    <a:pt x="12514" y="11443"/>
                  </a:cubicBezTo>
                  <a:cubicBezTo>
                    <a:pt x="12499" y="11458"/>
                    <a:pt x="12477" y="11459"/>
                    <a:pt x="12458" y="11465"/>
                  </a:cubicBezTo>
                  <a:cubicBezTo>
                    <a:pt x="12419" y="11404"/>
                    <a:pt x="12377" y="11331"/>
                    <a:pt x="12406" y="11258"/>
                  </a:cubicBezTo>
                  <a:cubicBezTo>
                    <a:pt x="12436" y="11189"/>
                    <a:pt x="12472" y="11107"/>
                    <a:pt x="12551" y="11085"/>
                  </a:cubicBezTo>
                  <a:cubicBezTo>
                    <a:pt x="12597" y="11067"/>
                    <a:pt x="12651" y="11061"/>
                    <a:pt x="12686" y="11023"/>
                  </a:cubicBezTo>
                  <a:cubicBezTo>
                    <a:pt x="12725" y="10982"/>
                    <a:pt x="12772" y="10947"/>
                    <a:pt x="12806" y="10901"/>
                  </a:cubicBezTo>
                  <a:cubicBezTo>
                    <a:pt x="12759" y="10870"/>
                    <a:pt x="12698" y="10858"/>
                    <a:pt x="12643" y="10875"/>
                  </a:cubicBezTo>
                  <a:cubicBezTo>
                    <a:pt x="12594" y="10880"/>
                    <a:pt x="12562" y="10922"/>
                    <a:pt x="12515" y="10934"/>
                  </a:cubicBezTo>
                  <a:cubicBezTo>
                    <a:pt x="12498" y="10826"/>
                    <a:pt x="12609" y="10723"/>
                    <a:pt x="12715" y="10740"/>
                  </a:cubicBezTo>
                  <a:cubicBezTo>
                    <a:pt x="12759" y="10760"/>
                    <a:pt x="12790" y="10799"/>
                    <a:pt x="12832" y="10823"/>
                  </a:cubicBezTo>
                  <a:cubicBezTo>
                    <a:pt x="12876" y="10849"/>
                    <a:pt x="12895" y="10899"/>
                    <a:pt x="12918" y="10942"/>
                  </a:cubicBezTo>
                  <a:cubicBezTo>
                    <a:pt x="12933" y="10914"/>
                    <a:pt x="12947" y="10885"/>
                    <a:pt x="12954" y="10855"/>
                  </a:cubicBezTo>
                  <a:cubicBezTo>
                    <a:pt x="12946" y="10786"/>
                    <a:pt x="12907" y="10723"/>
                    <a:pt x="12846" y="10689"/>
                  </a:cubicBezTo>
                  <a:cubicBezTo>
                    <a:pt x="12845" y="10680"/>
                    <a:pt x="12844" y="10661"/>
                    <a:pt x="12843" y="10652"/>
                  </a:cubicBezTo>
                  <a:cubicBezTo>
                    <a:pt x="12881" y="10651"/>
                    <a:pt x="12923" y="10643"/>
                    <a:pt x="12960" y="10658"/>
                  </a:cubicBezTo>
                  <a:cubicBezTo>
                    <a:pt x="13020" y="10703"/>
                    <a:pt x="13040" y="10782"/>
                    <a:pt x="13102" y="10825"/>
                  </a:cubicBezTo>
                  <a:cubicBezTo>
                    <a:pt x="13148" y="10861"/>
                    <a:pt x="13192" y="10900"/>
                    <a:pt x="13240" y="10934"/>
                  </a:cubicBezTo>
                  <a:cubicBezTo>
                    <a:pt x="13271" y="10887"/>
                    <a:pt x="13247" y="10833"/>
                    <a:pt x="13247" y="10782"/>
                  </a:cubicBezTo>
                  <a:cubicBezTo>
                    <a:pt x="13246" y="10710"/>
                    <a:pt x="13210" y="10635"/>
                    <a:pt x="13144" y="10601"/>
                  </a:cubicBezTo>
                  <a:cubicBezTo>
                    <a:pt x="13087" y="10573"/>
                    <a:pt x="13019" y="10557"/>
                    <a:pt x="12956" y="10571"/>
                  </a:cubicBezTo>
                  <a:cubicBezTo>
                    <a:pt x="12906" y="10582"/>
                    <a:pt x="12855" y="10577"/>
                    <a:pt x="12809" y="10557"/>
                  </a:cubicBezTo>
                  <a:cubicBezTo>
                    <a:pt x="12842" y="10520"/>
                    <a:pt x="12882" y="10489"/>
                    <a:pt x="12909" y="10447"/>
                  </a:cubicBezTo>
                  <a:cubicBezTo>
                    <a:pt x="12916" y="10368"/>
                    <a:pt x="12909" y="10288"/>
                    <a:pt x="12909" y="10208"/>
                  </a:cubicBezTo>
                  <a:cubicBezTo>
                    <a:pt x="12813" y="10206"/>
                    <a:pt x="12745" y="10291"/>
                    <a:pt x="12698" y="10365"/>
                  </a:cubicBezTo>
                  <a:cubicBezTo>
                    <a:pt x="12647" y="10438"/>
                    <a:pt x="12657" y="10530"/>
                    <a:pt x="12646" y="10614"/>
                  </a:cubicBezTo>
                  <a:cubicBezTo>
                    <a:pt x="12606" y="10647"/>
                    <a:pt x="12559" y="10670"/>
                    <a:pt x="12521" y="10705"/>
                  </a:cubicBezTo>
                  <a:cubicBezTo>
                    <a:pt x="12471" y="10744"/>
                    <a:pt x="12454" y="10809"/>
                    <a:pt x="12433" y="10866"/>
                  </a:cubicBezTo>
                  <a:cubicBezTo>
                    <a:pt x="12428" y="10865"/>
                    <a:pt x="12417" y="10864"/>
                    <a:pt x="12411" y="10864"/>
                  </a:cubicBezTo>
                  <a:cubicBezTo>
                    <a:pt x="12410" y="10774"/>
                    <a:pt x="12378" y="10689"/>
                    <a:pt x="12373" y="10600"/>
                  </a:cubicBezTo>
                  <a:cubicBezTo>
                    <a:pt x="12306" y="10642"/>
                    <a:pt x="12242" y="10701"/>
                    <a:pt x="12226" y="10782"/>
                  </a:cubicBezTo>
                  <a:cubicBezTo>
                    <a:pt x="12215" y="10841"/>
                    <a:pt x="12170" y="10900"/>
                    <a:pt x="12105" y="10897"/>
                  </a:cubicBezTo>
                  <a:cubicBezTo>
                    <a:pt x="12096" y="10784"/>
                    <a:pt x="12109" y="10670"/>
                    <a:pt x="12129" y="10558"/>
                  </a:cubicBezTo>
                  <a:cubicBezTo>
                    <a:pt x="12157" y="10473"/>
                    <a:pt x="12166" y="10377"/>
                    <a:pt x="12227" y="10307"/>
                  </a:cubicBezTo>
                  <a:cubicBezTo>
                    <a:pt x="12278" y="10226"/>
                    <a:pt x="12351" y="10162"/>
                    <a:pt x="12432" y="10113"/>
                  </a:cubicBezTo>
                  <a:cubicBezTo>
                    <a:pt x="12521" y="10069"/>
                    <a:pt x="12621" y="10073"/>
                    <a:pt x="12717" y="10073"/>
                  </a:cubicBezTo>
                  <a:cubicBezTo>
                    <a:pt x="12844" y="10047"/>
                    <a:pt x="12925" y="9937"/>
                    <a:pt x="13028" y="9870"/>
                  </a:cubicBezTo>
                  <a:cubicBezTo>
                    <a:pt x="13104" y="9832"/>
                    <a:pt x="13245" y="9888"/>
                    <a:pt x="13209" y="9989"/>
                  </a:cubicBezTo>
                  <a:cubicBezTo>
                    <a:pt x="13131" y="10071"/>
                    <a:pt x="13038" y="10142"/>
                    <a:pt x="12981" y="10242"/>
                  </a:cubicBezTo>
                  <a:cubicBezTo>
                    <a:pt x="12965" y="10270"/>
                    <a:pt x="12966" y="10305"/>
                    <a:pt x="12971" y="10336"/>
                  </a:cubicBezTo>
                  <a:cubicBezTo>
                    <a:pt x="13047" y="10322"/>
                    <a:pt x="13138" y="10333"/>
                    <a:pt x="13193" y="10269"/>
                  </a:cubicBezTo>
                  <a:cubicBezTo>
                    <a:pt x="13242" y="10225"/>
                    <a:pt x="13246" y="10157"/>
                    <a:pt x="13263" y="10099"/>
                  </a:cubicBezTo>
                  <a:cubicBezTo>
                    <a:pt x="13318" y="10147"/>
                    <a:pt x="13341" y="10223"/>
                    <a:pt x="13334" y="10295"/>
                  </a:cubicBezTo>
                  <a:cubicBezTo>
                    <a:pt x="13288" y="10388"/>
                    <a:pt x="13200" y="10471"/>
                    <a:pt x="13215" y="10584"/>
                  </a:cubicBezTo>
                  <a:cubicBezTo>
                    <a:pt x="13255" y="10574"/>
                    <a:pt x="13296" y="10563"/>
                    <a:pt x="13334" y="10546"/>
                  </a:cubicBezTo>
                  <a:cubicBezTo>
                    <a:pt x="13369" y="10525"/>
                    <a:pt x="13381" y="10485"/>
                    <a:pt x="13402" y="10453"/>
                  </a:cubicBezTo>
                  <a:cubicBezTo>
                    <a:pt x="13447" y="10462"/>
                    <a:pt x="13459" y="10513"/>
                    <a:pt x="13454" y="10553"/>
                  </a:cubicBezTo>
                  <a:cubicBezTo>
                    <a:pt x="13442" y="10613"/>
                    <a:pt x="13405" y="10664"/>
                    <a:pt x="13396" y="10725"/>
                  </a:cubicBezTo>
                  <a:cubicBezTo>
                    <a:pt x="13391" y="10777"/>
                    <a:pt x="13434" y="10816"/>
                    <a:pt x="13455" y="10860"/>
                  </a:cubicBezTo>
                  <a:cubicBezTo>
                    <a:pt x="13464" y="10900"/>
                    <a:pt x="13458" y="10942"/>
                    <a:pt x="13459" y="10982"/>
                  </a:cubicBezTo>
                  <a:cubicBezTo>
                    <a:pt x="13480" y="10973"/>
                    <a:pt x="13506" y="10965"/>
                    <a:pt x="13514" y="10941"/>
                  </a:cubicBezTo>
                  <a:cubicBezTo>
                    <a:pt x="13542" y="10869"/>
                    <a:pt x="13582" y="10800"/>
                    <a:pt x="13592" y="10723"/>
                  </a:cubicBezTo>
                  <a:cubicBezTo>
                    <a:pt x="13574" y="10630"/>
                    <a:pt x="13510" y="10549"/>
                    <a:pt x="13514" y="10452"/>
                  </a:cubicBezTo>
                  <a:cubicBezTo>
                    <a:pt x="13576" y="10449"/>
                    <a:pt x="13581" y="10520"/>
                    <a:pt x="13612" y="10558"/>
                  </a:cubicBezTo>
                  <a:cubicBezTo>
                    <a:pt x="13658" y="10608"/>
                    <a:pt x="13725" y="10628"/>
                    <a:pt x="13783" y="10659"/>
                  </a:cubicBezTo>
                  <a:cubicBezTo>
                    <a:pt x="13791" y="10652"/>
                    <a:pt x="13807" y="10639"/>
                    <a:pt x="13816" y="10632"/>
                  </a:cubicBezTo>
                  <a:cubicBezTo>
                    <a:pt x="13849" y="10668"/>
                    <a:pt x="13880" y="10708"/>
                    <a:pt x="13920" y="10738"/>
                  </a:cubicBezTo>
                  <a:cubicBezTo>
                    <a:pt x="13941" y="10751"/>
                    <a:pt x="13928" y="10777"/>
                    <a:pt x="13928" y="10796"/>
                  </a:cubicBezTo>
                  <a:cubicBezTo>
                    <a:pt x="13848" y="10815"/>
                    <a:pt x="13772" y="10848"/>
                    <a:pt x="13704" y="10894"/>
                  </a:cubicBezTo>
                  <a:cubicBezTo>
                    <a:pt x="13695" y="10942"/>
                    <a:pt x="13666" y="10987"/>
                    <a:pt x="13669" y="11037"/>
                  </a:cubicBezTo>
                  <a:cubicBezTo>
                    <a:pt x="13684" y="11092"/>
                    <a:pt x="13700" y="11147"/>
                    <a:pt x="13708" y="11204"/>
                  </a:cubicBezTo>
                  <a:cubicBezTo>
                    <a:pt x="13760" y="11193"/>
                    <a:pt x="13795" y="11153"/>
                    <a:pt x="13830" y="11119"/>
                  </a:cubicBezTo>
                  <a:cubicBezTo>
                    <a:pt x="13895" y="11062"/>
                    <a:pt x="13885" y="10967"/>
                    <a:pt x="13923" y="10895"/>
                  </a:cubicBezTo>
                  <a:cubicBezTo>
                    <a:pt x="13944" y="10830"/>
                    <a:pt x="14018" y="10804"/>
                    <a:pt x="14081" y="10803"/>
                  </a:cubicBezTo>
                  <a:cubicBezTo>
                    <a:pt x="14044" y="10882"/>
                    <a:pt x="14002" y="10963"/>
                    <a:pt x="14021" y="11054"/>
                  </a:cubicBezTo>
                  <a:cubicBezTo>
                    <a:pt x="14077" y="11048"/>
                    <a:pt x="14110" y="10992"/>
                    <a:pt x="14166" y="10985"/>
                  </a:cubicBezTo>
                  <a:cubicBezTo>
                    <a:pt x="14212" y="11080"/>
                    <a:pt x="14142" y="11182"/>
                    <a:pt x="14158" y="11281"/>
                  </a:cubicBezTo>
                  <a:cubicBezTo>
                    <a:pt x="14202" y="11412"/>
                    <a:pt x="14282" y="11527"/>
                    <a:pt x="14339" y="11652"/>
                  </a:cubicBezTo>
                  <a:cubicBezTo>
                    <a:pt x="14363" y="11685"/>
                    <a:pt x="14357" y="11728"/>
                    <a:pt x="14352" y="11766"/>
                  </a:cubicBezTo>
                  <a:cubicBezTo>
                    <a:pt x="14303" y="11728"/>
                    <a:pt x="14266" y="11676"/>
                    <a:pt x="14211" y="11644"/>
                  </a:cubicBezTo>
                  <a:cubicBezTo>
                    <a:pt x="14162" y="11619"/>
                    <a:pt x="14174" y="11558"/>
                    <a:pt x="14169" y="11513"/>
                  </a:cubicBezTo>
                  <a:cubicBezTo>
                    <a:pt x="14143" y="11435"/>
                    <a:pt x="14087" y="11361"/>
                    <a:pt x="14009" y="11332"/>
                  </a:cubicBezTo>
                  <a:cubicBezTo>
                    <a:pt x="13981" y="11376"/>
                    <a:pt x="13964" y="11429"/>
                    <a:pt x="13970" y="11481"/>
                  </a:cubicBezTo>
                  <a:cubicBezTo>
                    <a:pt x="13983" y="11516"/>
                    <a:pt x="14019" y="11535"/>
                    <a:pt x="14046" y="11559"/>
                  </a:cubicBezTo>
                  <a:cubicBezTo>
                    <a:pt x="14046" y="11576"/>
                    <a:pt x="14046" y="11594"/>
                    <a:pt x="14047" y="11612"/>
                  </a:cubicBezTo>
                  <a:cubicBezTo>
                    <a:pt x="13982" y="11594"/>
                    <a:pt x="13915" y="11583"/>
                    <a:pt x="13852" y="11561"/>
                  </a:cubicBezTo>
                  <a:cubicBezTo>
                    <a:pt x="13807" y="11544"/>
                    <a:pt x="13825" y="11487"/>
                    <a:pt x="13807" y="11452"/>
                  </a:cubicBezTo>
                  <a:cubicBezTo>
                    <a:pt x="13770" y="11377"/>
                    <a:pt x="13692" y="11317"/>
                    <a:pt x="13607" y="11315"/>
                  </a:cubicBezTo>
                  <a:cubicBezTo>
                    <a:pt x="13605" y="11355"/>
                    <a:pt x="13601" y="11396"/>
                    <a:pt x="13607" y="11436"/>
                  </a:cubicBezTo>
                  <a:cubicBezTo>
                    <a:pt x="13619" y="11472"/>
                    <a:pt x="13654" y="11493"/>
                    <a:pt x="13686" y="11511"/>
                  </a:cubicBezTo>
                  <a:cubicBezTo>
                    <a:pt x="13685" y="11524"/>
                    <a:pt x="13685" y="11538"/>
                    <a:pt x="13685" y="11552"/>
                  </a:cubicBezTo>
                  <a:cubicBezTo>
                    <a:pt x="13648" y="11551"/>
                    <a:pt x="13608" y="11557"/>
                    <a:pt x="13574" y="11538"/>
                  </a:cubicBezTo>
                  <a:cubicBezTo>
                    <a:pt x="13537" y="11519"/>
                    <a:pt x="13508" y="11479"/>
                    <a:pt x="13463" y="11488"/>
                  </a:cubicBezTo>
                  <a:cubicBezTo>
                    <a:pt x="13371" y="11483"/>
                    <a:pt x="13297" y="11542"/>
                    <a:pt x="13224" y="11590"/>
                  </a:cubicBezTo>
                  <a:cubicBezTo>
                    <a:pt x="13269" y="11633"/>
                    <a:pt x="13313" y="11688"/>
                    <a:pt x="13375" y="11705"/>
                  </a:cubicBezTo>
                  <a:cubicBezTo>
                    <a:pt x="13485" y="11725"/>
                    <a:pt x="13565" y="11609"/>
                    <a:pt x="13675" y="11641"/>
                  </a:cubicBezTo>
                  <a:cubicBezTo>
                    <a:pt x="13658" y="11708"/>
                    <a:pt x="13567" y="11706"/>
                    <a:pt x="13525" y="11754"/>
                  </a:cubicBezTo>
                  <a:cubicBezTo>
                    <a:pt x="13502" y="11784"/>
                    <a:pt x="13460" y="11802"/>
                    <a:pt x="13451" y="11840"/>
                  </a:cubicBezTo>
                  <a:cubicBezTo>
                    <a:pt x="13474" y="11857"/>
                    <a:pt x="13498" y="11872"/>
                    <a:pt x="13525" y="11884"/>
                  </a:cubicBezTo>
                  <a:cubicBezTo>
                    <a:pt x="13577" y="11878"/>
                    <a:pt x="13628" y="11861"/>
                    <a:pt x="13679" y="11847"/>
                  </a:cubicBezTo>
                  <a:cubicBezTo>
                    <a:pt x="13742" y="11811"/>
                    <a:pt x="13775" y="11742"/>
                    <a:pt x="13827" y="11694"/>
                  </a:cubicBezTo>
                  <a:cubicBezTo>
                    <a:pt x="13866" y="11658"/>
                    <a:pt x="13924" y="11670"/>
                    <a:pt x="13973" y="11669"/>
                  </a:cubicBezTo>
                  <a:cubicBezTo>
                    <a:pt x="13972" y="11683"/>
                    <a:pt x="13971" y="11697"/>
                    <a:pt x="13971" y="11711"/>
                  </a:cubicBezTo>
                  <a:cubicBezTo>
                    <a:pt x="13926" y="11722"/>
                    <a:pt x="13876" y="11735"/>
                    <a:pt x="13853" y="11779"/>
                  </a:cubicBezTo>
                  <a:cubicBezTo>
                    <a:pt x="13828" y="11829"/>
                    <a:pt x="13817" y="11888"/>
                    <a:pt x="13824" y="11944"/>
                  </a:cubicBezTo>
                  <a:cubicBezTo>
                    <a:pt x="13927" y="11914"/>
                    <a:pt x="14031" y="11867"/>
                    <a:pt x="14097" y="11779"/>
                  </a:cubicBezTo>
                  <a:cubicBezTo>
                    <a:pt x="14117" y="11755"/>
                    <a:pt x="14142" y="11721"/>
                    <a:pt x="14178" y="11733"/>
                  </a:cubicBezTo>
                  <a:cubicBezTo>
                    <a:pt x="14258" y="11767"/>
                    <a:pt x="14313" y="11839"/>
                    <a:pt x="14353" y="11915"/>
                  </a:cubicBezTo>
                  <a:cubicBezTo>
                    <a:pt x="14383" y="11990"/>
                    <a:pt x="14422" y="12065"/>
                    <a:pt x="14416" y="12149"/>
                  </a:cubicBezTo>
                  <a:cubicBezTo>
                    <a:pt x="14426" y="12245"/>
                    <a:pt x="14396" y="12337"/>
                    <a:pt x="14394" y="12432"/>
                  </a:cubicBezTo>
                  <a:close/>
                  <a:moveTo>
                    <a:pt x="13546" y="9647"/>
                  </a:moveTo>
                  <a:cubicBezTo>
                    <a:pt x="13586" y="9629"/>
                    <a:pt x="13619" y="9601"/>
                    <a:pt x="13655" y="9576"/>
                  </a:cubicBezTo>
                  <a:cubicBezTo>
                    <a:pt x="13671" y="9567"/>
                    <a:pt x="13690" y="9572"/>
                    <a:pt x="13700" y="9587"/>
                  </a:cubicBezTo>
                  <a:cubicBezTo>
                    <a:pt x="13758" y="9646"/>
                    <a:pt x="13816" y="9709"/>
                    <a:pt x="13844" y="9788"/>
                  </a:cubicBezTo>
                  <a:cubicBezTo>
                    <a:pt x="13879" y="9889"/>
                    <a:pt x="13947" y="9972"/>
                    <a:pt x="13992" y="10068"/>
                  </a:cubicBezTo>
                  <a:cubicBezTo>
                    <a:pt x="14038" y="10170"/>
                    <a:pt x="14078" y="10275"/>
                    <a:pt x="14106" y="10384"/>
                  </a:cubicBezTo>
                  <a:cubicBezTo>
                    <a:pt x="14111" y="10470"/>
                    <a:pt x="14118" y="10557"/>
                    <a:pt x="14111" y="10644"/>
                  </a:cubicBezTo>
                  <a:cubicBezTo>
                    <a:pt x="14046" y="10636"/>
                    <a:pt x="14001" y="10578"/>
                    <a:pt x="13935" y="10574"/>
                  </a:cubicBezTo>
                  <a:cubicBezTo>
                    <a:pt x="13898" y="10569"/>
                    <a:pt x="13856" y="10554"/>
                    <a:pt x="13822" y="10577"/>
                  </a:cubicBezTo>
                  <a:cubicBezTo>
                    <a:pt x="13806" y="10594"/>
                    <a:pt x="13793" y="10615"/>
                    <a:pt x="13780" y="10634"/>
                  </a:cubicBezTo>
                  <a:cubicBezTo>
                    <a:pt x="13756" y="10539"/>
                    <a:pt x="13763" y="10423"/>
                    <a:pt x="13675" y="10358"/>
                  </a:cubicBezTo>
                  <a:cubicBezTo>
                    <a:pt x="13612" y="10302"/>
                    <a:pt x="13525" y="10327"/>
                    <a:pt x="13449" y="10318"/>
                  </a:cubicBezTo>
                  <a:cubicBezTo>
                    <a:pt x="13421" y="10248"/>
                    <a:pt x="13384" y="10179"/>
                    <a:pt x="13374" y="10104"/>
                  </a:cubicBezTo>
                  <a:cubicBezTo>
                    <a:pt x="13492" y="10082"/>
                    <a:pt x="13536" y="10222"/>
                    <a:pt x="13636" y="10252"/>
                  </a:cubicBezTo>
                  <a:cubicBezTo>
                    <a:pt x="13635" y="10201"/>
                    <a:pt x="13650" y="10142"/>
                    <a:pt x="13613" y="10100"/>
                  </a:cubicBezTo>
                  <a:cubicBezTo>
                    <a:pt x="13565" y="10037"/>
                    <a:pt x="13514" y="9954"/>
                    <a:pt x="13427" y="9948"/>
                  </a:cubicBezTo>
                  <a:cubicBezTo>
                    <a:pt x="13407" y="9942"/>
                    <a:pt x="13381" y="9944"/>
                    <a:pt x="13367" y="9927"/>
                  </a:cubicBezTo>
                  <a:cubicBezTo>
                    <a:pt x="13325" y="9885"/>
                    <a:pt x="13282" y="9845"/>
                    <a:pt x="13246" y="9799"/>
                  </a:cubicBezTo>
                  <a:cubicBezTo>
                    <a:pt x="13242" y="9781"/>
                    <a:pt x="13242" y="9763"/>
                    <a:pt x="13242" y="9746"/>
                  </a:cubicBezTo>
                  <a:cubicBezTo>
                    <a:pt x="13337" y="9698"/>
                    <a:pt x="13444" y="9680"/>
                    <a:pt x="13546" y="9647"/>
                  </a:cubicBezTo>
                  <a:close/>
                  <a:moveTo>
                    <a:pt x="13320" y="9385"/>
                  </a:moveTo>
                  <a:cubicBezTo>
                    <a:pt x="13408" y="9325"/>
                    <a:pt x="13512" y="9379"/>
                    <a:pt x="13583" y="9439"/>
                  </a:cubicBezTo>
                  <a:cubicBezTo>
                    <a:pt x="13555" y="9487"/>
                    <a:pt x="13504" y="9515"/>
                    <a:pt x="13452" y="9529"/>
                  </a:cubicBezTo>
                  <a:cubicBezTo>
                    <a:pt x="13404" y="9542"/>
                    <a:pt x="13357" y="9565"/>
                    <a:pt x="13306" y="9559"/>
                  </a:cubicBezTo>
                  <a:cubicBezTo>
                    <a:pt x="13300" y="9500"/>
                    <a:pt x="13301" y="9441"/>
                    <a:pt x="13320" y="9385"/>
                  </a:cubicBezTo>
                  <a:close/>
                  <a:moveTo>
                    <a:pt x="14701" y="12086"/>
                  </a:moveTo>
                  <a:cubicBezTo>
                    <a:pt x="14691" y="12085"/>
                    <a:pt x="14671" y="12084"/>
                    <a:pt x="14661" y="12083"/>
                  </a:cubicBezTo>
                  <a:cubicBezTo>
                    <a:pt x="14651" y="11893"/>
                    <a:pt x="14598" y="11708"/>
                    <a:pt x="14517" y="11536"/>
                  </a:cubicBezTo>
                  <a:cubicBezTo>
                    <a:pt x="14494" y="11495"/>
                    <a:pt x="14490" y="11447"/>
                    <a:pt x="14475" y="11404"/>
                  </a:cubicBezTo>
                  <a:cubicBezTo>
                    <a:pt x="14451" y="11327"/>
                    <a:pt x="14422" y="11252"/>
                    <a:pt x="14405" y="11174"/>
                  </a:cubicBezTo>
                  <a:cubicBezTo>
                    <a:pt x="14384" y="11050"/>
                    <a:pt x="14409" y="10922"/>
                    <a:pt x="14390" y="10798"/>
                  </a:cubicBezTo>
                  <a:cubicBezTo>
                    <a:pt x="14383" y="10749"/>
                    <a:pt x="14384" y="10700"/>
                    <a:pt x="14387" y="10651"/>
                  </a:cubicBezTo>
                  <a:cubicBezTo>
                    <a:pt x="14428" y="10664"/>
                    <a:pt x="14470" y="10678"/>
                    <a:pt x="14508" y="10700"/>
                  </a:cubicBezTo>
                  <a:cubicBezTo>
                    <a:pt x="14542" y="10745"/>
                    <a:pt x="14481" y="10794"/>
                    <a:pt x="14482" y="10844"/>
                  </a:cubicBezTo>
                  <a:cubicBezTo>
                    <a:pt x="14481" y="10916"/>
                    <a:pt x="14486" y="10993"/>
                    <a:pt x="14442" y="11056"/>
                  </a:cubicBezTo>
                  <a:cubicBezTo>
                    <a:pt x="14498" y="11049"/>
                    <a:pt x="14545" y="11013"/>
                    <a:pt x="14590" y="10982"/>
                  </a:cubicBezTo>
                  <a:cubicBezTo>
                    <a:pt x="14634" y="10950"/>
                    <a:pt x="14633" y="10893"/>
                    <a:pt x="14647" y="10845"/>
                  </a:cubicBezTo>
                  <a:cubicBezTo>
                    <a:pt x="14719" y="10911"/>
                    <a:pt x="14765" y="10998"/>
                    <a:pt x="14791" y="11090"/>
                  </a:cubicBezTo>
                  <a:cubicBezTo>
                    <a:pt x="14797" y="11140"/>
                    <a:pt x="14793" y="11189"/>
                    <a:pt x="14794" y="11239"/>
                  </a:cubicBezTo>
                  <a:cubicBezTo>
                    <a:pt x="14798" y="11303"/>
                    <a:pt x="14770" y="11363"/>
                    <a:pt x="14748" y="11421"/>
                  </a:cubicBezTo>
                  <a:cubicBezTo>
                    <a:pt x="14713" y="11560"/>
                    <a:pt x="14714" y="11704"/>
                    <a:pt x="14718" y="11846"/>
                  </a:cubicBezTo>
                  <a:cubicBezTo>
                    <a:pt x="14716" y="11926"/>
                    <a:pt x="14724" y="12008"/>
                    <a:pt x="14701" y="12086"/>
                  </a:cubicBezTo>
                  <a:close/>
                  <a:moveTo>
                    <a:pt x="14888" y="12311"/>
                  </a:moveTo>
                  <a:cubicBezTo>
                    <a:pt x="14984" y="12210"/>
                    <a:pt x="15114" y="12153"/>
                    <a:pt x="15241" y="12100"/>
                  </a:cubicBezTo>
                  <a:cubicBezTo>
                    <a:pt x="15272" y="12090"/>
                    <a:pt x="15310" y="12070"/>
                    <a:pt x="15337" y="12098"/>
                  </a:cubicBezTo>
                  <a:cubicBezTo>
                    <a:pt x="15397" y="12155"/>
                    <a:pt x="15404" y="12241"/>
                    <a:pt x="15450" y="12307"/>
                  </a:cubicBezTo>
                  <a:cubicBezTo>
                    <a:pt x="15475" y="12361"/>
                    <a:pt x="15550" y="12334"/>
                    <a:pt x="15587" y="12374"/>
                  </a:cubicBezTo>
                  <a:cubicBezTo>
                    <a:pt x="15571" y="12427"/>
                    <a:pt x="15562" y="12482"/>
                    <a:pt x="15568" y="12538"/>
                  </a:cubicBezTo>
                  <a:cubicBezTo>
                    <a:pt x="15506" y="12566"/>
                    <a:pt x="15443" y="12523"/>
                    <a:pt x="15380" y="12524"/>
                  </a:cubicBezTo>
                  <a:cubicBezTo>
                    <a:pt x="15320" y="12524"/>
                    <a:pt x="15259" y="12520"/>
                    <a:pt x="15199" y="12526"/>
                  </a:cubicBezTo>
                  <a:cubicBezTo>
                    <a:pt x="15139" y="12541"/>
                    <a:pt x="15077" y="12542"/>
                    <a:pt x="15016" y="12536"/>
                  </a:cubicBezTo>
                  <a:cubicBezTo>
                    <a:pt x="14924" y="12512"/>
                    <a:pt x="14828" y="12528"/>
                    <a:pt x="14734" y="12523"/>
                  </a:cubicBezTo>
                  <a:cubicBezTo>
                    <a:pt x="14720" y="12479"/>
                    <a:pt x="14763" y="12454"/>
                    <a:pt x="14788" y="12426"/>
                  </a:cubicBezTo>
                  <a:cubicBezTo>
                    <a:pt x="14825" y="12391"/>
                    <a:pt x="14855" y="12350"/>
                    <a:pt x="14888" y="12311"/>
                  </a:cubicBezTo>
                  <a:close/>
                  <a:moveTo>
                    <a:pt x="15190" y="10015"/>
                  </a:moveTo>
                  <a:cubicBezTo>
                    <a:pt x="15139" y="10020"/>
                    <a:pt x="15084" y="9964"/>
                    <a:pt x="15040" y="10004"/>
                  </a:cubicBezTo>
                  <a:cubicBezTo>
                    <a:pt x="14979" y="10048"/>
                    <a:pt x="14921" y="10097"/>
                    <a:pt x="14873" y="10155"/>
                  </a:cubicBezTo>
                  <a:cubicBezTo>
                    <a:pt x="14865" y="10172"/>
                    <a:pt x="14869" y="10191"/>
                    <a:pt x="14867" y="10209"/>
                  </a:cubicBezTo>
                  <a:cubicBezTo>
                    <a:pt x="14951" y="10214"/>
                    <a:pt x="15035" y="10217"/>
                    <a:pt x="15119" y="10214"/>
                  </a:cubicBezTo>
                  <a:cubicBezTo>
                    <a:pt x="15177" y="10208"/>
                    <a:pt x="15206" y="10149"/>
                    <a:pt x="15236" y="10106"/>
                  </a:cubicBezTo>
                  <a:cubicBezTo>
                    <a:pt x="15253" y="10096"/>
                    <a:pt x="15275" y="10101"/>
                    <a:pt x="15294" y="10105"/>
                  </a:cubicBezTo>
                  <a:cubicBezTo>
                    <a:pt x="15313" y="10151"/>
                    <a:pt x="15329" y="10199"/>
                    <a:pt x="15330" y="10250"/>
                  </a:cubicBezTo>
                  <a:cubicBezTo>
                    <a:pt x="15330" y="10340"/>
                    <a:pt x="15339" y="10433"/>
                    <a:pt x="15303" y="10518"/>
                  </a:cubicBezTo>
                  <a:cubicBezTo>
                    <a:pt x="15262" y="10646"/>
                    <a:pt x="15177" y="10757"/>
                    <a:pt x="15074" y="10842"/>
                  </a:cubicBezTo>
                  <a:cubicBezTo>
                    <a:pt x="15001" y="10901"/>
                    <a:pt x="14942" y="10975"/>
                    <a:pt x="14888" y="11051"/>
                  </a:cubicBezTo>
                  <a:cubicBezTo>
                    <a:pt x="14853" y="11013"/>
                    <a:pt x="14839" y="10962"/>
                    <a:pt x="14815" y="10918"/>
                  </a:cubicBezTo>
                  <a:cubicBezTo>
                    <a:pt x="14777" y="10839"/>
                    <a:pt x="14731" y="10765"/>
                    <a:pt x="14686" y="10690"/>
                  </a:cubicBezTo>
                  <a:cubicBezTo>
                    <a:pt x="14667" y="10636"/>
                    <a:pt x="14755" y="10622"/>
                    <a:pt x="14748" y="10568"/>
                  </a:cubicBezTo>
                  <a:cubicBezTo>
                    <a:pt x="14740" y="10457"/>
                    <a:pt x="14710" y="10334"/>
                    <a:pt x="14616" y="10264"/>
                  </a:cubicBezTo>
                  <a:cubicBezTo>
                    <a:pt x="14588" y="10318"/>
                    <a:pt x="14565" y="10373"/>
                    <a:pt x="14543" y="10430"/>
                  </a:cubicBezTo>
                  <a:cubicBezTo>
                    <a:pt x="14519" y="10488"/>
                    <a:pt x="14550" y="10554"/>
                    <a:pt x="14523" y="10612"/>
                  </a:cubicBezTo>
                  <a:cubicBezTo>
                    <a:pt x="14471" y="10591"/>
                    <a:pt x="14412" y="10580"/>
                    <a:pt x="14370" y="10542"/>
                  </a:cubicBezTo>
                  <a:cubicBezTo>
                    <a:pt x="14350" y="10491"/>
                    <a:pt x="14358" y="10434"/>
                    <a:pt x="14343" y="10382"/>
                  </a:cubicBezTo>
                  <a:cubicBezTo>
                    <a:pt x="14316" y="10290"/>
                    <a:pt x="14289" y="10198"/>
                    <a:pt x="14247" y="10113"/>
                  </a:cubicBezTo>
                  <a:cubicBezTo>
                    <a:pt x="14222" y="10024"/>
                    <a:pt x="14210" y="9914"/>
                    <a:pt x="14270" y="9836"/>
                  </a:cubicBezTo>
                  <a:cubicBezTo>
                    <a:pt x="14327" y="9823"/>
                    <a:pt x="14383" y="9806"/>
                    <a:pt x="14440" y="9791"/>
                  </a:cubicBezTo>
                  <a:cubicBezTo>
                    <a:pt x="14510" y="9785"/>
                    <a:pt x="14580" y="9789"/>
                    <a:pt x="14650" y="9787"/>
                  </a:cubicBezTo>
                  <a:cubicBezTo>
                    <a:pt x="14729" y="9770"/>
                    <a:pt x="14785" y="9843"/>
                    <a:pt x="14862" y="9848"/>
                  </a:cubicBezTo>
                  <a:cubicBezTo>
                    <a:pt x="14933" y="9882"/>
                    <a:pt x="15021" y="9833"/>
                    <a:pt x="15085" y="9888"/>
                  </a:cubicBezTo>
                  <a:cubicBezTo>
                    <a:pt x="15128" y="9920"/>
                    <a:pt x="15199" y="9951"/>
                    <a:pt x="15190" y="10015"/>
                  </a:cubicBezTo>
                  <a:close/>
                  <a:moveTo>
                    <a:pt x="15260" y="8454"/>
                  </a:moveTo>
                  <a:cubicBezTo>
                    <a:pt x="15298" y="8441"/>
                    <a:pt x="15349" y="8436"/>
                    <a:pt x="15381" y="8467"/>
                  </a:cubicBezTo>
                  <a:cubicBezTo>
                    <a:pt x="15439" y="8511"/>
                    <a:pt x="15495" y="8560"/>
                    <a:pt x="15556" y="8601"/>
                  </a:cubicBezTo>
                  <a:cubicBezTo>
                    <a:pt x="15607" y="8626"/>
                    <a:pt x="15656" y="8655"/>
                    <a:pt x="15705" y="8684"/>
                  </a:cubicBezTo>
                  <a:cubicBezTo>
                    <a:pt x="15713" y="8605"/>
                    <a:pt x="15687" y="8521"/>
                    <a:pt x="15628" y="8466"/>
                  </a:cubicBezTo>
                  <a:cubicBezTo>
                    <a:pt x="15586" y="8436"/>
                    <a:pt x="15535" y="8418"/>
                    <a:pt x="15497" y="8381"/>
                  </a:cubicBezTo>
                  <a:cubicBezTo>
                    <a:pt x="15538" y="8367"/>
                    <a:pt x="15577" y="8341"/>
                    <a:pt x="15622" y="8341"/>
                  </a:cubicBezTo>
                  <a:cubicBezTo>
                    <a:pt x="15690" y="8372"/>
                    <a:pt x="15694" y="8456"/>
                    <a:pt x="15736" y="8509"/>
                  </a:cubicBezTo>
                  <a:cubicBezTo>
                    <a:pt x="15777" y="8566"/>
                    <a:pt x="15813" y="8626"/>
                    <a:pt x="15851" y="8685"/>
                  </a:cubicBezTo>
                  <a:cubicBezTo>
                    <a:pt x="15857" y="8688"/>
                    <a:pt x="15870" y="8693"/>
                    <a:pt x="15876" y="8695"/>
                  </a:cubicBezTo>
                  <a:cubicBezTo>
                    <a:pt x="15894" y="8614"/>
                    <a:pt x="15903" y="8517"/>
                    <a:pt x="15850" y="8445"/>
                  </a:cubicBezTo>
                  <a:cubicBezTo>
                    <a:pt x="15835" y="8422"/>
                    <a:pt x="15819" y="8398"/>
                    <a:pt x="15804" y="8374"/>
                  </a:cubicBezTo>
                  <a:cubicBezTo>
                    <a:pt x="15849" y="8371"/>
                    <a:pt x="15895" y="8367"/>
                    <a:pt x="15939" y="8378"/>
                  </a:cubicBezTo>
                  <a:cubicBezTo>
                    <a:pt x="15974" y="8407"/>
                    <a:pt x="15990" y="8451"/>
                    <a:pt x="16013" y="8490"/>
                  </a:cubicBezTo>
                  <a:cubicBezTo>
                    <a:pt x="16052" y="8555"/>
                    <a:pt x="16150" y="8564"/>
                    <a:pt x="16173" y="8642"/>
                  </a:cubicBezTo>
                  <a:cubicBezTo>
                    <a:pt x="16114" y="8666"/>
                    <a:pt x="16056" y="8694"/>
                    <a:pt x="16009" y="8737"/>
                  </a:cubicBezTo>
                  <a:cubicBezTo>
                    <a:pt x="15988" y="8769"/>
                    <a:pt x="15974" y="8805"/>
                    <a:pt x="15963" y="8841"/>
                  </a:cubicBezTo>
                  <a:cubicBezTo>
                    <a:pt x="15960" y="8884"/>
                    <a:pt x="15968" y="8944"/>
                    <a:pt x="15916" y="8960"/>
                  </a:cubicBezTo>
                  <a:cubicBezTo>
                    <a:pt x="15828" y="8969"/>
                    <a:pt x="15754" y="9017"/>
                    <a:pt x="15673" y="9046"/>
                  </a:cubicBezTo>
                  <a:cubicBezTo>
                    <a:pt x="15657" y="8985"/>
                    <a:pt x="15712" y="8942"/>
                    <a:pt x="15765" y="8930"/>
                  </a:cubicBezTo>
                  <a:cubicBezTo>
                    <a:pt x="15808" y="8924"/>
                    <a:pt x="15825" y="8881"/>
                    <a:pt x="15840" y="8846"/>
                  </a:cubicBezTo>
                  <a:cubicBezTo>
                    <a:pt x="15845" y="8798"/>
                    <a:pt x="15849" y="8750"/>
                    <a:pt x="15858" y="8703"/>
                  </a:cubicBezTo>
                  <a:lnTo>
                    <a:pt x="15849" y="8696"/>
                  </a:lnTo>
                  <a:cubicBezTo>
                    <a:pt x="15843" y="8696"/>
                    <a:pt x="15832" y="8696"/>
                    <a:pt x="15826" y="8695"/>
                  </a:cubicBezTo>
                  <a:cubicBezTo>
                    <a:pt x="15725" y="8752"/>
                    <a:pt x="15600" y="8790"/>
                    <a:pt x="15545" y="8900"/>
                  </a:cubicBezTo>
                  <a:cubicBezTo>
                    <a:pt x="15504" y="8956"/>
                    <a:pt x="15524" y="9026"/>
                    <a:pt x="15535" y="9088"/>
                  </a:cubicBezTo>
                  <a:cubicBezTo>
                    <a:pt x="15500" y="9149"/>
                    <a:pt x="15423" y="9166"/>
                    <a:pt x="15386" y="9224"/>
                  </a:cubicBezTo>
                  <a:cubicBezTo>
                    <a:pt x="15357" y="9254"/>
                    <a:pt x="15344" y="9312"/>
                    <a:pt x="15294" y="9306"/>
                  </a:cubicBezTo>
                  <a:cubicBezTo>
                    <a:pt x="15293" y="9226"/>
                    <a:pt x="15289" y="9145"/>
                    <a:pt x="15297" y="9066"/>
                  </a:cubicBezTo>
                  <a:cubicBezTo>
                    <a:pt x="15309" y="8999"/>
                    <a:pt x="15375" y="8974"/>
                    <a:pt x="15425" y="8942"/>
                  </a:cubicBezTo>
                  <a:cubicBezTo>
                    <a:pt x="15462" y="8909"/>
                    <a:pt x="15517" y="8865"/>
                    <a:pt x="15492" y="8809"/>
                  </a:cubicBezTo>
                  <a:cubicBezTo>
                    <a:pt x="15448" y="8792"/>
                    <a:pt x="15397" y="8797"/>
                    <a:pt x="15351" y="8802"/>
                  </a:cubicBezTo>
                  <a:cubicBezTo>
                    <a:pt x="15325" y="8829"/>
                    <a:pt x="15313" y="8877"/>
                    <a:pt x="15269" y="8880"/>
                  </a:cubicBezTo>
                  <a:cubicBezTo>
                    <a:pt x="15255" y="8836"/>
                    <a:pt x="15243" y="8790"/>
                    <a:pt x="15247" y="8744"/>
                  </a:cubicBezTo>
                  <a:cubicBezTo>
                    <a:pt x="15326" y="8715"/>
                    <a:pt x="15388" y="8657"/>
                    <a:pt x="15453" y="8605"/>
                  </a:cubicBezTo>
                  <a:cubicBezTo>
                    <a:pt x="15452" y="8566"/>
                    <a:pt x="15408" y="8554"/>
                    <a:pt x="15378" y="8543"/>
                  </a:cubicBezTo>
                  <a:cubicBezTo>
                    <a:pt x="15317" y="8521"/>
                    <a:pt x="15275" y="8586"/>
                    <a:pt x="15219" y="8594"/>
                  </a:cubicBezTo>
                  <a:cubicBezTo>
                    <a:pt x="15214" y="8544"/>
                    <a:pt x="15217" y="8487"/>
                    <a:pt x="15260" y="8454"/>
                  </a:cubicBezTo>
                  <a:close/>
                  <a:moveTo>
                    <a:pt x="14822" y="8765"/>
                  </a:moveTo>
                  <a:cubicBezTo>
                    <a:pt x="14916" y="8712"/>
                    <a:pt x="14972" y="8607"/>
                    <a:pt x="15075" y="8569"/>
                  </a:cubicBezTo>
                  <a:cubicBezTo>
                    <a:pt x="15092" y="8579"/>
                    <a:pt x="15106" y="8593"/>
                    <a:pt x="15118" y="8609"/>
                  </a:cubicBezTo>
                  <a:cubicBezTo>
                    <a:pt x="15088" y="8654"/>
                    <a:pt x="15041" y="8683"/>
                    <a:pt x="15001" y="8719"/>
                  </a:cubicBezTo>
                  <a:cubicBezTo>
                    <a:pt x="14965" y="8751"/>
                    <a:pt x="14927" y="8783"/>
                    <a:pt x="14882" y="8804"/>
                  </a:cubicBezTo>
                  <a:cubicBezTo>
                    <a:pt x="14882" y="8817"/>
                    <a:pt x="14883" y="8829"/>
                    <a:pt x="14883" y="8841"/>
                  </a:cubicBezTo>
                  <a:cubicBezTo>
                    <a:pt x="14924" y="8845"/>
                    <a:pt x="14965" y="8862"/>
                    <a:pt x="15007" y="8856"/>
                  </a:cubicBezTo>
                  <a:cubicBezTo>
                    <a:pt x="15055" y="8839"/>
                    <a:pt x="15094" y="8805"/>
                    <a:pt x="15138" y="8780"/>
                  </a:cubicBezTo>
                  <a:cubicBezTo>
                    <a:pt x="15187" y="8806"/>
                    <a:pt x="15196" y="8858"/>
                    <a:pt x="15195" y="8910"/>
                  </a:cubicBezTo>
                  <a:cubicBezTo>
                    <a:pt x="15089" y="8900"/>
                    <a:pt x="14984" y="8910"/>
                    <a:pt x="14878" y="8907"/>
                  </a:cubicBezTo>
                  <a:cubicBezTo>
                    <a:pt x="14924" y="8966"/>
                    <a:pt x="14966" y="9031"/>
                    <a:pt x="15030" y="9073"/>
                  </a:cubicBezTo>
                  <a:cubicBezTo>
                    <a:pt x="15086" y="9081"/>
                    <a:pt x="15138" y="9059"/>
                    <a:pt x="15191" y="9044"/>
                  </a:cubicBezTo>
                  <a:cubicBezTo>
                    <a:pt x="15237" y="9102"/>
                    <a:pt x="15212" y="9180"/>
                    <a:pt x="15218" y="9249"/>
                  </a:cubicBezTo>
                  <a:cubicBezTo>
                    <a:pt x="15208" y="9306"/>
                    <a:pt x="15189" y="9365"/>
                    <a:pt x="15152" y="9411"/>
                  </a:cubicBezTo>
                  <a:cubicBezTo>
                    <a:pt x="15143" y="9410"/>
                    <a:pt x="15125" y="9409"/>
                    <a:pt x="15116" y="9409"/>
                  </a:cubicBezTo>
                  <a:cubicBezTo>
                    <a:pt x="15111" y="9360"/>
                    <a:pt x="15105" y="9311"/>
                    <a:pt x="15093" y="9263"/>
                  </a:cubicBezTo>
                  <a:cubicBezTo>
                    <a:pt x="15005" y="9293"/>
                    <a:pt x="14975" y="9390"/>
                    <a:pt x="14949" y="9470"/>
                  </a:cubicBezTo>
                  <a:cubicBezTo>
                    <a:pt x="14905" y="9487"/>
                    <a:pt x="14881" y="9436"/>
                    <a:pt x="14884" y="9399"/>
                  </a:cubicBezTo>
                  <a:cubicBezTo>
                    <a:pt x="14887" y="9336"/>
                    <a:pt x="14858" y="9275"/>
                    <a:pt x="14825" y="9222"/>
                  </a:cubicBezTo>
                  <a:cubicBezTo>
                    <a:pt x="14769" y="9180"/>
                    <a:pt x="14701" y="9140"/>
                    <a:pt x="14628" y="9146"/>
                  </a:cubicBezTo>
                  <a:cubicBezTo>
                    <a:pt x="14643" y="9239"/>
                    <a:pt x="14633" y="9357"/>
                    <a:pt x="14720" y="9418"/>
                  </a:cubicBezTo>
                  <a:cubicBezTo>
                    <a:pt x="14779" y="9474"/>
                    <a:pt x="14876" y="9522"/>
                    <a:pt x="14873" y="9615"/>
                  </a:cubicBezTo>
                  <a:cubicBezTo>
                    <a:pt x="14837" y="9665"/>
                    <a:pt x="14784" y="9602"/>
                    <a:pt x="14739" y="9602"/>
                  </a:cubicBezTo>
                  <a:cubicBezTo>
                    <a:pt x="14675" y="9593"/>
                    <a:pt x="14629" y="9646"/>
                    <a:pt x="14573" y="9665"/>
                  </a:cubicBezTo>
                  <a:cubicBezTo>
                    <a:pt x="14512" y="9670"/>
                    <a:pt x="14449" y="9655"/>
                    <a:pt x="14389" y="9674"/>
                  </a:cubicBezTo>
                  <a:cubicBezTo>
                    <a:pt x="14316" y="9707"/>
                    <a:pt x="14246" y="9748"/>
                    <a:pt x="14177" y="9788"/>
                  </a:cubicBezTo>
                  <a:cubicBezTo>
                    <a:pt x="14115" y="9797"/>
                    <a:pt x="14054" y="9760"/>
                    <a:pt x="14023" y="9708"/>
                  </a:cubicBezTo>
                  <a:cubicBezTo>
                    <a:pt x="13978" y="9637"/>
                    <a:pt x="13924" y="9572"/>
                    <a:pt x="13879" y="9501"/>
                  </a:cubicBezTo>
                  <a:cubicBezTo>
                    <a:pt x="13875" y="9443"/>
                    <a:pt x="13934" y="9409"/>
                    <a:pt x="13981" y="9392"/>
                  </a:cubicBezTo>
                  <a:cubicBezTo>
                    <a:pt x="14036" y="9389"/>
                    <a:pt x="14076" y="9439"/>
                    <a:pt x="14106" y="9479"/>
                  </a:cubicBezTo>
                  <a:cubicBezTo>
                    <a:pt x="14112" y="9535"/>
                    <a:pt x="14110" y="9597"/>
                    <a:pt x="14148" y="9643"/>
                  </a:cubicBezTo>
                  <a:cubicBezTo>
                    <a:pt x="14159" y="9667"/>
                    <a:pt x="14188" y="9663"/>
                    <a:pt x="14209" y="9668"/>
                  </a:cubicBezTo>
                  <a:cubicBezTo>
                    <a:pt x="14225" y="9621"/>
                    <a:pt x="14235" y="9573"/>
                    <a:pt x="14229" y="9523"/>
                  </a:cubicBezTo>
                  <a:cubicBezTo>
                    <a:pt x="14293" y="9541"/>
                    <a:pt x="14358" y="9561"/>
                    <a:pt x="14426" y="9560"/>
                  </a:cubicBezTo>
                  <a:cubicBezTo>
                    <a:pt x="14394" y="9488"/>
                    <a:pt x="14379" y="9400"/>
                    <a:pt x="14312" y="9351"/>
                  </a:cubicBezTo>
                  <a:cubicBezTo>
                    <a:pt x="14265" y="9336"/>
                    <a:pt x="14214" y="9349"/>
                    <a:pt x="14166" y="9342"/>
                  </a:cubicBezTo>
                  <a:cubicBezTo>
                    <a:pt x="14134" y="9332"/>
                    <a:pt x="14102" y="9319"/>
                    <a:pt x="14070" y="9309"/>
                  </a:cubicBezTo>
                  <a:cubicBezTo>
                    <a:pt x="14120" y="9199"/>
                    <a:pt x="14225" y="9128"/>
                    <a:pt x="14331" y="9077"/>
                  </a:cubicBezTo>
                  <a:cubicBezTo>
                    <a:pt x="14496" y="8975"/>
                    <a:pt x="14655" y="8864"/>
                    <a:pt x="14822" y="8765"/>
                  </a:cubicBezTo>
                  <a:close/>
                  <a:moveTo>
                    <a:pt x="14247" y="8661"/>
                  </a:moveTo>
                  <a:cubicBezTo>
                    <a:pt x="14226" y="8640"/>
                    <a:pt x="14190" y="8628"/>
                    <a:pt x="14184" y="8597"/>
                  </a:cubicBezTo>
                  <a:cubicBezTo>
                    <a:pt x="14201" y="8568"/>
                    <a:pt x="14227" y="8545"/>
                    <a:pt x="14250" y="8521"/>
                  </a:cubicBezTo>
                  <a:cubicBezTo>
                    <a:pt x="14283" y="8536"/>
                    <a:pt x="14314" y="8563"/>
                    <a:pt x="14353" y="8557"/>
                  </a:cubicBezTo>
                  <a:cubicBezTo>
                    <a:pt x="14384" y="8559"/>
                    <a:pt x="14425" y="8541"/>
                    <a:pt x="14444" y="8576"/>
                  </a:cubicBezTo>
                  <a:cubicBezTo>
                    <a:pt x="14456" y="8680"/>
                    <a:pt x="14444" y="8799"/>
                    <a:pt x="14360" y="8871"/>
                  </a:cubicBezTo>
                  <a:cubicBezTo>
                    <a:pt x="14345" y="8792"/>
                    <a:pt x="14315" y="8709"/>
                    <a:pt x="14247" y="8661"/>
                  </a:cubicBezTo>
                  <a:close/>
                  <a:moveTo>
                    <a:pt x="13030" y="7926"/>
                  </a:moveTo>
                  <a:cubicBezTo>
                    <a:pt x="13094" y="7917"/>
                    <a:pt x="13137" y="7975"/>
                    <a:pt x="13190" y="8001"/>
                  </a:cubicBezTo>
                  <a:cubicBezTo>
                    <a:pt x="13217" y="8012"/>
                    <a:pt x="13216" y="8042"/>
                    <a:pt x="13219" y="8066"/>
                  </a:cubicBezTo>
                  <a:cubicBezTo>
                    <a:pt x="13155" y="8069"/>
                    <a:pt x="13093" y="8049"/>
                    <a:pt x="13030" y="8039"/>
                  </a:cubicBezTo>
                  <a:cubicBezTo>
                    <a:pt x="13024" y="8002"/>
                    <a:pt x="13024" y="7964"/>
                    <a:pt x="13030" y="7926"/>
                  </a:cubicBezTo>
                  <a:close/>
                  <a:moveTo>
                    <a:pt x="12960" y="8518"/>
                  </a:moveTo>
                  <a:cubicBezTo>
                    <a:pt x="13203" y="8339"/>
                    <a:pt x="13439" y="8139"/>
                    <a:pt x="13722" y="8027"/>
                  </a:cubicBezTo>
                  <a:cubicBezTo>
                    <a:pt x="13792" y="8001"/>
                    <a:pt x="13859" y="7960"/>
                    <a:pt x="13935" y="7957"/>
                  </a:cubicBezTo>
                  <a:cubicBezTo>
                    <a:pt x="13982" y="7948"/>
                    <a:pt x="14033" y="7956"/>
                    <a:pt x="14074" y="7926"/>
                  </a:cubicBezTo>
                  <a:cubicBezTo>
                    <a:pt x="14158" y="7870"/>
                    <a:pt x="14237" y="7802"/>
                    <a:pt x="14336" y="7771"/>
                  </a:cubicBezTo>
                  <a:cubicBezTo>
                    <a:pt x="14351" y="7808"/>
                    <a:pt x="14351" y="7847"/>
                    <a:pt x="14356" y="7886"/>
                  </a:cubicBezTo>
                  <a:cubicBezTo>
                    <a:pt x="14389" y="7945"/>
                    <a:pt x="14463" y="7961"/>
                    <a:pt x="14493" y="8022"/>
                  </a:cubicBezTo>
                  <a:cubicBezTo>
                    <a:pt x="14514" y="8066"/>
                    <a:pt x="14539" y="8112"/>
                    <a:pt x="14537" y="8164"/>
                  </a:cubicBezTo>
                  <a:cubicBezTo>
                    <a:pt x="14462" y="8169"/>
                    <a:pt x="14418" y="8080"/>
                    <a:pt x="14343" y="8082"/>
                  </a:cubicBezTo>
                  <a:cubicBezTo>
                    <a:pt x="14285" y="8078"/>
                    <a:pt x="14233" y="8109"/>
                    <a:pt x="14186" y="8139"/>
                  </a:cubicBezTo>
                  <a:cubicBezTo>
                    <a:pt x="14187" y="8146"/>
                    <a:pt x="14188" y="8158"/>
                    <a:pt x="14188" y="8164"/>
                  </a:cubicBezTo>
                  <a:cubicBezTo>
                    <a:pt x="14248" y="8192"/>
                    <a:pt x="14305" y="8227"/>
                    <a:pt x="14367" y="8251"/>
                  </a:cubicBezTo>
                  <a:cubicBezTo>
                    <a:pt x="14412" y="8269"/>
                    <a:pt x="14463" y="8214"/>
                    <a:pt x="14501" y="8254"/>
                  </a:cubicBezTo>
                  <a:cubicBezTo>
                    <a:pt x="14546" y="8288"/>
                    <a:pt x="14542" y="8357"/>
                    <a:pt x="14497" y="8389"/>
                  </a:cubicBezTo>
                  <a:cubicBezTo>
                    <a:pt x="14431" y="8396"/>
                    <a:pt x="14382" y="8330"/>
                    <a:pt x="14316" y="8340"/>
                  </a:cubicBezTo>
                  <a:cubicBezTo>
                    <a:pt x="14275" y="8340"/>
                    <a:pt x="14234" y="8345"/>
                    <a:pt x="14193" y="8341"/>
                  </a:cubicBezTo>
                  <a:cubicBezTo>
                    <a:pt x="14141" y="8312"/>
                    <a:pt x="14109" y="8260"/>
                    <a:pt x="14063" y="8223"/>
                  </a:cubicBezTo>
                  <a:cubicBezTo>
                    <a:pt x="14049" y="8220"/>
                    <a:pt x="14036" y="8220"/>
                    <a:pt x="14023" y="8222"/>
                  </a:cubicBezTo>
                  <a:cubicBezTo>
                    <a:pt x="14003" y="8275"/>
                    <a:pt x="13995" y="8333"/>
                    <a:pt x="14006" y="8388"/>
                  </a:cubicBezTo>
                  <a:cubicBezTo>
                    <a:pt x="14016" y="8428"/>
                    <a:pt x="14061" y="8465"/>
                    <a:pt x="14030" y="8507"/>
                  </a:cubicBezTo>
                  <a:cubicBezTo>
                    <a:pt x="13966" y="8453"/>
                    <a:pt x="13928" y="8371"/>
                    <a:pt x="13851" y="8333"/>
                  </a:cubicBezTo>
                  <a:cubicBezTo>
                    <a:pt x="13796" y="8302"/>
                    <a:pt x="13730" y="8307"/>
                    <a:pt x="13670" y="8317"/>
                  </a:cubicBezTo>
                  <a:cubicBezTo>
                    <a:pt x="13624" y="8345"/>
                    <a:pt x="13586" y="8384"/>
                    <a:pt x="13542" y="8415"/>
                  </a:cubicBezTo>
                  <a:cubicBezTo>
                    <a:pt x="13521" y="8428"/>
                    <a:pt x="13506" y="8447"/>
                    <a:pt x="13497" y="8470"/>
                  </a:cubicBezTo>
                  <a:cubicBezTo>
                    <a:pt x="13573" y="8491"/>
                    <a:pt x="13651" y="8510"/>
                    <a:pt x="13723" y="8546"/>
                  </a:cubicBezTo>
                  <a:cubicBezTo>
                    <a:pt x="13782" y="8514"/>
                    <a:pt x="13845" y="8462"/>
                    <a:pt x="13916" y="8485"/>
                  </a:cubicBezTo>
                  <a:cubicBezTo>
                    <a:pt x="13954" y="8517"/>
                    <a:pt x="14008" y="8549"/>
                    <a:pt x="14006" y="8604"/>
                  </a:cubicBezTo>
                  <a:cubicBezTo>
                    <a:pt x="13946" y="8606"/>
                    <a:pt x="13894" y="8560"/>
                    <a:pt x="13833" y="8570"/>
                  </a:cubicBezTo>
                  <a:cubicBezTo>
                    <a:pt x="13777" y="8587"/>
                    <a:pt x="13747" y="8642"/>
                    <a:pt x="13719" y="8689"/>
                  </a:cubicBezTo>
                  <a:cubicBezTo>
                    <a:pt x="13767" y="8691"/>
                    <a:pt x="13815" y="8700"/>
                    <a:pt x="13861" y="8715"/>
                  </a:cubicBezTo>
                  <a:cubicBezTo>
                    <a:pt x="13929" y="8743"/>
                    <a:pt x="13985" y="8667"/>
                    <a:pt x="14054" y="8677"/>
                  </a:cubicBezTo>
                  <a:cubicBezTo>
                    <a:pt x="14096" y="8674"/>
                    <a:pt x="14117" y="8714"/>
                    <a:pt x="14141" y="8740"/>
                  </a:cubicBezTo>
                  <a:cubicBezTo>
                    <a:pt x="14088" y="8738"/>
                    <a:pt x="14021" y="8716"/>
                    <a:pt x="13980" y="8761"/>
                  </a:cubicBezTo>
                  <a:cubicBezTo>
                    <a:pt x="13936" y="8798"/>
                    <a:pt x="13924" y="8857"/>
                    <a:pt x="13903" y="8908"/>
                  </a:cubicBezTo>
                  <a:cubicBezTo>
                    <a:pt x="13970" y="8911"/>
                    <a:pt x="14038" y="8909"/>
                    <a:pt x="14104" y="8900"/>
                  </a:cubicBezTo>
                  <a:cubicBezTo>
                    <a:pt x="14132" y="8850"/>
                    <a:pt x="14159" y="8797"/>
                    <a:pt x="14207" y="8763"/>
                  </a:cubicBezTo>
                  <a:cubicBezTo>
                    <a:pt x="14225" y="8777"/>
                    <a:pt x="14244" y="8792"/>
                    <a:pt x="14262" y="8808"/>
                  </a:cubicBezTo>
                  <a:cubicBezTo>
                    <a:pt x="14277" y="8879"/>
                    <a:pt x="14212" y="8933"/>
                    <a:pt x="14159" y="8968"/>
                  </a:cubicBezTo>
                  <a:cubicBezTo>
                    <a:pt x="14081" y="9003"/>
                    <a:pt x="14026" y="9069"/>
                    <a:pt x="13965" y="9126"/>
                  </a:cubicBezTo>
                  <a:cubicBezTo>
                    <a:pt x="13909" y="9177"/>
                    <a:pt x="13883" y="9256"/>
                    <a:pt x="13813" y="9294"/>
                  </a:cubicBezTo>
                  <a:cubicBezTo>
                    <a:pt x="13780" y="9311"/>
                    <a:pt x="13751" y="9344"/>
                    <a:pt x="13712" y="9347"/>
                  </a:cubicBezTo>
                  <a:cubicBezTo>
                    <a:pt x="13652" y="9294"/>
                    <a:pt x="13580" y="9234"/>
                    <a:pt x="13572" y="9151"/>
                  </a:cubicBezTo>
                  <a:cubicBezTo>
                    <a:pt x="13643" y="9155"/>
                    <a:pt x="13731" y="9125"/>
                    <a:pt x="13751" y="9049"/>
                  </a:cubicBezTo>
                  <a:cubicBezTo>
                    <a:pt x="13685" y="9033"/>
                    <a:pt x="13626" y="8999"/>
                    <a:pt x="13562" y="8980"/>
                  </a:cubicBezTo>
                  <a:cubicBezTo>
                    <a:pt x="13526" y="8964"/>
                    <a:pt x="13552" y="8941"/>
                    <a:pt x="13572" y="8924"/>
                  </a:cubicBezTo>
                  <a:cubicBezTo>
                    <a:pt x="13632" y="8907"/>
                    <a:pt x="13691" y="8944"/>
                    <a:pt x="13752" y="8936"/>
                  </a:cubicBezTo>
                  <a:cubicBezTo>
                    <a:pt x="13832" y="8936"/>
                    <a:pt x="13889" y="8859"/>
                    <a:pt x="13906" y="8788"/>
                  </a:cubicBezTo>
                  <a:cubicBezTo>
                    <a:pt x="13817" y="8770"/>
                    <a:pt x="13706" y="8737"/>
                    <a:pt x="13630" y="8803"/>
                  </a:cubicBezTo>
                  <a:cubicBezTo>
                    <a:pt x="13603" y="8823"/>
                    <a:pt x="13577" y="8847"/>
                    <a:pt x="13543" y="8851"/>
                  </a:cubicBezTo>
                  <a:cubicBezTo>
                    <a:pt x="13533" y="8796"/>
                    <a:pt x="13592" y="8758"/>
                    <a:pt x="13577" y="8703"/>
                  </a:cubicBezTo>
                  <a:cubicBezTo>
                    <a:pt x="13553" y="8653"/>
                    <a:pt x="13519" y="8602"/>
                    <a:pt x="13465" y="8582"/>
                  </a:cubicBezTo>
                  <a:cubicBezTo>
                    <a:pt x="13449" y="8656"/>
                    <a:pt x="13401" y="8729"/>
                    <a:pt x="13431" y="8808"/>
                  </a:cubicBezTo>
                  <a:cubicBezTo>
                    <a:pt x="13457" y="8868"/>
                    <a:pt x="13430" y="8931"/>
                    <a:pt x="13390" y="8977"/>
                  </a:cubicBezTo>
                  <a:cubicBezTo>
                    <a:pt x="13376" y="8980"/>
                    <a:pt x="13362" y="8981"/>
                    <a:pt x="13347" y="8982"/>
                  </a:cubicBezTo>
                  <a:cubicBezTo>
                    <a:pt x="13304" y="8917"/>
                    <a:pt x="13257" y="8855"/>
                    <a:pt x="13209" y="8793"/>
                  </a:cubicBezTo>
                  <a:cubicBezTo>
                    <a:pt x="13230" y="8751"/>
                    <a:pt x="13255" y="8710"/>
                    <a:pt x="13272" y="8665"/>
                  </a:cubicBezTo>
                  <a:cubicBezTo>
                    <a:pt x="13286" y="8581"/>
                    <a:pt x="13256" y="8500"/>
                    <a:pt x="13239" y="8419"/>
                  </a:cubicBezTo>
                  <a:cubicBezTo>
                    <a:pt x="13225" y="8419"/>
                    <a:pt x="13211" y="8419"/>
                    <a:pt x="13197" y="8420"/>
                  </a:cubicBezTo>
                  <a:cubicBezTo>
                    <a:pt x="13160" y="8471"/>
                    <a:pt x="13140" y="8532"/>
                    <a:pt x="13109" y="8587"/>
                  </a:cubicBezTo>
                  <a:cubicBezTo>
                    <a:pt x="13092" y="8621"/>
                    <a:pt x="13095" y="8660"/>
                    <a:pt x="13091" y="8696"/>
                  </a:cubicBezTo>
                  <a:cubicBezTo>
                    <a:pt x="13050" y="8701"/>
                    <a:pt x="13031" y="8663"/>
                    <a:pt x="13007" y="8639"/>
                  </a:cubicBezTo>
                  <a:cubicBezTo>
                    <a:pt x="12985" y="8615"/>
                    <a:pt x="12960" y="8595"/>
                    <a:pt x="12935" y="8576"/>
                  </a:cubicBezTo>
                  <a:cubicBezTo>
                    <a:pt x="12938" y="8555"/>
                    <a:pt x="12937" y="8529"/>
                    <a:pt x="12960" y="8518"/>
                  </a:cubicBezTo>
                  <a:close/>
                  <a:moveTo>
                    <a:pt x="12766" y="8650"/>
                  </a:moveTo>
                  <a:cubicBezTo>
                    <a:pt x="12849" y="8654"/>
                    <a:pt x="12938" y="8683"/>
                    <a:pt x="12988" y="8755"/>
                  </a:cubicBezTo>
                  <a:cubicBezTo>
                    <a:pt x="12927" y="8773"/>
                    <a:pt x="12862" y="8708"/>
                    <a:pt x="12809" y="8757"/>
                  </a:cubicBezTo>
                  <a:cubicBezTo>
                    <a:pt x="12754" y="8799"/>
                    <a:pt x="12692" y="8849"/>
                    <a:pt x="12684" y="8922"/>
                  </a:cubicBezTo>
                  <a:cubicBezTo>
                    <a:pt x="12750" y="8925"/>
                    <a:pt x="12822" y="8936"/>
                    <a:pt x="12882" y="8901"/>
                  </a:cubicBezTo>
                  <a:cubicBezTo>
                    <a:pt x="12968" y="8855"/>
                    <a:pt x="13088" y="8834"/>
                    <a:pt x="13166" y="8906"/>
                  </a:cubicBezTo>
                  <a:cubicBezTo>
                    <a:pt x="13224" y="8960"/>
                    <a:pt x="13280" y="9020"/>
                    <a:pt x="13307" y="9096"/>
                  </a:cubicBezTo>
                  <a:cubicBezTo>
                    <a:pt x="13317" y="9134"/>
                    <a:pt x="13291" y="9181"/>
                    <a:pt x="13247" y="9167"/>
                  </a:cubicBezTo>
                  <a:cubicBezTo>
                    <a:pt x="13231" y="9122"/>
                    <a:pt x="13224" y="9075"/>
                    <a:pt x="13206" y="9031"/>
                  </a:cubicBezTo>
                  <a:cubicBezTo>
                    <a:pt x="13187" y="8999"/>
                    <a:pt x="13151" y="8981"/>
                    <a:pt x="13123" y="8959"/>
                  </a:cubicBezTo>
                  <a:cubicBezTo>
                    <a:pt x="13092" y="9019"/>
                    <a:pt x="13107" y="9091"/>
                    <a:pt x="13105" y="9156"/>
                  </a:cubicBezTo>
                  <a:cubicBezTo>
                    <a:pt x="13131" y="9203"/>
                    <a:pt x="13185" y="9230"/>
                    <a:pt x="13212" y="9278"/>
                  </a:cubicBezTo>
                  <a:cubicBezTo>
                    <a:pt x="13224" y="9342"/>
                    <a:pt x="13193" y="9401"/>
                    <a:pt x="13178" y="9461"/>
                  </a:cubicBezTo>
                  <a:cubicBezTo>
                    <a:pt x="13158" y="9530"/>
                    <a:pt x="13130" y="9601"/>
                    <a:pt x="13075" y="9649"/>
                  </a:cubicBezTo>
                  <a:cubicBezTo>
                    <a:pt x="13056" y="9653"/>
                    <a:pt x="13037" y="9655"/>
                    <a:pt x="13018" y="9657"/>
                  </a:cubicBezTo>
                  <a:cubicBezTo>
                    <a:pt x="13009" y="9611"/>
                    <a:pt x="13011" y="9557"/>
                    <a:pt x="12977" y="9521"/>
                  </a:cubicBezTo>
                  <a:cubicBezTo>
                    <a:pt x="12958" y="9497"/>
                    <a:pt x="12934" y="9476"/>
                    <a:pt x="12925" y="9447"/>
                  </a:cubicBezTo>
                  <a:cubicBezTo>
                    <a:pt x="12955" y="9404"/>
                    <a:pt x="13006" y="9366"/>
                    <a:pt x="13003" y="9308"/>
                  </a:cubicBezTo>
                  <a:cubicBezTo>
                    <a:pt x="13008" y="9251"/>
                    <a:pt x="12976" y="9200"/>
                    <a:pt x="12949" y="9152"/>
                  </a:cubicBezTo>
                  <a:cubicBezTo>
                    <a:pt x="12943" y="9152"/>
                    <a:pt x="12931" y="9150"/>
                    <a:pt x="12925" y="9150"/>
                  </a:cubicBezTo>
                  <a:cubicBezTo>
                    <a:pt x="12887" y="9212"/>
                    <a:pt x="12852" y="9278"/>
                    <a:pt x="12828" y="9347"/>
                  </a:cubicBezTo>
                  <a:cubicBezTo>
                    <a:pt x="12802" y="9355"/>
                    <a:pt x="12785" y="9347"/>
                    <a:pt x="12775" y="9323"/>
                  </a:cubicBezTo>
                  <a:cubicBezTo>
                    <a:pt x="12764" y="9281"/>
                    <a:pt x="12774" y="9237"/>
                    <a:pt x="12768" y="9194"/>
                  </a:cubicBezTo>
                  <a:cubicBezTo>
                    <a:pt x="12730" y="9121"/>
                    <a:pt x="12658" y="9069"/>
                    <a:pt x="12577" y="9056"/>
                  </a:cubicBezTo>
                  <a:cubicBezTo>
                    <a:pt x="12561" y="9135"/>
                    <a:pt x="12595" y="9211"/>
                    <a:pt x="12590" y="9290"/>
                  </a:cubicBezTo>
                  <a:cubicBezTo>
                    <a:pt x="12619" y="9329"/>
                    <a:pt x="12663" y="9348"/>
                    <a:pt x="12704" y="9370"/>
                  </a:cubicBezTo>
                  <a:cubicBezTo>
                    <a:pt x="12740" y="9402"/>
                    <a:pt x="12788" y="9434"/>
                    <a:pt x="12792" y="9486"/>
                  </a:cubicBezTo>
                  <a:cubicBezTo>
                    <a:pt x="12735" y="9486"/>
                    <a:pt x="12681" y="9463"/>
                    <a:pt x="12623" y="9466"/>
                  </a:cubicBezTo>
                  <a:cubicBezTo>
                    <a:pt x="12592" y="9506"/>
                    <a:pt x="12534" y="9536"/>
                    <a:pt x="12529" y="9589"/>
                  </a:cubicBezTo>
                  <a:cubicBezTo>
                    <a:pt x="12578" y="9646"/>
                    <a:pt x="12659" y="9639"/>
                    <a:pt x="12726" y="9632"/>
                  </a:cubicBezTo>
                  <a:cubicBezTo>
                    <a:pt x="12764" y="9614"/>
                    <a:pt x="12790" y="9579"/>
                    <a:pt x="12825" y="9557"/>
                  </a:cubicBezTo>
                  <a:cubicBezTo>
                    <a:pt x="12850" y="9554"/>
                    <a:pt x="12876" y="9554"/>
                    <a:pt x="12902" y="9559"/>
                  </a:cubicBezTo>
                  <a:cubicBezTo>
                    <a:pt x="12952" y="9620"/>
                    <a:pt x="12922" y="9707"/>
                    <a:pt x="12888" y="9769"/>
                  </a:cubicBezTo>
                  <a:cubicBezTo>
                    <a:pt x="12834" y="9839"/>
                    <a:pt x="12772" y="9911"/>
                    <a:pt x="12682" y="9933"/>
                  </a:cubicBezTo>
                  <a:cubicBezTo>
                    <a:pt x="12585" y="9956"/>
                    <a:pt x="12484" y="9981"/>
                    <a:pt x="12384" y="9966"/>
                  </a:cubicBezTo>
                  <a:cubicBezTo>
                    <a:pt x="12359" y="9913"/>
                    <a:pt x="12335" y="9854"/>
                    <a:pt x="12351" y="9795"/>
                  </a:cubicBezTo>
                  <a:cubicBezTo>
                    <a:pt x="12378" y="9697"/>
                    <a:pt x="12356" y="9589"/>
                    <a:pt x="12402" y="9496"/>
                  </a:cubicBezTo>
                  <a:cubicBezTo>
                    <a:pt x="12430" y="9432"/>
                    <a:pt x="12424" y="9361"/>
                    <a:pt x="12423" y="9292"/>
                  </a:cubicBezTo>
                  <a:cubicBezTo>
                    <a:pt x="12421" y="9218"/>
                    <a:pt x="12445" y="9146"/>
                    <a:pt x="12467" y="9076"/>
                  </a:cubicBezTo>
                  <a:cubicBezTo>
                    <a:pt x="12466" y="8986"/>
                    <a:pt x="12530" y="8919"/>
                    <a:pt x="12576" y="8848"/>
                  </a:cubicBezTo>
                  <a:cubicBezTo>
                    <a:pt x="12630" y="8774"/>
                    <a:pt x="12687" y="8698"/>
                    <a:pt x="12766" y="8650"/>
                  </a:cubicBezTo>
                  <a:close/>
                  <a:moveTo>
                    <a:pt x="12582" y="8655"/>
                  </a:moveTo>
                  <a:cubicBezTo>
                    <a:pt x="12543" y="8691"/>
                    <a:pt x="12512" y="8745"/>
                    <a:pt x="12457" y="8758"/>
                  </a:cubicBezTo>
                  <a:cubicBezTo>
                    <a:pt x="12422" y="8715"/>
                    <a:pt x="12457" y="8667"/>
                    <a:pt x="12471" y="8624"/>
                  </a:cubicBezTo>
                  <a:cubicBezTo>
                    <a:pt x="12516" y="8608"/>
                    <a:pt x="12558" y="8571"/>
                    <a:pt x="12609" y="8584"/>
                  </a:cubicBezTo>
                  <a:cubicBezTo>
                    <a:pt x="12639" y="8612"/>
                    <a:pt x="12598" y="8634"/>
                    <a:pt x="12582" y="8655"/>
                  </a:cubicBezTo>
                  <a:close/>
                  <a:moveTo>
                    <a:pt x="12592" y="8342"/>
                  </a:moveTo>
                  <a:cubicBezTo>
                    <a:pt x="12591" y="8353"/>
                    <a:pt x="12591" y="8374"/>
                    <a:pt x="12590" y="8385"/>
                  </a:cubicBezTo>
                  <a:cubicBezTo>
                    <a:pt x="12549" y="8386"/>
                    <a:pt x="12504" y="8395"/>
                    <a:pt x="12469" y="8368"/>
                  </a:cubicBezTo>
                  <a:cubicBezTo>
                    <a:pt x="12466" y="8343"/>
                    <a:pt x="12466" y="8318"/>
                    <a:pt x="12467" y="8293"/>
                  </a:cubicBezTo>
                  <a:cubicBezTo>
                    <a:pt x="12516" y="8288"/>
                    <a:pt x="12553" y="8318"/>
                    <a:pt x="12592" y="8342"/>
                  </a:cubicBezTo>
                  <a:close/>
                  <a:moveTo>
                    <a:pt x="12704" y="6769"/>
                  </a:moveTo>
                  <a:cubicBezTo>
                    <a:pt x="12666" y="6850"/>
                    <a:pt x="12691" y="6941"/>
                    <a:pt x="12678" y="7026"/>
                  </a:cubicBezTo>
                  <a:cubicBezTo>
                    <a:pt x="12653" y="7144"/>
                    <a:pt x="12642" y="7268"/>
                    <a:pt x="12582" y="7375"/>
                  </a:cubicBezTo>
                  <a:cubicBezTo>
                    <a:pt x="12569" y="7394"/>
                    <a:pt x="12551" y="7408"/>
                    <a:pt x="12536" y="7424"/>
                  </a:cubicBezTo>
                  <a:cubicBezTo>
                    <a:pt x="12491" y="7382"/>
                    <a:pt x="12464" y="7326"/>
                    <a:pt x="12439" y="7271"/>
                  </a:cubicBezTo>
                  <a:cubicBezTo>
                    <a:pt x="12438" y="7179"/>
                    <a:pt x="12439" y="7086"/>
                    <a:pt x="12415" y="6996"/>
                  </a:cubicBezTo>
                  <a:cubicBezTo>
                    <a:pt x="12394" y="6930"/>
                    <a:pt x="12335" y="6875"/>
                    <a:pt x="12265" y="6870"/>
                  </a:cubicBezTo>
                  <a:cubicBezTo>
                    <a:pt x="12223" y="6868"/>
                    <a:pt x="12182" y="6859"/>
                    <a:pt x="12140" y="6853"/>
                  </a:cubicBezTo>
                  <a:cubicBezTo>
                    <a:pt x="12148" y="6916"/>
                    <a:pt x="12218" y="6943"/>
                    <a:pt x="12234" y="7002"/>
                  </a:cubicBezTo>
                  <a:cubicBezTo>
                    <a:pt x="12245" y="7044"/>
                    <a:pt x="12250" y="7088"/>
                    <a:pt x="12275" y="7124"/>
                  </a:cubicBezTo>
                  <a:cubicBezTo>
                    <a:pt x="12294" y="7153"/>
                    <a:pt x="12322" y="7181"/>
                    <a:pt x="12318" y="7220"/>
                  </a:cubicBezTo>
                  <a:cubicBezTo>
                    <a:pt x="12273" y="7219"/>
                    <a:pt x="12221" y="7213"/>
                    <a:pt x="12187" y="7182"/>
                  </a:cubicBezTo>
                  <a:cubicBezTo>
                    <a:pt x="12156" y="7136"/>
                    <a:pt x="12131" y="7082"/>
                    <a:pt x="12082" y="7051"/>
                  </a:cubicBezTo>
                  <a:cubicBezTo>
                    <a:pt x="12031" y="7048"/>
                    <a:pt x="11980" y="7047"/>
                    <a:pt x="11929" y="7053"/>
                  </a:cubicBezTo>
                  <a:cubicBezTo>
                    <a:pt x="11873" y="7077"/>
                    <a:pt x="11821" y="7109"/>
                    <a:pt x="11765" y="7133"/>
                  </a:cubicBezTo>
                  <a:cubicBezTo>
                    <a:pt x="11765" y="7145"/>
                    <a:pt x="11766" y="7170"/>
                    <a:pt x="11767" y="7182"/>
                  </a:cubicBezTo>
                  <a:cubicBezTo>
                    <a:pt x="11862" y="7215"/>
                    <a:pt x="11942" y="7282"/>
                    <a:pt x="12043" y="7301"/>
                  </a:cubicBezTo>
                  <a:cubicBezTo>
                    <a:pt x="12017" y="7355"/>
                    <a:pt x="11981" y="7403"/>
                    <a:pt x="11946" y="7452"/>
                  </a:cubicBezTo>
                  <a:cubicBezTo>
                    <a:pt x="11893" y="7399"/>
                    <a:pt x="11822" y="7339"/>
                    <a:pt x="11742" y="7359"/>
                  </a:cubicBezTo>
                  <a:cubicBezTo>
                    <a:pt x="11655" y="7424"/>
                    <a:pt x="11588" y="7513"/>
                    <a:pt x="11501" y="7578"/>
                  </a:cubicBezTo>
                  <a:cubicBezTo>
                    <a:pt x="11474" y="7594"/>
                    <a:pt x="11442" y="7597"/>
                    <a:pt x="11412" y="7602"/>
                  </a:cubicBezTo>
                  <a:cubicBezTo>
                    <a:pt x="11406" y="7591"/>
                    <a:pt x="11394" y="7570"/>
                    <a:pt x="11388" y="7559"/>
                  </a:cubicBezTo>
                  <a:cubicBezTo>
                    <a:pt x="11434" y="7485"/>
                    <a:pt x="11522" y="7421"/>
                    <a:pt x="11509" y="7325"/>
                  </a:cubicBezTo>
                  <a:cubicBezTo>
                    <a:pt x="11506" y="7251"/>
                    <a:pt x="11482" y="7178"/>
                    <a:pt x="11426" y="7128"/>
                  </a:cubicBezTo>
                  <a:cubicBezTo>
                    <a:pt x="11390" y="7193"/>
                    <a:pt x="11350" y="7255"/>
                    <a:pt x="11312" y="7319"/>
                  </a:cubicBezTo>
                  <a:cubicBezTo>
                    <a:pt x="11272" y="7388"/>
                    <a:pt x="11355" y="7457"/>
                    <a:pt x="11325" y="7528"/>
                  </a:cubicBezTo>
                  <a:cubicBezTo>
                    <a:pt x="11308" y="7557"/>
                    <a:pt x="11281" y="7576"/>
                    <a:pt x="11250" y="7585"/>
                  </a:cubicBezTo>
                  <a:cubicBezTo>
                    <a:pt x="11194" y="7601"/>
                    <a:pt x="11160" y="7657"/>
                    <a:pt x="11101" y="7667"/>
                  </a:cubicBezTo>
                  <a:cubicBezTo>
                    <a:pt x="11094" y="7586"/>
                    <a:pt x="11092" y="7504"/>
                    <a:pt x="11070" y="7426"/>
                  </a:cubicBezTo>
                  <a:cubicBezTo>
                    <a:pt x="11063" y="7399"/>
                    <a:pt x="11054" y="7372"/>
                    <a:pt x="11057" y="7345"/>
                  </a:cubicBezTo>
                  <a:cubicBezTo>
                    <a:pt x="11106" y="7329"/>
                    <a:pt x="11169" y="7338"/>
                    <a:pt x="11207" y="7296"/>
                  </a:cubicBezTo>
                  <a:cubicBezTo>
                    <a:pt x="11201" y="7224"/>
                    <a:pt x="11114" y="7206"/>
                    <a:pt x="11074" y="7156"/>
                  </a:cubicBezTo>
                  <a:cubicBezTo>
                    <a:pt x="11068" y="7060"/>
                    <a:pt x="11056" y="6945"/>
                    <a:pt x="11137" y="6875"/>
                  </a:cubicBezTo>
                  <a:cubicBezTo>
                    <a:pt x="11205" y="6792"/>
                    <a:pt x="11325" y="6788"/>
                    <a:pt x="11393" y="6706"/>
                  </a:cubicBezTo>
                  <a:cubicBezTo>
                    <a:pt x="11412" y="6684"/>
                    <a:pt x="11430" y="6662"/>
                    <a:pt x="11449" y="6639"/>
                  </a:cubicBezTo>
                  <a:cubicBezTo>
                    <a:pt x="11465" y="6639"/>
                    <a:pt x="11480" y="6639"/>
                    <a:pt x="11496" y="6639"/>
                  </a:cubicBezTo>
                  <a:cubicBezTo>
                    <a:pt x="11494" y="6688"/>
                    <a:pt x="11489" y="6738"/>
                    <a:pt x="11499" y="6786"/>
                  </a:cubicBezTo>
                  <a:cubicBezTo>
                    <a:pt x="11519" y="6845"/>
                    <a:pt x="11578" y="6874"/>
                    <a:pt x="11629" y="6900"/>
                  </a:cubicBezTo>
                  <a:cubicBezTo>
                    <a:pt x="11660" y="6919"/>
                    <a:pt x="11697" y="6915"/>
                    <a:pt x="11731" y="6916"/>
                  </a:cubicBezTo>
                  <a:cubicBezTo>
                    <a:pt x="11717" y="6861"/>
                    <a:pt x="11694" y="6809"/>
                    <a:pt x="11681" y="6753"/>
                  </a:cubicBezTo>
                  <a:cubicBezTo>
                    <a:pt x="11672" y="6712"/>
                    <a:pt x="11636" y="6680"/>
                    <a:pt x="11642" y="6635"/>
                  </a:cubicBezTo>
                  <a:cubicBezTo>
                    <a:pt x="11651" y="6636"/>
                    <a:pt x="11670" y="6639"/>
                    <a:pt x="11680" y="6639"/>
                  </a:cubicBezTo>
                  <a:cubicBezTo>
                    <a:pt x="11720" y="6686"/>
                    <a:pt x="11744" y="6743"/>
                    <a:pt x="11766" y="6799"/>
                  </a:cubicBezTo>
                  <a:cubicBezTo>
                    <a:pt x="11780" y="6841"/>
                    <a:pt x="11825" y="6856"/>
                    <a:pt x="11862" y="6872"/>
                  </a:cubicBezTo>
                  <a:cubicBezTo>
                    <a:pt x="11920" y="6896"/>
                    <a:pt x="11975" y="6931"/>
                    <a:pt x="12039" y="6932"/>
                  </a:cubicBezTo>
                  <a:cubicBezTo>
                    <a:pt x="12047" y="6867"/>
                    <a:pt x="12049" y="6798"/>
                    <a:pt x="12019" y="6737"/>
                  </a:cubicBezTo>
                  <a:cubicBezTo>
                    <a:pt x="11995" y="6682"/>
                    <a:pt x="11944" y="6645"/>
                    <a:pt x="11892" y="6617"/>
                  </a:cubicBezTo>
                  <a:cubicBezTo>
                    <a:pt x="11853" y="6605"/>
                    <a:pt x="11806" y="6619"/>
                    <a:pt x="11770" y="6593"/>
                  </a:cubicBezTo>
                  <a:cubicBezTo>
                    <a:pt x="11739" y="6571"/>
                    <a:pt x="11714" y="6541"/>
                    <a:pt x="11689" y="6511"/>
                  </a:cubicBezTo>
                  <a:cubicBezTo>
                    <a:pt x="11734" y="6493"/>
                    <a:pt x="11782" y="6477"/>
                    <a:pt x="11824" y="6452"/>
                  </a:cubicBezTo>
                  <a:cubicBezTo>
                    <a:pt x="11875" y="6393"/>
                    <a:pt x="11854" y="6311"/>
                    <a:pt x="11858" y="6240"/>
                  </a:cubicBezTo>
                  <a:cubicBezTo>
                    <a:pt x="11877" y="6242"/>
                    <a:pt x="11898" y="6245"/>
                    <a:pt x="11918" y="6247"/>
                  </a:cubicBezTo>
                  <a:cubicBezTo>
                    <a:pt x="11966" y="6200"/>
                    <a:pt x="12026" y="6162"/>
                    <a:pt x="12096" y="6161"/>
                  </a:cubicBezTo>
                  <a:cubicBezTo>
                    <a:pt x="12048" y="6235"/>
                    <a:pt x="11993" y="6307"/>
                    <a:pt x="11965" y="6392"/>
                  </a:cubicBezTo>
                  <a:cubicBezTo>
                    <a:pt x="12020" y="6395"/>
                    <a:pt x="12073" y="6405"/>
                    <a:pt x="12127" y="6412"/>
                  </a:cubicBezTo>
                  <a:cubicBezTo>
                    <a:pt x="12202" y="6407"/>
                    <a:pt x="12276" y="6373"/>
                    <a:pt x="12330" y="6320"/>
                  </a:cubicBezTo>
                  <a:cubicBezTo>
                    <a:pt x="12367" y="6288"/>
                    <a:pt x="12401" y="6246"/>
                    <a:pt x="12449" y="6232"/>
                  </a:cubicBezTo>
                  <a:cubicBezTo>
                    <a:pt x="12512" y="6223"/>
                    <a:pt x="12531" y="6298"/>
                    <a:pt x="12561" y="6337"/>
                  </a:cubicBezTo>
                  <a:cubicBezTo>
                    <a:pt x="12619" y="6392"/>
                    <a:pt x="12719" y="6403"/>
                    <a:pt x="12752" y="6485"/>
                  </a:cubicBezTo>
                  <a:cubicBezTo>
                    <a:pt x="12779" y="6582"/>
                    <a:pt x="12730" y="6676"/>
                    <a:pt x="12704" y="6769"/>
                  </a:cubicBezTo>
                  <a:close/>
                  <a:moveTo>
                    <a:pt x="12829" y="5428"/>
                  </a:moveTo>
                  <a:cubicBezTo>
                    <a:pt x="12806" y="5500"/>
                    <a:pt x="12835" y="5572"/>
                    <a:pt x="12832" y="5645"/>
                  </a:cubicBezTo>
                  <a:cubicBezTo>
                    <a:pt x="12830" y="5804"/>
                    <a:pt x="12845" y="5967"/>
                    <a:pt x="12808" y="6124"/>
                  </a:cubicBezTo>
                  <a:cubicBezTo>
                    <a:pt x="12795" y="6173"/>
                    <a:pt x="12768" y="6247"/>
                    <a:pt x="12704" y="6232"/>
                  </a:cubicBezTo>
                  <a:cubicBezTo>
                    <a:pt x="12657" y="6196"/>
                    <a:pt x="12593" y="6132"/>
                    <a:pt x="12627" y="6069"/>
                  </a:cubicBezTo>
                  <a:cubicBezTo>
                    <a:pt x="12668" y="6009"/>
                    <a:pt x="12654" y="5933"/>
                    <a:pt x="12648" y="5866"/>
                  </a:cubicBezTo>
                  <a:cubicBezTo>
                    <a:pt x="12626" y="5818"/>
                    <a:pt x="12603" y="5770"/>
                    <a:pt x="12578" y="5724"/>
                  </a:cubicBezTo>
                  <a:cubicBezTo>
                    <a:pt x="12551" y="5744"/>
                    <a:pt x="12538" y="5788"/>
                    <a:pt x="12497" y="5779"/>
                  </a:cubicBezTo>
                  <a:cubicBezTo>
                    <a:pt x="12513" y="5695"/>
                    <a:pt x="12516" y="5611"/>
                    <a:pt x="12518" y="5526"/>
                  </a:cubicBezTo>
                  <a:cubicBezTo>
                    <a:pt x="12562" y="5463"/>
                    <a:pt x="12649" y="5440"/>
                    <a:pt x="12678" y="5365"/>
                  </a:cubicBezTo>
                  <a:cubicBezTo>
                    <a:pt x="12686" y="5271"/>
                    <a:pt x="12686" y="5176"/>
                    <a:pt x="12680" y="5083"/>
                  </a:cubicBezTo>
                  <a:cubicBezTo>
                    <a:pt x="12585" y="5100"/>
                    <a:pt x="12542" y="5196"/>
                    <a:pt x="12486" y="5263"/>
                  </a:cubicBezTo>
                  <a:cubicBezTo>
                    <a:pt x="12483" y="5292"/>
                    <a:pt x="12482" y="5321"/>
                    <a:pt x="12481" y="5350"/>
                  </a:cubicBezTo>
                  <a:cubicBezTo>
                    <a:pt x="12467" y="5351"/>
                    <a:pt x="12439" y="5353"/>
                    <a:pt x="12425" y="5354"/>
                  </a:cubicBezTo>
                  <a:cubicBezTo>
                    <a:pt x="12399" y="5245"/>
                    <a:pt x="12325" y="5159"/>
                    <a:pt x="12266" y="5067"/>
                  </a:cubicBezTo>
                  <a:cubicBezTo>
                    <a:pt x="12256" y="5053"/>
                    <a:pt x="12255" y="5036"/>
                    <a:pt x="12250" y="5021"/>
                  </a:cubicBezTo>
                  <a:cubicBezTo>
                    <a:pt x="12283" y="4987"/>
                    <a:pt x="12322" y="4958"/>
                    <a:pt x="12345" y="4916"/>
                  </a:cubicBezTo>
                  <a:cubicBezTo>
                    <a:pt x="12367" y="4786"/>
                    <a:pt x="12314" y="4659"/>
                    <a:pt x="12254" y="4546"/>
                  </a:cubicBezTo>
                  <a:cubicBezTo>
                    <a:pt x="12214" y="4581"/>
                    <a:pt x="12205" y="4636"/>
                    <a:pt x="12182" y="4681"/>
                  </a:cubicBezTo>
                  <a:cubicBezTo>
                    <a:pt x="12161" y="4723"/>
                    <a:pt x="12128" y="4759"/>
                    <a:pt x="12108" y="4801"/>
                  </a:cubicBezTo>
                  <a:cubicBezTo>
                    <a:pt x="12100" y="4860"/>
                    <a:pt x="12108" y="4920"/>
                    <a:pt x="12103" y="4979"/>
                  </a:cubicBezTo>
                  <a:cubicBezTo>
                    <a:pt x="12052" y="4947"/>
                    <a:pt x="12004" y="4910"/>
                    <a:pt x="11959" y="4871"/>
                  </a:cubicBezTo>
                  <a:cubicBezTo>
                    <a:pt x="11919" y="4836"/>
                    <a:pt x="11903" y="4773"/>
                    <a:pt x="11848" y="4760"/>
                  </a:cubicBezTo>
                  <a:cubicBezTo>
                    <a:pt x="11788" y="4739"/>
                    <a:pt x="11718" y="4729"/>
                    <a:pt x="11659" y="4757"/>
                  </a:cubicBezTo>
                  <a:cubicBezTo>
                    <a:pt x="11630" y="4770"/>
                    <a:pt x="11599" y="4776"/>
                    <a:pt x="11568" y="4774"/>
                  </a:cubicBezTo>
                  <a:cubicBezTo>
                    <a:pt x="11598" y="4686"/>
                    <a:pt x="11661" y="4612"/>
                    <a:pt x="11731" y="4552"/>
                  </a:cubicBezTo>
                  <a:cubicBezTo>
                    <a:pt x="11801" y="4484"/>
                    <a:pt x="11878" y="4425"/>
                    <a:pt x="11953" y="4364"/>
                  </a:cubicBezTo>
                  <a:cubicBezTo>
                    <a:pt x="12021" y="4320"/>
                    <a:pt x="12101" y="4304"/>
                    <a:pt x="12176" y="4276"/>
                  </a:cubicBezTo>
                  <a:cubicBezTo>
                    <a:pt x="12253" y="4263"/>
                    <a:pt x="12334" y="4265"/>
                    <a:pt x="12409" y="4286"/>
                  </a:cubicBezTo>
                  <a:cubicBezTo>
                    <a:pt x="12410" y="4383"/>
                    <a:pt x="12398" y="4481"/>
                    <a:pt x="12411" y="4578"/>
                  </a:cubicBezTo>
                  <a:cubicBezTo>
                    <a:pt x="12433" y="4651"/>
                    <a:pt x="12463" y="4721"/>
                    <a:pt x="12499" y="4788"/>
                  </a:cubicBezTo>
                  <a:cubicBezTo>
                    <a:pt x="12536" y="4744"/>
                    <a:pt x="12571" y="4699"/>
                    <a:pt x="12613" y="4659"/>
                  </a:cubicBezTo>
                  <a:cubicBezTo>
                    <a:pt x="12655" y="4621"/>
                    <a:pt x="12651" y="4559"/>
                    <a:pt x="12664" y="4507"/>
                  </a:cubicBezTo>
                  <a:cubicBezTo>
                    <a:pt x="12652" y="4458"/>
                    <a:pt x="12594" y="4426"/>
                    <a:pt x="12601" y="4370"/>
                  </a:cubicBezTo>
                  <a:cubicBezTo>
                    <a:pt x="12671" y="4391"/>
                    <a:pt x="12745" y="4431"/>
                    <a:pt x="12770" y="4506"/>
                  </a:cubicBezTo>
                  <a:cubicBezTo>
                    <a:pt x="12795" y="4587"/>
                    <a:pt x="12876" y="4624"/>
                    <a:pt x="12923" y="4689"/>
                  </a:cubicBezTo>
                  <a:cubicBezTo>
                    <a:pt x="12880" y="4933"/>
                    <a:pt x="12847" y="5181"/>
                    <a:pt x="12829" y="5428"/>
                  </a:cubicBezTo>
                  <a:close/>
                </a:path>
              </a:pathLst>
            </a:custGeom>
            <a:solidFill>
              <a:srgbClr val="00B05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81" name="Tree6">
              <a:extLst>
                <a:ext uri="{FF2B5EF4-FFF2-40B4-BE49-F238E27FC236}">
                  <a16:creationId xmlns:a16="http://schemas.microsoft.com/office/drawing/2014/main" id="{5F8E8AB3-5AE4-4D84-AFD0-87BDF2CBCA79}"/>
                </a:ext>
              </a:extLst>
            </p:cNvPr>
            <p:cNvSpPr>
              <a:spLocks noChangeAspect="1" noEditPoints="1"/>
            </p:cNvSpPr>
            <p:nvPr>
              <p:custDataLst>
                <p:tags r:id="rId3"/>
              </p:custDataLst>
            </p:nvPr>
          </p:nvSpPr>
          <p:spPr bwMode="auto">
            <a:xfrm>
              <a:off x="3372061" y="3267138"/>
              <a:ext cx="577795" cy="618011"/>
            </a:xfrm>
            <a:custGeom>
              <a:avLst/>
              <a:gdLst>
                <a:gd name="T0" fmla="*/ 152 w 152"/>
                <a:gd name="T1" fmla="*/ 59 h 162"/>
                <a:gd name="T2" fmla="*/ 140 w 152"/>
                <a:gd name="T3" fmla="*/ 39 h 162"/>
                <a:gd name="T4" fmla="*/ 124 w 152"/>
                <a:gd name="T5" fmla="*/ 25 h 162"/>
                <a:gd name="T6" fmla="*/ 120 w 152"/>
                <a:gd name="T7" fmla="*/ 25 h 162"/>
                <a:gd name="T8" fmla="*/ 104 w 152"/>
                <a:gd name="T9" fmla="*/ 12 h 162"/>
                <a:gd name="T10" fmla="*/ 95 w 152"/>
                <a:gd name="T11" fmla="*/ 15 h 162"/>
                <a:gd name="T12" fmla="*/ 95 w 152"/>
                <a:gd name="T13" fmla="*/ 15 h 162"/>
                <a:gd name="T14" fmla="*/ 80 w 152"/>
                <a:gd name="T15" fmla="*/ 0 h 162"/>
                <a:gd name="T16" fmla="*/ 64 w 152"/>
                <a:gd name="T17" fmla="*/ 15 h 162"/>
                <a:gd name="T18" fmla="*/ 65 w 152"/>
                <a:gd name="T19" fmla="*/ 16 h 162"/>
                <a:gd name="T20" fmla="*/ 43 w 152"/>
                <a:gd name="T21" fmla="*/ 18 h 162"/>
                <a:gd name="T22" fmla="*/ 40 w 152"/>
                <a:gd name="T23" fmla="*/ 25 h 162"/>
                <a:gd name="T24" fmla="*/ 33 w 152"/>
                <a:gd name="T25" fmla="*/ 25 h 162"/>
                <a:gd name="T26" fmla="*/ 14 w 152"/>
                <a:gd name="T27" fmla="*/ 43 h 162"/>
                <a:gd name="T28" fmla="*/ 16 w 152"/>
                <a:gd name="T29" fmla="*/ 50 h 162"/>
                <a:gd name="T30" fmla="*/ 3 w 152"/>
                <a:gd name="T31" fmla="*/ 73 h 162"/>
                <a:gd name="T32" fmla="*/ 16 w 152"/>
                <a:gd name="T33" fmla="*/ 86 h 162"/>
                <a:gd name="T34" fmla="*/ 39 w 152"/>
                <a:gd name="T35" fmla="*/ 98 h 162"/>
                <a:gd name="T36" fmla="*/ 52 w 152"/>
                <a:gd name="T37" fmla="*/ 83 h 162"/>
                <a:gd name="T38" fmla="*/ 60 w 152"/>
                <a:gd name="T39" fmla="*/ 87 h 162"/>
                <a:gd name="T40" fmla="*/ 60 w 152"/>
                <a:gd name="T41" fmla="*/ 150 h 162"/>
                <a:gd name="T42" fmla="*/ 40 w 152"/>
                <a:gd name="T43" fmla="*/ 162 h 162"/>
                <a:gd name="T44" fmla="*/ 102 w 152"/>
                <a:gd name="T45" fmla="*/ 162 h 162"/>
                <a:gd name="T46" fmla="*/ 82 w 152"/>
                <a:gd name="T47" fmla="*/ 150 h 162"/>
                <a:gd name="T48" fmla="*/ 82 w 152"/>
                <a:gd name="T49" fmla="*/ 125 h 162"/>
                <a:gd name="T50" fmla="*/ 117 w 152"/>
                <a:gd name="T51" fmla="*/ 100 h 162"/>
                <a:gd name="T52" fmla="*/ 139 w 152"/>
                <a:gd name="T53" fmla="*/ 86 h 162"/>
                <a:gd name="T54" fmla="*/ 140 w 152"/>
                <a:gd name="T55" fmla="*/ 81 h 162"/>
                <a:gd name="T56" fmla="*/ 140 w 152"/>
                <a:gd name="T57" fmla="*/ 79 h 162"/>
                <a:gd name="T58" fmla="*/ 152 w 152"/>
                <a:gd name="T59" fmla="*/ 59 h 162"/>
                <a:gd name="T60" fmla="*/ 82 w 152"/>
                <a:gd name="T61" fmla="*/ 115 h 162"/>
                <a:gd name="T62" fmla="*/ 82 w 152"/>
                <a:gd name="T63" fmla="*/ 72 h 162"/>
                <a:gd name="T64" fmla="*/ 99 w 152"/>
                <a:gd name="T65" fmla="*/ 82 h 162"/>
                <a:gd name="T66" fmla="*/ 102 w 152"/>
                <a:gd name="T67" fmla="*/ 82 h 162"/>
                <a:gd name="T68" fmla="*/ 109 w 152"/>
                <a:gd name="T69" fmla="*/ 96 h 162"/>
                <a:gd name="T70" fmla="*/ 82 w 152"/>
                <a:gd name="T71"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62">
                  <a:moveTo>
                    <a:pt x="152" y="59"/>
                  </a:moveTo>
                  <a:cubicBezTo>
                    <a:pt x="152" y="50"/>
                    <a:pt x="147" y="42"/>
                    <a:pt x="140" y="39"/>
                  </a:cubicBezTo>
                  <a:cubicBezTo>
                    <a:pt x="139" y="31"/>
                    <a:pt x="132" y="24"/>
                    <a:pt x="124" y="25"/>
                  </a:cubicBezTo>
                  <a:cubicBezTo>
                    <a:pt x="123" y="25"/>
                    <a:pt x="121" y="25"/>
                    <a:pt x="120" y="25"/>
                  </a:cubicBezTo>
                  <a:cubicBezTo>
                    <a:pt x="119" y="17"/>
                    <a:pt x="112" y="11"/>
                    <a:pt x="104" y="12"/>
                  </a:cubicBezTo>
                  <a:cubicBezTo>
                    <a:pt x="101" y="12"/>
                    <a:pt x="98" y="13"/>
                    <a:pt x="95" y="15"/>
                  </a:cubicBezTo>
                  <a:lnTo>
                    <a:pt x="95" y="15"/>
                  </a:lnTo>
                  <a:cubicBezTo>
                    <a:pt x="95" y="7"/>
                    <a:pt x="88" y="0"/>
                    <a:pt x="80" y="0"/>
                  </a:cubicBezTo>
                  <a:cubicBezTo>
                    <a:pt x="71" y="0"/>
                    <a:pt x="64" y="7"/>
                    <a:pt x="64" y="15"/>
                  </a:cubicBezTo>
                  <a:cubicBezTo>
                    <a:pt x="64" y="15"/>
                    <a:pt x="65" y="16"/>
                    <a:pt x="65" y="16"/>
                  </a:cubicBezTo>
                  <a:cubicBezTo>
                    <a:pt x="58" y="11"/>
                    <a:pt x="48" y="11"/>
                    <a:pt x="43" y="18"/>
                  </a:cubicBezTo>
                  <a:cubicBezTo>
                    <a:pt x="41" y="20"/>
                    <a:pt x="40" y="23"/>
                    <a:pt x="40" y="25"/>
                  </a:cubicBezTo>
                  <a:cubicBezTo>
                    <a:pt x="38" y="25"/>
                    <a:pt x="35" y="24"/>
                    <a:pt x="33" y="25"/>
                  </a:cubicBezTo>
                  <a:cubicBezTo>
                    <a:pt x="23" y="24"/>
                    <a:pt x="15" y="33"/>
                    <a:pt x="14" y="43"/>
                  </a:cubicBezTo>
                  <a:cubicBezTo>
                    <a:pt x="14" y="46"/>
                    <a:pt x="15" y="48"/>
                    <a:pt x="16" y="50"/>
                  </a:cubicBezTo>
                  <a:cubicBezTo>
                    <a:pt x="6" y="53"/>
                    <a:pt x="0" y="63"/>
                    <a:pt x="3" y="73"/>
                  </a:cubicBezTo>
                  <a:cubicBezTo>
                    <a:pt x="5" y="80"/>
                    <a:pt x="10" y="84"/>
                    <a:pt x="16" y="86"/>
                  </a:cubicBezTo>
                  <a:cubicBezTo>
                    <a:pt x="19" y="96"/>
                    <a:pt x="30" y="101"/>
                    <a:pt x="39" y="98"/>
                  </a:cubicBezTo>
                  <a:cubicBezTo>
                    <a:pt x="46" y="96"/>
                    <a:pt x="51" y="90"/>
                    <a:pt x="52" y="83"/>
                  </a:cubicBezTo>
                  <a:cubicBezTo>
                    <a:pt x="54" y="85"/>
                    <a:pt x="57" y="87"/>
                    <a:pt x="60" y="87"/>
                  </a:cubicBezTo>
                  <a:lnTo>
                    <a:pt x="60" y="150"/>
                  </a:lnTo>
                  <a:lnTo>
                    <a:pt x="40" y="162"/>
                  </a:lnTo>
                  <a:lnTo>
                    <a:pt x="102" y="162"/>
                  </a:lnTo>
                  <a:lnTo>
                    <a:pt x="82" y="150"/>
                  </a:lnTo>
                  <a:lnTo>
                    <a:pt x="82" y="125"/>
                  </a:lnTo>
                  <a:cubicBezTo>
                    <a:pt x="91" y="113"/>
                    <a:pt x="103" y="105"/>
                    <a:pt x="117" y="100"/>
                  </a:cubicBezTo>
                  <a:cubicBezTo>
                    <a:pt x="127" y="102"/>
                    <a:pt x="137" y="96"/>
                    <a:pt x="139" y="86"/>
                  </a:cubicBezTo>
                  <a:cubicBezTo>
                    <a:pt x="139" y="84"/>
                    <a:pt x="140" y="83"/>
                    <a:pt x="140" y="81"/>
                  </a:cubicBezTo>
                  <a:cubicBezTo>
                    <a:pt x="140" y="80"/>
                    <a:pt x="140" y="80"/>
                    <a:pt x="140" y="79"/>
                  </a:cubicBezTo>
                  <a:cubicBezTo>
                    <a:pt x="147" y="75"/>
                    <a:pt x="152" y="67"/>
                    <a:pt x="152" y="59"/>
                  </a:cubicBezTo>
                  <a:close/>
                  <a:moveTo>
                    <a:pt x="82" y="115"/>
                  </a:moveTo>
                  <a:lnTo>
                    <a:pt x="82" y="72"/>
                  </a:lnTo>
                  <a:cubicBezTo>
                    <a:pt x="85" y="78"/>
                    <a:pt x="92" y="82"/>
                    <a:pt x="99" y="82"/>
                  </a:cubicBezTo>
                  <a:lnTo>
                    <a:pt x="102" y="82"/>
                  </a:lnTo>
                  <a:cubicBezTo>
                    <a:pt x="102" y="87"/>
                    <a:pt x="105" y="93"/>
                    <a:pt x="109" y="96"/>
                  </a:cubicBezTo>
                  <a:cubicBezTo>
                    <a:pt x="99" y="101"/>
                    <a:pt x="90" y="107"/>
                    <a:pt x="82" y="115"/>
                  </a:cubicBez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grpSp>
      <p:grpSp>
        <p:nvGrpSpPr>
          <p:cNvPr id="11" name="Group 10">
            <a:extLst>
              <a:ext uri="{FF2B5EF4-FFF2-40B4-BE49-F238E27FC236}">
                <a16:creationId xmlns:a16="http://schemas.microsoft.com/office/drawing/2014/main" id="{BD69D49D-ED93-4496-8E68-D2DC55128630}"/>
              </a:ext>
            </a:extLst>
          </p:cNvPr>
          <p:cNvGrpSpPr/>
          <p:nvPr/>
        </p:nvGrpSpPr>
        <p:grpSpPr>
          <a:xfrm>
            <a:off x="4698254" y="4820024"/>
            <a:ext cx="944304" cy="944302"/>
            <a:chOff x="3738596" y="4793996"/>
            <a:chExt cx="1233004" cy="1233002"/>
          </a:xfrm>
        </p:grpSpPr>
        <p:sp>
          <p:nvSpPr>
            <p:cNvPr id="98" name="Oval 97"/>
            <p:cNvSpPr>
              <a:spLocks noChangeAspect="1"/>
            </p:cNvSpPr>
            <p:nvPr/>
          </p:nvSpPr>
          <p:spPr>
            <a:xfrm>
              <a:off x="3738596" y="4793996"/>
              <a:ext cx="1233004" cy="1233002"/>
            </a:xfrm>
            <a:prstGeom prst="ellipse">
              <a:avLst/>
            </a:prstGeom>
            <a:solidFill>
              <a:schemeClr val="bg1"/>
            </a:solidFill>
            <a:ln w="57150">
              <a:solidFill>
                <a:srgbClr val="96889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0" name="Picture 9">
              <a:extLst>
                <a:ext uri="{FF2B5EF4-FFF2-40B4-BE49-F238E27FC236}">
                  <a16:creationId xmlns:a16="http://schemas.microsoft.com/office/drawing/2014/main" id="{E552AE15-267F-405A-950E-29CD952E78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2685" y="4835228"/>
              <a:ext cx="1063070" cy="1070466"/>
            </a:xfrm>
            <a:prstGeom prst="rect">
              <a:avLst/>
            </a:prstGeom>
            <a:noFill/>
          </p:spPr>
        </p:pic>
      </p:grpSp>
      <p:grpSp>
        <p:nvGrpSpPr>
          <p:cNvPr id="14" name="Group 13">
            <a:extLst>
              <a:ext uri="{FF2B5EF4-FFF2-40B4-BE49-F238E27FC236}">
                <a16:creationId xmlns:a16="http://schemas.microsoft.com/office/drawing/2014/main" id="{E98169CB-8CA2-421B-BAA2-EEBC6597AB8A}"/>
              </a:ext>
            </a:extLst>
          </p:cNvPr>
          <p:cNvGrpSpPr/>
          <p:nvPr/>
        </p:nvGrpSpPr>
        <p:grpSpPr>
          <a:xfrm>
            <a:off x="4697593" y="1457800"/>
            <a:ext cx="944965" cy="944963"/>
            <a:chOff x="3808957" y="1095377"/>
            <a:chExt cx="1233867" cy="1233865"/>
          </a:xfrm>
        </p:grpSpPr>
        <p:sp>
          <p:nvSpPr>
            <p:cNvPr id="167" name="Oval 166"/>
            <p:cNvSpPr>
              <a:spLocks noChangeAspect="1"/>
            </p:cNvSpPr>
            <p:nvPr/>
          </p:nvSpPr>
          <p:spPr>
            <a:xfrm>
              <a:off x="3808957" y="1095377"/>
              <a:ext cx="1233867" cy="1233865"/>
            </a:xfrm>
            <a:prstGeom prst="ellipse">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57" name="Graphic 56" descr="Wave">
              <a:extLst>
                <a:ext uri="{FF2B5EF4-FFF2-40B4-BE49-F238E27FC236}">
                  <a16:creationId xmlns:a16="http://schemas.microsoft.com/office/drawing/2014/main" id="{456D3B9D-69E2-4621-B39C-F88668872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4621" y="1228897"/>
              <a:ext cx="914400" cy="914400"/>
            </a:xfrm>
            <a:prstGeom prst="rect">
              <a:avLst/>
            </a:prstGeom>
          </p:spPr>
        </p:pic>
      </p:grpSp>
      <p:sp>
        <p:nvSpPr>
          <p:cNvPr id="3" name="TextBox 2">
            <a:extLst>
              <a:ext uri="{FF2B5EF4-FFF2-40B4-BE49-F238E27FC236}">
                <a16:creationId xmlns:a16="http://schemas.microsoft.com/office/drawing/2014/main" id="{2DF2198D-D406-5ECE-E2C5-A32D4A8382F2}"/>
              </a:ext>
            </a:extLst>
          </p:cNvPr>
          <p:cNvSpPr txBox="1"/>
          <p:nvPr/>
        </p:nvSpPr>
        <p:spPr>
          <a:xfrm>
            <a:off x="1714144" y="342533"/>
            <a:ext cx="84045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002060"/>
                </a:solidFill>
                <a:latin typeface="Arial" panose="020B0604020202020204" pitchFamily="34" charset="0"/>
                <a:cs typeface="Arial" panose="020B0604020202020204" pitchFamily="34" charset="0"/>
                <a:sym typeface="Arial"/>
              </a:rPr>
              <a:t>NATURAL RESOURCES CONSERVATION MANAGEMENT</a:t>
            </a:r>
            <a:endParaRPr kumimoji="0" lang="mn-MN" sz="1800" b="1" i="0" u="none" strike="noStrike" kern="0" cap="none" spc="0" normalizeH="0" baseline="0" noProof="0" dirty="0">
              <a:ln>
                <a:noFill/>
              </a:ln>
              <a:solidFill>
                <a:srgbClr val="002060"/>
              </a:solidFill>
              <a:uLnTx/>
              <a:uFillTx/>
              <a:latin typeface="Arial" panose="020B0604020202020204" pitchFamily="34" charset="0"/>
              <a:cs typeface="Arial" panose="020B0604020202020204" pitchFamily="34" charset="0"/>
              <a:sym typeface="Arial"/>
            </a:endParaRPr>
          </a:p>
        </p:txBody>
      </p:sp>
      <p:sp>
        <p:nvSpPr>
          <p:cNvPr id="22" name="TextBox 21">
            <a:extLst>
              <a:ext uri="{FF2B5EF4-FFF2-40B4-BE49-F238E27FC236}">
                <a16:creationId xmlns:a16="http://schemas.microsoft.com/office/drawing/2014/main" id="{E00D3804-3A77-803C-DBC9-D9AD6B106F30}"/>
              </a:ext>
            </a:extLst>
          </p:cNvPr>
          <p:cNvSpPr txBox="1"/>
          <p:nvPr/>
        </p:nvSpPr>
        <p:spPr>
          <a:xfrm>
            <a:off x="7734647" y="4419914"/>
            <a:ext cx="3593398" cy="400110"/>
          </a:xfrm>
          <a:prstGeom prst="rect">
            <a:avLst/>
          </a:prstGeom>
          <a:noFill/>
        </p:spPr>
        <p:txBody>
          <a:bodyPr wrap="square" rtlCol="0" anchor="ctr">
            <a:spAutoFit/>
          </a:bodyPr>
          <a:lstStyle/>
          <a:p>
            <a:pPr marL="0" marR="0" lvl="0" indent="0" algn="l" defTabSz="609570" rtl="0" eaLnBrk="1" fontAlgn="auto" latinLnBrk="0" hangingPunct="1">
              <a:lnSpc>
                <a:spcPct val="100000"/>
              </a:lnSpc>
              <a:spcBef>
                <a:spcPts val="0"/>
              </a:spcBef>
              <a:spcAft>
                <a:spcPts val="0"/>
              </a:spcAft>
              <a:buClr>
                <a:srgbClr val="000000"/>
              </a:buClr>
              <a:buSzTx/>
              <a:buFont typeface="Arial"/>
              <a:buNone/>
              <a:tabLst/>
              <a:defRPr/>
            </a:pPr>
            <a:r>
              <a:rPr kumimoji="1" lang="mn-MN"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  </a:t>
            </a:r>
            <a:endParaRPr kumimoji="0" lang="en-US" sz="2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CDBE5679-6026-5DCE-38CF-D66F076E5531}"/>
              </a:ext>
            </a:extLst>
          </p:cNvPr>
          <p:cNvSpPr txBox="1"/>
          <p:nvPr/>
        </p:nvSpPr>
        <p:spPr>
          <a:xfrm>
            <a:off x="338156" y="1500398"/>
            <a:ext cx="4252115" cy="160043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Protect water resources, create an aquatic environment, and prioritize the use of surface water</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Increase water supply, use and reuse efficiently</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Distribute knowledge on integrated water resources management and ecosystem-based climate change adaptation</a:t>
            </a:r>
            <a:r>
              <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t>
            </a:r>
          </a:p>
        </p:txBody>
      </p:sp>
      <p:sp>
        <p:nvSpPr>
          <p:cNvPr id="26" name="TextBox 25">
            <a:extLst>
              <a:ext uri="{FF2B5EF4-FFF2-40B4-BE49-F238E27FC236}">
                <a16:creationId xmlns:a16="http://schemas.microsoft.com/office/drawing/2014/main" id="{E1A9C0D0-EF0F-A5B5-FCE0-040E6C02FE58}"/>
              </a:ext>
            </a:extLst>
          </p:cNvPr>
          <p:cNvSpPr txBox="1"/>
          <p:nvPr/>
        </p:nvSpPr>
        <p:spPr>
          <a:xfrm>
            <a:off x="379681" y="3291459"/>
            <a:ext cx="3914325" cy="95410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1400" kern="0" dirty="0">
                <a:latin typeface="Arial" panose="020B0604020202020204" pitchFamily="34" charset="0"/>
                <a:cs typeface="Arial" panose="020B0604020202020204" pitchFamily="34" charset="0"/>
                <a:sym typeface="Arial"/>
              </a:rPr>
              <a:t>Preventing forest loss and degradation, protecting forests, </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1400" kern="0" dirty="0">
                <a:latin typeface="Arial" panose="020B0604020202020204" pitchFamily="34" charset="0"/>
                <a:cs typeface="Arial" panose="020B0604020202020204" pitchFamily="34" charset="0"/>
                <a:sym typeface="Arial"/>
              </a:rPr>
              <a:t>Afforestation, and forest restoration</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D91999F7-10EC-CB30-57B7-D2982599AD69}"/>
              </a:ext>
            </a:extLst>
          </p:cNvPr>
          <p:cNvSpPr txBox="1"/>
          <p:nvPr/>
        </p:nvSpPr>
        <p:spPr>
          <a:xfrm>
            <a:off x="389213" y="4866757"/>
            <a:ext cx="4196160" cy="95410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Increase the size of protected areas and improve their management</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Protect and monitor biodiversity</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29" name="TextBox 28">
            <a:extLst>
              <a:ext uri="{FF2B5EF4-FFF2-40B4-BE49-F238E27FC236}">
                <a16:creationId xmlns:a16="http://schemas.microsoft.com/office/drawing/2014/main" id="{F2EBC179-6A5E-6C2F-1CE7-B9553159A006}"/>
              </a:ext>
            </a:extLst>
          </p:cNvPr>
          <p:cNvSpPr txBox="1"/>
          <p:nvPr/>
        </p:nvSpPr>
        <p:spPr>
          <a:xfrm>
            <a:off x="513163" y="1102542"/>
            <a:ext cx="242254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Water resources</a:t>
            </a:r>
            <a:endParaRPr kumimoji="0" lang="en-US" sz="20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C588CF06-2739-A352-7FE7-DB230E40AA92}"/>
              </a:ext>
            </a:extLst>
          </p:cNvPr>
          <p:cNvSpPr txBox="1"/>
          <p:nvPr/>
        </p:nvSpPr>
        <p:spPr>
          <a:xfrm>
            <a:off x="475774" y="3091404"/>
            <a:ext cx="2317232" cy="40011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Forest recourses</a:t>
            </a:r>
            <a:endParaRPr kumimoji="0" lang="en-US" sz="2000" b="0"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F02CFF6C-8830-ECFD-3D22-222FB3E8C402}"/>
              </a:ext>
            </a:extLst>
          </p:cNvPr>
          <p:cNvSpPr txBox="1"/>
          <p:nvPr/>
        </p:nvSpPr>
        <p:spPr>
          <a:xfrm>
            <a:off x="644396" y="4466647"/>
            <a:ext cx="3812958"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Biological Diversity</a:t>
            </a:r>
            <a:endParaRPr kumimoji="1" lang="mn-MN"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095D277C-D857-D442-B260-D00DFAFB68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75" y="64126"/>
            <a:ext cx="634921" cy="666667"/>
          </a:xfrm>
          <a:prstGeom prst="rect">
            <a:avLst/>
          </a:prstGeom>
        </p:spPr>
      </p:pic>
      <p:pic>
        <p:nvPicPr>
          <p:cNvPr id="2050" name="Picture 2">
            <a:extLst>
              <a:ext uri="{FF2B5EF4-FFF2-40B4-BE49-F238E27FC236}">
                <a16:creationId xmlns:a16="http://schemas.microsoft.com/office/drawing/2014/main" id="{2B04BABA-3718-E4A2-362A-A3A29B9F5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7947" y="1371276"/>
            <a:ext cx="1212056" cy="1203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3BF3C4-AD5D-B349-9F99-21AB089D60CF}"/>
              </a:ext>
            </a:extLst>
          </p:cNvPr>
          <p:cNvSpPr txBox="1"/>
          <p:nvPr/>
        </p:nvSpPr>
        <p:spPr>
          <a:xfrm>
            <a:off x="7734647" y="1439152"/>
            <a:ext cx="4252115" cy="13849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Soil protection and restoration</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Prevention, mitigation and control of desertification</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Reduction and sanitation of soil pollution</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8" name="TextBox 7">
            <a:extLst>
              <a:ext uri="{FF2B5EF4-FFF2-40B4-BE49-F238E27FC236}">
                <a16:creationId xmlns:a16="http://schemas.microsoft.com/office/drawing/2014/main" id="{7074A64E-98DE-907A-1EC7-282600F4308A}"/>
              </a:ext>
            </a:extLst>
          </p:cNvPr>
          <p:cNvSpPr txBox="1"/>
          <p:nvPr/>
        </p:nvSpPr>
        <p:spPr>
          <a:xfrm>
            <a:off x="7624867" y="930359"/>
            <a:ext cx="3812958"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kern="0" dirty="0">
                <a:solidFill>
                  <a:srgbClr val="FFC000"/>
                </a:solidFill>
                <a:latin typeface="Arial" panose="020B0604020202020204" pitchFamily="34" charset="0"/>
                <a:cs typeface="Arial" panose="020B0604020202020204" pitchFamily="34" charset="0"/>
                <a:sym typeface="Arial"/>
              </a:rPr>
              <a:t>Soil and land degradation</a:t>
            </a:r>
            <a:endParaRPr kumimoji="1" lang="mn-MN"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408830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7E981319-C081-4A1D-9DA7-CD657FE98456}"/>
              </a:ext>
            </a:extLst>
          </p:cNvPr>
          <p:cNvSpPr txBox="1"/>
          <p:nvPr/>
        </p:nvSpPr>
        <p:spPr>
          <a:xfrm>
            <a:off x="3143672" y="-173813"/>
            <a:ext cx="6264696" cy="1015663"/>
          </a:xfrm>
          <a:prstGeom prst="rect">
            <a:avLst/>
          </a:prstGeom>
          <a:noFill/>
        </p:spPr>
        <p:txBody>
          <a:bodyPr wrap="square">
            <a:spAutoFit/>
          </a:bodyPr>
          <a:lstStyle/>
          <a:p>
            <a:pPr algn="ctr"/>
            <a:endParaRPr lang="en-US" sz="2000" b="1" cap="all" dirty="0">
              <a:solidFill>
                <a:schemeClr val="accent3">
                  <a:lumMod val="50000"/>
                </a:schemeClr>
              </a:solidFill>
              <a:latin typeface="Times New Roman" panose="02020603050405020304" pitchFamily="18" charset="0"/>
              <a:cs typeface="Times New Roman" panose="02020603050405020304" pitchFamily="18" charset="0"/>
            </a:endParaRPr>
          </a:p>
          <a:p>
            <a:pPr algn="ctr"/>
            <a:r>
              <a:rPr lang="en-US" sz="2000" b="1" cap="all" dirty="0">
                <a:solidFill>
                  <a:schemeClr val="accent3">
                    <a:lumMod val="50000"/>
                  </a:schemeClr>
                </a:solidFill>
                <a:latin typeface="Times New Roman" panose="02020603050405020304" pitchFamily="18" charset="0"/>
                <a:cs typeface="Times New Roman" panose="02020603050405020304" pitchFamily="18" charset="0"/>
              </a:rPr>
              <a:t>CURRENT Situation OF THE FOREST FUND OF ULAANBAATAR CITY</a:t>
            </a:r>
            <a:endParaRPr lang="mn-MN" sz="2000" b="1" cap="all"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2" name="Rectangle: Rounded Corners 9">
            <a:extLst>
              <a:ext uri="{FF2B5EF4-FFF2-40B4-BE49-F238E27FC236}">
                <a16:creationId xmlns:a16="http://schemas.microsoft.com/office/drawing/2014/main" id="{86152895-430A-4A61-BD20-F58E4602FF34}"/>
              </a:ext>
            </a:extLst>
          </p:cNvPr>
          <p:cNvSpPr/>
          <p:nvPr/>
        </p:nvSpPr>
        <p:spPr>
          <a:xfrm>
            <a:off x="6384032" y="4077073"/>
            <a:ext cx="1152128" cy="288031"/>
          </a:xfrm>
          <a:prstGeom prst="roundRect">
            <a:avLst>
              <a:gd name="adj" fmla="val 50000"/>
            </a:avLst>
          </a:prstGeom>
          <a:ln w="3175">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117208" tIns="58604" rIns="117208" bIns="58604"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20</a:t>
            </a:r>
            <a:r>
              <a:rPr lang="mn-MN" sz="1200" b="1" dirty="0">
                <a:solidFill>
                  <a:schemeClr val="tx1"/>
                </a:solidFill>
                <a:latin typeface="Times New Roman" panose="02020603050405020304" pitchFamily="18" charset="0"/>
                <a:cs typeface="Times New Roman" panose="02020603050405020304" pitchFamily="18" charset="0"/>
              </a:rPr>
              <a:t>21</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B10C0290-C33F-4941-AD3C-FD81B0880B60}"/>
              </a:ext>
            </a:extLst>
          </p:cNvPr>
          <p:cNvSpPr/>
          <p:nvPr/>
        </p:nvSpPr>
        <p:spPr>
          <a:xfrm>
            <a:off x="6600056" y="3356992"/>
            <a:ext cx="792088" cy="287630"/>
          </a:xfrm>
          <a:prstGeom prst="rect">
            <a:avLst/>
          </a:prstGeom>
        </p:spPr>
        <p:txBody>
          <a:bodyPr wrap="square" lIns="117208" tIns="58604" rIns="117208" bIns="58604">
            <a:spAutoFit/>
          </a:bodyPr>
          <a:lstStyle/>
          <a:p>
            <a:pPr algn="ctr"/>
            <a:r>
              <a:rPr lang="mn-MN" sz="1100" b="1" dirty="0">
                <a:solidFill>
                  <a:schemeClr val="tx1">
                    <a:lumMod val="65000"/>
                    <a:lumOff val="35000"/>
                  </a:schemeClr>
                </a:solidFill>
                <a:latin typeface="Times New Roman" panose="02020603050405020304" pitchFamily="18" charset="0"/>
                <a:cs typeface="Times New Roman" panose="02020603050405020304" pitchFamily="18" charset="0"/>
              </a:rPr>
              <a:t>20.2 %</a:t>
            </a:r>
            <a:endParaRPr 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73FABB67-1479-451F-9E95-DA2EC2F6CB1D}"/>
              </a:ext>
            </a:extLst>
          </p:cNvPr>
          <p:cNvSpPr txBox="1"/>
          <p:nvPr/>
        </p:nvSpPr>
        <p:spPr>
          <a:xfrm>
            <a:off x="551384" y="5055568"/>
            <a:ext cx="1728192" cy="369332"/>
          </a:xfrm>
          <a:prstGeom prst="rect">
            <a:avLst/>
          </a:prstGeom>
          <a:noFill/>
        </p:spPr>
        <p:txBody>
          <a:bodyPr wrap="square" rtlCol="0">
            <a:spAutoFit/>
          </a:bodyPr>
          <a:lstStyle/>
          <a:p>
            <a:pPr algn="ctr"/>
            <a:r>
              <a:rPr lang="en-US" b="1" dirty="0">
                <a:solidFill>
                  <a:srgbClr val="40B786"/>
                </a:solidFill>
                <a:latin typeface="Times New Roman" panose="02020603050405020304" pitchFamily="18" charset="0"/>
                <a:cs typeface="Times New Roman" panose="02020603050405020304" pitchFamily="18" charset="0"/>
              </a:rPr>
              <a:t>1</a:t>
            </a:r>
            <a:r>
              <a:rPr lang="mn-MN" b="1" dirty="0">
                <a:solidFill>
                  <a:srgbClr val="40B786"/>
                </a:solidFill>
                <a:latin typeface="Times New Roman" panose="02020603050405020304" pitchFamily="18" charset="0"/>
                <a:cs typeface="Times New Roman" panose="02020603050405020304" pitchFamily="18" charset="0"/>
              </a:rPr>
              <a:t>16,258</a:t>
            </a:r>
            <a:r>
              <a:rPr lang="en-GB" altLang="ja-JP" b="1" dirty="0">
                <a:solidFill>
                  <a:srgbClr val="40B786"/>
                </a:solidFill>
                <a:latin typeface="Times New Roman" panose="02020603050405020304" pitchFamily="18" charset="0"/>
                <a:cs typeface="Times New Roman" panose="02020603050405020304" pitchFamily="18" charset="0"/>
              </a:rPr>
              <a:t>ha</a:t>
            </a:r>
            <a:r>
              <a:rPr lang="en-US" b="1" dirty="0">
                <a:solidFill>
                  <a:srgbClr val="40B786"/>
                </a:solidFill>
                <a:latin typeface="Times New Roman" panose="02020603050405020304" pitchFamily="18" charset="0"/>
                <a:cs typeface="Times New Roman" panose="02020603050405020304" pitchFamily="18" charset="0"/>
              </a:rPr>
              <a:t> </a:t>
            </a:r>
          </a:p>
        </p:txBody>
      </p:sp>
      <p:graphicFrame>
        <p:nvGraphicFramePr>
          <p:cNvPr id="120" name="Chart 7">
            <a:extLst>
              <a:ext uri="{FF2B5EF4-FFF2-40B4-BE49-F238E27FC236}">
                <a16:creationId xmlns:a16="http://schemas.microsoft.com/office/drawing/2014/main" id="{7B2992AE-1B7C-4107-BF5F-23D43A3C7158}"/>
              </a:ext>
            </a:extLst>
          </p:cNvPr>
          <p:cNvGraphicFramePr/>
          <p:nvPr>
            <p:extLst>
              <p:ext uri="{D42A27DB-BD31-4B8C-83A1-F6EECF244321}">
                <p14:modId xmlns:p14="http://schemas.microsoft.com/office/powerpoint/2010/main" val="2531769086"/>
              </p:ext>
            </p:extLst>
          </p:nvPr>
        </p:nvGraphicFramePr>
        <p:xfrm>
          <a:off x="433888" y="3534188"/>
          <a:ext cx="1798476" cy="151216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그룹 5">
            <a:extLst>
              <a:ext uri="{FF2B5EF4-FFF2-40B4-BE49-F238E27FC236}">
                <a16:creationId xmlns:a16="http://schemas.microsoft.com/office/drawing/2014/main" id="{EC2C580E-69DE-433A-891C-E25C381F3FB9}"/>
              </a:ext>
            </a:extLst>
          </p:cNvPr>
          <p:cNvGrpSpPr/>
          <p:nvPr/>
        </p:nvGrpSpPr>
        <p:grpSpPr>
          <a:xfrm>
            <a:off x="3225154" y="3428996"/>
            <a:ext cx="1582141" cy="471435"/>
            <a:chOff x="9300280" y="3745019"/>
            <a:chExt cx="1584176" cy="473250"/>
          </a:xfrm>
        </p:grpSpPr>
        <p:cxnSp>
          <p:nvCxnSpPr>
            <p:cNvPr id="123" name="Straight Connector 122">
              <a:extLst>
                <a:ext uri="{FF2B5EF4-FFF2-40B4-BE49-F238E27FC236}">
                  <a16:creationId xmlns:a16="http://schemas.microsoft.com/office/drawing/2014/main" id="{73314181-5B54-4F45-BFED-0D7A6AD75E3A}"/>
                </a:ext>
              </a:extLst>
            </p:cNvPr>
            <p:cNvCxnSpPr/>
            <p:nvPr/>
          </p:nvCxnSpPr>
          <p:spPr>
            <a:xfrm>
              <a:off x="9348926" y="374501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61E83681-756F-4203-9115-F4B12FB9D789}"/>
                </a:ext>
              </a:extLst>
            </p:cNvPr>
            <p:cNvSpPr txBox="1"/>
            <p:nvPr/>
          </p:nvSpPr>
          <p:spPr>
            <a:xfrm>
              <a:off x="9300280" y="3756605"/>
              <a:ext cx="1584176" cy="370754"/>
            </a:xfrm>
            <a:prstGeom prst="rect">
              <a:avLst/>
            </a:prstGeom>
            <a:noFill/>
          </p:spPr>
          <p:txBody>
            <a:bodyPr wrap="square" rtlCol="0">
              <a:spAutoFit/>
            </a:bodyPr>
            <a:lstStyle/>
            <a:p>
              <a:pPr algn="ctr"/>
              <a:endParaRPr lang="en-US" b="1" dirty="0">
                <a:solidFill>
                  <a:srgbClr val="40B786"/>
                </a:solidFill>
                <a:latin typeface="Times New Roman" panose="02020603050405020304" pitchFamily="18" charset="0"/>
                <a:cs typeface="Times New Roman" panose="02020603050405020304" pitchFamily="18" charset="0"/>
              </a:endParaRPr>
            </a:p>
          </p:txBody>
        </p:sp>
        <p:cxnSp>
          <p:nvCxnSpPr>
            <p:cNvPr id="125" name="Straight Connector 124">
              <a:extLst>
                <a:ext uri="{FF2B5EF4-FFF2-40B4-BE49-F238E27FC236}">
                  <a16:creationId xmlns:a16="http://schemas.microsoft.com/office/drawing/2014/main" id="{3D459A48-E697-4818-A2D9-FC60BE5F6459}"/>
                </a:ext>
              </a:extLst>
            </p:cNvPr>
            <p:cNvCxnSpPr/>
            <p:nvPr/>
          </p:nvCxnSpPr>
          <p:spPr>
            <a:xfrm>
              <a:off x="9348926" y="421826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E28962C8-2437-4DBD-95A0-4A5FD86EE35F}"/>
              </a:ext>
            </a:extLst>
          </p:cNvPr>
          <p:cNvCxnSpPr/>
          <p:nvPr/>
        </p:nvCxnSpPr>
        <p:spPr>
          <a:xfrm>
            <a:off x="9095677" y="4256449"/>
            <a:ext cx="181952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0628D51E-54AB-43B3-BB8D-65AF5BD60EC1}"/>
              </a:ext>
            </a:extLst>
          </p:cNvPr>
          <p:cNvSpPr txBox="1"/>
          <p:nvPr/>
        </p:nvSpPr>
        <p:spPr>
          <a:xfrm>
            <a:off x="3534353" y="5250804"/>
            <a:ext cx="1952880" cy="523220"/>
          </a:xfrm>
          <a:prstGeom prst="rect">
            <a:avLst/>
          </a:prstGeom>
          <a:noFill/>
        </p:spPr>
        <p:txBody>
          <a:bodyPr wrap="square" rtlCol="0">
            <a:spAutoFit/>
          </a:bodyPr>
          <a:lstStyle/>
          <a:p>
            <a:pPr algn="ctr"/>
            <a:r>
              <a:rPr lang="mn-MN" sz="2800" b="1" dirty="0">
                <a:solidFill>
                  <a:srgbClr val="EC5D62"/>
                </a:solidFill>
                <a:latin typeface="Times New Roman" panose="02020603050405020304" pitchFamily="18" charset="0"/>
                <a:cs typeface="Times New Roman" panose="02020603050405020304" pitchFamily="18" charset="0"/>
              </a:rPr>
              <a:t>17,098</a:t>
            </a:r>
            <a:r>
              <a:rPr lang="en-GB" altLang="ja-JP" sz="2800" b="1" dirty="0">
                <a:solidFill>
                  <a:srgbClr val="EC5D62"/>
                </a:solidFill>
                <a:latin typeface="Times New Roman" panose="02020603050405020304" pitchFamily="18" charset="0"/>
                <a:cs typeface="Times New Roman" panose="02020603050405020304" pitchFamily="18" charset="0"/>
              </a:rPr>
              <a:t>ha</a:t>
            </a:r>
            <a:endParaRPr lang="en-US" sz="2800" b="1" dirty="0">
              <a:solidFill>
                <a:srgbClr val="EC5D62"/>
              </a:solidFill>
              <a:latin typeface="Times New Roman" panose="02020603050405020304" pitchFamily="18" charset="0"/>
              <a:cs typeface="Times New Roman" panose="02020603050405020304" pitchFamily="18" charset="0"/>
            </a:endParaRPr>
          </a:p>
        </p:txBody>
      </p:sp>
      <p:cxnSp>
        <p:nvCxnSpPr>
          <p:cNvPr id="130" name="Straight Connector 129">
            <a:extLst>
              <a:ext uri="{FF2B5EF4-FFF2-40B4-BE49-F238E27FC236}">
                <a16:creationId xmlns:a16="http://schemas.microsoft.com/office/drawing/2014/main" id="{D074168C-A437-41EC-99B1-9BFFC054E787}"/>
              </a:ext>
            </a:extLst>
          </p:cNvPr>
          <p:cNvCxnSpPr/>
          <p:nvPr/>
        </p:nvCxnSpPr>
        <p:spPr>
          <a:xfrm>
            <a:off x="9095678" y="4764163"/>
            <a:ext cx="181952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CB3A0F5E-AEDE-46B2-8149-F7246B11AE7C}"/>
              </a:ext>
            </a:extLst>
          </p:cNvPr>
          <p:cNvSpPr txBox="1"/>
          <p:nvPr/>
        </p:nvSpPr>
        <p:spPr>
          <a:xfrm>
            <a:off x="3021392" y="3414570"/>
            <a:ext cx="2004538" cy="369332"/>
          </a:xfrm>
          <a:prstGeom prst="rect">
            <a:avLst/>
          </a:prstGeom>
          <a:noFill/>
        </p:spPr>
        <p:txBody>
          <a:bodyPr wrap="square" rtlCol="0">
            <a:spAutoFit/>
          </a:bodyPr>
          <a:lstStyle/>
          <a:p>
            <a:pPr algn="ctr"/>
            <a:r>
              <a:rPr lang="mn-MN" b="1" dirty="0">
                <a:solidFill>
                  <a:schemeClr val="accent6"/>
                </a:solidFill>
                <a:latin typeface="Times New Roman" panose="02020603050405020304" pitchFamily="18" charset="0"/>
                <a:cs typeface="Times New Roman" panose="02020603050405020304" pitchFamily="18" charset="0"/>
              </a:rPr>
              <a:t>95,234</a:t>
            </a:r>
            <a:r>
              <a:rPr lang="en-GB" altLang="ja-JP" b="1" dirty="0">
                <a:solidFill>
                  <a:schemeClr val="accent6"/>
                </a:solidFill>
                <a:latin typeface="Times New Roman" panose="02020603050405020304" pitchFamily="18" charset="0"/>
                <a:cs typeface="Times New Roman" panose="02020603050405020304" pitchFamily="18" charset="0"/>
              </a:rPr>
              <a:t>ha</a:t>
            </a:r>
            <a:endParaRPr lang="mn-MN" b="1" dirty="0">
              <a:solidFill>
                <a:schemeClr val="accent6"/>
              </a:solidFill>
              <a:latin typeface="Times New Roman" panose="02020603050405020304" pitchFamily="18" charset="0"/>
              <a:cs typeface="Times New Roman" panose="02020603050405020304" pitchFamily="18" charset="0"/>
            </a:endParaRPr>
          </a:p>
        </p:txBody>
      </p:sp>
      <p:sp>
        <p:nvSpPr>
          <p:cNvPr id="133" name="TextBox 132">
            <a:extLst>
              <a:ext uri="{FF2B5EF4-FFF2-40B4-BE49-F238E27FC236}">
                <a16:creationId xmlns:a16="http://schemas.microsoft.com/office/drawing/2014/main" id="{5D87397F-1B46-4324-B9E3-8FF1487A0541}"/>
              </a:ext>
            </a:extLst>
          </p:cNvPr>
          <p:cNvSpPr txBox="1"/>
          <p:nvPr/>
        </p:nvSpPr>
        <p:spPr>
          <a:xfrm>
            <a:off x="8498471" y="2435501"/>
            <a:ext cx="3291284" cy="584775"/>
          </a:xfrm>
          <a:prstGeom prst="rect">
            <a:avLst/>
          </a:prstGeom>
          <a:noFill/>
        </p:spPr>
        <p:txBody>
          <a:bodyPr wrap="square" rtlCol="0">
            <a:spAutoFit/>
          </a:bodyPr>
          <a:lstStyle/>
          <a:p>
            <a:pPr algn="ctr"/>
            <a:r>
              <a:rPr lang="en-US" sz="1600" b="1" dirty="0">
                <a:solidFill>
                  <a:schemeClr val="tx1">
                    <a:lumMod val="75000"/>
                    <a:lumOff val="25000"/>
                  </a:schemeClr>
                </a:solidFill>
                <a:latin typeface="Times New Roman" panose="02020603050405020304" pitchFamily="18" charset="0"/>
                <a:cs typeface="Times New Roman" panose="02020603050405020304" pitchFamily="18" charset="0"/>
              </a:rPr>
              <a:t>Proportion of area covered by forests</a:t>
            </a:r>
          </a:p>
        </p:txBody>
      </p:sp>
      <p:graphicFrame>
        <p:nvGraphicFramePr>
          <p:cNvPr id="135" name="Chart 7">
            <a:extLst>
              <a:ext uri="{FF2B5EF4-FFF2-40B4-BE49-F238E27FC236}">
                <a16:creationId xmlns:a16="http://schemas.microsoft.com/office/drawing/2014/main" id="{09555668-6FC4-4530-88CF-9EBDB328F4EC}"/>
              </a:ext>
            </a:extLst>
          </p:cNvPr>
          <p:cNvGraphicFramePr/>
          <p:nvPr>
            <p:extLst>
              <p:ext uri="{D42A27DB-BD31-4B8C-83A1-F6EECF244321}">
                <p14:modId xmlns:p14="http://schemas.microsoft.com/office/powerpoint/2010/main" val="445400589"/>
              </p:ext>
            </p:extLst>
          </p:nvPr>
        </p:nvGraphicFramePr>
        <p:xfrm>
          <a:off x="6456040" y="2780928"/>
          <a:ext cx="1028376" cy="1324402"/>
        </p:xfrm>
        <a:graphic>
          <a:graphicData uri="http://schemas.openxmlformats.org/drawingml/2006/chart">
            <c:chart xmlns:c="http://schemas.openxmlformats.org/drawingml/2006/chart" xmlns:r="http://schemas.openxmlformats.org/officeDocument/2006/relationships" r:id="rId4"/>
          </a:graphicData>
        </a:graphic>
      </p:graphicFrame>
      <p:pic>
        <p:nvPicPr>
          <p:cNvPr id="75" name="Picture 74">
            <a:extLst>
              <a:ext uri="{FF2B5EF4-FFF2-40B4-BE49-F238E27FC236}">
                <a16:creationId xmlns:a16="http://schemas.microsoft.com/office/drawing/2014/main" id="{A4025BEF-8ADB-4EAA-864B-E34DDA523114}"/>
              </a:ext>
            </a:extLst>
          </p:cNvPr>
          <p:cNvPicPr/>
          <p:nvPr/>
        </p:nvPicPr>
        <p:blipFill rotWithShape="1">
          <a:blip r:embed="rId5" cstate="print">
            <a:extLst>
              <a:ext uri="{28A0092B-C50C-407E-A947-70E740481C1C}">
                <a14:useLocalDpi xmlns:a14="http://schemas.microsoft.com/office/drawing/2010/main" val="0"/>
              </a:ext>
            </a:extLst>
          </a:blip>
          <a:srcRect l="43688" t="6207" r="29076"/>
          <a:stretch/>
        </p:blipFill>
        <p:spPr bwMode="auto">
          <a:xfrm flipH="1">
            <a:off x="6312024" y="1700809"/>
            <a:ext cx="1382696" cy="76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82">
            <a:extLst>
              <a:ext uri="{FF2B5EF4-FFF2-40B4-BE49-F238E27FC236}">
                <a16:creationId xmlns:a16="http://schemas.microsoft.com/office/drawing/2014/main" id="{5D87397F-1B46-4324-B9E3-8FF1487A0541}"/>
              </a:ext>
            </a:extLst>
          </p:cNvPr>
          <p:cNvSpPr txBox="1"/>
          <p:nvPr/>
        </p:nvSpPr>
        <p:spPr>
          <a:xfrm>
            <a:off x="3021391" y="2877303"/>
            <a:ext cx="2016224"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 field covered with forest</a:t>
            </a:r>
          </a:p>
        </p:txBody>
      </p:sp>
      <p:sp>
        <p:nvSpPr>
          <p:cNvPr id="84" name="TextBox 83">
            <a:extLst>
              <a:ext uri="{FF2B5EF4-FFF2-40B4-BE49-F238E27FC236}">
                <a16:creationId xmlns:a16="http://schemas.microsoft.com/office/drawing/2014/main" id="{5D87397F-1B46-4324-B9E3-8FF1487A0541}"/>
              </a:ext>
            </a:extLst>
          </p:cNvPr>
          <p:cNvSpPr txBox="1"/>
          <p:nvPr/>
        </p:nvSpPr>
        <p:spPr>
          <a:xfrm>
            <a:off x="551384" y="5517233"/>
            <a:ext cx="1728192"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Area of the Forest Fund</a:t>
            </a:r>
          </a:p>
        </p:txBody>
      </p:sp>
      <p:pic>
        <p:nvPicPr>
          <p:cNvPr id="37" name="Picture 36">
            <a:extLst>
              <a:ext uri="{FF2B5EF4-FFF2-40B4-BE49-F238E27FC236}">
                <a16:creationId xmlns:a16="http://schemas.microsoft.com/office/drawing/2014/main" id="{A0C5BBBF-7D09-4AAB-A736-9675E30A0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92" y="1268760"/>
            <a:ext cx="1422990" cy="1422990"/>
          </a:xfrm>
          <a:prstGeom prst="rect">
            <a:avLst/>
          </a:prstGeom>
        </p:spPr>
      </p:pic>
      <p:sp>
        <p:nvSpPr>
          <p:cNvPr id="38" name="TextBox 37">
            <a:extLst>
              <a:ext uri="{FF2B5EF4-FFF2-40B4-BE49-F238E27FC236}">
                <a16:creationId xmlns:a16="http://schemas.microsoft.com/office/drawing/2014/main" id="{BC6CEC90-624D-454D-923F-6648991A67D7}"/>
              </a:ext>
            </a:extLst>
          </p:cNvPr>
          <p:cNvSpPr txBox="1"/>
          <p:nvPr/>
        </p:nvSpPr>
        <p:spPr>
          <a:xfrm>
            <a:off x="335360" y="2761765"/>
            <a:ext cx="2016224"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1/4 of the total land area of Ulaanbaatar</a:t>
            </a:r>
          </a:p>
        </p:txBody>
      </p:sp>
      <p:pic>
        <p:nvPicPr>
          <p:cNvPr id="39" name="Picture 38">
            <a:extLst>
              <a:ext uri="{FF2B5EF4-FFF2-40B4-BE49-F238E27FC236}">
                <a16:creationId xmlns:a16="http://schemas.microsoft.com/office/drawing/2014/main" id="{4013D36A-7CB4-4F01-ADD1-1871A15CE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4354" y="1947474"/>
            <a:ext cx="905463" cy="905463"/>
          </a:xfrm>
          <a:prstGeom prst="rect">
            <a:avLst/>
          </a:prstGeom>
        </p:spPr>
      </p:pic>
      <p:sp>
        <p:nvSpPr>
          <p:cNvPr id="2" name="Arrow: Right 1">
            <a:extLst>
              <a:ext uri="{FF2B5EF4-FFF2-40B4-BE49-F238E27FC236}">
                <a16:creationId xmlns:a16="http://schemas.microsoft.com/office/drawing/2014/main" id="{AF4F3358-1074-4D83-AA43-5D9C52379191}"/>
              </a:ext>
            </a:extLst>
          </p:cNvPr>
          <p:cNvSpPr/>
          <p:nvPr/>
        </p:nvSpPr>
        <p:spPr>
          <a:xfrm>
            <a:off x="2296746" y="3288646"/>
            <a:ext cx="813238" cy="356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AC0925E3-6D4B-4209-B92D-3F6F270B9A94}"/>
              </a:ext>
            </a:extLst>
          </p:cNvPr>
          <p:cNvSpPr/>
          <p:nvPr/>
        </p:nvSpPr>
        <p:spPr>
          <a:xfrm>
            <a:off x="5087888" y="3284984"/>
            <a:ext cx="81323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6E50C09-D62C-4F27-8D80-0C4C2EA359B4}"/>
              </a:ext>
            </a:extLst>
          </p:cNvPr>
          <p:cNvSpPr txBox="1"/>
          <p:nvPr/>
        </p:nvSpPr>
        <p:spPr>
          <a:xfrm>
            <a:off x="6168008" y="2564904"/>
            <a:ext cx="1584176" cy="307777"/>
          </a:xfrm>
          <a:prstGeom prst="rect">
            <a:avLst/>
          </a:prstGeom>
          <a:noFill/>
        </p:spPr>
        <p:txBody>
          <a:bodyPr wrap="square" rtlCol="0">
            <a:spAutoFit/>
          </a:bodyPr>
          <a:lstStyle/>
          <a:p>
            <a:pPr algn="ctr"/>
            <a:r>
              <a:rPr lang="mn-MN" sz="1400" b="1" dirty="0">
                <a:solidFill>
                  <a:schemeClr val="tx1">
                    <a:lumMod val="75000"/>
                    <a:lumOff val="25000"/>
                  </a:schemeClr>
                </a:solidFill>
                <a:latin typeface="Times New Roman" panose="02020603050405020304" pitchFamily="18" charset="0"/>
                <a:cs typeface="Times New Roman" panose="02020603050405020304" pitchFamily="18" charset="0"/>
              </a:rPr>
              <a:t>Ойрхог чанар</a:t>
            </a:r>
            <a:endParaRPr lang="en-US" sz="1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0" name="Straight Connector 39"/>
          <p:cNvCxnSpPr/>
          <p:nvPr/>
        </p:nvCxnSpPr>
        <p:spPr>
          <a:xfrm>
            <a:off x="623392" y="980728"/>
            <a:ext cx="11017224" cy="0"/>
          </a:xfrm>
          <a:prstGeom prst="line">
            <a:avLst/>
          </a:prstGeom>
          <a:ln>
            <a:solidFill>
              <a:schemeClr val="accent3">
                <a:lumMod val="50000"/>
              </a:schemeClr>
            </a:solidFill>
          </a:ln>
        </p:spPr>
        <p:style>
          <a:lnRef idx="2">
            <a:schemeClr val="dk1"/>
          </a:lnRef>
          <a:fillRef idx="0">
            <a:schemeClr val="dk1"/>
          </a:fillRef>
          <a:effectRef idx="1">
            <a:schemeClr val="dk1"/>
          </a:effectRef>
          <a:fontRef idx="minor">
            <a:schemeClr val="tx1"/>
          </a:fontRef>
        </p:style>
      </p:cxnSp>
      <p:grpSp>
        <p:nvGrpSpPr>
          <p:cNvPr id="5" name="그룹 5">
            <a:extLst>
              <a:ext uri="{FF2B5EF4-FFF2-40B4-BE49-F238E27FC236}">
                <a16:creationId xmlns:a16="http://schemas.microsoft.com/office/drawing/2014/main" id="{EC2C580E-69DE-433A-891C-E25C381F3FB9}"/>
              </a:ext>
            </a:extLst>
          </p:cNvPr>
          <p:cNvGrpSpPr/>
          <p:nvPr/>
        </p:nvGrpSpPr>
        <p:grpSpPr>
          <a:xfrm>
            <a:off x="623393" y="5045794"/>
            <a:ext cx="1582141" cy="471435"/>
            <a:chOff x="9300280" y="3745019"/>
            <a:chExt cx="1584176" cy="473250"/>
          </a:xfrm>
        </p:grpSpPr>
        <p:cxnSp>
          <p:nvCxnSpPr>
            <p:cNvPr id="44" name="Straight Connector 43">
              <a:extLst>
                <a:ext uri="{FF2B5EF4-FFF2-40B4-BE49-F238E27FC236}">
                  <a16:creationId xmlns:a16="http://schemas.microsoft.com/office/drawing/2014/main" id="{73314181-5B54-4F45-BFED-0D7A6AD75E3A}"/>
                </a:ext>
              </a:extLst>
            </p:cNvPr>
            <p:cNvCxnSpPr/>
            <p:nvPr/>
          </p:nvCxnSpPr>
          <p:spPr>
            <a:xfrm>
              <a:off x="9348926" y="374501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1E83681-756F-4203-9115-F4B12FB9D789}"/>
                </a:ext>
              </a:extLst>
            </p:cNvPr>
            <p:cNvSpPr txBox="1"/>
            <p:nvPr/>
          </p:nvSpPr>
          <p:spPr>
            <a:xfrm>
              <a:off x="9300280" y="3756605"/>
              <a:ext cx="1584176" cy="370754"/>
            </a:xfrm>
            <a:prstGeom prst="rect">
              <a:avLst/>
            </a:prstGeom>
            <a:noFill/>
          </p:spPr>
          <p:txBody>
            <a:bodyPr wrap="square" rtlCol="0">
              <a:spAutoFit/>
            </a:bodyPr>
            <a:lstStyle/>
            <a:p>
              <a:pPr algn="ctr"/>
              <a:endParaRPr lang="en-US" b="1" dirty="0">
                <a:solidFill>
                  <a:srgbClr val="40B786"/>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3D459A48-E697-4818-A2D9-FC60BE5F6459}"/>
                </a:ext>
              </a:extLst>
            </p:cNvPr>
            <p:cNvCxnSpPr/>
            <p:nvPr/>
          </p:nvCxnSpPr>
          <p:spPr>
            <a:xfrm>
              <a:off x="9348926" y="421826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36" name="Chart 7">
            <a:extLst>
              <a:ext uri="{FF2B5EF4-FFF2-40B4-BE49-F238E27FC236}">
                <a16:creationId xmlns:a16="http://schemas.microsoft.com/office/drawing/2014/main" id="{C023093E-46FE-42CE-870B-BAF0E7508752}"/>
              </a:ext>
            </a:extLst>
          </p:cNvPr>
          <p:cNvGraphicFramePr/>
          <p:nvPr>
            <p:extLst>
              <p:ext uri="{D42A27DB-BD31-4B8C-83A1-F6EECF244321}">
                <p14:modId xmlns:p14="http://schemas.microsoft.com/office/powerpoint/2010/main" val="2942642877"/>
              </p:ext>
            </p:extLst>
          </p:nvPr>
        </p:nvGraphicFramePr>
        <p:xfrm>
          <a:off x="9424577" y="2881530"/>
          <a:ext cx="1028376" cy="1324402"/>
        </p:xfrm>
        <a:graphic>
          <a:graphicData uri="http://schemas.openxmlformats.org/drawingml/2006/chart">
            <c:chart xmlns:c="http://schemas.openxmlformats.org/drawingml/2006/chart" xmlns:r="http://schemas.openxmlformats.org/officeDocument/2006/relationships" r:id="rId8"/>
          </a:graphicData>
        </a:graphic>
      </p:graphicFrame>
      <p:sp>
        <p:nvSpPr>
          <p:cNvPr id="41" name="TextBox 40">
            <a:extLst>
              <a:ext uri="{FF2B5EF4-FFF2-40B4-BE49-F238E27FC236}">
                <a16:creationId xmlns:a16="http://schemas.microsoft.com/office/drawing/2014/main" id="{F44DF139-20A5-4D78-8047-C12669383442}"/>
              </a:ext>
            </a:extLst>
          </p:cNvPr>
          <p:cNvSpPr txBox="1"/>
          <p:nvPr/>
        </p:nvSpPr>
        <p:spPr>
          <a:xfrm>
            <a:off x="2767321" y="4491796"/>
            <a:ext cx="3291284" cy="584775"/>
          </a:xfrm>
          <a:prstGeom prst="rect">
            <a:avLst/>
          </a:prstGeom>
          <a:noFill/>
        </p:spPr>
        <p:txBody>
          <a:bodyPr wrap="square" rtlCol="0">
            <a:spAutoFit/>
          </a:bodyPr>
          <a:lstStyle/>
          <a:p>
            <a:pPr algn="ctr"/>
            <a:r>
              <a:rPr lang="en-US" sz="1600" b="1" dirty="0">
                <a:solidFill>
                  <a:schemeClr val="tx1">
                    <a:lumMod val="75000"/>
                    <a:lumOff val="25000"/>
                  </a:schemeClr>
                </a:solidFill>
                <a:latin typeface="Times New Roman" panose="02020603050405020304" pitchFamily="18" charset="0"/>
                <a:cs typeface="Times New Roman" panose="02020603050405020304" pitchFamily="18" charset="0"/>
              </a:rPr>
              <a:t>Areas requiring afforestation and reforestation</a:t>
            </a:r>
          </a:p>
        </p:txBody>
      </p:sp>
      <p:sp>
        <p:nvSpPr>
          <p:cNvPr id="6" name="Rectangle 5">
            <a:extLst>
              <a:ext uri="{FF2B5EF4-FFF2-40B4-BE49-F238E27FC236}">
                <a16:creationId xmlns:a16="http://schemas.microsoft.com/office/drawing/2014/main" id="{D816370E-14B1-414C-A3ED-22D02CDD1AC3}"/>
              </a:ext>
            </a:extLst>
          </p:cNvPr>
          <p:cNvSpPr/>
          <p:nvPr/>
        </p:nvSpPr>
        <p:spPr>
          <a:xfrm>
            <a:off x="9664191" y="3410860"/>
            <a:ext cx="553867" cy="335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dirty="0">
                <a:solidFill>
                  <a:schemeClr val="tx1"/>
                </a:solidFill>
              </a:rPr>
              <a:t>23 </a:t>
            </a:r>
            <a:r>
              <a:rPr lang="en-US" sz="1200" dirty="0">
                <a:solidFill>
                  <a:schemeClr val="tx1"/>
                </a:solidFill>
              </a:rPr>
              <a:t>%</a:t>
            </a:r>
          </a:p>
        </p:txBody>
      </p:sp>
      <p:sp>
        <p:nvSpPr>
          <p:cNvPr id="46" name="Rectangle: Rounded Corners 9">
            <a:extLst>
              <a:ext uri="{FF2B5EF4-FFF2-40B4-BE49-F238E27FC236}">
                <a16:creationId xmlns:a16="http://schemas.microsoft.com/office/drawing/2014/main" id="{FEAAA3CA-463C-4614-B86B-80BDFD320979}"/>
              </a:ext>
            </a:extLst>
          </p:cNvPr>
          <p:cNvSpPr/>
          <p:nvPr/>
        </p:nvSpPr>
        <p:spPr>
          <a:xfrm>
            <a:off x="9408368" y="4362909"/>
            <a:ext cx="1152128" cy="288031"/>
          </a:xfrm>
          <a:prstGeom prst="roundRect">
            <a:avLst>
              <a:gd name="adj" fmla="val 50000"/>
            </a:avLst>
          </a:prstGeom>
          <a:ln w="3175">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117208" tIns="58604" rIns="117208" bIns="58604"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2030</a:t>
            </a:r>
          </a:p>
        </p:txBody>
      </p:sp>
      <p:sp>
        <p:nvSpPr>
          <p:cNvPr id="47" name="Arrow: Right 46">
            <a:extLst>
              <a:ext uri="{FF2B5EF4-FFF2-40B4-BE49-F238E27FC236}">
                <a16:creationId xmlns:a16="http://schemas.microsoft.com/office/drawing/2014/main" id="{485EEBAF-23FB-40FF-BA7B-5AEB1328DCBE}"/>
              </a:ext>
            </a:extLst>
          </p:cNvPr>
          <p:cNvSpPr/>
          <p:nvPr/>
        </p:nvSpPr>
        <p:spPr>
          <a:xfrm>
            <a:off x="8104376" y="3417530"/>
            <a:ext cx="81323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正方形/長方形 6">
            <a:extLst>
              <a:ext uri="{FF2B5EF4-FFF2-40B4-BE49-F238E27FC236}">
                <a16:creationId xmlns:a16="http://schemas.microsoft.com/office/drawing/2014/main" id="{984C59B1-7DB7-9850-525D-4965D2B73AAC}"/>
              </a:ext>
            </a:extLst>
          </p:cNvPr>
          <p:cNvSpPr/>
          <p:nvPr/>
        </p:nvSpPr>
        <p:spPr>
          <a:xfrm>
            <a:off x="3079976" y="214835"/>
            <a:ext cx="6392088" cy="5686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2400" b="1" dirty="0">
                <a:solidFill>
                  <a:schemeClr val="tx1"/>
                </a:solidFill>
              </a:rPr>
              <a:t>ウランバートル市森林基金の現状</a:t>
            </a:r>
          </a:p>
        </p:txBody>
      </p:sp>
      <p:sp>
        <p:nvSpPr>
          <p:cNvPr id="8" name="正方形/長方形 7">
            <a:extLst>
              <a:ext uri="{FF2B5EF4-FFF2-40B4-BE49-F238E27FC236}">
                <a16:creationId xmlns:a16="http://schemas.microsoft.com/office/drawing/2014/main" id="{76AD0A2F-DFA7-93D1-EFE7-8C07B8B927F2}"/>
              </a:ext>
            </a:extLst>
          </p:cNvPr>
          <p:cNvSpPr/>
          <p:nvPr/>
        </p:nvSpPr>
        <p:spPr>
          <a:xfrm>
            <a:off x="544587" y="2832352"/>
            <a:ext cx="1806997" cy="4526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200" b="1" dirty="0">
                <a:solidFill>
                  <a:schemeClr val="tx1"/>
                </a:solidFill>
              </a:rPr>
              <a:t>ウランバートル総面積の</a:t>
            </a:r>
            <a:r>
              <a:rPr kumimoji="1" lang="en-US" altLang="ja-JP" sz="1200" b="1" dirty="0">
                <a:solidFill>
                  <a:schemeClr val="tx1"/>
                </a:solidFill>
              </a:rPr>
              <a:t>1/4</a:t>
            </a:r>
          </a:p>
        </p:txBody>
      </p:sp>
      <p:sp>
        <p:nvSpPr>
          <p:cNvPr id="9" name="正方形/長方形 8">
            <a:extLst>
              <a:ext uri="{FF2B5EF4-FFF2-40B4-BE49-F238E27FC236}">
                <a16:creationId xmlns:a16="http://schemas.microsoft.com/office/drawing/2014/main" id="{ECAFEC72-0842-3996-9359-F28D021163AB}"/>
              </a:ext>
            </a:extLst>
          </p:cNvPr>
          <p:cNvSpPr/>
          <p:nvPr/>
        </p:nvSpPr>
        <p:spPr>
          <a:xfrm>
            <a:off x="3229944" y="2904360"/>
            <a:ext cx="1687777" cy="4526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200" b="1" dirty="0">
                <a:solidFill>
                  <a:schemeClr val="tx1"/>
                </a:solidFill>
              </a:rPr>
              <a:t>森に覆われた野原</a:t>
            </a:r>
            <a:endParaRPr kumimoji="1" lang="en-US" altLang="ja-JP" sz="1200" b="1" dirty="0">
              <a:solidFill>
                <a:schemeClr val="tx1"/>
              </a:solidFill>
            </a:endParaRPr>
          </a:p>
        </p:txBody>
      </p:sp>
      <p:sp>
        <p:nvSpPr>
          <p:cNvPr id="10" name="正方形/長方形 9">
            <a:extLst>
              <a:ext uri="{FF2B5EF4-FFF2-40B4-BE49-F238E27FC236}">
                <a16:creationId xmlns:a16="http://schemas.microsoft.com/office/drawing/2014/main" id="{6E89C548-CA10-4D37-83BB-1EDD0E19F9E1}"/>
              </a:ext>
            </a:extLst>
          </p:cNvPr>
          <p:cNvSpPr/>
          <p:nvPr/>
        </p:nvSpPr>
        <p:spPr>
          <a:xfrm>
            <a:off x="8323561" y="2444010"/>
            <a:ext cx="3219509" cy="57626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400" b="1" dirty="0">
                <a:solidFill>
                  <a:schemeClr val="tx1"/>
                </a:solidFill>
              </a:rPr>
              <a:t>森林面積の割合</a:t>
            </a:r>
          </a:p>
        </p:txBody>
      </p:sp>
      <p:sp>
        <p:nvSpPr>
          <p:cNvPr id="11" name="正方形/長方形 10">
            <a:extLst>
              <a:ext uri="{FF2B5EF4-FFF2-40B4-BE49-F238E27FC236}">
                <a16:creationId xmlns:a16="http://schemas.microsoft.com/office/drawing/2014/main" id="{04C0D177-A16F-EA05-F25F-05E4496B53D3}"/>
              </a:ext>
            </a:extLst>
          </p:cNvPr>
          <p:cNvSpPr/>
          <p:nvPr/>
        </p:nvSpPr>
        <p:spPr>
          <a:xfrm>
            <a:off x="2878432" y="4520888"/>
            <a:ext cx="3180173" cy="470815"/>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b="1" dirty="0">
                <a:solidFill>
                  <a:schemeClr val="tx1"/>
                </a:solidFill>
              </a:rPr>
              <a:t>植林と森林再生が必要な地域</a:t>
            </a:r>
          </a:p>
        </p:txBody>
      </p:sp>
      <p:sp>
        <p:nvSpPr>
          <p:cNvPr id="12" name="正方形/長方形 11">
            <a:extLst>
              <a:ext uri="{FF2B5EF4-FFF2-40B4-BE49-F238E27FC236}">
                <a16:creationId xmlns:a16="http://schemas.microsoft.com/office/drawing/2014/main" id="{27EDFBC5-9206-CD29-77A6-68981F98AB30}"/>
              </a:ext>
            </a:extLst>
          </p:cNvPr>
          <p:cNvSpPr/>
          <p:nvPr/>
        </p:nvSpPr>
        <p:spPr>
          <a:xfrm>
            <a:off x="623392" y="5588426"/>
            <a:ext cx="1687777" cy="4526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200" b="1" dirty="0">
                <a:solidFill>
                  <a:schemeClr val="tx1"/>
                </a:solidFill>
              </a:rPr>
              <a:t>森林基金の面積</a:t>
            </a:r>
          </a:p>
        </p:txBody>
      </p:sp>
      <p:sp>
        <p:nvSpPr>
          <p:cNvPr id="13" name="正方形/長方形 12">
            <a:extLst>
              <a:ext uri="{FF2B5EF4-FFF2-40B4-BE49-F238E27FC236}">
                <a16:creationId xmlns:a16="http://schemas.microsoft.com/office/drawing/2014/main" id="{8B27AC12-7664-F73E-A5EF-6A18E0B65B44}"/>
              </a:ext>
            </a:extLst>
          </p:cNvPr>
          <p:cNvSpPr/>
          <p:nvPr/>
        </p:nvSpPr>
        <p:spPr>
          <a:xfrm>
            <a:off x="6062081" y="2492476"/>
            <a:ext cx="1687777" cy="452632"/>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ja-JP" altLang="en-US" sz="1200" b="1" dirty="0">
                <a:solidFill>
                  <a:schemeClr val="tx1"/>
                </a:solidFill>
              </a:rPr>
              <a:t>近接性</a:t>
            </a:r>
            <a:endParaRPr kumimoji="1" lang="en-US" altLang="ja-JP" sz="1200" b="1" dirty="0">
              <a:solidFill>
                <a:schemeClr val="tx1"/>
              </a:solidFill>
            </a:endParaRPr>
          </a:p>
        </p:txBody>
      </p:sp>
    </p:spTree>
    <p:extLst>
      <p:ext uri="{BB962C8B-B14F-4D97-AF65-F5344CB8AC3E}">
        <p14:creationId xmlns:p14="http://schemas.microsoft.com/office/powerpoint/2010/main" val="1279224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World_with_icons_2"/>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tree*nature*outdoors*park*forest*environment*planet*green"/>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tree*nature*outdoors*park*fores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2538</TotalTime>
  <Words>2603</Words>
  <Application>Microsoft Office PowerPoint</Application>
  <PresentationFormat>ワイド画面</PresentationFormat>
  <Paragraphs>509</Paragraphs>
  <Slides>16</Slides>
  <Notes>13</Notes>
  <HiddenSlides>0</HiddenSlides>
  <MMClips>0</MMClips>
  <ScaleCrop>false</ScaleCrop>
  <HeadingPairs>
    <vt:vector size="8" baseType="variant">
      <vt:variant>
        <vt:lpstr>使用されているフォント</vt:lpstr>
      </vt:variant>
      <vt:variant>
        <vt:i4>17</vt:i4>
      </vt:variant>
      <vt:variant>
        <vt:lpstr>テーマ</vt:lpstr>
      </vt:variant>
      <vt:variant>
        <vt:i4>2</vt:i4>
      </vt:variant>
      <vt:variant>
        <vt:lpstr>埋め込まれた OLE サーバー</vt:lpstr>
      </vt:variant>
      <vt:variant>
        <vt:i4>1</vt:i4>
      </vt:variant>
      <vt:variant>
        <vt:lpstr>スライド タイトル</vt:lpstr>
      </vt:variant>
      <vt:variant>
        <vt:i4>16</vt:i4>
      </vt:variant>
    </vt:vector>
  </HeadingPairs>
  <TitlesOfParts>
    <vt:vector size="36" baseType="lpstr">
      <vt:lpstr>Barlow Ultra-Bold</vt:lpstr>
      <vt:lpstr>Ch Freeset</vt:lpstr>
      <vt:lpstr>GIP Bold</vt:lpstr>
      <vt:lpstr>inherit</vt:lpstr>
      <vt:lpstr>新細明體</vt:lpstr>
      <vt:lpstr>游ゴシック</vt:lpstr>
      <vt:lpstr>Arial</vt:lpstr>
      <vt:lpstr>Arial Bold</vt:lpstr>
      <vt:lpstr>Bahnschrift Condensed</vt:lpstr>
      <vt:lpstr>Bahnschrift Light Condensed</vt:lpstr>
      <vt:lpstr>Bahnschrift SemiBold Condensed</vt:lpstr>
      <vt:lpstr>Calibri</vt:lpstr>
      <vt:lpstr>Calibri Light</vt:lpstr>
      <vt:lpstr>Montserrat</vt:lpstr>
      <vt:lpstr>Roboto</vt:lpstr>
      <vt:lpstr>Times New Roman</vt:lpstr>
      <vt:lpstr>Wingdings</vt:lpstr>
      <vt:lpstr>Office Theme</vt:lpstr>
      <vt:lpstr>Custom Design</vt:lpstr>
      <vt:lpstr>AutoCAD 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林 佳成美</cp:lastModifiedBy>
  <cp:revision>100</cp:revision>
  <dcterms:created xsi:type="dcterms:W3CDTF">2024-11-12T08:32:11Z</dcterms:created>
  <dcterms:modified xsi:type="dcterms:W3CDTF">2024-12-14T09:26:45Z</dcterms:modified>
</cp:coreProperties>
</file>