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60" r:id="rId4"/>
    <p:sldId id="261" r:id="rId5"/>
    <p:sldId id="262" r:id="rId6"/>
    <p:sldId id="263" r:id="rId7"/>
    <p:sldId id="282" r:id="rId8"/>
    <p:sldId id="265" r:id="rId9"/>
    <p:sldId id="266" r:id="rId10"/>
    <p:sldId id="267" r:id="rId11"/>
    <p:sldId id="280" r:id="rId12"/>
    <p:sldId id="269" r:id="rId13"/>
    <p:sldId id="270" r:id="rId14"/>
    <p:sldId id="271" r:id="rId15"/>
    <p:sldId id="274" r:id="rId16"/>
    <p:sldId id="281" r:id="rId17"/>
    <p:sldId id="276" r:id="rId18"/>
    <p:sldId id="275" r:id="rId19"/>
    <p:sldId id="277" r:id="rId20"/>
    <p:sldId id="27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真美 高橋" initials="真高" lastIdx="4" clrIdx="0">
    <p:extLst>
      <p:ext uri="{19B8F6BF-5375-455C-9EA6-DF929625EA0E}">
        <p15:presenceInfo xmlns:p15="http://schemas.microsoft.com/office/powerpoint/2012/main" userId="375f208ac01b02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48C"/>
    <a:srgbClr val="7E9CBD"/>
    <a:srgbClr val="ED4E4E"/>
    <a:srgbClr val="724A6E"/>
    <a:srgbClr val="EF8EC6"/>
    <a:srgbClr val="BFCFE6"/>
    <a:srgbClr val="CBC2AF"/>
    <a:srgbClr val="E9E6D3"/>
    <a:srgbClr val="F39800"/>
    <a:srgbClr val="9F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3" autoAdjust="0"/>
    <p:restoredTop sz="94660"/>
  </p:normalViewPr>
  <p:slideViewPr>
    <p:cSldViewPr>
      <p:cViewPr varScale="1">
        <p:scale>
          <a:sx n="65" d="100"/>
          <a:sy n="65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75A8-D5A2-4C0E-89AB-00283BAC98D4}" type="datetimeFigureOut">
              <a:rPr lang="ko-KR" altLang="en-US" smtClean="0"/>
              <a:pPr/>
              <a:t>2024-12-14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0913-73E9-465F-8B53-72951078AE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0888"/>
            <a:ext cx="9144000" cy="37444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974" y="6093296"/>
            <a:ext cx="3055836" cy="5798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994"/>
            <a:ext cx="9144000" cy="13718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9144000" cy="85738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7BD7A1-5163-E58F-A6E5-5F198FFA91FA}"/>
              </a:ext>
            </a:extLst>
          </p:cNvPr>
          <p:cNvSpPr/>
          <p:nvPr/>
        </p:nvSpPr>
        <p:spPr>
          <a:xfrm>
            <a:off x="1547664" y="1052735"/>
            <a:ext cx="6048672" cy="682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277FC2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70E210-BF41-15DE-DB9B-80A05F78B57A}"/>
              </a:ext>
            </a:extLst>
          </p:cNvPr>
          <p:cNvSpPr/>
          <p:nvPr/>
        </p:nvSpPr>
        <p:spPr>
          <a:xfrm>
            <a:off x="1535556" y="1736848"/>
            <a:ext cx="6048672" cy="39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20548C"/>
                </a:solidFill>
              </a:rPr>
              <a:t>四季と共存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51B9CAE-5868-5961-600B-56E6228FAEA5}"/>
              </a:ext>
            </a:extLst>
          </p:cNvPr>
          <p:cNvSpPr/>
          <p:nvPr/>
        </p:nvSpPr>
        <p:spPr>
          <a:xfrm>
            <a:off x="1547664" y="2154871"/>
            <a:ext cx="6048672" cy="3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EC6900"/>
                </a:solidFill>
              </a:rPr>
              <a:t>華川の経済活動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9F3618-BCAF-D17C-E105-FAEC37579051}"/>
              </a:ext>
            </a:extLst>
          </p:cNvPr>
          <p:cNvSpPr/>
          <p:nvPr/>
        </p:nvSpPr>
        <p:spPr>
          <a:xfrm>
            <a:off x="3707904" y="6229529"/>
            <a:ext cx="2232248" cy="3074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 華川郡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9A1E5C-DB1C-FEF6-07A1-0B6946A3AA21}"/>
              </a:ext>
            </a:extLst>
          </p:cNvPr>
          <p:cNvSpPr/>
          <p:nvPr/>
        </p:nvSpPr>
        <p:spPr>
          <a:xfrm>
            <a:off x="827584" y="330824"/>
            <a:ext cx="7992888" cy="1081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0070C0"/>
                </a:solidFill>
              </a:rPr>
              <a:t>冬の都市の</a:t>
            </a:r>
            <a:endParaRPr kumimoji="1" lang="en-US" altLang="ja-JP" sz="3600" b="1" dirty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3600" b="1" dirty="0">
                <a:solidFill>
                  <a:srgbClr val="009944"/>
                </a:solidFill>
              </a:rPr>
              <a:t>GX</a:t>
            </a:r>
            <a:r>
              <a:rPr kumimoji="1" lang="ja-JP" altLang="en-US" sz="3600" b="1" dirty="0">
                <a:solidFill>
                  <a:srgbClr val="009944"/>
                </a:solidFill>
              </a:rPr>
              <a:t>（グリーントランスフォーメーション）</a:t>
            </a:r>
          </a:p>
        </p:txBody>
      </p:sp>
    </p:spTree>
    <p:extLst>
      <p:ext uri="{BB962C8B-B14F-4D97-AF65-F5344CB8AC3E}">
        <p14:creationId xmlns:p14="http://schemas.microsoft.com/office/powerpoint/2010/main" val="10217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4864"/>
            <a:ext cx="9144000" cy="6516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4726"/>
            <a:ext cx="9144000" cy="76307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52CC77-D1EC-B067-C1B9-3A2CEAABD4B3}"/>
              </a:ext>
            </a:extLst>
          </p:cNvPr>
          <p:cNvSpPr/>
          <p:nvPr/>
        </p:nvSpPr>
        <p:spPr>
          <a:xfrm>
            <a:off x="695676" y="2204864"/>
            <a:ext cx="777686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20548C"/>
                </a:solidFill>
              </a:rPr>
              <a:t>冬は楽しい、でも怖さもある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2ADD8B-E73C-22A9-917D-F97ACBDB2D05}"/>
              </a:ext>
            </a:extLst>
          </p:cNvPr>
          <p:cNvSpPr/>
          <p:nvPr/>
        </p:nvSpPr>
        <p:spPr>
          <a:xfrm>
            <a:off x="1110108" y="3034726"/>
            <a:ext cx="6948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EC6900"/>
                </a:solidFill>
              </a:rPr>
              <a:t>何が心配？</a:t>
            </a:r>
          </a:p>
        </p:txBody>
      </p:sp>
    </p:spTree>
    <p:extLst>
      <p:ext uri="{BB962C8B-B14F-4D97-AF65-F5344CB8AC3E}">
        <p14:creationId xmlns:p14="http://schemas.microsoft.com/office/powerpoint/2010/main" val="35638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FD888E1-5223-0829-D5C6-BB9F725A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7" y="44624"/>
            <a:ext cx="893050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7983"/>
            <a:ext cx="9144000" cy="183908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4628D4-4A5B-0EA3-2402-2B97824EDC19}"/>
              </a:ext>
            </a:extLst>
          </p:cNvPr>
          <p:cNvSpPr/>
          <p:nvPr/>
        </p:nvSpPr>
        <p:spPr>
          <a:xfrm>
            <a:off x="1098000" y="2996951"/>
            <a:ext cx="6948000" cy="10801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EC69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B26DA2-1A34-4369-2635-B3E477BEAF33}"/>
              </a:ext>
            </a:extLst>
          </p:cNvPr>
          <p:cNvSpPr/>
          <p:nvPr/>
        </p:nvSpPr>
        <p:spPr>
          <a:xfrm>
            <a:off x="503548" y="2269626"/>
            <a:ext cx="8244916" cy="1447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ED4E4E"/>
                </a:solidFill>
              </a:rPr>
              <a:t>華川</a:t>
            </a:r>
            <a:r>
              <a:rPr kumimoji="1" lang="ja-JP" altLang="en-US" sz="3600" b="1" dirty="0">
                <a:solidFill>
                  <a:srgbClr val="20548C"/>
                </a:solidFill>
              </a:rPr>
              <a:t>は気候</a:t>
            </a:r>
            <a:r>
              <a:rPr kumimoji="1" lang="ja-JP" altLang="en-US" sz="4400" b="1" dirty="0">
                <a:solidFill>
                  <a:srgbClr val="ED4E4E"/>
                </a:solidFill>
              </a:rPr>
              <a:t>変動</a:t>
            </a:r>
            <a:r>
              <a:rPr kumimoji="1" lang="ja-JP" altLang="en-US" sz="3600" b="1" dirty="0">
                <a:solidFill>
                  <a:srgbClr val="20548C"/>
                </a:solidFill>
              </a:rPr>
              <a:t>に適応しながら</a:t>
            </a:r>
            <a:endParaRPr kumimoji="1" lang="en-US" altLang="ja-JP" sz="3600" b="1" dirty="0">
              <a:solidFill>
                <a:srgbClr val="20548C"/>
              </a:solidFill>
            </a:endParaRPr>
          </a:p>
          <a:p>
            <a:pPr algn="ctr"/>
            <a:r>
              <a:rPr kumimoji="1" lang="ja-JP" altLang="en-US" sz="3600" b="1" dirty="0">
                <a:solidFill>
                  <a:srgbClr val="20548C"/>
                </a:solidFill>
              </a:rPr>
              <a:t>進化している</a:t>
            </a:r>
            <a:endParaRPr kumimoji="1" lang="ja-JP" altLang="en-US" sz="2800" b="1" dirty="0">
              <a:solidFill>
                <a:srgbClr val="205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64" y="5309903"/>
            <a:ext cx="6329896" cy="603997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707904E-7015-10E6-9B5B-A8DBD19FC707}"/>
              </a:ext>
            </a:extLst>
          </p:cNvPr>
          <p:cNvSpPr/>
          <p:nvPr/>
        </p:nvSpPr>
        <p:spPr>
          <a:xfrm>
            <a:off x="179512" y="44624"/>
            <a:ext cx="1417548" cy="40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rgbClr val="20548C"/>
                </a:solidFill>
              </a:rPr>
              <a:t>進化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479C1E3-EEB6-022C-60B3-26CC9F20E184}"/>
              </a:ext>
            </a:extLst>
          </p:cNvPr>
          <p:cNvSpPr/>
          <p:nvPr/>
        </p:nvSpPr>
        <p:spPr>
          <a:xfrm>
            <a:off x="2820304" y="6030000"/>
            <a:ext cx="3654216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3600" b="1" spc="-30" dirty="0">
                <a:solidFill>
                  <a:srgbClr val="8EA266"/>
                </a:solidFill>
              </a:rPr>
              <a:t>華川パークゴルフ</a:t>
            </a:r>
          </a:p>
        </p:txBody>
      </p:sp>
    </p:spTree>
    <p:extLst>
      <p:ext uri="{BB962C8B-B14F-4D97-AF65-F5344CB8AC3E}">
        <p14:creationId xmlns:p14="http://schemas.microsoft.com/office/powerpoint/2010/main" val="38522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67268 L 1.38889E-6 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F72F60-CD04-42AE-AFC2-0568E112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45" y="145379"/>
            <a:ext cx="8856984" cy="66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07" y="5301207"/>
            <a:ext cx="5915455" cy="155917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065" y="809994"/>
            <a:ext cx="4722974" cy="508427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5" y="874216"/>
            <a:ext cx="4652662" cy="496052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99" y="1663570"/>
            <a:ext cx="3443661" cy="5412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58" y="2220085"/>
            <a:ext cx="3923549" cy="322513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857" y="2400868"/>
            <a:ext cx="1114929" cy="272792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809" y="2423948"/>
            <a:ext cx="1270288" cy="272792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5" y="2392808"/>
            <a:ext cx="717393" cy="272792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77" y="2394232"/>
            <a:ext cx="950431" cy="272792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147" y="1774428"/>
            <a:ext cx="3576810" cy="364257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0DE98C-D938-1385-4E16-3867D755C764}"/>
              </a:ext>
            </a:extLst>
          </p:cNvPr>
          <p:cNvSpPr/>
          <p:nvPr/>
        </p:nvSpPr>
        <p:spPr>
          <a:xfrm>
            <a:off x="827584" y="1728856"/>
            <a:ext cx="1274273" cy="3877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>
                <a:solidFill>
                  <a:srgbClr val="EC6900"/>
                </a:solidFill>
              </a:rPr>
              <a:t>訪問者数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A6BFF33-A8C7-039F-C6AD-DAA36E96E4A2}"/>
              </a:ext>
            </a:extLst>
          </p:cNvPr>
          <p:cNvSpPr/>
          <p:nvPr/>
        </p:nvSpPr>
        <p:spPr>
          <a:xfrm>
            <a:off x="5153668" y="3501610"/>
            <a:ext cx="1152000" cy="215422"/>
          </a:xfrm>
          <a:prstGeom prst="rect">
            <a:avLst/>
          </a:prstGeom>
          <a:solidFill>
            <a:srgbClr val="ED1B2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郊外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91E224-B745-4609-2EEE-47995D3E6D97}"/>
              </a:ext>
            </a:extLst>
          </p:cNvPr>
          <p:cNvSpPr/>
          <p:nvPr/>
        </p:nvSpPr>
        <p:spPr>
          <a:xfrm>
            <a:off x="7068955" y="2872290"/>
            <a:ext cx="1152000" cy="215422"/>
          </a:xfrm>
          <a:prstGeom prst="rect">
            <a:avLst/>
          </a:prstGeom>
          <a:solidFill>
            <a:srgbClr val="3CB64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地元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9916D0-BC21-8E6E-77C4-A4A93AB1AFAD}"/>
              </a:ext>
            </a:extLst>
          </p:cNvPr>
          <p:cNvSpPr/>
          <p:nvPr/>
        </p:nvSpPr>
        <p:spPr>
          <a:xfrm>
            <a:off x="899593" y="1134138"/>
            <a:ext cx="1154222" cy="233027"/>
          </a:xfrm>
          <a:prstGeom prst="rect">
            <a:avLst/>
          </a:prstGeom>
          <a:solidFill>
            <a:srgbClr val="00C27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訪問者数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EC6E3B-099D-8354-130F-EC0E69CD224B}"/>
              </a:ext>
            </a:extLst>
          </p:cNvPr>
          <p:cNvSpPr/>
          <p:nvPr/>
        </p:nvSpPr>
        <p:spPr>
          <a:xfrm>
            <a:off x="5280060" y="1134138"/>
            <a:ext cx="1668204" cy="233027"/>
          </a:xfrm>
          <a:prstGeom prst="rect">
            <a:avLst/>
          </a:prstGeom>
          <a:solidFill>
            <a:srgbClr val="9F234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地域別状況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486C1B5-5DDE-DBF6-A723-CA15B3F4B613}"/>
              </a:ext>
            </a:extLst>
          </p:cNvPr>
          <p:cNvSpPr/>
          <p:nvPr/>
        </p:nvSpPr>
        <p:spPr>
          <a:xfrm>
            <a:off x="2790000" y="6066687"/>
            <a:ext cx="356400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500" b="1" dirty="0">
                <a:solidFill>
                  <a:srgbClr val="8EA266"/>
                </a:solidFill>
              </a:rPr>
              <a:t>華川パークゴルフ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2CBA9B-B1EF-BB93-6AA9-A9778ABB0E44}"/>
              </a:ext>
            </a:extLst>
          </p:cNvPr>
          <p:cNvSpPr/>
          <p:nvPr/>
        </p:nvSpPr>
        <p:spPr>
          <a:xfrm>
            <a:off x="179512" y="44624"/>
            <a:ext cx="1417548" cy="40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rgbClr val="20548C"/>
                </a:solidFill>
              </a:rPr>
              <a:t>進化</a:t>
            </a:r>
          </a:p>
        </p:txBody>
      </p:sp>
    </p:spTree>
    <p:extLst>
      <p:ext uri="{BB962C8B-B14F-4D97-AF65-F5344CB8AC3E}">
        <p14:creationId xmlns:p14="http://schemas.microsoft.com/office/powerpoint/2010/main" val="6114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1DED36-5DB1-E301-E52E-BF58980E5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4" y="116631"/>
            <a:ext cx="9126506" cy="66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470998"/>
            <a:ext cx="2699920" cy="26186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472" y="3470998"/>
            <a:ext cx="2699920" cy="26186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44000" cy="168047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DB3F3E-DE7D-A6B5-FC27-2692EFF3D30C}"/>
              </a:ext>
            </a:extLst>
          </p:cNvPr>
          <p:cNvSpPr/>
          <p:nvPr/>
        </p:nvSpPr>
        <p:spPr>
          <a:xfrm>
            <a:off x="1673678" y="1772816"/>
            <a:ext cx="5796644" cy="81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EC6900"/>
                </a:solidFill>
              </a:rPr>
              <a:t>持続可能な冬の都市の可能性を探る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FFA2B7A-2772-8779-4B2B-4D219BEAEC9F}"/>
              </a:ext>
            </a:extLst>
          </p:cNvPr>
          <p:cNvSpPr/>
          <p:nvPr/>
        </p:nvSpPr>
        <p:spPr>
          <a:xfrm>
            <a:off x="5598304" y="3812408"/>
            <a:ext cx="2304256" cy="19358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spc="-30" dirty="0">
                <a:solidFill>
                  <a:srgbClr val="20548C"/>
                </a:solidFill>
              </a:rPr>
              <a:t>クリーンな自然環境の保全と利用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18A697-D89F-43DB-0DE1-88C773C63E16}"/>
              </a:ext>
            </a:extLst>
          </p:cNvPr>
          <p:cNvSpPr/>
          <p:nvPr/>
        </p:nvSpPr>
        <p:spPr>
          <a:xfrm>
            <a:off x="1313448" y="3821038"/>
            <a:ext cx="2304256" cy="19358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EC6900"/>
                </a:solidFill>
              </a:rPr>
              <a:t>地域経済の活性化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B156B60-D889-D6BB-464C-212B87D7A693}"/>
              </a:ext>
            </a:extLst>
          </p:cNvPr>
          <p:cNvSpPr/>
          <p:nvPr/>
        </p:nvSpPr>
        <p:spPr>
          <a:xfrm>
            <a:off x="179512" y="44624"/>
            <a:ext cx="1417548" cy="40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rgbClr val="20548C"/>
                </a:solidFill>
              </a:rPr>
              <a:t>進化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D9490D-FAF1-2D77-1B05-AA339D7D70F8}"/>
              </a:ext>
            </a:extLst>
          </p:cNvPr>
          <p:cNvSpPr/>
          <p:nvPr/>
        </p:nvSpPr>
        <p:spPr>
          <a:xfrm>
            <a:off x="2017210" y="1331999"/>
            <a:ext cx="5328592" cy="61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kumimoji="1" lang="ja-JP" altLang="en-US" sz="3600" b="1" dirty="0">
                <a:solidFill>
                  <a:srgbClr val="20548C"/>
                </a:solidFill>
              </a:rPr>
              <a:t>冬の都市の</a:t>
            </a:r>
            <a:r>
              <a:rPr kumimoji="1" lang="en-US" altLang="ja-JP" sz="3600" b="1" dirty="0">
                <a:solidFill>
                  <a:srgbClr val="20548C"/>
                </a:solidFill>
              </a:rPr>
              <a:t>GX</a:t>
            </a:r>
            <a:endParaRPr kumimoji="1" lang="ja-JP" altLang="en-US" sz="3600" b="1" dirty="0">
              <a:solidFill>
                <a:srgbClr val="205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82179"/>
            <a:ext cx="2842343" cy="217767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082179"/>
            <a:ext cx="2842343" cy="217767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36" y="2082179"/>
            <a:ext cx="2842343" cy="217767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05380"/>
            <a:ext cx="2842343" cy="217767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37" y="4305380"/>
            <a:ext cx="2842343" cy="217767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597"/>
            <a:ext cx="9144000" cy="72020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64" y="4311129"/>
            <a:ext cx="2839120" cy="217083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4BF3DD2-BCD9-E1EF-B139-37DF77EE0F5A}"/>
              </a:ext>
            </a:extLst>
          </p:cNvPr>
          <p:cNvSpPr/>
          <p:nvPr/>
        </p:nvSpPr>
        <p:spPr>
          <a:xfrm>
            <a:off x="467544" y="934913"/>
            <a:ext cx="8208912" cy="57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002060"/>
                </a:solidFill>
              </a:rPr>
              <a:t>四季と共存する華川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26397AB-84F4-975C-B7EB-FA593E3213EA}"/>
              </a:ext>
            </a:extLst>
          </p:cNvPr>
          <p:cNvSpPr/>
          <p:nvPr/>
        </p:nvSpPr>
        <p:spPr>
          <a:xfrm>
            <a:off x="2267744" y="3962773"/>
            <a:ext cx="792000" cy="252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</a:rPr>
              <a:t>サンソギル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AA1352-1A09-0A60-797F-F83558F0C953}"/>
              </a:ext>
            </a:extLst>
          </p:cNvPr>
          <p:cNvSpPr/>
          <p:nvPr/>
        </p:nvSpPr>
        <p:spPr>
          <a:xfrm>
            <a:off x="5004048" y="3962773"/>
            <a:ext cx="936000" cy="252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</a:rPr>
              <a:t>平和のダム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5A6EF3D-ADC6-B910-EAA8-EDFED6B47A14}"/>
              </a:ext>
            </a:extLst>
          </p:cNvPr>
          <p:cNvSpPr/>
          <p:nvPr/>
        </p:nvSpPr>
        <p:spPr>
          <a:xfrm>
            <a:off x="7092280" y="3966263"/>
            <a:ext cx="1728000" cy="252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</a:rPr>
              <a:t>ピョンファヌリ・クルーズ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C46753-4734-DEEF-3DD5-ABEF812E6752}"/>
              </a:ext>
            </a:extLst>
          </p:cNvPr>
          <p:cNvSpPr/>
          <p:nvPr/>
        </p:nvSpPr>
        <p:spPr>
          <a:xfrm>
            <a:off x="7452320" y="6192000"/>
            <a:ext cx="1367960" cy="289964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</a:rPr>
              <a:t>サランギョ橋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168518-14B7-BE9D-6D6E-A808A10BE421}"/>
              </a:ext>
            </a:extLst>
          </p:cNvPr>
          <p:cNvSpPr/>
          <p:nvPr/>
        </p:nvSpPr>
        <p:spPr>
          <a:xfrm>
            <a:off x="4788024" y="6192000"/>
            <a:ext cx="1152024" cy="252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</a:rPr>
              <a:t>トマト祭り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7A566D-EC09-E8DB-66AE-E68F76929BD8}"/>
              </a:ext>
            </a:extLst>
          </p:cNvPr>
          <p:cNvSpPr/>
          <p:nvPr/>
        </p:nvSpPr>
        <p:spPr>
          <a:xfrm>
            <a:off x="971600" y="6192000"/>
            <a:ext cx="2085277" cy="252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1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白岩山（ベガムサン）ケーブルカー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9F7CD74-0B62-984C-B137-802C9DAB06F3}"/>
              </a:ext>
            </a:extLst>
          </p:cNvPr>
          <p:cNvSpPr/>
          <p:nvPr/>
        </p:nvSpPr>
        <p:spPr>
          <a:xfrm>
            <a:off x="179512" y="44624"/>
            <a:ext cx="1728192" cy="40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rgbClr val="20548C"/>
                </a:solidFill>
              </a:rPr>
              <a:t>共存</a:t>
            </a:r>
          </a:p>
        </p:txBody>
      </p:sp>
    </p:spTree>
    <p:extLst>
      <p:ext uri="{BB962C8B-B14F-4D97-AF65-F5344CB8AC3E}">
        <p14:creationId xmlns:p14="http://schemas.microsoft.com/office/powerpoint/2010/main" val="32687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45 0.16111 L 4.72222E-6 1.48148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-80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21 0.15995 L -3.88889E-6 -1.1111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1459 0.16227 L 1.94444E-6 4.07407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80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31511 -0.16296 L -0.00034 -4.07407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81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-0.16343 L -2.77778E-7 -2.49366E-1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1493 -0.16018 L 2.77778E-6 2.96296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70364"/>
            <a:ext cx="3887291" cy="38486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4" y="1728175"/>
            <a:ext cx="4014815" cy="38153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6859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3550"/>
            <a:ext cx="9144000" cy="106315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3FBDAD-9B1B-3281-2412-232215E4FBA6}"/>
              </a:ext>
            </a:extLst>
          </p:cNvPr>
          <p:cNvSpPr/>
          <p:nvPr/>
        </p:nvSpPr>
        <p:spPr>
          <a:xfrm>
            <a:off x="467544" y="934914"/>
            <a:ext cx="8208912" cy="5498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20548C"/>
                </a:solidFill>
              </a:rPr>
              <a:t>冬を見つける</a:t>
            </a:r>
            <a:r>
              <a:rPr kumimoji="1" lang="en-US" altLang="ja-JP" sz="4000" b="1" dirty="0">
                <a:solidFill>
                  <a:srgbClr val="20548C"/>
                </a:solidFill>
              </a:rPr>
              <a:t>GX </a:t>
            </a:r>
            <a:r>
              <a:rPr kumimoji="1" lang="ja-JP" altLang="en-US" sz="4000" b="1" dirty="0">
                <a:solidFill>
                  <a:srgbClr val="20548C"/>
                </a:solidFill>
              </a:rPr>
              <a:t>　</a:t>
            </a:r>
            <a:r>
              <a:rPr kumimoji="1" lang="ja-JP" altLang="en-US" sz="4000" b="1" dirty="0">
                <a:solidFill>
                  <a:srgbClr val="EC6900"/>
                </a:solidFill>
              </a:rPr>
              <a:t>四季を楽しむ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30D85B-C826-6245-4434-23025D7C8B12}"/>
              </a:ext>
            </a:extLst>
          </p:cNvPr>
          <p:cNvSpPr/>
          <p:nvPr/>
        </p:nvSpPr>
        <p:spPr>
          <a:xfrm>
            <a:off x="610419" y="5543549"/>
            <a:ext cx="8208912" cy="100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20548C"/>
                </a:solidFill>
              </a:rPr>
              <a:t>華川の四季は世界の人々とともにある</a:t>
            </a:r>
          </a:p>
        </p:txBody>
      </p:sp>
    </p:spTree>
    <p:extLst>
      <p:ext uri="{BB962C8B-B14F-4D97-AF65-F5344CB8AC3E}">
        <p14:creationId xmlns:p14="http://schemas.microsoft.com/office/powerpoint/2010/main" val="9907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866 L 0 -0.0078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818226"/>
            <a:ext cx="8172400" cy="51623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381774"/>
            <a:ext cx="8172400" cy="50791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937934"/>
            <a:ext cx="8172400" cy="516239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70B2847-B302-FD59-B45D-FB9C3653D464}"/>
              </a:ext>
            </a:extLst>
          </p:cNvPr>
          <p:cNvGrpSpPr/>
          <p:nvPr/>
        </p:nvGrpSpPr>
        <p:grpSpPr>
          <a:xfrm>
            <a:off x="5289041" y="0"/>
            <a:ext cx="3959126" cy="4095022"/>
            <a:chOff x="5289041" y="0"/>
            <a:chExt cx="3959126" cy="409502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9041" y="0"/>
              <a:ext cx="3959126" cy="4095022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911A6CBD-3071-3865-6FEA-C705641685DB}"/>
                </a:ext>
              </a:extLst>
            </p:cNvPr>
            <p:cNvSpPr/>
            <p:nvPr/>
          </p:nvSpPr>
          <p:spPr>
            <a:xfrm>
              <a:off x="6732240" y="814603"/>
              <a:ext cx="1152128" cy="1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</a:rPr>
                <a:t> 華川郡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2B7B585-D33D-FC16-1DBF-43F1ACFCCB18}"/>
                </a:ext>
              </a:extLst>
            </p:cNvPr>
            <p:cNvSpPr/>
            <p:nvPr/>
          </p:nvSpPr>
          <p:spPr>
            <a:xfrm>
              <a:off x="7452320" y="1099350"/>
              <a:ext cx="792088" cy="180000"/>
            </a:xfrm>
            <a:prstGeom prst="rect">
              <a:avLst/>
            </a:prstGeom>
            <a:solidFill>
              <a:srgbClr val="E9E6D3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b="1" dirty="0">
                  <a:solidFill>
                    <a:srgbClr val="F39800"/>
                  </a:solidFill>
                </a:rPr>
                <a:t>江原道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1B07FF3-691D-1D9C-2B3E-5871560D150A}"/>
                </a:ext>
              </a:extLst>
            </p:cNvPr>
            <p:cNvSpPr/>
            <p:nvPr/>
          </p:nvSpPr>
          <p:spPr>
            <a:xfrm>
              <a:off x="6588224" y="1381126"/>
              <a:ext cx="360040" cy="142410"/>
            </a:xfrm>
            <a:prstGeom prst="rect">
              <a:avLst/>
            </a:prstGeom>
            <a:solidFill>
              <a:srgbClr val="CBC2A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ソウル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F5ADDBA-FB3B-59A7-D15A-30F4D460F0C8}"/>
                </a:ext>
              </a:extLst>
            </p:cNvPr>
            <p:cNvSpPr/>
            <p:nvPr/>
          </p:nvSpPr>
          <p:spPr>
            <a:xfrm>
              <a:off x="6156000" y="1344331"/>
              <a:ext cx="396000" cy="108000"/>
            </a:xfrm>
            <a:prstGeom prst="rect">
              <a:avLst/>
            </a:prstGeom>
            <a:solidFill>
              <a:srgbClr val="BFCFE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kumimoji="1" lang="ja-JP" altLang="en-US" sz="600" dirty="0">
                  <a:solidFill>
                    <a:schemeClr val="tx1"/>
                  </a:solidFill>
                </a:rPr>
                <a:t>仁川</a:t>
              </a: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F2362F-0728-C0AA-8702-0FE2E5AAD5C9}"/>
              </a:ext>
            </a:extLst>
          </p:cNvPr>
          <p:cNvSpPr/>
          <p:nvPr/>
        </p:nvSpPr>
        <p:spPr>
          <a:xfrm>
            <a:off x="5508104" y="2253047"/>
            <a:ext cx="3348592" cy="104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0A2B81"/>
                </a:solidFill>
              </a:rPr>
              <a:t>総面積： </a:t>
            </a:r>
            <a:r>
              <a:rPr kumimoji="1" lang="en-US" altLang="ja-JP" sz="1400" b="1" dirty="0">
                <a:solidFill>
                  <a:srgbClr val="0A2B81"/>
                </a:solidFill>
              </a:rPr>
              <a:t>909.1 km</a:t>
            </a:r>
            <a:r>
              <a:rPr kumimoji="1" lang="en-US" altLang="ja-JP" sz="1400" b="1" baseline="30000" dirty="0">
                <a:solidFill>
                  <a:srgbClr val="0A2B81"/>
                </a:solidFill>
              </a:rPr>
              <a:t>2</a:t>
            </a:r>
          </a:p>
          <a:p>
            <a:pPr algn="ctr"/>
            <a:r>
              <a:rPr kumimoji="1" lang="ja-JP" altLang="en-US" sz="1400" b="1" dirty="0">
                <a:solidFill>
                  <a:srgbClr val="0A2B81"/>
                </a:solidFill>
              </a:rPr>
              <a:t>総人口： </a:t>
            </a:r>
            <a:r>
              <a:rPr kumimoji="1" lang="en-US" altLang="ja-JP" sz="1400" b="1" dirty="0">
                <a:solidFill>
                  <a:srgbClr val="0A2B81"/>
                </a:solidFill>
              </a:rPr>
              <a:t>23,000</a:t>
            </a:r>
            <a:r>
              <a:rPr kumimoji="1" lang="ja-JP" altLang="en-US" sz="1400" b="1" dirty="0">
                <a:solidFill>
                  <a:srgbClr val="0A2B81"/>
                </a:solidFill>
              </a:rPr>
              <a:t>人</a:t>
            </a:r>
            <a:endParaRPr kumimoji="1" lang="en-US" altLang="ja-JP" sz="1400" b="1" dirty="0">
              <a:solidFill>
                <a:srgbClr val="0A2B8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rgbClr val="0A2B81"/>
                </a:solidFill>
              </a:rPr>
              <a:t>ソウルの面積の</a:t>
            </a:r>
            <a:r>
              <a:rPr kumimoji="1" lang="en-US" altLang="ja-JP" sz="1400" b="1" dirty="0">
                <a:solidFill>
                  <a:srgbClr val="0A2B81"/>
                </a:solidFill>
              </a:rPr>
              <a:t>1.5</a:t>
            </a:r>
            <a:r>
              <a:rPr kumimoji="1" lang="ja-JP" altLang="en-US" sz="1400" b="1" dirty="0">
                <a:solidFill>
                  <a:srgbClr val="0A2B81"/>
                </a:solidFill>
              </a:rPr>
              <a:t>倍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A74D9A5-9C8D-EA81-748A-5FF1E6E478F2}"/>
              </a:ext>
            </a:extLst>
          </p:cNvPr>
          <p:cNvGrpSpPr/>
          <p:nvPr/>
        </p:nvGrpSpPr>
        <p:grpSpPr>
          <a:xfrm>
            <a:off x="971600" y="2709791"/>
            <a:ext cx="8172400" cy="3744382"/>
            <a:chOff x="971600" y="2709791"/>
            <a:chExt cx="8172400" cy="374438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8455" y="2709791"/>
              <a:ext cx="2088232" cy="110251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4254678"/>
              <a:ext cx="8172400" cy="516239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540A012-5F35-7228-5E5F-BF3D3ED6DDCC}"/>
                </a:ext>
              </a:extLst>
            </p:cNvPr>
            <p:cNvSpPr/>
            <p:nvPr/>
          </p:nvSpPr>
          <p:spPr>
            <a:xfrm>
              <a:off x="1370463" y="2832414"/>
              <a:ext cx="2016224" cy="3814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tx1"/>
                  </a:solidFill>
                </a:rPr>
                <a:t>華川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EA4D4B5-1527-463E-0951-BA5B22402600}"/>
                </a:ext>
              </a:extLst>
            </p:cNvPr>
            <p:cNvSpPr/>
            <p:nvPr/>
          </p:nvSpPr>
          <p:spPr>
            <a:xfrm>
              <a:off x="971600" y="4290940"/>
              <a:ext cx="7810049" cy="2163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dirty="0">
                  <a:solidFill>
                    <a:schemeClr val="bg1"/>
                  </a:solidFill>
                </a:rPr>
                <a:t>非武装地帯境界地域</a:t>
              </a:r>
              <a:endParaRPr kumimoji="1" lang="en-US" altLang="ja-JP" sz="2000" dirty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dirty="0">
                  <a:solidFill>
                    <a:schemeClr val="bg1"/>
                  </a:solidFill>
                </a:rPr>
                <a:t>様々な規制によって美しい自然が保たれている地域 </a:t>
              </a:r>
              <a:endParaRPr kumimoji="1" lang="en-US" altLang="ja-JP" sz="2000" dirty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2000" dirty="0">
                  <a:solidFill>
                    <a:schemeClr val="bg1"/>
                  </a:solidFill>
                </a:rPr>
                <a:t>90</a:t>
              </a:r>
              <a:r>
                <a:rPr kumimoji="1" lang="ja-JP" altLang="en-US" sz="2000" dirty="0">
                  <a:solidFill>
                    <a:schemeClr val="bg1"/>
                  </a:solidFill>
                </a:rPr>
                <a:t>％が山岳地帯 </a:t>
              </a:r>
              <a:endParaRPr kumimoji="1" lang="en-US" altLang="ja-JP" sz="2000" dirty="0">
                <a:solidFill>
                  <a:schemeClr val="bg1"/>
                </a:solidFill>
              </a:endParaRPr>
            </a:p>
            <a:p>
              <a:pPr algn="ctr"/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133751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E08A85-6928-8866-3167-0CA01059800C}"/>
              </a:ext>
            </a:extLst>
          </p:cNvPr>
          <p:cNvSpPr/>
          <p:nvPr/>
        </p:nvSpPr>
        <p:spPr>
          <a:xfrm>
            <a:off x="2051720" y="1628800"/>
            <a:ext cx="5328592" cy="953172"/>
          </a:xfrm>
          <a:prstGeom prst="rect">
            <a:avLst/>
          </a:prstGeom>
          <a:solidFill>
            <a:srgbClr val="724A6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</a:rPr>
              <a:t>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9864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" y="4463"/>
            <a:ext cx="2283858" cy="228385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798" y="4463"/>
            <a:ext cx="2283858" cy="228385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656" y="4463"/>
            <a:ext cx="2288142" cy="22838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858" y="4463"/>
            <a:ext cx="2288142" cy="22838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858" y="2302273"/>
            <a:ext cx="2288142" cy="228814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858" y="4589908"/>
            <a:ext cx="2288142" cy="22838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35" y="4589908"/>
            <a:ext cx="2288142" cy="228385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9908"/>
            <a:ext cx="2288142" cy="228385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" y="2302273"/>
            <a:ext cx="2283858" cy="228814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884" y="2294368"/>
            <a:ext cx="4570831" cy="228970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30" y="4589362"/>
            <a:ext cx="2292983" cy="2288689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A0443D2-48F6-2106-C26E-3AFC6D1EC424}"/>
              </a:ext>
            </a:extLst>
          </p:cNvPr>
          <p:cNvGrpSpPr/>
          <p:nvPr/>
        </p:nvGrpSpPr>
        <p:grpSpPr>
          <a:xfrm>
            <a:off x="2280130" y="2280915"/>
            <a:ext cx="4571585" cy="2290081"/>
            <a:chOff x="2280130" y="2280915"/>
            <a:chExt cx="4571585" cy="2290081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130" y="2280915"/>
              <a:ext cx="4571585" cy="2290081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4012F86-A975-D35F-B908-9468704839BF}"/>
                </a:ext>
              </a:extLst>
            </p:cNvPr>
            <p:cNvSpPr/>
            <p:nvPr/>
          </p:nvSpPr>
          <p:spPr>
            <a:xfrm>
              <a:off x="3006480" y="2420888"/>
              <a:ext cx="3168352" cy="1044000"/>
            </a:xfrm>
            <a:prstGeom prst="rect">
              <a:avLst/>
            </a:prstGeom>
            <a:solidFill>
              <a:srgbClr val="F398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</a:rPr>
                <a:t>華川の</a:t>
              </a:r>
              <a:endParaRPr lang="en-US" altLang="ja-JP" sz="40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2400" dirty="0">
                  <a:solidFill>
                    <a:schemeClr val="bg1"/>
                  </a:solidFill>
                </a:rPr>
                <a:t>冬物語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B584CB8-0B1E-F6AA-C0BB-DBCAB410F590}"/>
                </a:ext>
              </a:extLst>
            </p:cNvPr>
            <p:cNvSpPr/>
            <p:nvPr/>
          </p:nvSpPr>
          <p:spPr>
            <a:xfrm>
              <a:off x="2439752" y="3514461"/>
              <a:ext cx="4248472" cy="890329"/>
            </a:xfrm>
            <a:prstGeom prst="rect">
              <a:avLst/>
            </a:prstGeom>
            <a:solidFill>
              <a:srgbClr val="F398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大切な思い出と温かい笑顔に彩られる華川の冬物語がいま始まる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9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9" y="2275408"/>
            <a:ext cx="4025511" cy="21738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799"/>
            <a:ext cx="9144000" cy="162903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3053440"/>
            <a:ext cx="4406900" cy="91147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155707"/>
            <a:ext cx="2160240" cy="53266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631465"/>
            <a:ext cx="2160238" cy="61650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5244444"/>
            <a:ext cx="2160237" cy="54745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5816855"/>
            <a:ext cx="2160238" cy="5721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509120"/>
            <a:ext cx="4962525" cy="229371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BB24C2-DEFE-78EC-619D-A8F8551A08BE}"/>
              </a:ext>
            </a:extLst>
          </p:cNvPr>
          <p:cNvSpPr/>
          <p:nvPr/>
        </p:nvSpPr>
        <p:spPr>
          <a:xfrm>
            <a:off x="6156176" y="4289422"/>
            <a:ext cx="2232248" cy="20198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 本文"/>
              </a:rPr>
              <a:t>適応</a:t>
            </a:r>
            <a:endParaRPr kumimoji="1" lang="en-US" altLang="zh-TW" sz="2400" dirty="0">
              <a:solidFill>
                <a:schemeClr val="tx1"/>
              </a:solidFill>
              <a:latin typeface="ＭＳ Ｐゴシック 本文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 本文"/>
              </a:rPr>
              <a:t>進化</a:t>
            </a:r>
            <a:r>
              <a:rPr kumimoji="1" lang="zh-TW" altLang="en-US" sz="2400" dirty="0">
                <a:solidFill>
                  <a:schemeClr val="tx1"/>
                </a:solidFill>
                <a:latin typeface="ＭＳ Ｐゴシック 本文"/>
              </a:rPr>
              <a:t> </a:t>
            </a:r>
            <a:endParaRPr kumimoji="1" lang="en-US" altLang="zh-TW" sz="2400" dirty="0">
              <a:solidFill>
                <a:schemeClr val="tx1"/>
              </a:solidFill>
              <a:latin typeface="ＭＳ Ｐゴシック 本文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 本文"/>
              </a:rPr>
              <a:t>共存</a:t>
            </a:r>
            <a:r>
              <a:rPr kumimoji="1" lang="zh-TW" altLang="en-US" sz="2400" dirty="0">
                <a:solidFill>
                  <a:schemeClr val="tx1"/>
                </a:solidFill>
                <a:latin typeface="ＭＳ Ｐゴシック 本文"/>
              </a:rPr>
              <a:t> </a:t>
            </a:r>
            <a:endParaRPr kumimoji="1" lang="en-US" altLang="zh-TW" sz="2400" dirty="0">
              <a:solidFill>
                <a:schemeClr val="tx1"/>
              </a:solidFill>
              <a:latin typeface="ＭＳ Ｐゴシック 本文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ＭＳ Ｐゴシック 本文"/>
              </a:rPr>
              <a:t>提案</a:t>
            </a:r>
            <a:r>
              <a:rPr kumimoji="1" lang="zh-TW" altLang="en-US" sz="2400" dirty="0">
                <a:solidFill>
                  <a:schemeClr val="tx1"/>
                </a:solidFill>
                <a:latin typeface="ＭＳ Ｐゴシック 本文"/>
              </a:rPr>
              <a:t> </a:t>
            </a:r>
            <a:endParaRPr kumimoji="1" lang="ja-JP" altLang="en-US" sz="2400" dirty="0">
              <a:solidFill>
                <a:schemeClr val="tx1"/>
              </a:solidFill>
              <a:latin typeface="ＭＳ Ｐゴシック 本文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77F712-5F01-5E7E-0854-9A754DB52113}"/>
              </a:ext>
            </a:extLst>
          </p:cNvPr>
          <p:cNvSpPr/>
          <p:nvPr/>
        </p:nvSpPr>
        <p:spPr>
          <a:xfrm>
            <a:off x="5148064" y="3117717"/>
            <a:ext cx="3995936" cy="785461"/>
          </a:xfrm>
          <a:prstGeom prst="rect">
            <a:avLst/>
          </a:prstGeom>
          <a:solidFill>
            <a:srgbClr val="36418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華川と自然の共進化プロセス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EB6E1D-D4C2-B680-949A-EEB6DE72A64C}"/>
              </a:ext>
            </a:extLst>
          </p:cNvPr>
          <p:cNvSpPr/>
          <p:nvPr/>
        </p:nvSpPr>
        <p:spPr>
          <a:xfrm>
            <a:off x="953598" y="529800"/>
            <a:ext cx="7236804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自然との調和と共存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D79E72F-F81F-BD3C-4DD8-3600664E1A10}"/>
              </a:ext>
            </a:extLst>
          </p:cNvPr>
          <p:cNvSpPr/>
          <p:nvPr/>
        </p:nvSpPr>
        <p:spPr>
          <a:xfrm>
            <a:off x="202074" y="987538"/>
            <a:ext cx="8739852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0A2B81"/>
                </a:solidFill>
              </a:rPr>
              <a:t>チャンス、奇跡、挑戦、そして変化！</a:t>
            </a:r>
          </a:p>
        </p:txBody>
      </p:sp>
    </p:spTree>
    <p:extLst>
      <p:ext uri="{BB962C8B-B14F-4D97-AF65-F5344CB8AC3E}">
        <p14:creationId xmlns:p14="http://schemas.microsoft.com/office/powerpoint/2010/main" val="2287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348880"/>
            <a:ext cx="4320480" cy="41958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66" y="2907852"/>
            <a:ext cx="3056955" cy="33128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2518"/>
            <a:ext cx="9144000" cy="120033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3F2457-56B6-9176-CA74-3D7150EEA3BF}"/>
              </a:ext>
            </a:extLst>
          </p:cNvPr>
          <p:cNvSpPr/>
          <p:nvPr/>
        </p:nvSpPr>
        <p:spPr>
          <a:xfrm>
            <a:off x="202074" y="1051004"/>
            <a:ext cx="8739852" cy="1081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0A2B81"/>
                </a:solidFill>
              </a:rPr>
              <a:t>華川郡の事例を紹介します</a:t>
            </a:r>
          </a:p>
        </p:txBody>
      </p:sp>
    </p:spTree>
    <p:extLst>
      <p:ext uri="{BB962C8B-B14F-4D97-AF65-F5344CB8AC3E}">
        <p14:creationId xmlns:p14="http://schemas.microsoft.com/office/powerpoint/2010/main" val="2287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4803"/>
            <a:ext cx="9144000" cy="25550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27736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19"/>
            <a:ext cx="2402183" cy="28898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84" y="3429000"/>
            <a:ext cx="2218516" cy="34289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973"/>
            <a:ext cx="9144000" cy="6859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9BE87D-FC27-AB2B-52BB-012AC878B84A}"/>
              </a:ext>
            </a:extLst>
          </p:cNvPr>
          <p:cNvSpPr/>
          <p:nvPr/>
        </p:nvSpPr>
        <p:spPr>
          <a:xfrm>
            <a:off x="202074" y="767536"/>
            <a:ext cx="8739852" cy="51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0A2B81"/>
                </a:solidFill>
              </a:rPr>
              <a:t>厳しい冬への適応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9CD433-F885-CFCC-27A4-308770EC6FB1}"/>
              </a:ext>
            </a:extLst>
          </p:cNvPr>
          <p:cNvSpPr/>
          <p:nvPr/>
        </p:nvSpPr>
        <p:spPr>
          <a:xfrm>
            <a:off x="179512" y="44624"/>
            <a:ext cx="1417548" cy="40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rgbClr val="20548C"/>
                </a:solidFill>
              </a:rPr>
              <a:t>適応</a:t>
            </a:r>
          </a:p>
        </p:txBody>
      </p:sp>
    </p:spTree>
    <p:extLst>
      <p:ext uri="{BB962C8B-B14F-4D97-AF65-F5344CB8AC3E}">
        <p14:creationId xmlns:p14="http://schemas.microsoft.com/office/powerpoint/2010/main" val="2287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C150664-FC3C-0339-068F-2B5EABA75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624"/>
            <a:ext cx="4529797" cy="34112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632" y="0"/>
            <a:ext cx="4548368" cy="33963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0750"/>
            <a:ext cx="4529797" cy="34112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75" y="3457428"/>
            <a:ext cx="4548368" cy="339634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7422"/>
            <a:ext cx="9144000" cy="106315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26FE2A-95AF-B579-FF81-CAA7EB985669}"/>
              </a:ext>
            </a:extLst>
          </p:cNvPr>
          <p:cNvSpPr/>
          <p:nvPr/>
        </p:nvSpPr>
        <p:spPr>
          <a:xfrm>
            <a:off x="1043608" y="144000"/>
            <a:ext cx="2878009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日本、さっぽろ雪まつり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1479BD-CBD6-8721-A02D-298AB6CC063F}"/>
              </a:ext>
            </a:extLst>
          </p:cNvPr>
          <p:cNvSpPr/>
          <p:nvPr/>
        </p:nvSpPr>
        <p:spPr>
          <a:xfrm>
            <a:off x="5598567" y="144000"/>
            <a:ext cx="3077889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華川山川魚祭り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E9CED-DB6F-9A90-E730-8063BE6C74EE}"/>
              </a:ext>
            </a:extLst>
          </p:cNvPr>
          <p:cNvSpPr/>
          <p:nvPr/>
        </p:nvSpPr>
        <p:spPr>
          <a:xfrm>
            <a:off x="1296000" y="6408000"/>
            <a:ext cx="2878009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中国、ハルビン氷祭り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15EF32-12F2-ADEC-61BD-E18AD7B659AD}"/>
              </a:ext>
            </a:extLst>
          </p:cNvPr>
          <p:cNvSpPr/>
          <p:nvPr/>
        </p:nvSpPr>
        <p:spPr>
          <a:xfrm>
            <a:off x="5651999" y="6408000"/>
            <a:ext cx="2988000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華川山川魚祭り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48E93B-C2D9-AE8A-6E34-FE645BE918EE}"/>
              </a:ext>
            </a:extLst>
          </p:cNvPr>
          <p:cNvSpPr/>
          <p:nvPr/>
        </p:nvSpPr>
        <p:spPr>
          <a:xfrm>
            <a:off x="4932040" y="4029014"/>
            <a:ext cx="3960440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世界最大の屋内氷像広場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3F9EFB-4C3E-C8DB-1101-5B6815BBD588}"/>
              </a:ext>
            </a:extLst>
          </p:cNvPr>
          <p:cNvSpPr/>
          <p:nvPr/>
        </p:nvSpPr>
        <p:spPr>
          <a:xfrm>
            <a:off x="1451908" y="2899822"/>
            <a:ext cx="6216436" cy="1056526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冬の華川は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600" b="1" dirty="0">
                <a:solidFill>
                  <a:srgbClr val="FFFF00"/>
                </a:solidFill>
              </a:rPr>
              <a:t>世界の人々とともにある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D56320-5975-CCD3-AA0E-22341627AC4C}"/>
              </a:ext>
            </a:extLst>
          </p:cNvPr>
          <p:cNvSpPr/>
          <p:nvPr/>
        </p:nvSpPr>
        <p:spPr>
          <a:xfrm>
            <a:off x="6286517" y="2456619"/>
            <a:ext cx="1453836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雪像 </a:t>
            </a:r>
          </a:p>
        </p:txBody>
      </p:sp>
    </p:spTree>
    <p:extLst>
      <p:ext uri="{BB962C8B-B14F-4D97-AF65-F5344CB8AC3E}">
        <p14:creationId xmlns:p14="http://schemas.microsoft.com/office/powerpoint/2010/main" val="35638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8" y="0"/>
            <a:ext cx="4515389" cy="34004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167" y="1"/>
            <a:ext cx="4553834" cy="34004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100"/>
            <a:ext cx="4510647" cy="33883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576" y="3466022"/>
            <a:ext cx="4548612" cy="33879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7422"/>
            <a:ext cx="9144000" cy="106315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F2AE03-8D30-85DC-DF8A-CF0821A024C0}"/>
              </a:ext>
            </a:extLst>
          </p:cNvPr>
          <p:cNvSpPr/>
          <p:nvPr/>
        </p:nvSpPr>
        <p:spPr>
          <a:xfrm>
            <a:off x="253612" y="2897421"/>
            <a:ext cx="8640000" cy="1080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熱いハートと忘れられない思い出を贈ります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24F407-137B-3988-4C57-76302B7276A0}"/>
              </a:ext>
            </a:extLst>
          </p:cNvPr>
          <p:cNvSpPr/>
          <p:nvPr/>
        </p:nvSpPr>
        <p:spPr>
          <a:xfrm>
            <a:off x="5562110" y="126000"/>
            <a:ext cx="3077889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華川山川魚祭り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7E2D7E8-F95E-935D-05EC-B84863CE8D9D}"/>
              </a:ext>
            </a:extLst>
          </p:cNvPr>
          <p:cNvSpPr/>
          <p:nvPr/>
        </p:nvSpPr>
        <p:spPr>
          <a:xfrm>
            <a:off x="971599" y="126000"/>
            <a:ext cx="3096000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カナダ、ケベック冬のカーニバル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E5108D-1DE6-F86F-806E-F9D0DDDC5E96}"/>
              </a:ext>
            </a:extLst>
          </p:cNvPr>
          <p:cNvSpPr/>
          <p:nvPr/>
        </p:nvSpPr>
        <p:spPr>
          <a:xfrm>
            <a:off x="971598" y="6408000"/>
            <a:ext cx="3060000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フィンランド、ロヴァニエミ・サンタ村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4D8C73-9617-5DA5-C909-89DE250DA54E}"/>
              </a:ext>
            </a:extLst>
          </p:cNvPr>
          <p:cNvSpPr/>
          <p:nvPr/>
        </p:nvSpPr>
        <p:spPr>
          <a:xfrm>
            <a:off x="5587589" y="6390000"/>
            <a:ext cx="3060000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華川山川魚祭り 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59CD85-0E92-5829-5C76-806CB5C10D48}"/>
              </a:ext>
            </a:extLst>
          </p:cNvPr>
          <p:cNvSpPr/>
          <p:nvPr/>
        </p:nvSpPr>
        <p:spPr>
          <a:xfrm>
            <a:off x="6140166" y="2457992"/>
            <a:ext cx="1744202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ja-JP" sz="1400" dirty="0">
                <a:solidFill>
                  <a:schemeClr val="bg1"/>
                </a:solidFill>
              </a:rPr>
              <a:t>Seundeong</a:t>
            </a:r>
            <a:r>
              <a:rPr kumimoji="1" lang="ja-JP" altLang="en-US" sz="1400" dirty="0">
                <a:solidFill>
                  <a:schemeClr val="bg1"/>
                </a:solidFill>
              </a:rPr>
              <a:t>通り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E6B710-EE59-2458-5C18-346659323098}"/>
              </a:ext>
            </a:extLst>
          </p:cNvPr>
          <p:cNvSpPr/>
          <p:nvPr/>
        </p:nvSpPr>
        <p:spPr>
          <a:xfrm>
            <a:off x="7378044" y="4066709"/>
            <a:ext cx="1515568" cy="324000"/>
          </a:xfrm>
          <a:prstGeom prst="rect">
            <a:avLst/>
          </a:prstGeom>
          <a:solidFill>
            <a:srgbClr val="191A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サンタの招待</a:t>
            </a:r>
          </a:p>
        </p:txBody>
      </p:sp>
    </p:spTree>
    <p:extLst>
      <p:ext uri="{BB962C8B-B14F-4D97-AF65-F5344CB8AC3E}">
        <p14:creationId xmlns:p14="http://schemas.microsoft.com/office/powerpoint/2010/main" val="35638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r" defTabSz="914400" rtl="0" eaLnBrk="1" fontAlgn="auto" latinLnBrk="1" hangingPunct="1">
          <a:lnSpc>
            <a:spcPct val="15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8972</TotalTime>
  <Words>296</Words>
  <Application>Microsoft Office PowerPoint</Application>
  <PresentationFormat>画面に合わせる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맑은 고딕</vt:lpstr>
      <vt:lpstr>ＭＳ Ｐゴシック 本文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인구 2만 4천여명의 가난한 산골마을 화천군 DMZ 접경지역, 주둔군인 3만명의 군부대 오지마을   지역자원은 90%의 산과, 물!</dc:title>
  <dc:creator>user</dc:creator>
  <cp:lastModifiedBy>林 佳成美</cp:lastModifiedBy>
  <cp:revision>409</cp:revision>
  <dcterms:created xsi:type="dcterms:W3CDTF">2010-12-13T00:23:02Z</dcterms:created>
  <dcterms:modified xsi:type="dcterms:W3CDTF">2024-12-14T08:36:14Z</dcterms:modified>
</cp:coreProperties>
</file>