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Lst>
  <p:notesMasterIdLst>
    <p:notesMasterId r:id="rId24"/>
  </p:notesMasterIdLst>
  <p:sldIdLst>
    <p:sldId id="314" r:id="rId2"/>
    <p:sldId id="342" r:id="rId3"/>
    <p:sldId id="343" r:id="rId4"/>
    <p:sldId id="336" r:id="rId5"/>
    <p:sldId id="322" r:id="rId6"/>
    <p:sldId id="261" r:id="rId7"/>
    <p:sldId id="338" r:id="rId8"/>
    <p:sldId id="263" r:id="rId9"/>
    <p:sldId id="333" r:id="rId10"/>
    <p:sldId id="323" r:id="rId11"/>
    <p:sldId id="339" r:id="rId12"/>
    <p:sldId id="266" r:id="rId13"/>
    <p:sldId id="267" r:id="rId14"/>
    <p:sldId id="301" r:id="rId15"/>
    <p:sldId id="268" r:id="rId16"/>
    <p:sldId id="341" r:id="rId17"/>
    <p:sldId id="271" r:id="rId18"/>
    <p:sldId id="274" r:id="rId19"/>
    <p:sldId id="273" r:id="rId20"/>
    <p:sldId id="340" r:id="rId21"/>
    <p:sldId id="335" r:id="rId22"/>
    <p:sldId id="330" r:id="rId23"/>
  </p:sldIdLst>
  <p:sldSz cx="9720263" cy="6858000"/>
  <p:notesSz cx="6858000" cy="9144000"/>
  <p:embeddedFontLst>
    <p:embeddedFont>
      <p:font typeface="맑은 고딕" panose="020B0503020000020004" pitchFamily="34" charset="-127"/>
      <p:regular r:id="rId25"/>
      <p:bold r:id="rId26"/>
    </p:embeddedFont>
    <p:embeddedFont>
      <p:font typeface="游ゴシック" panose="020B0400000000000000" pitchFamily="50" charset="-128"/>
      <p:regular r:id="rId27"/>
      <p:bold r:id="rId2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0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9984"/>
    <a:srgbClr val="60A3C8"/>
    <a:srgbClr val="ED3A4A"/>
    <a:srgbClr val="F5A551"/>
    <a:srgbClr val="5093BD"/>
    <a:srgbClr val="C1C0C0"/>
    <a:srgbClr val="366058"/>
    <a:srgbClr val="E83948"/>
    <a:srgbClr val="5DAD5B"/>
    <a:srgbClr val="D7E7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284" autoAdjust="0"/>
    <p:restoredTop sz="96242" autoAdjust="0"/>
  </p:normalViewPr>
  <p:slideViewPr>
    <p:cSldViewPr snapToGrid="0" showGuides="1">
      <p:cViewPr>
        <p:scale>
          <a:sx n="80" d="100"/>
          <a:sy n="80" d="100"/>
        </p:scale>
        <p:origin x="2940" y="684"/>
      </p:cViewPr>
      <p:guideLst>
        <p:guide orient="horz" pos="2160"/>
        <p:guide pos="3039"/>
      </p:guideLst>
    </p:cSldViewPr>
  </p:slideViewPr>
  <p:notesTextViewPr>
    <p:cViewPr>
      <p:scale>
        <a:sx n="75" d="100"/>
        <a:sy n="7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00081-F144-4A7A-AB20-5C528A9AA95A}" type="datetimeFigureOut">
              <a:rPr lang="ko-KR" altLang="en-US" smtClean="0"/>
              <a:t>2024-12-11</a:t>
            </a:fld>
            <a:endParaRPr lang="ko-KR" altLang="en-US"/>
          </a:p>
        </p:txBody>
      </p:sp>
      <p:sp>
        <p:nvSpPr>
          <p:cNvPr id="4" name="슬라이드 이미지 개체 틀 3"/>
          <p:cNvSpPr>
            <a:spLocks noGrp="1" noRot="1" noChangeAspect="1"/>
          </p:cNvSpPr>
          <p:nvPr>
            <p:ph type="sldImg" idx="2"/>
          </p:nvPr>
        </p:nvSpPr>
        <p:spPr>
          <a:xfrm>
            <a:off x="1241425" y="1143000"/>
            <a:ext cx="437515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94DE3-4509-46B2-BF94-CC8B2812999F}" type="slidenum">
              <a:rPr lang="ko-KR" altLang="en-US" smtClean="0"/>
              <a:t>‹#›</a:t>
            </a:fld>
            <a:endParaRPr lang="ko-KR" altLang="en-US"/>
          </a:p>
        </p:txBody>
      </p:sp>
    </p:spTree>
    <p:extLst>
      <p:ext uri="{BB962C8B-B14F-4D97-AF65-F5344CB8AC3E}">
        <p14:creationId xmlns:p14="http://schemas.microsoft.com/office/powerpoint/2010/main" val="313305610"/>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1</a:t>
            </a:fld>
            <a:endParaRPr lang="ko-KR" altLang="en-US"/>
          </a:p>
        </p:txBody>
      </p:sp>
    </p:spTree>
    <p:extLst>
      <p:ext uri="{BB962C8B-B14F-4D97-AF65-F5344CB8AC3E}">
        <p14:creationId xmlns:p14="http://schemas.microsoft.com/office/powerpoint/2010/main" val="4228255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15</a:t>
            </a:fld>
            <a:endParaRPr lang="ko-KR" altLang="en-US"/>
          </a:p>
        </p:txBody>
      </p:sp>
    </p:spTree>
    <p:extLst>
      <p:ext uri="{BB962C8B-B14F-4D97-AF65-F5344CB8AC3E}">
        <p14:creationId xmlns:p14="http://schemas.microsoft.com/office/powerpoint/2010/main" val="963572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ED94DE3-4509-46B2-BF94-CC8B2812999F}" type="slidenum">
              <a:rPr lang="ko-KR" altLang="en-US" smtClean="0"/>
              <a:t>16</a:t>
            </a:fld>
            <a:endParaRPr lang="ko-KR" altLang="en-US"/>
          </a:p>
        </p:txBody>
      </p:sp>
    </p:spTree>
    <p:extLst>
      <p:ext uri="{BB962C8B-B14F-4D97-AF65-F5344CB8AC3E}">
        <p14:creationId xmlns:p14="http://schemas.microsoft.com/office/powerpoint/2010/main" val="295283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17</a:t>
            </a:fld>
            <a:endParaRPr lang="ko-KR" altLang="en-US"/>
          </a:p>
        </p:txBody>
      </p:sp>
    </p:spTree>
    <p:extLst>
      <p:ext uri="{BB962C8B-B14F-4D97-AF65-F5344CB8AC3E}">
        <p14:creationId xmlns:p14="http://schemas.microsoft.com/office/powerpoint/2010/main" val="39349850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18</a:t>
            </a:fld>
            <a:endParaRPr lang="ko-KR" altLang="en-US"/>
          </a:p>
        </p:txBody>
      </p:sp>
    </p:spTree>
    <p:extLst>
      <p:ext uri="{BB962C8B-B14F-4D97-AF65-F5344CB8AC3E}">
        <p14:creationId xmlns:p14="http://schemas.microsoft.com/office/powerpoint/2010/main" val="4188381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19</a:t>
            </a:fld>
            <a:endParaRPr lang="ko-KR" altLang="en-US"/>
          </a:p>
        </p:txBody>
      </p:sp>
    </p:spTree>
    <p:extLst>
      <p:ext uri="{BB962C8B-B14F-4D97-AF65-F5344CB8AC3E}">
        <p14:creationId xmlns:p14="http://schemas.microsoft.com/office/powerpoint/2010/main" val="2981742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21</a:t>
            </a:fld>
            <a:endParaRPr lang="ko-KR" altLang="en-US"/>
          </a:p>
        </p:txBody>
      </p:sp>
    </p:spTree>
    <p:extLst>
      <p:ext uri="{BB962C8B-B14F-4D97-AF65-F5344CB8AC3E}">
        <p14:creationId xmlns:p14="http://schemas.microsoft.com/office/powerpoint/2010/main" val="4078659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ED94DE3-4509-46B2-BF94-CC8B2812999F}" type="slidenum">
              <a:rPr kumimoji="0" lang="ko-KR" altLang="en-US" sz="1200" b="0" i="0" u="none" strike="noStrike" kern="1200" cap="none" spc="0" normalizeH="0" baseline="0" noProof="0" smtClean="0">
                <a:ln>
                  <a:noFill/>
                </a:ln>
                <a:solidFill>
                  <a:prstClr val="black"/>
                </a:solidFill>
                <a:effectLst/>
                <a:uLnTx/>
                <a:uFillTx/>
                <a:latin typeface="맑은 고딕"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ko-KR" altLang="en-US" sz="12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190274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ED94DE3-4509-46B2-BF94-CC8B2812999F}" type="slidenum">
              <a:rPr lang="ko-KR" altLang="en-US" smtClean="0"/>
              <a:t>5</a:t>
            </a:fld>
            <a:endParaRPr lang="ko-KR" altLang="en-US"/>
          </a:p>
        </p:txBody>
      </p:sp>
    </p:spTree>
    <p:extLst>
      <p:ext uri="{BB962C8B-B14F-4D97-AF65-F5344CB8AC3E}">
        <p14:creationId xmlns:p14="http://schemas.microsoft.com/office/powerpoint/2010/main" val="30294133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6</a:t>
            </a:fld>
            <a:endParaRPr lang="ko-KR" altLang="en-US"/>
          </a:p>
        </p:txBody>
      </p:sp>
    </p:spTree>
    <p:extLst>
      <p:ext uri="{BB962C8B-B14F-4D97-AF65-F5344CB8AC3E}">
        <p14:creationId xmlns:p14="http://schemas.microsoft.com/office/powerpoint/2010/main" val="78301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sz="1100"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8</a:t>
            </a:fld>
            <a:endParaRPr lang="ko-KR" altLang="en-US"/>
          </a:p>
        </p:txBody>
      </p:sp>
    </p:spTree>
    <p:extLst>
      <p:ext uri="{BB962C8B-B14F-4D97-AF65-F5344CB8AC3E}">
        <p14:creationId xmlns:p14="http://schemas.microsoft.com/office/powerpoint/2010/main" val="3611521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9</a:t>
            </a:fld>
            <a:endParaRPr lang="ko-KR" altLang="en-US"/>
          </a:p>
        </p:txBody>
      </p:sp>
    </p:spTree>
    <p:extLst>
      <p:ext uri="{BB962C8B-B14F-4D97-AF65-F5344CB8AC3E}">
        <p14:creationId xmlns:p14="http://schemas.microsoft.com/office/powerpoint/2010/main" val="425330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10</a:t>
            </a:fld>
            <a:endParaRPr lang="ko-KR" altLang="en-US"/>
          </a:p>
        </p:txBody>
      </p:sp>
    </p:spTree>
    <p:extLst>
      <p:ext uri="{BB962C8B-B14F-4D97-AF65-F5344CB8AC3E}">
        <p14:creationId xmlns:p14="http://schemas.microsoft.com/office/powerpoint/2010/main" val="280314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12</a:t>
            </a:fld>
            <a:endParaRPr lang="ko-KR" altLang="en-US"/>
          </a:p>
        </p:txBody>
      </p:sp>
    </p:spTree>
    <p:extLst>
      <p:ext uri="{BB962C8B-B14F-4D97-AF65-F5344CB8AC3E}">
        <p14:creationId xmlns:p14="http://schemas.microsoft.com/office/powerpoint/2010/main" val="2742143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241425" y="1143000"/>
            <a:ext cx="437515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13</a:t>
            </a:fld>
            <a:endParaRPr lang="ko-KR" altLang="en-US"/>
          </a:p>
        </p:txBody>
      </p:sp>
    </p:spTree>
    <p:extLst>
      <p:ext uri="{BB962C8B-B14F-4D97-AF65-F5344CB8AC3E}">
        <p14:creationId xmlns:p14="http://schemas.microsoft.com/office/powerpoint/2010/main" val="1653959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1241425" y="1143000"/>
            <a:ext cx="4375150" cy="3086100"/>
          </a:xfrm>
        </p:spPr>
      </p:sp>
      <p:sp>
        <p:nvSpPr>
          <p:cNvPr id="3" name="슬라이드 노트 개체 틀 2"/>
          <p:cNvSpPr>
            <a:spLocks noGrp="1"/>
          </p:cNvSpPr>
          <p:nvPr>
            <p:ph type="body" idx="1"/>
          </p:nvPr>
        </p:nvSpPr>
        <p:spPr/>
        <p:txBody>
          <a:bodyPr/>
          <a:lstStyle/>
          <a:p>
            <a:endParaRPr lang="ko-KR" altLang="en-US" dirty="0"/>
          </a:p>
        </p:txBody>
      </p:sp>
      <p:sp>
        <p:nvSpPr>
          <p:cNvPr id="4" name="슬라이드 번호 개체 틀 3"/>
          <p:cNvSpPr>
            <a:spLocks noGrp="1"/>
          </p:cNvSpPr>
          <p:nvPr>
            <p:ph type="sldNum" sz="quarter" idx="5"/>
          </p:nvPr>
        </p:nvSpPr>
        <p:spPr/>
        <p:txBody>
          <a:bodyPr/>
          <a:lstStyle/>
          <a:p>
            <a:fld id="{EED94DE3-4509-46B2-BF94-CC8B2812999F}" type="slidenum">
              <a:rPr lang="ko-KR" altLang="en-US" smtClean="0"/>
              <a:t>14</a:t>
            </a:fld>
            <a:endParaRPr lang="ko-KR" altLang="en-US"/>
          </a:p>
        </p:txBody>
      </p:sp>
    </p:spTree>
    <p:extLst>
      <p:ext uri="{BB962C8B-B14F-4D97-AF65-F5344CB8AC3E}">
        <p14:creationId xmlns:p14="http://schemas.microsoft.com/office/powerpoint/2010/main" val="14012759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제목 슬라이드">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24DE9D47-520E-4E1F-8775-AADDF24C42C0}" type="slidenum">
              <a:rPr lang="ko-KR" altLang="en-US" smtClean="0"/>
              <a:t>‹#›</a:t>
            </a:fld>
            <a:endParaRPr lang="ko-KR" altLang="en-US"/>
          </a:p>
        </p:txBody>
      </p:sp>
      <p:pic>
        <p:nvPicPr>
          <p:cNvPr id="8" name="그래픽 7">
            <a:extLst>
              <a:ext uri="{FF2B5EF4-FFF2-40B4-BE49-F238E27FC236}">
                <a16:creationId xmlns:a16="http://schemas.microsoft.com/office/drawing/2014/main" id="{4CCB2B6B-C8A1-531F-4022-5262D3F57A3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2035" y="6542379"/>
            <a:ext cx="835240" cy="179735"/>
          </a:xfrm>
          <a:prstGeom prst="rect">
            <a:avLst/>
          </a:prstGeom>
        </p:spPr>
      </p:pic>
    </p:spTree>
    <p:extLst>
      <p:ext uri="{BB962C8B-B14F-4D97-AF65-F5344CB8AC3E}">
        <p14:creationId xmlns:p14="http://schemas.microsoft.com/office/powerpoint/2010/main" val="14112151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06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FC3BFD9B-B963-C6B1-DDA1-F7205E7432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489" y="0"/>
            <a:ext cx="9701773" cy="6858000"/>
          </a:xfrm>
          <a:prstGeom prst="rect">
            <a:avLst/>
          </a:prstGeom>
        </p:spPr>
      </p:pic>
      <p:pic>
        <p:nvPicPr>
          <p:cNvPr id="4" name="그래픽 3">
            <a:extLst>
              <a:ext uri="{FF2B5EF4-FFF2-40B4-BE49-F238E27FC236}">
                <a16:creationId xmlns:a16="http://schemas.microsoft.com/office/drawing/2014/main" id="{7CD7A090-A87F-51B7-C32E-F11469B7610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37310" y="6361404"/>
            <a:ext cx="835240" cy="179735"/>
          </a:xfrm>
          <a:prstGeom prst="rect">
            <a:avLst/>
          </a:prstGeom>
        </p:spPr>
      </p:pic>
    </p:spTree>
    <p:extLst>
      <p:ext uri="{BB962C8B-B14F-4D97-AF65-F5344CB8AC3E}">
        <p14:creationId xmlns:p14="http://schemas.microsoft.com/office/powerpoint/2010/main" val="1826438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6" name="그림 5" descr="크리스마스 트리, 크리스마스, 눈, 겨울이(가) 표시된 사진&#10;&#10;자동 생성된 설명">
            <a:extLst>
              <a:ext uri="{FF2B5EF4-FFF2-40B4-BE49-F238E27FC236}">
                <a16:creationId xmlns:a16="http://schemas.microsoft.com/office/drawing/2014/main" id="{CF54FBBB-1562-4021-FCC1-44B64B4A30A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26154"/>
            <a:ext cx="9720263" cy="6884154"/>
          </a:xfrm>
          <a:prstGeom prst="rect">
            <a:avLst/>
          </a:prstGeom>
        </p:spPr>
      </p:pic>
      <p:pic>
        <p:nvPicPr>
          <p:cNvPr id="2" name="그래픽 1">
            <a:extLst>
              <a:ext uri="{FF2B5EF4-FFF2-40B4-BE49-F238E27FC236}">
                <a16:creationId xmlns:a16="http://schemas.microsoft.com/office/drawing/2014/main" id="{414A88AA-57BB-3447-CF1F-78A340715018}"/>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62001" y="6126568"/>
            <a:ext cx="1196258" cy="496560"/>
          </a:xfrm>
          <a:prstGeom prst="rect">
            <a:avLst/>
          </a:prstGeom>
        </p:spPr>
      </p:pic>
    </p:spTree>
    <p:extLst>
      <p:ext uri="{BB962C8B-B14F-4D97-AF65-F5344CB8AC3E}">
        <p14:creationId xmlns:p14="http://schemas.microsoft.com/office/powerpoint/2010/main" val="851933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사용자 지정 레이아웃">
    <p:spTree>
      <p:nvGrpSpPr>
        <p:cNvPr id="1" name=""/>
        <p:cNvGrpSpPr/>
        <p:nvPr/>
      </p:nvGrpSpPr>
      <p:grpSpPr>
        <a:xfrm>
          <a:off x="0" y="0"/>
          <a:ext cx="0" cy="0"/>
          <a:chOff x="0" y="0"/>
          <a:chExt cx="0" cy="0"/>
        </a:xfrm>
      </p:grpSpPr>
      <p:pic>
        <p:nvPicPr>
          <p:cNvPr id="6" name="그림 5" descr="크리스마스 트리, 크리스마스, 눈, 겨울이(가) 표시된 사진&#10;&#10;자동 생성된 설명">
            <a:extLst>
              <a:ext uri="{FF2B5EF4-FFF2-40B4-BE49-F238E27FC236}">
                <a16:creationId xmlns:a16="http://schemas.microsoft.com/office/drawing/2014/main" id="{CF54FBBB-1562-4021-FCC1-44B64B4A30AB}"/>
              </a:ext>
            </a:extLst>
          </p:cNvPr>
          <p:cNvPicPr>
            <a:picLocks noChangeAspect="1"/>
          </p:cNvPicPr>
          <p:nvPr userDrawn="1"/>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 y="-26154"/>
            <a:ext cx="9720263" cy="6884154"/>
          </a:xfrm>
          <a:prstGeom prst="rect">
            <a:avLst/>
          </a:prstGeom>
        </p:spPr>
      </p:pic>
      <p:pic>
        <p:nvPicPr>
          <p:cNvPr id="4" name="그래픽 3">
            <a:extLst>
              <a:ext uri="{FF2B5EF4-FFF2-40B4-BE49-F238E27FC236}">
                <a16:creationId xmlns:a16="http://schemas.microsoft.com/office/drawing/2014/main" id="{73FAFD07-5564-35C2-B874-7AACEE3879F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035" y="6542379"/>
            <a:ext cx="835240" cy="179735"/>
          </a:xfrm>
          <a:prstGeom prst="rect">
            <a:avLst/>
          </a:prstGeom>
        </p:spPr>
      </p:pic>
    </p:spTree>
    <p:extLst>
      <p:ext uri="{BB962C8B-B14F-4D97-AF65-F5344CB8AC3E}">
        <p14:creationId xmlns:p14="http://schemas.microsoft.com/office/powerpoint/2010/main" val="3598169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사용자 지정 레이아웃">
    <p:spTree>
      <p:nvGrpSpPr>
        <p:cNvPr id="1" name=""/>
        <p:cNvGrpSpPr/>
        <p:nvPr/>
      </p:nvGrpSpPr>
      <p:grpSpPr>
        <a:xfrm>
          <a:off x="0" y="0"/>
          <a:ext cx="0" cy="0"/>
          <a:chOff x="0" y="0"/>
          <a:chExt cx="0" cy="0"/>
        </a:xfrm>
      </p:grpSpPr>
      <p:pic>
        <p:nvPicPr>
          <p:cNvPr id="6" name="그림 5" descr="크리스마스 트리, 크리스마스, 눈, 겨울이(가) 표시된 사진&#10;&#10;자동 생성된 설명">
            <a:extLst>
              <a:ext uri="{FF2B5EF4-FFF2-40B4-BE49-F238E27FC236}">
                <a16:creationId xmlns:a16="http://schemas.microsoft.com/office/drawing/2014/main" id="{CF54FBBB-1562-4021-FCC1-44B64B4A30AB}"/>
              </a:ext>
            </a:extLst>
          </p:cNvPr>
          <p:cNvPicPr>
            <a:picLocks noChangeAspect="1"/>
          </p:cNvPicPr>
          <p:nvPr userDrawn="1"/>
        </p:nvPicPr>
        <p:blipFill>
          <a:blip r:embed="rId2" cstate="email">
            <a:duotone>
              <a:schemeClr val="bg2">
                <a:shade val="45000"/>
                <a:satMod val="135000"/>
              </a:schemeClr>
              <a:prstClr val="white"/>
            </a:duotone>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1" y="-26154"/>
            <a:ext cx="9720263" cy="6884154"/>
          </a:xfrm>
          <a:prstGeom prst="rect">
            <a:avLst/>
          </a:prstGeom>
        </p:spPr>
      </p:pic>
    </p:spTree>
    <p:extLst>
      <p:ext uri="{BB962C8B-B14F-4D97-AF65-F5344CB8AC3E}">
        <p14:creationId xmlns:p14="http://schemas.microsoft.com/office/powerpoint/2010/main" val="3389840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pic>
        <p:nvPicPr>
          <p:cNvPr id="3" name="그림 2" descr="산, 항공 사진, 야외, 하늘이(가) 표시된 사진&#10;&#10;자동 생성된 설명">
            <a:extLst>
              <a:ext uri="{FF2B5EF4-FFF2-40B4-BE49-F238E27FC236}">
                <a16:creationId xmlns:a16="http://schemas.microsoft.com/office/drawing/2014/main" id="{D2F234A2-C477-127E-0C90-29F12C5C80C1}"/>
              </a:ext>
            </a:extLst>
          </p:cNvPr>
          <p:cNvPicPr>
            <a:picLocks noChangeAspect="1"/>
          </p:cNvPicPr>
          <p:nvPr userDrawn="1"/>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0"/>
            <a:ext cx="9748059" cy="6891688"/>
          </a:xfrm>
          <a:prstGeom prst="rect">
            <a:avLst/>
          </a:prstGeom>
        </p:spPr>
      </p:pic>
      <p:pic>
        <p:nvPicPr>
          <p:cNvPr id="5" name="그래픽 4">
            <a:extLst>
              <a:ext uri="{FF2B5EF4-FFF2-40B4-BE49-F238E27FC236}">
                <a16:creationId xmlns:a16="http://schemas.microsoft.com/office/drawing/2014/main" id="{87C1952B-328B-B0C7-7444-DE08216BE56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035" y="6542379"/>
            <a:ext cx="835240" cy="179735"/>
          </a:xfrm>
          <a:prstGeom prst="rect">
            <a:avLst/>
          </a:prstGeom>
        </p:spPr>
      </p:pic>
    </p:spTree>
    <p:extLst>
      <p:ext uri="{BB962C8B-B14F-4D97-AF65-F5344CB8AC3E}">
        <p14:creationId xmlns:p14="http://schemas.microsoft.com/office/powerpoint/2010/main" val="351172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pic>
        <p:nvPicPr>
          <p:cNvPr id="3" name="그림 2" descr="하늘, 산, 야외, 사람들이(가) 표시된 사진&#10;&#10;자동 생성된 설명">
            <a:extLst>
              <a:ext uri="{FF2B5EF4-FFF2-40B4-BE49-F238E27FC236}">
                <a16:creationId xmlns:a16="http://schemas.microsoft.com/office/drawing/2014/main" id="{966C3586-DA32-229B-60A0-2A8FA0DE6AC8}"/>
              </a:ext>
            </a:extLst>
          </p:cNvPr>
          <p:cNvPicPr>
            <a:picLocks noChangeAspect="1"/>
          </p:cNvPicPr>
          <p:nvPr userDrawn="1"/>
        </p:nvPicPr>
        <p:blipFill>
          <a:blip r:embed="rId2" cstate="email">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1" y="0"/>
            <a:ext cx="9720263" cy="6858000"/>
          </a:xfrm>
          <a:prstGeom prst="rect">
            <a:avLst/>
          </a:prstGeom>
        </p:spPr>
      </p:pic>
      <p:pic>
        <p:nvPicPr>
          <p:cNvPr id="5" name="그래픽 4">
            <a:extLst>
              <a:ext uri="{FF2B5EF4-FFF2-40B4-BE49-F238E27FC236}">
                <a16:creationId xmlns:a16="http://schemas.microsoft.com/office/drawing/2014/main" id="{4EC5B19B-3B33-63A4-2A89-EEF6EE368DC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37335" y="6377607"/>
            <a:ext cx="835240" cy="179735"/>
          </a:xfrm>
          <a:prstGeom prst="rect">
            <a:avLst/>
          </a:prstGeom>
        </p:spPr>
      </p:pic>
    </p:spTree>
    <p:extLst>
      <p:ext uri="{BB962C8B-B14F-4D97-AF65-F5344CB8AC3E}">
        <p14:creationId xmlns:p14="http://schemas.microsoft.com/office/powerpoint/2010/main" val="1019048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사용자 지정 레이아웃">
    <p:spTree>
      <p:nvGrpSpPr>
        <p:cNvPr id="1" name=""/>
        <p:cNvGrpSpPr/>
        <p:nvPr/>
      </p:nvGrpSpPr>
      <p:grpSpPr>
        <a:xfrm>
          <a:off x="0" y="0"/>
          <a:ext cx="0" cy="0"/>
          <a:chOff x="0" y="0"/>
          <a:chExt cx="0" cy="0"/>
        </a:xfrm>
      </p:grpSpPr>
      <p:pic>
        <p:nvPicPr>
          <p:cNvPr id="3" name="그림 2" descr="야외, 신발류, 겨울, 하이킹이(가) 표시된 사진&#10;&#10;자동 생성된 설명">
            <a:extLst>
              <a:ext uri="{FF2B5EF4-FFF2-40B4-BE49-F238E27FC236}">
                <a16:creationId xmlns:a16="http://schemas.microsoft.com/office/drawing/2014/main" id="{F2D979CB-6A4C-CE28-629B-AF8DB4E200B9}"/>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0"/>
            <a:ext cx="9720263" cy="6858000"/>
          </a:xfrm>
          <a:prstGeom prst="rect">
            <a:avLst/>
          </a:prstGeom>
        </p:spPr>
      </p:pic>
      <p:pic>
        <p:nvPicPr>
          <p:cNvPr id="5" name="그래픽 4">
            <a:extLst>
              <a:ext uri="{FF2B5EF4-FFF2-40B4-BE49-F238E27FC236}">
                <a16:creationId xmlns:a16="http://schemas.microsoft.com/office/drawing/2014/main" id="{FA0BF069-66F1-020A-A32D-7363F1499BB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2035" y="6542379"/>
            <a:ext cx="835240" cy="179735"/>
          </a:xfrm>
          <a:prstGeom prst="rect">
            <a:avLst/>
          </a:prstGeom>
        </p:spPr>
      </p:pic>
    </p:spTree>
    <p:extLst>
      <p:ext uri="{BB962C8B-B14F-4D97-AF65-F5344CB8AC3E}">
        <p14:creationId xmlns:p14="http://schemas.microsoft.com/office/powerpoint/2010/main" val="839279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pic>
        <p:nvPicPr>
          <p:cNvPr id="5" name="그래픽 4">
            <a:extLst>
              <a:ext uri="{FF2B5EF4-FFF2-40B4-BE49-F238E27FC236}">
                <a16:creationId xmlns:a16="http://schemas.microsoft.com/office/drawing/2014/main" id="{EE82ED38-46D1-1CEA-F30F-DEC9F6E437C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22035" y="6542379"/>
            <a:ext cx="835240" cy="179735"/>
          </a:xfrm>
          <a:prstGeom prst="rect">
            <a:avLst/>
          </a:prstGeom>
        </p:spPr>
      </p:pic>
    </p:spTree>
    <p:extLst>
      <p:ext uri="{BB962C8B-B14F-4D97-AF65-F5344CB8AC3E}">
        <p14:creationId xmlns:p14="http://schemas.microsoft.com/office/powerpoint/2010/main" val="229915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8268" y="365127"/>
            <a:ext cx="8383727" cy="1325563"/>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668268" y="1825625"/>
            <a:ext cx="8383727" cy="4351338"/>
          </a:xfrm>
          <a:prstGeom prst="rect">
            <a:avLst/>
          </a:prstGeom>
        </p:spPr>
        <p:txBody>
          <a:bodyPr vert="horz" lIns="91440" tIns="45720" rIns="91440" bIns="45720" rtlCol="0">
            <a:normAutofit/>
          </a:bodyPr>
          <a:lstStyle/>
          <a:p>
            <a:pPr lvl="0"/>
            <a:r>
              <a:rPr lang="ko-KR" altLang="en-US"/>
              <a:t>마스터 텍스트 스타일을 편집하려면 클릭</a:t>
            </a:r>
          </a:p>
          <a:p>
            <a:pPr lvl="1"/>
            <a:r>
              <a:rPr lang="ko-KR" altLang="en-US"/>
              <a:t>두 번째 수준</a:t>
            </a:r>
          </a:p>
          <a:p>
            <a:pPr lvl="2"/>
            <a:r>
              <a:rPr lang="ko-KR" altLang="en-US"/>
              <a:t>세 번째 수준</a:t>
            </a:r>
          </a:p>
          <a:p>
            <a:pPr lvl="3"/>
            <a:r>
              <a:rPr lang="ko-KR" altLang="en-US"/>
              <a:t>네 번째 수준</a:t>
            </a:r>
          </a:p>
          <a:p>
            <a:pPr lvl="4"/>
            <a:r>
              <a:rPr lang="ko-KR" altLang="en-US"/>
              <a:t>다섯 번째 수준</a:t>
            </a:r>
            <a:endParaRPr lang="en-US" dirty="0"/>
          </a:p>
        </p:txBody>
      </p:sp>
      <p:sp>
        <p:nvSpPr>
          <p:cNvPr id="4" name="Date Placeholder 3"/>
          <p:cNvSpPr>
            <a:spLocks noGrp="1"/>
          </p:cNvSpPr>
          <p:nvPr>
            <p:ph type="dt" sz="half" idx="2"/>
          </p:nvPr>
        </p:nvSpPr>
        <p:spPr>
          <a:xfrm>
            <a:off x="668268" y="6356352"/>
            <a:ext cx="2187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70AAEF-CB4D-4886-A766-C23BC10B4C0D}" type="datetime1">
              <a:rPr lang="ko-KR" altLang="en-US" smtClean="0"/>
              <a:t>2024-12-11</a:t>
            </a:fld>
            <a:endParaRPr lang="ko-KR" altLang="en-US"/>
          </a:p>
        </p:txBody>
      </p:sp>
      <p:sp>
        <p:nvSpPr>
          <p:cNvPr id="5" name="Footer Placeholder 4"/>
          <p:cNvSpPr>
            <a:spLocks noGrp="1"/>
          </p:cNvSpPr>
          <p:nvPr>
            <p:ph type="ftr" sz="quarter" idx="3"/>
          </p:nvPr>
        </p:nvSpPr>
        <p:spPr>
          <a:xfrm>
            <a:off x="3219837" y="6356352"/>
            <a:ext cx="328058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7533204" y="6356989"/>
            <a:ext cx="2187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DE9D47-520E-4E1F-8775-AADDF24C42C0}" type="slidenum">
              <a:rPr lang="ko-KR" altLang="en-US" smtClean="0"/>
              <a:t>‹#›</a:t>
            </a:fld>
            <a:endParaRPr lang="ko-KR" altLang="en-US"/>
          </a:p>
        </p:txBody>
      </p:sp>
    </p:spTree>
    <p:extLst>
      <p:ext uri="{BB962C8B-B14F-4D97-AF65-F5344CB8AC3E}">
        <p14:creationId xmlns:p14="http://schemas.microsoft.com/office/powerpoint/2010/main" val="34508087"/>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80" r:id="rId3"/>
    <p:sldLayoutId id="2147483686" r:id="rId4"/>
    <p:sldLayoutId id="2147483687" r:id="rId5"/>
    <p:sldLayoutId id="2147483681" r:id="rId6"/>
    <p:sldLayoutId id="2147483683" r:id="rId7"/>
    <p:sldLayoutId id="2147483684" r:id="rId8"/>
    <p:sldLayoutId id="2147483685" r:id="rId9"/>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06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id="{BE5FA3A6-00B8-0D5C-C3B7-A5D37620DF7E}"/>
              </a:ext>
            </a:extLst>
          </p:cNvPr>
          <p:cNvSpPr/>
          <p:nvPr/>
        </p:nvSpPr>
        <p:spPr>
          <a:xfrm>
            <a:off x="838200" y="1552688"/>
            <a:ext cx="8343900" cy="1059907"/>
          </a:xfrm>
          <a:prstGeom prst="rect">
            <a:avLst/>
          </a:prstGeom>
          <a:noFill/>
        </p:spPr>
        <p:txBody>
          <a:bodyPr wrap="square" lIns="74295" tIns="37148" rIns="74295" bIns="37148">
            <a:spAutoFit/>
            <a:scene3d>
              <a:camera prst="orthographicFront"/>
              <a:lightRig rig="threePt" dir="t"/>
            </a:scene3d>
            <a:sp3d contourW="57150">
              <a:bevelT w="0" h="63500"/>
              <a:contourClr>
                <a:schemeClr val="bg1"/>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err="1">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気候レジリエンスのための</a:t>
            </a:r>
            <a:r>
              <a:rPr lang="en-US" altLang="ko-KR" sz="3200" dirty="0" err="1">
                <a:ln w="18415" cmpd="sng">
                  <a:noFill/>
                  <a:prstDash val="solid"/>
                </a:ln>
                <a:solidFill>
                  <a:srgbClr val="229E92"/>
                </a:solidFill>
                <a:latin typeface="游ゴシック" panose="020B0400000000000000" pitchFamily="50" charset="-128"/>
                <a:ea typeface="游ゴシック" panose="020B0400000000000000" pitchFamily="50" charset="-128"/>
                <a:cs typeface="Pretendard SemiBold" panose="02000703000000020004" pitchFamily="50" charset="-127"/>
              </a:rPr>
              <a:t>インジェ郡</a:t>
            </a:r>
            <a:r>
              <a:rPr lang="ja-JP" altLang="en-US" sz="32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の</a:t>
            </a:r>
            <a:endParaRPr lang="en-US" altLang="ja-JP" sz="32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endParaRPr>
          </a:p>
          <a:p>
            <a:pPr algn="ctr">
              <a:defRPr/>
            </a:pPr>
            <a:r>
              <a:rPr kumimoji="0" lang="en-US" altLang="ko-KR" sz="3200" b="0" i="0" u="none" strike="noStrike" kern="1200" cap="none" spc="0" normalizeH="0" baseline="0" noProof="0" dirty="0" err="1">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冬の戦略的開発</a:t>
            </a:r>
            <a:r>
              <a:rPr kumimoji="0" lang="en-US" altLang="ko-KR" sz="3200" b="0" i="0" u="none" strike="noStrike" kern="1200" cap="none" spc="0" normalizeH="0" baseline="0" noProof="0" dirty="0">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 </a:t>
            </a:r>
          </a:p>
        </p:txBody>
      </p:sp>
    </p:spTree>
    <p:extLst>
      <p:ext uri="{BB962C8B-B14F-4D97-AF65-F5344CB8AC3E}">
        <p14:creationId xmlns:p14="http://schemas.microsoft.com/office/powerpoint/2010/main" val="3654587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그림 40">
            <a:extLst>
              <a:ext uri="{FF2B5EF4-FFF2-40B4-BE49-F238E27FC236}">
                <a16:creationId xmlns:a16="http://schemas.microsoft.com/office/drawing/2014/main" id="{A7C7CCF4-6005-9F2A-3B6B-5AB4618F3A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81" y="0"/>
            <a:ext cx="9699500" cy="6858000"/>
          </a:xfrm>
          <a:prstGeom prst="rect">
            <a:avLst/>
          </a:prstGeom>
        </p:spPr>
      </p:pic>
      <p:sp>
        <p:nvSpPr>
          <p:cNvPr id="3" name="슬라이드 번호 개체 틀 1">
            <a:extLst>
              <a:ext uri="{FF2B5EF4-FFF2-40B4-BE49-F238E27FC236}">
                <a16:creationId xmlns:a16="http://schemas.microsoft.com/office/drawing/2014/main" id="{CDA734BD-8C06-AC62-84AD-F2E29C9FB470}"/>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10</a:t>
            </a:fld>
            <a:endParaRPr lang="ko-KR" altLang="en-US" sz="1200" dirty="0">
              <a:solidFill>
                <a:schemeClr val="bg1">
                  <a:lumMod val="50000"/>
                </a:schemeClr>
              </a:solidFill>
            </a:endParaRPr>
          </a:p>
        </p:txBody>
      </p:sp>
      <p:sp>
        <p:nvSpPr>
          <p:cNvPr id="2" name="正方形/長方形 1">
            <a:extLst>
              <a:ext uri="{FF2B5EF4-FFF2-40B4-BE49-F238E27FC236}">
                <a16:creationId xmlns:a16="http://schemas.microsoft.com/office/drawing/2014/main" id="{4982544E-9162-6C9F-DD10-2AB1278D4DFE}"/>
              </a:ext>
            </a:extLst>
          </p:cNvPr>
          <p:cNvSpPr/>
          <p:nvPr/>
        </p:nvSpPr>
        <p:spPr>
          <a:xfrm>
            <a:off x="734291" y="901845"/>
            <a:ext cx="3099953" cy="261938"/>
          </a:xfrm>
          <a:prstGeom prst="rect">
            <a:avLst/>
          </a:prstGeom>
          <a:solidFill>
            <a:srgbClr val="F1F1F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b="1" dirty="0">
                <a:solidFill>
                  <a:srgbClr val="81AE78"/>
                </a:solidFill>
              </a:rPr>
              <a:t>気候変動が引き起こす問題</a:t>
            </a:r>
          </a:p>
        </p:txBody>
      </p:sp>
      <p:sp>
        <p:nvSpPr>
          <p:cNvPr id="4" name="正方形/長方形 3">
            <a:extLst>
              <a:ext uri="{FF2B5EF4-FFF2-40B4-BE49-F238E27FC236}">
                <a16:creationId xmlns:a16="http://schemas.microsoft.com/office/drawing/2014/main" id="{C8B62E33-E080-9B60-CC4C-CFF2787CEE6B}"/>
              </a:ext>
            </a:extLst>
          </p:cNvPr>
          <p:cNvSpPr/>
          <p:nvPr/>
        </p:nvSpPr>
        <p:spPr>
          <a:xfrm>
            <a:off x="2183400" y="2680855"/>
            <a:ext cx="2196000" cy="99752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nchorCtr="0"/>
          <a:lstStyle/>
          <a:p>
            <a:pPr algn="ctr"/>
            <a:r>
              <a:rPr kumimoji="1" lang="ja-JP" altLang="en-US" sz="1400" b="1" dirty="0">
                <a:solidFill>
                  <a:schemeClr val="tx1"/>
                </a:solidFill>
              </a:rPr>
              <a:t>気候変動により</a:t>
            </a:r>
            <a:endParaRPr kumimoji="1" lang="en-US" altLang="ja-JP" sz="1400" b="1" dirty="0">
              <a:solidFill>
                <a:schemeClr val="tx1"/>
              </a:solidFill>
            </a:endParaRPr>
          </a:p>
          <a:p>
            <a:pPr algn="ctr"/>
            <a:r>
              <a:rPr kumimoji="1" lang="ja-JP" altLang="en-US" sz="1400" b="1" dirty="0">
                <a:solidFill>
                  <a:schemeClr val="tx1"/>
                </a:solidFill>
              </a:rPr>
              <a:t>冬の期間が短縮</a:t>
            </a:r>
          </a:p>
        </p:txBody>
      </p:sp>
      <p:sp>
        <p:nvSpPr>
          <p:cNvPr id="5" name="正方形/長方形 4">
            <a:extLst>
              <a:ext uri="{FF2B5EF4-FFF2-40B4-BE49-F238E27FC236}">
                <a16:creationId xmlns:a16="http://schemas.microsoft.com/office/drawing/2014/main" id="{2639ED63-CE41-81AD-56CB-775858576D46}"/>
              </a:ext>
            </a:extLst>
          </p:cNvPr>
          <p:cNvSpPr/>
          <p:nvPr/>
        </p:nvSpPr>
        <p:spPr>
          <a:xfrm>
            <a:off x="4558117" y="2680854"/>
            <a:ext cx="2196000" cy="99752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nchorCtr="0"/>
          <a:lstStyle/>
          <a:p>
            <a:pPr algn="ctr"/>
            <a:r>
              <a:rPr kumimoji="1" lang="ja-JP" altLang="en-US" sz="1400" b="1" dirty="0">
                <a:solidFill>
                  <a:schemeClr val="tx1"/>
                </a:solidFill>
              </a:rPr>
              <a:t>二酸化炭素排出量の削減</a:t>
            </a:r>
          </a:p>
        </p:txBody>
      </p:sp>
      <p:sp>
        <p:nvSpPr>
          <p:cNvPr id="6" name="正方形/長方形 5">
            <a:extLst>
              <a:ext uri="{FF2B5EF4-FFF2-40B4-BE49-F238E27FC236}">
                <a16:creationId xmlns:a16="http://schemas.microsoft.com/office/drawing/2014/main" id="{02A306FE-5276-E403-D083-DFC87451608D}"/>
              </a:ext>
            </a:extLst>
          </p:cNvPr>
          <p:cNvSpPr/>
          <p:nvPr/>
        </p:nvSpPr>
        <p:spPr>
          <a:xfrm>
            <a:off x="6968835" y="2680854"/>
            <a:ext cx="2232000" cy="99752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nchorCtr="0"/>
          <a:lstStyle/>
          <a:p>
            <a:pPr algn="ctr"/>
            <a:r>
              <a:rPr kumimoji="1" lang="ja-JP" altLang="en-US" sz="1400" b="1" dirty="0">
                <a:solidFill>
                  <a:schemeClr val="tx1"/>
                </a:solidFill>
              </a:rPr>
              <a:t>冬の異常気象により</a:t>
            </a:r>
            <a:endParaRPr kumimoji="1" lang="en-US" altLang="ja-JP" sz="1400" b="1" dirty="0">
              <a:solidFill>
                <a:schemeClr val="tx1"/>
              </a:solidFill>
            </a:endParaRPr>
          </a:p>
          <a:p>
            <a:pPr algn="ctr"/>
            <a:r>
              <a:rPr kumimoji="1" lang="ja-JP" altLang="en-US" sz="1400" b="1" dirty="0">
                <a:solidFill>
                  <a:schemeClr val="tx1"/>
                </a:solidFill>
              </a:rPr>
              <a:t>地域経済が打撃を受ける</a:t>
            </a:r>
          </a:p>
        </p:txBody>
      </p:sp>
      <p:sp>
        <p:nvSpPr>
          <p:cNvPr id="7" name="正方形/長方形 6">
            <a:extLst>
              <a:ext uri="{FF2B5EF4-FFF2-40B4-BE49-F238E27FC236}">
                <a16:creationId xmlns:a16="http://schemas.microsoft.com/office/drawing/2014/main" id="{92F1FB3B-88D3-B805-C6E2-72D84A967B19}"/>
              </a:ext>
            </a:extLst>
          </p:cNvPr>
          <p:cNvSpPr/>
          <p:nvPr/>
        </p:nvSpPr>
        <p:spPr>
          <a:xfrm>
            <a:off x="2249264" y="4475018"/>
            <a:ext cx="2196000" cy="1666009"/>
          </a:xfrm>
          <a:prstGeom prst="rect">
            <a:avLst/>
          </a:prstGeom>
          <a:solidFill>
            <a:srgbClr val="30917D"/>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nchorCtr="0"/>
          <a:lstStyle/>
          <a:p>
            <a:pPr algn="ctr"/>
            <a:r>
              <a:rPr kumimoji="1" lang="ja-JP" altLang="en-US" sz="1400" b="1" dirty="0">
                <a:solidFill>
                  <a:schemeClr val="bg1"/>
                </a:solidFill>
              </a:rPr>
              <a:t>非武装地帯 </a:t>
            </a:r>
            <a:r>
              <a:rPr kumimoji="1" lang="en-US" altLang="ja-JP" sz="1400" b="1" dirty="0">
                <a:solidFill>
                  <a:schemeClr val="bg1"/>
                </a:solidFill>
              </a:rPr>
              <a:t>(DMZ) </a:t>
            </a:r>
            <a:r>
              <a:rPr kumimoji="1" lang="ja-JP" altLang="en-US" sz="1400" b="1" dirty="0">
                <a:solidFill>
                  <a:schemeClr val="bg1"/>
                </a:solidFill>
              </a:rPr>
              <a:t>近くの雪岳山や昭陽湖などの</a:t>
            </a:r>
            <a:endParaRPr kumimoji="1" lang="en-US" altLang="ja-JP" sz="1400" b="1" dirty="0">
              <a:solidFill>
                <a:schemeClr val="bg1"/>
              </a:solidFill>
            </a:endParaRPr>
          </a:p>
          <a:p>
            <a:pPr algn="ctr"/>
            <a:r>
              <a:rPr kumimoji="1" lang="ja-JP" altLang="en-US" sz="1400" b="1" dirty="0">
                <a:solidFill>
                  <a:schemeClr val="bg1"/>
                </a:solidFill>
              </a:rPr>
              <a:t>観光資源</a:t>
            </a:r>
          </a:p>
        </p:txBody>
      </p:sp>
      <p:sp>
        <p:nvSpPr>
          <p:cNvPr id="8" name="正方形/長方形 7">
            <a:extLst>
              <a:ext uri="{FF2B5EF4-FFF2-40B4-BE49-F238E27FC236}">
                <a16:creationId xmlns:a16="http://schemas.microsoft.com/office/drawing/2014/main" id="{1511F0C3-4FD4-9B17-E746-9BAB2169B7A5}"/>
              </a:ext>
            </a:extLst>
          </p:cNvPr>
          <p:cNvSpPr/>
          <p:nvPr/>
        </p:nvSpPr>
        <p:spPr>
          <a:xfrm>
            <a:off x="4558117" y="4475018"/>
            <a:ext cx="2196000" cy="1666009"/>
          </a:xfrm>
          <a:prstGeom prst="rect">
            <a:avLst/>
          </a:prstGeom>
          <a:solidFill>
            <a:srgbClr val="30917D"/>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nchorCtr="0"/>
          <a:lstStyle/>
          <a:p>
            <a:pPr algn="ctr"/>
            <a:r>
              <a:rPr kumimoji="1" lang="ja-JP" altLang="en-US" sz="1400" b="1" dirty="0">
                <a:solidFill>
                  <a:schemeClr val="bg1"/>
                </a:solidFill>
              </a:rPr>
              <a:t>動物解放運動の高まりによる韓国初のビーガン・ビレッジ</a:t>
            </a:r>
            <a:endParaRPr kumimoji="1" lang="en-US" altLang="ja-JP" sz="1400" b="1" dirty="0">
              <a:solidFill>
                <a:schemeClr val="bg1"/>
              </a:solidFill>
            </a:endParaRPr>
          </a:p>
          <a:p>
            <a:pPr algn="ctr"/>
            <a:r>
              <a:rPr kumimoji="1" lang="ja-JP" altLang="en-US" sz="1400" b="1" dirty="0">
                <a:solidFill>
                  <a:schemeClr val="bg1"/>
                </a:solidFill>
              </a:rPr>
              <a:t>「フラワー・カウ」</a:t>
            </a:r>
          </a:p>
        </p:txBody>
      </p:sp>
      <p:sp>
        <p:nvSpPr>
          <p:cNvPr id="9" name="正方形/長方形 8">
            <a:extLst>
              <a:ext uri="{FF2B5EF4-FFF2-40B4-BE49-F238E27FC236}">
                <a16:creationId xmlns:a16="http://schemas.microsoft.com/office/drawing/2014/main" id="{0411E579-5FC6-6809-B9F7-2313BE86B999}"/>
              </a:ext>
            </a:extLst>
          </p:cNvPr>
          <p:cNvSpPr/>
          <p:nvPr/>
        </p:nvSpPr>
        <p:spPr>
          <a:xfrm>
            <a:off x="6952231" y="4475018"/>
            <a:ext cx="2143957" cy="1666009"/>
          </a:xfrm>
          <a:prstGeom prst="rect">
            <a:avLst/>
          </a:prstGeom>
          <a:solidFill>
            <a:srgbClr val="30917D"/>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nchorCtr="0"/>
          <a:lstStyle/>
          <a:p>
            <a:pPr algn="ctr"/>
            <a:r>
              <a:rPr kumimoji="1" lang="ja-JP" altLang="en-US" sz="1400" b="1" dirty="0">
                <a:solidFill>
                  <a:schemeClr val="bg1"/>
                </a:solidFill>
              </a:rPr>
              <a:t>韓国で最も有名な冬の祭りである「インジェ・ワカサギ祭り）」と</a:t>
            </a:r>
            <a:endParaRPr kumimoji="1" lang="en-US" altLang="ja-JP" sz="1400" b="1" dirty="0">
              <a:solidFill>
                <a:schemeClr val="bg1"/>
              </a:solidFill>
            </a:endParaRPr>
          </a:p>
          <a:p>
            <a:pPr algn="ctr"/>
            <a:r>
              <a:rPr kumimoji="1" lang="ja-JP" altLang="en-US" sz="1400" b="1" dirty="0">
                <a:solidFill>
                  <a:schemeClr val="bg1"/>
                </a:solidFill>
              </a:rPr>
              <a:t>祭りによって作られた「ワカサギ村」</a:t>
            </a:r>
          </a:p>
        </p:txBody>
      </p:sp>
      <p:sp>
        <p:nvSpPr>
          <p:cNvPr id="10" name="正方形/長方形 9">
            <a:extLst>
              <a:ext uri="{FF2B5EF4-FFF2-40B4-BE49-F238E27FC236}">
                <a16:creationId xmlns:a16="http://schemas.microsoft.com/office/drawing/2014/main" id="{4E1A6407-8BE6-F606-EE45-D98CCF0C6484}"/>
              </a:ext>
            </a:extLst>
          </p:cNvPr>
          <p:cNvSpPr/>
          <p:nvPr/>
        </p:nvSpPr>
        <p:spPr>
          <a:xfrm>
            <a:off x="2140474" y="1561378"/>
            <a:ext cx="7060362" cy="645677"/>
          </a:xfrm>
          <a:prstGeom prst="rect">
            <a:avLst/>
          </a:prstGeom>
          <a:solidFill>
            <a:srgbClr val="F1F1F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000" b="1" dirty="0">
                <a:solidFill>
                  <a:schemeClr val="tx1"/>
                </a:solidFill>
              </a:rPr>
              <a:t>戦略的な冬の開発のためには、</a:t>
            </a:r>
            <a:endParaRPr kumimoji="1" lang="en-US" altLang="ja-JP" sz="2000" b="1" dirty="0">
              <a:solidFill>
                <a:schemeClr val="tx1"/>
              </a:solidFill>
            </a:endParaRPr>
          </a:p>
          <a:p>
            <a:pPr algn="ctr"/>
            <a:r>
              <a:rPr kumimoji="1" lang="ja-JP" altLang="en-US" sz="2000" b="1" dirty="0">
                <a:solidFill>
                  <a:schemeClr val="tx1"/>
                </a:solidFill>
              </a:rPr>
              <a:t>インフラとコンテンツを再考すべきである</a:t>
            </a:r>
          </a:p>
        </p:txBody>
      </p:sp>
      <p:sp>
        <p:nvSpPr>
          <p:cNvPr id="11" name="フローチャート: 端子 10">
            <a:extLst>
              <a:ext uri="{FF2B5EF4-FFF2-40B4-BE49-F238E27FC236}">
                <a16:creationId xmlns:a16="http://schemas.microsoft.com/office/drawing/2014/main" id="{E4DF2E54-4EB5-2F2C-881D-C989F0482813}"/>
              </a:ext>
            </a:extLst>
          </p:cNvPr>
          <p:cNvSpPr/>
          <p:nvPr/>
        </p:nvSpPr>
        <p:spPr>
          <a:xfrm>
            <a:off x="550718" y="1680615"/>
            <a:ext cx="1163782" cy="261938"/>
          </a:xfrm>
          <a:prstGeom prst="flowChartTerminator">
            <a:avLst/>
          </a:prstGeom>
          <a:solidFill>
            <a:srgbClr val="40A79E"/>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nchorCtr="0"/>
          <a:lstStyle/>
          <a:p>
            <a:pPr algn="ctr"/>
            <a:r>
              <a:rPr kumimoji="1" lang="ja-JP" altLang="en-US" sz="1600" b="1" dirty="0">
                <a:solidFill>
                  <a:schemeClr val="bg1"/>
                </a:solidFill>
              </a:rPr>
              <a:t>対策</a:t>
            </a:r>
          </a:p>
        </p:txBody>
      </p:sp>
      <p:sp>
        <p:nvSpPr>
          <p:cNvPr id="12" name="フローチャート: 端子 11">
            <a:extLst>
              <a:ext uri="{FF2B5EF4-FFF2-40B4-BE49-F238E27FC236}">
                <a16:creationId xmlns:a16="http://schemas.microsoft.com/office/drawing/2014/main" id="{ED0E01BD-31E9-C151-82DC-7E5EBD7FAC2F}"/>
              </a:ext>
            </a:extLst>
          </p:cNvPr>
          <p:cNvSpPr/>
          <p:nvPr/>
        </p:nvSpPr>
        <p:spPr>
          <a:xfrm>
            <a:off x="537428" y="5177385"/>
            <a:ext cx="854728" cy="261938"/>
          </a:xfrm>
          <a:prstGeom prst="flowChartTerminator">
            <a:avLst/>
          </a:prstGeom>
          <a:solidFill>
            <a:srgbClr val="40A79E"/>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nchorCtr="0"/>
          <a:lstStyle/>
          <a:p>
            <a:pPr algn="ctr"/>
            <a:r>
              <a:rPr kumimoji="1" lang="ja-JP" altLang="en-US" sz="1200" b="1" dirty="0">
                <a:solidFill>
                  <a:schemeClr val="bg1"/>
                </a:solidFill>
              </a:rPr>
              <a:t>背景</a:t>
            </a:r>
            <a:endParaRPr kumimoji="1" lang="ja-JP" altLang="en-US" sz="900" b="1" dirty="0">
              <a:solidFill>
                <a:schemeClr val="bg1"/>
              </a:solidFill>
            </a:endParaRPr>
          </a:p>
        </p:txBody>
      </p:sp>
      <p:sp>
        <p:nvSpPr>
          <p:cNvPr id="13" name="フローチャート: 端子 12">
            <a:extLst>
              <a:ext uri="{FF2B5EF4-FFF2-40B4-BE49-F238E27FC236}">
                <a16:creationId xmlns:a16="http://schemas.microsoft.com/office/drawing/2014/main" id="{49B97408-4706-E9F4-71DE-BD2172EC608E}"/>
              </a:ext>
            </a:extLst>
          </p:cNvPr>
          <p:cNvSpPr/>
          <p:nvPr/>
        </p:nvSpPr>
        <p:spPr>
          <a:xfrm>
            <a:off x="519428" y="3024000"/>
            <a:ext cx="854728" cy="261938"/>
          </a:xfrm>
          <a:prstGeom prst="flowChartTerminator">
            <a:avLst/>
          </a:prstGeom>
          <a:solidFill>
            <a:srgbClr val="40A79E"/>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nchorCtr="0"/>
          <a:lstStyle/>
          <a:p>
            <a:pPr algn="ctr"/>
            <a:r>
              <a:rPr kumimoji="1" lang="ja-JP" altLang="en-US" sz="1200" b="1" dirty="0">
                <a:solidFill>
                  <a:schemeClr val="bg1"/>
                </a:solidFill>
              </a:rPr>
              <a:t>課題</a:t>
            </a:r>
          </a:p>
        </p:txBody>
      </p:sp>
      <p:sp>
        <p:nvSpPr>
          <p:cNvPr id="14" name="正方形/長方形 13">
            <a:extLst>
              <a:ext uri="{FF2B5EF4-FFF2-40B4-BE49-F238E27FC236}">
                <a16:creationId xmlns:a16="http://schemas.microsoft.com/office/drawing/2014/main" id="{C932CB86-6184-B0A4-609C-21AE5547F3E6}"/>
              </a:ext>
            </a:extLst>
          </p:cNvPr>
          <p:cNvSpPr/>
          <p:nvPr/>
        </p:nvSpPr>
        <p:spPr>
          <a:xfrm>
            <a:off x="4860131" y="159336"/>
            <a:ext cx="4462329" cy="272329"/>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1100" dirty="0">
                <a:solidFill>
                  <a:schemeClr val="tx1"/>
                </a:solidFill>
              </a:rPr>
              <a:t>1</a:t>
            </a:r>
            <a:r>
              <a:rPr kumimoji="1" lang="ja-JP" altLang="en-US" sz="1100" dirty="0">
                <a:solidFill>
                  <a:schemeClr val="tx1"/>
                </a:solidFill>
              </a:rPr>
              <a:t>）気候変動の負の影響｜都市開発への戦略的アプローチ</a:t>
            </a:r>
            <a:endParaRPr kumimoji="1" lang="ja-JP" altLang="en-US" sz="1100" dirty="0">
              <a:solidFill>
                <a:schemeClr val="bg1">
                  <a:lumMod val="65000"/>
                </a:schemeClr>
              </a:solidFill>
            </a:endParaRPr>
          </a:p>
        </p:txBody>
      </p:sp>
      <p:sp>
        <p:nvSpPr>
          <p:cNvPr id="15" name="正方形/長方形 14">
            <a:extLst>
              <a:ext uri="{FF2B5EF4-FFF2-40B4-BE49-F238E27FC236}">
                <a16:creationId xmlns:a16="http://schemas.microsoft.com/office/drawing/2014/main" id="{964278FF-B0F9-2C0B-B9A8-505269DABB82}"/>
              </a:ext>
            </a:extLst>
          </p:cNvPr>
          <p:cNvSpPr/>
          <p:nvPr/>
        </p:nvSpPr>
        <p:spPr>
          <a:xfrm>
            <a:off x="744683" y="177671"/>
            <a:ext cx="3889662"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気候変動とインジェにおける戦略的冬季開発</a:t>
            </a:r>
          </a:p>
        </p:txBody>
      </p:sp>
    </p:spTree>
    <p:extLst>
      <p:ext uri="{BB962C8B-B14F-4D97-AF65-F5344CB8AC3E}">
        <p14:creationId xmlns:p14="http://schemas.microsoft.com/office/powerpoint/2010/main" val="241285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a:extLst>
              <a:ext uri="{FF2B5EF4-FFF2-40B4-BE49-F238E27FC236}">
                <a16:creationId xmlns:a16="http://schemas.microsoft.com/office/drawing/2014/main" id="{A790DFA3-43C8-A0A8-33AC-0B09A5FD4B5D}"/>
              </a:ext>
            </a:extLst>
          </p:cNvPr>
          <p:cNvSpPr>
            <a:spLocks noGrp="1"/>
          </p:cNvSpPr>
          <p:nvPr>
            <p:ph type="sldNum" sz="quarter" idx="4294967295"/>
          </p:nvPr>
        </p:nvSpPr>
        <p:spPr>
          <a:xfrm>
            <a:off x="7533204" y="6492875"/>
            <a:ext cx="2187059"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DE9D47-520E-4E1F-8775-AADDF24C42C0}" type="slidenum">
              <a:rPr kumimoji="0" lang="ko-KR" altLang="en-US" sz="1200" b="0" i="0" u="none" strike="noStrike" kern="1200" cap="none" spc="0" normalizeH="0" baseline="0" noProof="0" smtClean="0">
                <a:ln>
                  <a:noFill/>
                </a:ln>
                <a:solidFill>
                  <a:prstClr val="black">
                    <a:tint val="75000"/>
                  </a:prstClr>
                </a:solidFill>
                <a:effectLst/>
                <a:uLnTx/>
                <a:uFillTx/>
                <a:latin typeface="Calibri" panose="020F0502020204030204"/>
                <a:ea typeface="맑은 고딕" panose="020B0503020000020004" pitchFamily="50" charset="-127"/>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ko-KR" altLang="en-US" sz="1200" b="0" i="0" u="none" strike="noStrike" kern="1200" cap="none" spc="0" normalizeH="0" baseline="0" noProof="0">
              <a:ln>
                <a:noFill/>
              </a:ln>
              <a:solidFill>
                <a:prstClr val="black">
                  <a:tint val="75000"/>
                </a:prstClr>
              </a:solidFill>
              <a:effectLst/>
              <a:uLnTx/>
              <a:uFillTx/>
              <a:latin typeface="Calibri" panose="020F0502020204030204"/>
              <a:ea typeface="맑은 고딕" panose="020B0503020000020004" pitchFamily="50" charset="-127"/>
              <a:cs typeface="+mn-cs"/>
            </a:endParaRPr>
          </a:p>
        </p:txBody>
      </p:sp>
      <p:pic>
        <p:nvPicPr>
          <p:cNvPr id="6" name="그림 5">
            <a:extLst>
              <a:ext uri="{FF2B5EF4-FFF2-40B4-BE49-F238E27FC236}">
                <a16:creationId xmlns:a16="http://schemas.microsoft.com/office/drawing/2014/main" id="{7EDB7E66-2158-AF72-42F4-EFEA5A55CD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9720263" cy="6868296"/>
          </a:xfrm>
          <a:prstGeom prst="rect">
            <a:avLst/>
          </a:prstGeom>
        </p:spPr>
      </p:pic>
      <p:grpSp>
        <p:nvGrpSpPr>
          <p:cNvPr id="7" name="그룹 6">
            <a:extLst>
              <a:ext uri="{FF2B5EF4-FFF2-40B4-BE49-F238E27FC236}">
                <a16:creationId xmlns:a16="http://schemas.microsoft.com/office/drawing/2014/main" id="{740DB66A-15FA-7723-41BF-173A29024E56}"/>
              </a:ext>
            </a:extLst>
          </p:cNvPr>
          <p:cNvGrpSpPr/>
          <p:nvPr/>
        </p:nvGrpSpPr>
        <p:grpSpPr>
          <a:xfrm>
            <a:off x="687685" y="875223"/>
            <a:ext cx="7622937" cy="2586178"/>
            <a:chOff x="687685" y="875223"/>
            <a:chExt cx="7622937" cy="2586178"/>
          </a:xfrm>
        </p:grpSpPr>
        <p:sp>
          <p:nvSpPr>
            <p:cNvPr id="8" name="직사각형 7">
              <a:extLst>
                <a:ext uri="{FF2B5EF4-FFF2-40B4-BE49-F238E27FC236}">
                  <a16:creationId xmlns:a16="http://schemas.microsoft.com/office/drawing/2014/main" id="{556B1B32-D43C-F9D2-991C-CD8F9E5CEB2C}"/>
                </a:ext>
              </a:extLst>
            </p:cNvPr>
            <p:cNvSpPr/>
            <p:nvPr/>
          </p:nvSpPr>
          <p:spPr>
            <a:xfrm>
              <a:off x="687685" y="875223"/>
              <a:ext cx="7622937" cy="998351"/>
            </a:xfrm>
            <a:prstGeom prst="rect">
              <a:avLst/>
            </a:prstGeom>
            <a:noFill/>
          </p:spPr>
          <p:txBody>
            <a:bodyPr wrap="square" lIns="74295" tIns="37148" rIns="74295" bIns="37148">
              <a:spAutoFit/>
              <a:scene3d>
                <a:camera prst="orthographicFront"/>
                <a:lightRig rig="threePt" dir="t"/>
              </a:scene3d>
              <a:sp3d contourW="57150">
                <a:bevelT w="0" h="63500"/>
                <a:contourClr>
                  <a:schemeClr val="bg1"/>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w="18415" cmpd="sng">
                    <a:noFill/>
                    <a:prstDash val="solid"/>
                  </a:ln>
                  <a:solidFill>
                    <a:srgbClr val="229E92">
                      <a:alpha val="60000"/>
                    </a:srgb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03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3200" b="0" i="0" u="none" strike="noStrike" kern="1200" cap="none" spc="0" normalizeH="0" baseline="0" noProof="0" dirty="0">
                  <a:ln w="18415" cmpd="sng">
                    <a:noFill/>
                    <a:prstDash val="solid"/>
                  </a:ln>
                  <a:solidFill>
                    <a:srgbClr val="229E92"/>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en-US" altLang="ko-KR" sz="3200" b="0" i="0" u="none" strike="noStrike" kern="1200" cap="none" spc="0" normalizeH="0" baseline="0" noProof="0" dirty="0" err="1">
                  <a:ln w="18415" cmpd="sng">
                    <a:noFill/>
                    <a:prstDash val="solid"/>
                  </a:ln>
                  <a:solidFill>
                    <a:srgbClr val="229E92"/>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インフラの視点</a:t>
              </a:r>
              <a:endParaRPr kumimoji="0" lang="en-US" altLang="ko-KR" sz="3200" b="0" i="0" u="none" strike="noStrike" kern="1200" cap="none" spc="0" normalizeH="0" baseline="0" noProof="0" dirty="0">
                <a:ln w="18415" cmpd="sng">
                  <a:noFill/>
                  <a:prstDash val="solid"/>
                </a:ln>
                <a:solidFill>
                  <a:srgbClr val="229E92"/>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p:txBody>
        </p:sp>
        <p:sp>
          <p:nvSpPr>
            <p:cNvPr id="9" name="TextBox 8">
              <a:extLst>
                <a:ext uri="{FF2B5EF4-FFF2-40B4-BE49-F238E27FC236}">
                  <a16:creationId xmlns:a16="http://schemas.microsoft.com/office/drawing/2014/main" id="{6A6BBF29-AE26-A6D4-826E-5E031B442FE2}"/>
                </a:ext>
              </a:extLst>
            </p:cNvPr>
            <p:cNvSpPr txBox="1"/>
            <p:nvPr/>
          </p:nvSpPr>
          <p:spPr>
            <a:xfrm>
              <a:off x="687685" y="2191823"/>
              <a:ext cx="5373481" cy="126957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_____</a:t>
              </a: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1)</a:t>
              </a:r>
              <a:r>
                <a:rPr lang="ja-JP" altLang="en-US" sz="16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四季折々の魅力がある場所を作る</a:t>
              </a:r>
              <a:endParaRPr kumimoji="0" lang="en-US" altLang="ja-JP"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2)</a:t>
              </a:r>
              <a:r>
                <a:rPr lang="ja-JP" altLang="en-US" sz="16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百潭渓谷 </a:t>
              </a:r>
              <a:r>
                <a:rPr kumimoji="0" lang="en-US" altLang="ja-JP"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a:t>
              </a:r>
              <a:r>
                <a:rPr kumimoji="0" lang="en-US" altLang="ja-JP" sz="1600" b="0" i="0" u="none" strike="noStrike" kern="1200" cap="none" spc="0" normalizeH="0" baseline="0" noProof="0" dirty="0" err="1">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Baekdam</a:t>
              </a:r>
              <a:r>
                <a:rPr kumimoji="0" lang="en-US" altLang="ja-JP"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 Valley)</a:t>
              </a:r>
              <a:r>
                <a:rPr kumimoji="0" lang="en-US" altLang="ko-KR" sz="1600" b="0" i="0" u="none" strike="noStrike" kern="1200" cap="none" spc="0" normalizeH="0" baseline="0" noProof="0" dirty="0" err="1">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の環境に優しい交通手段</a:t>
              </a:r>
              <a:endParaRPr kumimoji="0" lang="en-US" altLang="ko-KR"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3) </a:t>
              </a:r>
              <a:r>
                <a:rPr kumimoji="0" lang="en-US" altLang="ko-KR" sz="1600" b="0" i="0" u="none" strike="noStrike" kern="1200" cap="none" spc="0" normalizeH="0" baseline="0" noProof="0" dirty="0" err="1">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韓国</a:t>
              </a:r>
              <a:r>
                <a:rPr kumimoji="0" lang="en-GB" altLang="ja-JP"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DMZ</a:t>
              </a:r>
              <a:r>
                <a:rPr kumimoji="0" lang="ja-JP" altLang="en-US"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平和生物資源センター</a:t>
              </a:r>
              <a:endParaRPr kumimoji="0" lang="en-US" altLang="ko-KR" sz="16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p:txBody>
        </p:sp>
      </p:grpSp>
      <p:pic>
        <p:nvPicPr>
          <p:cNvPr id="3" name="그래픽 2">
            <a:extLst>
              <a:ext uri="{FF2B5EF4-FFF2-40B4-BE49-F238E27FC236}">
                <a16:creationId xmlns:a16="http://schemas.microsoft.com/office/drawing/2014/main" id="{EEB2F7EA-70CA-A806-1B77-7406A9E8F9D4}"/>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72522" y="6370290"/>
            <a:ext cx="835240" cy="179735"/>
          </a:xfrm>
          <a:prstGeom prst="rect">
            <a:avLst/>
          </a:prstGeom>
        </p:spPr>
      </p:pic>
      <p:sp>
        <p:nvSpPr>
          <p:cNvPr id="10" name="슬라이드 번호 개체 틀 1">
            <a:extLst>
              <a:ext uri="{FF2B5EF4-FFF2-40B4-BE49-F238E27FC236}">
                <a16:creationId xmlns:a16="http://schemas.microsoft.com/office/drawing/2014/main" id="{CDA734BD-8C06-AC62-84AD-F2E29C9FB470}"/>
              </a:ext>
            </a:extLst>
          </p:cNvPr>
          <p:cNvSpPr txBox="1">
            <a:spLocks/>
          </p:cNvSpPr>
          <p:nvPr/>
        </p:nvSpPr>
        <p:spPr>
          <a:xfrm>
            <a:off x="7533203" y="6498023"/>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11</a:t>
            </a:fld>
            <a:endParaRPr lang="ko-KR" altLang="en-US" sz="1200" dirty="0">
              <a:solidFill>
                <a:schemeClr val="bg1">
                  <a:lumMod val="50000"/>
                </a:schemeClr>
              </a:solidFill>
            </a:endParaRPr>
          </a:p>
        </p:txBody>
      </p:sp>
    </p:spTree>
    <p:extLst>
      <p:ext uri="{BB962C8B-B14F-4D97-AF65-F5344CB8AC3E}">
        <p14:creationId xmlns:p14="http://schemas.microsoft.com/office/powerpoint/2010/main" val="3535252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F0E3B5CB-922D-7A14-2B68-742FBAA569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76" y="0"/>
            <a:ext cx="9697911" cy="6858000"/>
          </a:xfrm>
          <a:prstGeom prst="rect">
            <a:avLst/>
          </a:prstGeom>
        </p:spPr>
      </p:pic>
      <p:sp>
        <p:nvSpPr>
          <p:cNvPr id="2" name="正方形/長方形 1">
            <a:extLst>
              <a:ext uri="{FF2B5EF4-FFF2-40B4-BE49-F238E27FC236}">
                <a16:creationId xmlns:a16="http://schemas.microsoft.com/office/drawing/2014/main" id="{38FC2EE0-32B3-0521-6011-0A63025A1C5C}"/>
              </a:ext>
            </a:extLst>
          </p:cNvPr>
          <p:cNvSpPr/>
          <p:nvPr/>
        </p:nvSpPr>
        <p:spPr>
          <a:xfrm>
            <a:off x="353488" y="738000"/>
            <a:ext cx="3033948" cy="23337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r>
              <a:rPr kumimoji="1" lang="ja-JP" altLang="en-US" sz="1100" dirty="0">
                <a:solidFill>
                  <a:schemeClr val="tx1"/>
                </a:solidFill>
              </a:rPr>
              <a:t>昭陽湖（ソヤン湖）エコパーク</a:t>
            </a:r>
          </a:p>
        </p:txBody>
      </p:sp>
      <p:sp>
        <p:nvSpPr>
          <p:cNvPr id="6" name="正方形/長方形 5">
            <a:extLst>
              <a:ext uri="{FF2B5EF4-FFF2-40B4-BE49-F238E27FC236}">
                <a16:creationId xmlns:a16="http://schemas.microsoft.com/office/drawing/2014/main" id="{7F9A98EC-7850-6C35-FE02-72BF7ADCF5E4}"/>
              </a:ext>
            </a:extLst>
          </p:cNvPr>
          <p:cNvSpPr/>
          <p:nvPr/>
        </p:nvSpPr>
        <p:spPr>
          <a:xfrm>
            <a:off x="3491345" y="159335"/>
            <a:ext cx="5831115" cy="324000"/>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100" b="1"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1)</a:t>
            </a:r>
            <a:r>
              <a:rPr lang="ja-JP" altLang="en-US" sz="1100" b="1"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100" b="1"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四季折々の魅力がある場所を作る </a:t>
            </a:r>
            <a:r>
              <a:rPr kumimoji="1" lang="ja-JP" altLang="en-US" sz="1100" dirty="0">
                <a:solidFill>
                  <a:schemeClr val="tx1"/>
                </a:solidFill>
              </a:rPr>
              <a:t>｜ </a:t>
            </a:r>
            <a:r>
              <a:rPr kumimoji="1" lang="en-US" altLang="ja-JP" sz="1100" dirty="0">
                <a:solidFill>
                  <a:schemeClr val="bg1">
                    <a:lumMod val="65000"/>
                  </a:schemeClr>
                </a:solidFill>
              </a:rPr>
              <a:t>3) </a:t>
            </a:r>
            <a:r>
              <a:rPr kumimoji="1" lang="ja-JP" altLang="en-US" sz="1100" dirty="0">
                <a:solidFill>
                  <a:schemeClr val="bg1">
                    <a:lumMod val="65000"/>
                  </a:schemeClr>
                </a:solidFill>
              </a:rPr>
              <a:t>韓国</a:t>
            </a:r>
            <a:r>
              <a:rPr kumimoji="1" lang="en-GB" altLang="ja-JP" sz="1100" dirty="0">
                <a:solidFill>
                  <a:schemeClr val="bg1">
                    <a:lumMod val="65000"/>
                  </a:schemeClr>
                </a:solidFill>
              </a:rPr>
              <a:t>DMZ</a:t>
            </a:r>
            <a:r>
              <a:rPr kumimoji="1" lang="ja-JP" altLang="en-US" sz="1100" dirty="0">
                <a:solidFill>
                  <a:schemeClr val="bg1">
                    <a:lumMod val="65000"/>
                  </a:schemeClr>
                </a:solidFill>
              </a:rPr>
              <a:t>平和生物資源センター</a:t>
            </a:r>
            <a:endParaRPr kumimoji="0" lang="en-US" altLang="ja-JP" sz="11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100" b="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2)</a:t>
            </a:r>
            <a:r>
              <a:rPr lang="ja-JP" altLang="en-US" sz="1100" dirty="0">
                <a:ln w="18415" cmpd="sng">
                  <a:noFill/>
                  <a:prstDash val="solid"/>
                </a:ln>
                <a:solidFill>
                  <a:schemeClr val="bg1">
                    <a:lumMod val="65000"/>
                  </a:schemeClr>
                </a:solidFill>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100" b="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百潭渓谷 </a:t>
            </a:r>
            <a:r>
              <a:rPr kumimoji="0" lang="en-US" altLang="ja-JP" sz="1100" b="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a:t>
            </a:r>
            <a:r>
              <a:rPr kumimoji="0" lang="en-US" altLang="ja-JP" sz="1100" b="0" i="0" u="none" strike="noStrike" kern="1200" cap="none" spc="0" normalizeH="0" baseline="0" noProof="0" dirty="0" err="1">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Baekdam</a:t>
            </a:r>
            <a:r>
              <a:rPr kumimoji="0" lang="en-US" altLang="ja-JP" sz="1100" b="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 Valley)</a:t>
            </a:r>
            <a:r>
              <a:rPr kumimoji="0" lang="en-US" altLang="ko-KR" sz="1100" b="0" i="0" u="none" strike="noStrike" kern="1200" cap="none" spc="0" normalizeH="0" baseline="0" noProof="0" dirty="0" err="1">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の環境に優しい交通手段</a:t>
            </a:r>
            <a:endParaRPr kumimoji="1" lang="ja-JP" altLang="en-US" sz="1100" dirty="0">
              <a:solidFill>
                <a:schemeClr val="bg1">
                  <a:lumMod val="65000"/>
                </a:schemeClr>
              </a:solidFill>
            </a:endParaRPr>
          </a:p>
        </p:txBody>
      </p:sp>
      <p:sp>
        <p:nvSpPr>
          <p:cNvPr id="7" name="正方形/長方形 6">
            <a:extLst>
              <a:ext uri="{FF2B5EF4-FFF2-40B4-BE49-F238E27FC236}">
                <a16:creationId xmlns:a16="http://schemas.microsoft.com/office/drawing/2014/main" id="{818046F5-D9F5-634E-4255-AF46D439856E}"/>
              </a:ext>
            </a:extLst>
          </p:cNvPr>
          <p:cNvSpPr/>
          <p:nvPr/>
        </p:nvSpPr>
        <p:spPr>
          <a:xfrm>
            <a:off x="744683" y="177671"/>
            <a:ext cx="2362199"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インフラの視点</a:t>
            </a:r>
          </a:p>
        </p:txBody>
      </p:sp>
      <p:sp>
        <p:nvSpPr>
          <p:cNvPr id="8" name="正方形/長方形 7">
            <a:extLst>
              <a:ext uri="{FF2B5EF4-FFF2-40B4-BE49-F238E27FC236}">
                <a16:creationId xmlns:a16="http://schemas.microsoft.com/office/drawing/2014/main" id="{8B21E290-367F-7377-57A3-5F0CC59DAF14}"/>
              </a:ext>
            </a:extLst>
          </p:cNvPr>
          <p:cNvSpPr/>
          <p:nvPr/>
        </p:nvSpPr>
        <p:spPr>
          <a:xfrm>
            <a:off x="220666" y="5095346"/>
            <a:ext cx="672952" cy="32870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人工滝</a:t>
            </a:r>
          </a:p>
        </p:txBody>
      </p:sp>
      <p:sp>
        <p:nvSpPr>
          <p:cNvPr id="9" name="正方形/長方形 8">
            <a:extLst>
              <a:ext uri="{FF2B5EF4-FFF2-40B4-BE49-F238E27FC236}">
                <a16:creationId xmlns:a16="http://schemas.microsoft.com/office/drawing/2014/main" id="{EC36DF5D-0897-0F2B-B723-87E6C74F7017}"/>
              </a:ext>
            </a:extLst>
          </p:cNvPr>
          <p:cNvSpPr/>
          <p:nvPr/>
        </p:nvSpPr>
        <p:spPr>
          <a:xfrm>
            <a:off x="1294393" y="5090657"/>
            <a:ext cx="1355289" cy="144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ワカサギ展示館</a:t>
            </a:r>
          </a:p>
        </p:txBody>
      </p:sp>
      <p:sp>
        <p:nvSpPr>
          <p:cNvPr id="10" name="正方形/長方形 9">
            <a:extLst>
              <a:ext uri="{FF2B5EF4-FFF2-40B4-BE49-F238E27FC236}">
                <a16:creationId xmlns:a16="http://schemas.microsoft.com/office/drawing/2014/main" id="{0273D4AA-F5AE-F5FB-CD64-E9CFA2EF12E3}"/>
              </a:ext>
            </a:extLst>
          </p:cNvPr>
          <p:cNvSpPr/>
          <p:nvPr/>
        </p:nvSpPr>
        <p:spPr>
          <a:xfrm>
            <a:off x="4377030" y="5100957"/>
            <a:ext cx="2693552" cy="144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ワカサギガーデン＆エコガーデン</a:t>
            </a:r>
          </a:p>
        </p:txBody>
      </p:sp>
      <p:sp>
        <p:nvSpPr>
          <p:cNvPr id="11" name="正方形/長方形 10">
            <a:extLst>
              <a:ext uri="{FF2B5EF4-FFF2-40B4-BE49-F238E27FC236}">
                <a16:creationId xmlns:a16="http://schemas.microsoft.com/office/drawing/2014/main" id="{48875621-99E2-CEB1-9164-229E067C21C5}"/>
              </a:ext>
            </a:extLst>
          </p:cNvPr>
          <p:cNvSpPr/>
          <p:nvPr/>
        </p:nvSpPr>
        <p:spPr>
          <a:xfrm>
            <a:off x="7459666" y="629648"/>
            <a:ext cx="2160000" cy="180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エコツーリズムセンター</a:t>
            </a:r>
          </a:p>
        </p:txBody>
      </p:sp>
      <p:sp>
        <p:nvSpPr>
          <p:cNvPr id="12" name="正方形/長方形 11">
            <a:extLst>
              <a:ext uri="{FF2B5EF4-FFF2-40B4-BE49-F238E27FC236}">
                <a16:creationId xmlns:a16="http://schemas.microsoft.com/office/drawing/2014/main" id="{38EA977A-74C1-44AE-47E3-1F836A166878}"/>
              </a:ext>
            </a:extLst>
          </p:cNvPr>
          <p:cNvSpPr/>
          <p:nvPr/>
        </p:nvSpPr>
        <p:spPr>
          <a:xfrm>
            <a:off x="7471618" y="2164038"/>
            <a:ext cx="2160000" cy="180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ワカサギ並木道</a:t>
            </a:r>
          </a:p>
        </p:txBody>
      </p:sp>
      <p:sp>
        <p:nvSpPr>
          <p:cNvPr id="13" name="正方形/長方形 12">
            <a:extLst>
              <a:ext uri="{FF2B5EF4-FFF2-40B4-BE49-F238E27FC236}">
                <a16:creationId xmlns:a16="http://schemas.microsoft.com/office/drawing/2014/main" id="{6CF7FEE4-71BA-E639-69BA-5315F70A1A15}"/>
              </a:ext>
            </a:extLst>
          </p:cNvPr>
          <p:cNvSpPr/>
          <p:nvPr/>
        </p:nvSpPr>
        <p:spPr>
          <a:xfrm>
            <a:off x="7489546" y="3161567"/>
            <a:ext cx="2160000" cy="180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湖岸歩道</a:t>
            </a:r>
          </a:p>
        </p:txBody>
      </p:sp>
      <p:sp>
        <p:nvSpPr>
          <p:cNvPr id="14" name="正方形/長方形 13">
            <a:extLst>
              <a:ext uri="{FF2B5EF4-FFF2-40B4-BE49-F238E27FC236}">
                <a16:creationId xmlns:a16="http://schemas.microsoft.com/office/drawing/2014/main" id="{4390CDA1-431D-8368-CFAA-1FDE7D7A4A20}"/>
              </a:ext>
            </a:extLst>
          </p:cNvPr>
          <p:cNvSpPr/>
          <p:nvPr/>
        </p:nvSpPr>
        <p:spPr>
          <a:xfrm>
            <a:off x="7269166" y="4159096"/>
            <a:ext cx="2350500" cy="180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エコガーデンの基本計画</a:t>
            </a:r>
          </a:p>
        </p:txBody>
      </p:sp>
      <p:sp>
        <p:nvSpPr>
          <p:cNvPr id="3" name="正方形/長方形 2">
            <a:extLst>
              <a:ext uri="{FF2B5EF4-FFF2-40B4-BE49-F238E27FC236}">
                <a16:creationId xmlns:a16="http://schemas.microsoft.com/office/drawing/2014/main" id="{4FA27CB7-E1B4-F9E0-8A07-B8307C4AB20A}"/>
              </a:ext>
            </a:extLst>
          </p:cNvPr>
          <p:cNvSpPr/>
          <p:nvPr/>
        </p:nvSpPr>
        <p:spPr>
          <a:xfrm>
            <a:off x="6026331" y="4742314"/>
            <a:ext cx="1166171" cy="144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pPr algn="ctr"/>
            <a:r>
              <a:rPr kumimoji="1" lang="ja-JP" altLang="en-US" sz="1050" dirty="0">
                <a:solidFill>
                  <a:schemeClr val="tx1"/>
                </a:solidFill>
              </a:rPr>
              <a:t>鳥瞰図</a:t>
            </a:r>
          </a:p>
        </p:txBody>
      </p:sp>
    </p:spTree>
    <p:extLst>
      <p:ext uri="{BB962C8B-B14F-4D97-AF65-F5344CB8AC3E}">
        <p14:creationId xmlns:p14="http://schemas.microsoft.com/office/powerpoint/2010/main" val="1256004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CF5E5394-DF4E-9772-67EA-D949632EF8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76" y="0"/>
            <a:ext cx="9697911" cy="6858000"/>
          </a:xfrm>
          <a:prstGeom prst="rect">
            <a:avLst/>
          </a:prstGeom>
        </p:spPr>
      </p:pic>
      <p:sp>
        <p:nvSpPr>
          <p:cNvPr id="2" name="슬라이드 번호 개체 틀 1">
            <a:extLst>
              <a:ext uri="{FF2B5EF4-FFF2-40B4-BE49-F238E27FC236}">
                <a16:creationId xmlns:a16="http://schemas.microsoft.com/office/drawing/2014/main" id="{C5DC7CC3-F9AB-4274-DE96-93871372C84F}"/>
              </a:ext>
            </a:extLst>
          </p:cNvPr>
          <p:cNvSpPr>
            <a:spLocks noGrp="1"/>
          </p:cNvSpPr>
          <p:nvPr>
            <p:ph type="sldNum" sz="quarter" idx="12"/>
          </p:nvPr>
        </p:nvSpPr>
        <p:spPr>
          <a:xfrm>
            <a:off x="7533204" y="6492875"/>
            <a:ext cx="2187059" cy="365125"/>
          </a:xfrm>
        </p:spPr>
        <p:txBody>
          <a:bodyPr/>
          <a:lstStyle/>
          <a:p>
            <a:fld id="{24DE9D47-520E-4E1F-8775-AADDF24C42C0}" type="slidenum">
              <a:rPr lang="ko-KR" altLang="en-US" smtClean="0"/>
              <a:t>13</a:t>
            </a:fld>
            <a:endParaRPr lang="ko-KR" altLang="en-US"/>
          </a:p>
        </p:txBody>
      </p:sp>
      <p:sp>
        <p:nvSpPr>
          <p:cNvPr id="8" name="직사각형 7">
            <a:extLst>
              <a:ext uri="{FF2B5EF4-FFF2-40B4-BE49-F238E27FC236}">
                <a16:creationId xmlns:a16="http://schemas.microsoft.com/office/drawing/2014/main" id="{FFC41348-4F01-7D6E-1AD6-D998CE25CB7C}"/>
              </a:ext>
            </a:extLst>
          </p:cNvPr>
          <p:cNvSpPr/>
          <p:nvPr/>
        </p:nvSpPr>
        <p:spPr>
          <a:xfrm>
            <a:off x="0" y="5629275"/>
            <a:ext cx="9720263" cy="98107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目標は、昭陽湖ワカサギ体験村、プレミアム生態園、テーマ別国境地域ハブ、エコツーリズムセンターの開発を通じて通年観光資源を拡大し、持続可能な地域経済の活性化と雇用創出に貢献することである。</a:t>
            </a:r>
          </a:p>
        </p:txBody>
      </p:sp>
      <p:sp>
        <p:nvSpPr>
          <p:cNvPr id="3" name="正方形/長方形 2">
            <a:extLst>
              <a:ext uri="{FF2B5EF4-FFF2-40B4-BE49-F238E27FC236}">
                <a16:creationId xmlns:a16="http://schemas.microsoft.com/office/drawing/2014/main" id="{A22C82D3-3271-58AA-3EFB-0E422D776955}"/>
              </a:ext>
            </a:extLst>
          </p:cNvPr>
          <p:cNvSpPr/>
          <p:nvPr/>
        </p:nvSpPr>
        <p:spPr>
          <a:xfrm>
            <a:off x="744683" y="922627"/>
            <a:ext cx="2850572" cy="2411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b="1" dirty="0">
                <a:solidFill>
                  <a:srgbClr val="81AE78"/>
                </a:solidFill>
              </a:rPr>
              <a:t>四季折々の魅力がある場所を作る</a:t>
            </a:r>
          </a:p>
        </p:txBody>
      </p:sp>
      <p:sp>
        <p:nvSpPr>
          <p:cNvPr id="4" name="正方形/長方形 3">
            <a:extLst>
              <a:ext uri="{FF2B5EF4-FFF2-40B4-BE49-F238E27FC236}">
                <a16:creationId xmlns:a16="http://schemas.microsoft.com/office/drawing/2014/main" id="{E276B780-72A5-2E7D-5EC3-0DD0912016EF}"/>
              </a:ext>
            </a:extLst>
          </p:cNvPr>
          <p:cNvSpPr/>
          <p:nvPr/>
        </p:nvSpPr>
        <p:spPr>
          <a:xfrm>
            <a:off x="3491345" y="159335"/>
            <a:ext cx="5831115" cy="324000"/>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100" b="1"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1)</a:t>
            </a:r>
            <a:r>
              <a:rPr lang="ja-JP" altLang="en-US" sz="1100" b="1"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100" b="1"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四季折々の魅力がある場所を作る </a:t>
            </a:r>
            <a:r>
              <a:rPr kumimoji="1" lang="ja-JP" altLang="en-US" sz="1100" dirty="0">
                <a:solidFill>
                  <a:schemeClr val="tx1"/>
                </a:solidFill>
              </a:rPr>
              <a:t>｜ </a:t>
            </a:r>
            <a:r>
              <a:rPr kumimoji="1" lang="en-US" altLang="ja-JP" sz="1100" dirty="0">
                <a:solidFill>
                  <a:schemeClr val="bg1">
                    <a:lumMod val="65000"/>
                  </a:schemeClr>
                </a:solidFill>
              </a:rPr>
              <a:t>3) </a:t>
            </a:r>
            <a:r>
              <a:rPr kumimoji="1" lang="ja-JP" altLang="en-US" sz="1100" dirty="0">
                <a:solidFill>
                  <a:schemeClr val="bg1">
                    <a:lumMod val="65000"/>
                  </a:schemeClr>
                </a:solidFill>
              </a:rPr>
              <a:t>韓国</a:t>
            </a:r>
            <a:r>
              <a:rPr kumimoji="1" lang="en-GB" altLang="ja-JP" sz="1100" dirty="0">
                <a:solidFill>
                  <a:schemeClr val="bg1">
                    <a:lumMod val="65000"/>
                  </a:schemeClr>
                </a:solidFill>
              </a:rPr>
              <a:t>DMZ</a:t>
            </a:r>
            <a:r>
              <a:rPr kumimoji="1" lang="ja-JP" altLang="en-US" sz="1100" dirty="0">
                <a:solidFill>
                  <a:schemeClr val="bg1">
                    <a:lumMod val="65000"/>
                  </a:schemeClr>
                </a:solidFill>
              </a:rPr>
              <a:t>平和生物資源センター</a:t>
            </a:r>
            <a:endParaRPr kumimoji="0" lang="en-US" altLang="ja-JP" sz="11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100" b="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2)</a:t>
            </a:r>
            <a:r>
              <a:rPr lang="ja-JP" altLang="en-US" sz="1100" dirty="0">
                <a:ln w="18415" cmpd="sng">
                  <a:noFill/>
                  <a:prstDash val="solid"/>
                </a:ln>
                <a:solidFill>
                  <a:schemeClr val="bg1">
                    <a:lumMod val="65000"/>
                  </a:schemeClr>
                </a:solidFill>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100" b="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百潭渓谷 </a:t>
            </a:r>
            <a:r>
              <a:rPr kumimoji="0" lang="en-US" altLang="ja-JP" sz="1100" b="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a:t>
            </a:r>
            <a:r>
              <a:rPr kumimoji="0" lang="en-US" altLang="ja-JP" sz="1100" b="0" i="0" u="none" strike="noStrike" kern="1200" cap="none" spc="0" normalizeH="0" baseline="0" noProof="0" dirty="0" err="1">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Baekdam</a:t>
            </a:r>
            <a:r>
              <a:rPr kumimoji="0" lang="en-US" altLang="ja-JP" sz="1100" b="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 Valley)</a:t>
            </a:r>
            <a:r>
              <a:rPr kumimoji="0" lang="en-US" altLang="ko-KR" sz="1100" b="0" i="0" u="none" strike="noStrike" kern="1200" cap="none" spc="0" normalizeH="0" baseline="0" noProof="0" dirty="0" err="1">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の環境に優しい交通手段</a:t>
            </a:r>
            <a:endParaRPr kumimoji="1" lang="ja-JP" altLang="en-US" sz="1100" dirty="0">
              <a:solidFill>
                <a:schemeClr val="bg1">
                  <a:lumMod val="65000"/>
                </a:schemeClr>
              </a:solidFill>
            </a:endParaRPr>
          </a:p>
        </p:txBody>
      </p:sp>
      <p:sp>
        <p:nvSpPr>
          <p:cNvPr id="6" name="正方形/長方形 5">
            <a:extLst>
              <a:ext uri="{FF2B5EF4-FFF2-40B4-BE49-F238E27FC236}">
                <a16:creationId xmlns:a16="http://schemas.microsoft.com/office/drawing/2014/main" id="{CBC7A539-2040-DF83-04C8-B9EC4509FF15}"/>
              </a:ext>
            </a:extLst>
          </p:cNvPr>
          <p:cNvSpPr/>
          <p:nvPr/>
        </p:nvSpPr>
        <p:spPr>
          <a:xfrm>
            <a:off x="744683" y="177671"/>
            <a:ext cx="2362199"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インフラの視点</a:t>
            </a:r>
          </a:p>
        </p:txBody>
      </p:sp>
      <p:sp>
        <p:nvSpPr>
          <p:cNvPr id="7" name="正方形/長方形 6">
            <a:extLst>
              <a:ext uri="{FF2B5EF4-FFF2-40B4-BE49-F238E27FC236}">
                <a16:creationId xmlns:a16="http://schemas.microsoft.com/office/drawing/2014/main" id="{77DF60FF-DFB8-30ED-8AB2-2C2D2BFC4722}"/>
              </a:ext>
            </a:extLst>
          </p:cNvPr>
          <p:cNvSpPr/>
          <p:nvPr/>
        </p:nvSpPr>
        <p:spPr>
          <a:xfrm>
            <a:off x="580884" y="4661321"/>
            <a:ext cx="2016843" cy="83547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200" dirty="0">
                <a:solidFill>
                  <a:schemeClr val="tx1"/>
                </a:solidFill>
              </a:rPr>
              <a:t>ワカサギ祭りやその他の季節に市外から観光客を誘致することで、地域経済を活性化する</a:t>
            </a:r>
          </a:p>
        </p:txBody>
      </p:sp>
      <p:sp>
        <p:nvSpPr>
          <p:cNvPr id="9" name="正方形/長方形 8">
            <a:extLst>
              <a:ext uri="{FF2B5EF4-FFF2-40B4-BE49-F238E27FC236}">
                <a16:creationId xmlns:a16="http://schemas.microsoft.com/office/drawing/2014/main" id="{A6F3B5E5-EE8F-D173-03A1-D9E0316F04D9}"/>
              </a:ext>
            </a:extLst>
          </p:cNvPr>
          <p:cNvSpPr/>
          <p:nvPr/>
        </p:nvSpPr>
        <p:spPr>
          <a:xfrm>
            <a:off x="2843288" y="4664051"/>
            <a:ext cx="1894967" cy="83274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目的意識を持った観光客を誘致するための、魅力的で競争力のある「観光トライアングル」を創出する</a:t>
            </a:r>
          </a:p>
        </p:txBody>
      </p:sp>
      <p:sp>
        <p:nvSpPr>
          <p:cNvPr id="10" name="正方形/長方形 9">
            <a:extLst>
              <a:ext uri="{FF2B5EF4-FFF2-40B4-BE49-F238E27FC236}">
                <a16:creationId xmlns:a16="http://schemas.microsoft.com/office/drawing/2014/main" id="{D5CCB24C-5DE2-DE3B-10BC-4BFF2E603AAF}"/>
              </a:ext>
            </a:extLst>
          </p:cNvPr>
          <p:cNvSpPr/>
          <p:nvPr/>
        </p:nvSpPr>
        <p:spPr>
          <a:xfrm>
            <a:off x="5004000" y="4661321"/>
            <a:ext cx="2016843" cy="83274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昭陽湖水路沿いの</a:t>
            </a:r>
            <a:r>
              <a:rPr kumimoji="1" lang="en-US" altLang="ja-JP" sz="1050" dirty="0">
                <a:solidFill>
                  <a:schemeClr val="tx1"/>
                </a:solidFill>
              </a:rPr>
              <a:t>3</a:t>
            </a:r>
            <a:r>
              <a:rPr kumimoji="1" lang="ja-JP" altLang="en-US" sz="1050" dirty="0">
                <a:solidFill>
                  <a:schemeClr val="tx1"/>
                </a:solidFill>
              </a:rPr>
              <a:t>つの自治体（インジェ、ヤング、チュンチョン）で、湖周辺の観光地帯を開発する</a:t>
            </a:r>
          </a:p>
        </p:txBody>
      </p:sp>
      <p:sp>
        <p:nvSpPr>
          <p:cNvPr id="11" name="正方形/長方形 10">
            <a:extLst>
              <a:ext uri="{FF2B5EF4-FFF2-40B4-BE49-F238E27FC236}">
                <a16:creationId xmlns:a16="http://schemas.microsoft.com/office/drawing/2014/main" id="{1EB41043-0435-1E3F-6F05-25C52936509A}"/>
              </a:ext>
            </a:extLst>
          </p:cNvPr>
          <p:cNvSpPr/>
          <p:nvPr/>
        </p:nvSpPr>
        <p:spPr>
          <a:xfrm>
            <a:off x="7200000" y="4661321"/>
            <a:ext cx="2016843" cy="83274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050" dirty="0">
                <a:solidFill>
                  <a:schemeClr val="tx1"/>
                </a:solidFill>
              </a:rPr>
              <a:t>広大なワカサギ湖の自然生態系を活用した、四季を通じて楽しめる観光地を創出する</a:t>
            </a:r>
          </a:p>
        </p:txBody>
      </p:sp>
      <p:sp>
        <p:nvSpPr>
          <p:cNvPr id="12" name="正方形/長方形 11">
            <a:extLst>
              <a:ext uri="{FF2B5EF4-FFF2-40B4-BE49-F238E27FC236}">
                <a16:creationId xmlns:a16="http://schemas.microsoft.com/office/drawing/2014/main" id="{682F2F58-88A5-A69C-834D-43E63644C667}"/>
              </a:ext>
            </a:extLst>
          </p:cNvPr>
          <p:cNvSpPr/>
          <p:nvPr/>
        </p:nvSpPr>
        <p:spPr>
          <a:xfrm>
            <a:off x="549711" y="1296267"/>
            <a:ext cx="2088000" cy="44940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rgbClr val="E8B3B7"/>
                </a:solidFill>
              </a:rPr>
              <a:t>昭陽湖ワカサギ体験村</a:t>
            </a:r>
          </a:p>
        </p:txBody>
      </p:sp>
      <p:sp>
        <p:nvSpPr>
          <p:cNvPr id="13" name="正方形/長方形 12">
            <a:extLst>
              <a:ext uri="{FF2B5EF4-FFF2-40B4-BE49-F238E27FC236}">
                <a16:creationId xmlns:a16="http://schemas.microsoft.com/office/drawing/2014/main" id="{A3A40D01-087A-9954-DE9B-ECF1F2AAD43F}"/>
              </a:ext>
            </a:extLst>
          </p:cNvPr>
          <p:cNvSpPr/>
          <p:nvPr/>
        </p:nvSpPr>
        <p:spPr>
          <a:xfrm>
            <a:off x="2736000" y="1294447"/>
            <a:ext cx="2088000" cy="44940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rgbClr val="728068"/>
                </a:solidFill>
              </a:rPr>
              <a:t>昭陽湖エコフラワーガーデン</a:t>
            </a:r>
          </a:p>
        </p:txBody>
      </p:sp>
      <p:sp>
        <p:nvSpPr>
          <p:cNvPr id="14" name="正方形/長方形 13">
            <a:extLst>
              <a:ext uri="{FF2B5EF4-FFF2-40B4-BE49-F238E27FC236}">
                <a16:creationId xmlns:a16="http://schemas.microsoft.com/office/drawing/2014/main" id="{C1F70BDE-6262-D388-85D8-D9FE7C65AF47}"/>
              </a:ext>
            </a:extLst>
          </p:cNvPr>
          <p:cNvSpPr/>
          <p:nvPr/>
        </p:nvSpPr>
        <p:spPr>
          <a:xfrm>
            <a:off x="4896000" y="1294447"/>
            <a:ext cx="2088000" cy="44940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rgbClr val="D1B59D"/>
                </a:solidFill>
              </a:rPr>
              <a:t>テーマに沿った国境地域の創出</a:t>
            </a:r>
          </a:p>
        </p:txBody>
      </p:sp>
      <p:sp>
        <p:nvSpPr>
          <p:cNvPr id="15" name="正方形/長方形 14">
            <a:extLst>
              <a:ext uri="{FF2B5EF4-FFF2-40B4-BE49-F238E27FC236}">
                <a16:creationId xmlns:a16="http://schemas.microsoft.com/office/drawing/2014/main" id="{E7AC0346-5968-40A3-7A80-9B612EAEF731}"/>
              </a:ext>
            </a:extLst>
          </p:cNvPr>
          <p:cNvSpPr/>
          <p:nvPr/>
        </p:nvSpPr>
        <p:spPr>
          <a:xfrm>
            <a:off x="7092000" y="1294447"/>
            <a:ext cx="2088000" cy="44940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rgbClr val="C399B0"/>
                </a:solidFill>
              </a:rPr>
              <a:t>昭陽湖エコツーリズムセンターの設立</a:t>
            </a:r>
          </a:p>
        </p:txBody>
      </p:sp>
    </p:spTree>
    <p:extLst>
      <p:ext uri="{BB962C8B-B14F-4D97-AF65-F5344CB8AC3E}">
        <p14:creationId xmlns:p14="http://schemas.microsoft.com/office/powerpoint/2010/main" val="2843829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F85DEE83-0EC5-3A7B-749A-405C51DC7B1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94" y="0"/>
            <a:ext cx="9694074" cy="6858000"/>
          </a:xfrm>
          <a:prstGeom prst="rect">
            <a:avLst/>
          </a:prstGeom>
        </p:spPr>
      </p:pic>
      <p:sp>
        <p:nvSpPr>
          <p:cNvPr id="2" name="슬라이드 번호 개체 틀 1">
            <a:extLst>
              <a:ext uri="{FF2B5EF4-FFF2-40B4-BE49-F238E27FC236}">
                <a16:creationId xmlns:a16="http://schemas.microsoft.com/office/drawing/2014/main" id="{28E90917-C8E8-09AB-838D-4EDEEE5E6F4F}"/>
              </a:ext>
            </a:extLst>
          </p:cNvPr>
          <p:cNvSpPr>
            <a:spLocks noGrp="1"/>
          </p:cNvSpPr>
          <p:nvPr>
            <p:ph type="sldNum" sz="quarter" idx="12"/>
          </p:nvPr>
        </p:nvSpPr>
        <p:spPr>
          <a:xfrm>
            <a:off x="7533204" y="6492875"/>
            <a:ext cx="2187059" cy="365125"/>
          </a:xfrm>
        </p:spPr>
        <p:txBody>
          <a:bodyPr/>
          <a:lstStyle/>
          <a:p>
            <a:fld id="{24DE9D47-520E-4E1F-8775-AADDF24C42C0}" type="slidenum">
              <a:rPr lang="ko-KR" altLang="en-US" smtClean="0"/>
              <a:t>14</a:t>
            </a:fld>
            <a:endParaRPr lang="ko-KR" altLang="en-US"/>
          </a:p>
        </p:txBody>
      </p:sp>
      <p:sp>
        <p:nvSpPr>
          <p:cNvPr id="7" name="직사각형 6">
            <a:extLst>
              <a:ext uri="{FF2B5EF4-FFF2-40B4-BE49-F238E27FC236}">
                <a16:creationId xmlns:a16="http://schemas.microsoft.com/office/drawing/2014/main" id="{890DC101-4D40-83D1-A544-BC29366E25F8}"/>
              </a:ext>
            </a:extLst>
          </p:cNvPr>
          <p:cNvSpPr/>
          <p:nvPr/>
        </p:nvSpPr>
        <p:spPr>
          <a:xfrm>
            <a:off x="131483" y="5629275"/>
            <a:ext cx="9457298" cy="777501"/>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環境に配慮した交通システムの確立は、気候変動に対応した持続可能な都市開発モデルを提示するとともに、自然保護と観光活性化の両立を追求しており、先進的な事例となりうる。</a:t>
            </a:r>
          </a:p>
        </p:txBody>
      </p:sp>
      <p:sp>
        <p:nvSpPr>
          <p:cNvPr id="3" name="正方形/長方形 2">
            <a:extLst>
              <a:ext uri="{FF2B5EF4-FFF2-40B4-BE49-F238E27FC236}">
                <a16:creationId xmlns:a16="http://schemas.microsoft.com/office/drawing/2014/main" id="{994D4045-482F-F6FD-93AB-46E5DCEC60F4}"/>
              </a:ext>
            </a:extLst>
          </p:cNvPr>
          <p:cNvSpPr/>
          <p:nvPr/>
        </p:nvSpPr>
        <p:spPr>
          <a:xfrm>
            <a:off x="713509" y="901845"/>
            <a:ext cx="3546763" cy="2619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b="1" dirty="0">
                <a:solidFill>
                  <a:srgbClr val="81AE78"/>
                </a:solidFill>
              </a:rPr>
              <a:t>百潭渓谷 </a:t>
            </a:r>
            <a:r>
              <a:rPr kumimoji="1" lang="en-US" altLang="ja-JP" sz="1100" b="1" dirty="0">
                <a:solidFill>
                  <a:srgbClr val="81AE78"/>
                </a:solidFill>
              </a:rPr>
              <a:t>(</a:t>
            </a:r>
            <a:r>
              <a:rPr kumimoji="1" lang="en-GB" altLang="ja-JP" sz="1100" b="1" dirty="0" err="1">
                <a:solidFill>
                  <a:srgbClr val="81AE78"/>
                </a:solidFill>
              </a:rPr>
              <a:t>Baekdam</a:t>
            </a:r>
            <a:r>
              <a:rPr kumimoji="1" lang="en-GB" altLang="ja-JP" sz="1100" b="1" dirty="0">
                <a:solidFill>
                  <a:srgbClr val="81AE78"/>
                </a:solidFill>
              </a:rPr>
              <a:t> Valley)</a:t>
            </a:r>
            <a:r>
              <a:rPr kumimoji="1" lang="ja-JP" altLang="en-US" sz="1100" b="1" dirty="0">
                <a:solidFill>
                  <a:srgbClr val="81AE78"/>
                </a:solidFill>
              </a:rPr>
              <a:t>の環境に優しい交通手段</a:t>
            </a:r>
          </a:p>
        </p:txBody>
      </p:sp>
      <p:sp>
        <p:nvSpPr>
          <p:cNvPr id="5" name="正方形/長方形 4">
            <a:extLst>
              <a:ext uri="{FF2B5EF4-FFF2-40B4-BE49-F238E27FC236}">
                <a16:creationId xmlns:a16="http://schemas.microsoft.com/office/drawing/2014/main" id="{B2AF2E2E-4FAD-24F1-27EA-ADEFA815D3AE}"/>
              </a:ext>
            </a:extLst>
          </p:cNvPr>
          <p:cNvSpPr/>
          <p:nvPr/>
        </p:nvSpPr>
        <p:spPr>
          <a:xfrm>
            <a:off x="3491345" y="159335"/>
            <a:ext cx="5831115" cy="324000"/>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10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1)</a:t>
            </a:r>
            <a:r>
              <a:rPr lang="ja-JP" altLang="en-US" sz="11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10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四季折々の魅力がある場所を作る </a:t>
            </a:r>
            <a:r>
              <a:rPr kumimoji="1" lang="ja-JP" altLang="en-US" sz="1100" dirty="0">
                <a:solidFill>
                  <a:schemeClr val="tx1"/>
                </a:solidFill>
              </a:rPr>
              <a:t>｜ </a:t>
            </a:r>
            <a:r>
              <a:rPr kumimoji="1" lang="en-US" altLang="ja-JP" sz="1100" dirty="0">
                <a:solidFill>
                  <a:schemeClr val="bg1">
                    <a:lumMod val="65000"/>
                  </a:schemeClr>
                </a:solidFill>
              </a:rPr>
              <a:t>3) </a:t>
            </a:r>
            <a:r>
              <a:rPr kumimoji="1" lang="ja-JP" altLang="en-US" sz="1100" dirty="0">
                <a:solidFill>
                  <a:schemeClr val="bg1">
                    <a:lumMod val="65000"/>
                  </a:schemeClr>
                </a:solidFill>
              </a:rPr>
              <a:t>韓国</a:t>
            </a:r>
            <a:r>
              <a:rPr kumimoji="1" lang="en-GB" altLang="ja-JP" sz="1100" dirty="0">
                <a:solidFill>
                  <a:schemeClr val="bg1">
                    <a:lumMod val="65000"/>
                  </a:schemeClr>
                </a:solidFill>
              </a:rPr>
              <a:t>DMZ</a:t>
            </a:r>
            <a:r>
              <a:rPr kumimoji="1" lang="ja-JP" altLang="en-US" sz="1100" dirty="0">
                <a:solidFill>
                  <a:schemeClr val="bg1">
                    <a:lumMod val="65000"/>
                  </a:schemeClr>
                </a:solidFill>
              </a:rPr>
              <a:t>平和生物資源センター</a:t>
            </a:r>
            <a:endParaRPr kumimoji="0" lang="en-US" altLang="ja-JP" sz="1100" b="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100" b="1" i="0" u="none" strike="noStrike" kern="1200" cap="none" spc="0" normalizeH="0" baseline="0" noProof="0" dirty="0">
                <a:ln w="18415" cmpd="sng">
                  <a:noFill/>
                  <a:prstDash val="solid"/>
                </a:ln>
                <a:solidFill>
                  <a:schemeClr val="tx1"/>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2)</a:t>
            </a:r>
            <a:r>
              <a:rPr lang="ja-JP" altLang="en-US" sz="1100" b="1" dirty="0">
                <a:ln w="18415" cmpd="sng">
                  <a:noFill/>
                  <a:prstDash val="solid"/>
                </a:ln>
                <a:solidFill>
                  <a:schemeClr val="tx1"/>
                </a:solidFill>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100" b="1" i="0" u="none" strike="noStrike" kern="1200" cap="none" spc="0" normalizeH="0" baseline="0" noProof="0" dirty="0">
                <a:ln w="18415" cmpd="sng">
                  <a:noFill/>
                  <a:prstDash val="solid"/>
                </a:ln>
                <a:solidFill>
                  <a:schemeClr val="tx1"/>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百潭渓谷 </a:t>
            </a:r>
            <a:r>
              <a:rPr kumimoji="0" lang="en-US" altLang="ja-JP" sz="1100" b="1" i="0" u="none" strike="noStrike" kern="1200" cap="none" spc="0" normalizeH="0" baseline="0" noProof="0" dirty="0">
                <a:ln w="18415" cmpd="sng">
                  <a:noFill/>
                  <a:prstDash val="solid"/>
                </a:ln>
                <a:solidFill>
                  <a:schemeClr val="tx1"/>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a:t>
            </a:r>
            <a:r>
              <a:rPr kumimoji="0" lang="en-US" altLang="ja-JP" sz="1100" b="1" i="0" u="none" strike="noStrike" kern="1200" cap="none" spc="0" normalizeH="0" baseline="0" noProof="0" dirty="0" err="1">
                <a:ln w="18415" cmpd="sng">
                  <a:noFill/>
                  <a:prstDash val="solid"/>
                </a:ln>
                <a:solidFill>
                  <a:schemeClr val="tx1"/>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Baekdam</a:t>
            </a:r>
            <a:r>
              <a:rPr kumimoji="0" lang="en-US" altLang="ja-JP" sz="1100" b="1" i="0" u="none" strike="noStrike" kern="1200" cap="none" spc="0" normalizeH="0" baseline="0" noProof="0" dirty="0">
                <a:ln w="18415" cmpd="sng">
                  <a:noFill/>
                  <a:prstDash val="solid"/>
                </a:ln>
                <a:solidFill>
                  <a:schemeClr val="tx1"/>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 Valley)</a:t>
            </a:r>
            <a:r>
              <a:rPr kumimoji="0" lang="en-US" altLang="ko-KR" sz="1100" b="1" i="0" u="none" strike="noStrike" kern="1200" cap="none" spc="0" normalizeH="0" baseline="0" noProof="0" dirty="0" err="1">
                <a:ln w="18415" cmpd="sng">
                  <a:noFill/>
                  <a:prstDash val="solid"/>
                </a:ln>
                <a:solidFill>
                  <a:schemeClr val="tx1"/>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の環境に優しい交通手段</a:t>
            </a:r>
            <a:endParaRPr kumimoji="1" lang="ja-JP" altLang="en-US" sz="1100" b="1" dirty="0">
              <a:solidFill>
                <a:schemeClr val="tx1"/>
              </a:solidFill>
            </a:endParaRPr>
          </a:p>
        </p:txBody>
      </p:sp>
      <p:sp>
        <p:nvSpPr>
          <p:cNvPr id="6" name="正方形/長方形 5">
            <a:extLst>
              <a:ext uri="{FF2B5EF4-FFF2-40B4-BE49-F238E27FC236}">
                <a16:creationId xmlns:a16="http://schemas.microsoft.com/office/drawing/2014/main" id="{59E30806-2314-A4B2-4E9E-0205E0602263}"/>
              </a:ext>
            </a:extLst>
          </p:cNvPr>
          <p:cNvSpPr/>
          <p:nvPr/>
        </p:nvSpPr>
        <p:spPr>
          <a:xfrm>
            <a:off x="744683" y="177671"/>
            <a:ext cx="2362199"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インフラの視点</a:t>
            </a:r>
          </a:p>
        </p:txBody>
      </p:sp>
      <p:sp>
        <p:nvSpPr>
          <p:cNvPr id="8" name="正方形/長方形 7">
            <a:extLst>
              <a:ext uri="{FF2B5EF4-FFF2-40B4-BE49-F238E27FC236}">
                <a16:creationId xmlns:a16="http://schemas.microsoft.com/office/drawing/2014/main" id="{47080EEC-33B9-9252-EBE1-FBD416B202EC}"/>
              </a:ext>
            </a:extLst>
          </p:cNvPr>
          <p:cNvSpPr/>
          <p:nvPr/>
        </p:nvSpPr>
        <p:spPr>
          <a:xfrm>
            <a:off x="5219700" y="3054603"/>
            <a:ext cx="1950028" cy="2279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dirty="0">
                <a:solidFill>
                  <a:srgbClr val="4A8440"/>
                </a:solidFill>
              </a:rPr>
              <a:t>バッテリー式電気自動車</a:t>
            </a:r>
          </a:p>
        </p:txBody>
      </p:sp>
      <p:sp>
        <p:nvSpPr>
          <p:cNvPr id="9" name="正方形/長方形 8">
            <a:extLst>
              <a:ext uri="{FF2B5EF4-FFF2-40B4-BE49-F238E27FC236}">
                <a16:creationId xmlns:a16="http://schemas.microsoft.com/office/drawing/2014/main" id="{F0F4B9A6-C731-6BD0-6514-FC42E1E3140B}"/>
              </a:ext>
            </a:extLst>
          </p:cNvPr>
          <p:cNvSpPr/>
          <p:nvPr/>
        </p:nvSpPr>
        <p:spPr>
          <a:xfrm>
            <a:off x="7263246" y="3054602"/>
            <a:ext cx="1950028" cy="22795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100" b="1" dirty="0">
                <a:solidFill>
                  <a:srgbClr val="4A8440"/>
                </a:solidFill>
              </a:rPr>
              <a:t>環境に優しい路面電車</a:t>
            </a:r>
          </a:p>
        </p:txBody>
      </p:sp>
      <p:sp>
        <p:nvSpPr>
          <p:cNvPr id="10" name="フローチャート: 端子 9">
            <a:extLst>
              <a:ext uri="{FF2B5EF4-FFF2-40B4-BE49-F238E27FC236}">
                <a16:creationId xmlns:a16="http://schemas.microsoft.com/office/drawing/2014/main" id="{CED3AADC-F947-DFD9-6D58-FC9296341D5B}"/>
              </a:ext>
            </a:extLst>
          </p:cNvPr>
          <p:cNvSpPr/>
          <p:nvPr/>
        </p:nvSpPr>
        <p:spPr>
          <a:xfrm>
            <a:off x="2317172" y="4860000"/>
            <a:ext cx="955963" cy="173155"/>
          </a:xfrm>
          <a:prstGeom prst="flowChartTerminator">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900" dirty="0">
                <a:solidFill>
                  <a:schemeClr val="tx1"/>
                </a:solidFill>
              </a:rPr>
              <a:t>百潭渓谷</a:t>
            </a:r>
          </a:p>
        </p:txBody>
      </p:sp>
    </p:spTree>
    <p:extLst>
      <p:ext uri="{BB962C8B-B14F-4D97-AF65-F5344CB8AC3E}">
        <p14:creationId xmlns:p14="http://schemas.microsoft.com/office/powerpoint/2010/main" val="16185235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ECED3BFD-07DC-B5AB-326E-1E606A2756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76" y="0"/>
            <a:ext cx="9697911" cy="6858000"/>
          </a:xfrm>
          <a:prstGeom prst="rect">
            <a:avLst/>
          </a:prstGeom>
        </p:spPr>
      </p:pic>
      <p:sp>
        <p:nvSpPr>
          <p:cNvPr id="2" name="슬라이드 번호 개체 틀 1">
            <a:extLst>
              <a:ext uri="{FF2B5EF4-FFF2-40B4-BE49-F238E27FC236}">
                <a16:creationId xmlns:a16="http://schemas.microsoft.com/office/drawing/2014/main" id="{0E100A6C-D6CD-A87C-31C3-E2121AE4E7DF}"/>
              </a:ext>
            </a:extLst>
          </p:cNvPr>
          <p:cNvSpPr>
            <a:spLocks noGrp="1"/>
          </p:cNvSpPr>
          <p:nvPr>
            <p:ph type="sldNum" sz="quarter" idx="12"/>
          </p:nvPr>
        </p:nvSpPr>
        <p:spPr>
          <a:xfrm>
            <a:off x="7533204" y="6492875"/>
            <a:ext cx="2187059" cy="365125"/>
          </a:xfrm>
        </p:spPr>
        <p:txBody>
          <a:bodyPr/>
          <a:lstStyle/>
          <a:p>
            <a:fld id="{24DE9D47-520E-4E1F-8775-AADDF24C42C0}" type="slidenum">
              <a:rPr lang="ko-KR" altLang="en-US" smtClean="0"/>
              <a:t>15</a:t>
            </a:fld>
            <a:endParaRPr lang="ko-KR" altLang="en-US"/>
          </a:p>
        </p:txBody>
      </p:sp>
      <p:sp>
        <p:nvSpPr>
          <p:cNvPr id="3" name="직사각형 2">
            <a:extLst>
              <a:ext uri="{FF2B5EF4-FFF2-40B4-BE49-F238E27FC236}">
                <a16:creationId xmlns:a16="http://schemas.microsoft.com/office/drawing/2014/main" id="{53963125-9361-7CAE-8F3F-6A3330E8C6B7}"/>
              </a:ext>
            </a:extLst>
          </p:cNvPr>
          <p:cNvSpPr/>
          <p:nvPr/>
        </p:nvSpPr>
        <p:spPr>
          <a:xfrm>
            <a:off x="2832100" y="939800"/>
            <a:ext cx="463550" cy="196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직사각형 6">
            <a:extLst>
              <a:ext uri="{FF2B5EF4-FFF2-40B4-BE49-F238E27FC236}">
                <a16:creationId xmlns:a16="http://schemas.microsoft.com/office/drawing/2014/main" id="{A3F47FC9-087F-0D42-4F71-67A9DFBCDB2C}"/>
              </a:ext>
            </a:extLst>
          </p:cNvPr>
          <p:cNvSpPr/>
          <p:nvPr/>
        </p:nvSpPr>
        <p:spPr>
          <a:xfrm>
            <a:off x="0" y="5629275"/>
            <a:ext cx="9720263" cy="98107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ltLang="ja-JP"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DMZ</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平和生物多様性センターは</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生物資源の保護と環境に優しいインフラの開発を通じて、気候変動への耐性を高め</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年間を通じた観光地への移行を促進する上で極めて重要な役割を果たしている</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p:txBody>
      </p:sp>
      <p:sp>
        <p:nvSpPr>
          <p:cNvPr id="4" name="正方形/長方形 3">
            <a:extLst>
              <a:ext uri="{FF2B5EF4-FFF2-40B4-BE49-F238E27FC236}">
                <a16:creationId xmlns:a16="http://schemas.microsoft.com/office/drawing/2014/main" id="{82DDB0C1-4A1E-66E0-7A7D-6B084074CE36}"/>
              </a:ext>
            </a:extLst>
          </p:cNvPr>
          <p:cNvSpPr/>
          <p:nvPr/>
        </p:nvSpPr>
        <p:spPr>
          <a:xfrm>
            <a:off x="774412" y="902061"/>
            <a:ext cx="3568987" cy="23459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100" b="1" dirty="0">
                <a:solidFill>
                  <a:srgbClr val="81AE78"/>
                </a:solidFill>
              </a:rPr>
              <a:t>DMZ</a:t>
            </a:r>
            <a:r>
              <a:rPr kumimoji="1" lang="ja-JP" altLang="en-US" sz="1100" b="1" dirty="0">
                <a:solidFill>
                  <a:srgbClr val="81AE78"/>
                </a:solidFill>
              </a:rPr>
              <a:t>平和生物資源センター</a:t>
            </a:r>
          </a:p>
        </p:txBody>
      </p:sp>
      <p:sp>
        <p:nvSpPr>
          <p:cNvPr id="6" name="正方形/長方形 5">
            <a:extLst>
              <a:ext uri="{FF2B5EF4-FFF2-40B4-BE49-F238E27FC236}">
                <a16:creationId xmlns:a16="http://schemas.microsoft.com/office/drawing/2014/main" id="{6151FA45-DB5F-4F3F-4774-ABFAD7729376}"/>
              </a:ext>
            </a:extLst>
          </p:cNvPr>
          <p:cNvSpPr/>
          <p:nvPr/>
        </p:nvSpPr>
        <p:spPr>
          <a:xfrm>
            <a:off x="3491345" y="159335"/>
            <a:ext cx="5831115" cy="324000"/>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10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1)</a:t>
            </a:r>
            <a:r>
              <a:rPr lang="ja-JP" altLang="en-US" sz="11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100" i="0" u="none" strike="noStrike" kern="1200" cap="none" spc="0" normalizeH="0" baseline="0" noProof="0" dirty="0">
                <a:ln w="18415" cmpd="sng">
                  <a:noFill/>
                  <a:prstDash val="solid"/>
                </a:ln>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四季折々の魅力がある場所を作る </a:t>
            </a:r>
            <a:r>
              <a:rPr kumimoji="1" lang="ja-JP" altLang="en-US" sz="1100" dirty="0">
                <a:solidFill>
                  <a:schemeClr val="tx1"/>
                </a:solidFill>
              </a:rPr>
              <a:t>｜ </a:t>
            </a:r>
            <a:r>
              <a:rPr kumimoji="1" lang="en-US" altLang="ja-JP" sz="1100" b="1" dirty="0">
                <a:solidFill>
                  <a:schemeClr val="tx1"/>
                </a:solidFill>
              </a:rPr>
              <a:t>3) </a:t>
            </a:r>
            <a:r>
              <a:rPr kumimoji="1" lang="ja-JP" altLang="en-US" sz="1100" b="1" dirty="0">
                <a:solidFill>
                  <a:schemeClr val="tx1"/>
                </a:solidFill>
              </a:rPr>
              <a:t>韓国</a:t>
            </a:r>
            <a:r>
              <a:rPr kumimoji="1" lang="en-GB" altLang="ja-JP" sz="1100" b="1" dirty="0">
                <a:solidFill>
                  <a:schemeClr val="tx1"/>
                </a:solidFill>
              </a:rPr>
              <a:t>DMZ</a:t>
            </a:r>
            <a:r>
              <a:rPr kumimoji="1" lang="ja-JP" altLang="en-US" sz="1100" b="1" dirty="0">
                <a:solidFill>
                  <a:schemeClr val="tx1"/>
                </a:solidFill>
              </a:rPr>
              <a:t>平和生物資源センター</a:t>
            </a:r>
            <a:endParaRPr kumimoji="0" lang="en-US" altLang="ja-JP" sz="1100" b="1" i="0" u="none" strike="noStrike" kern="1200" cap="none" spc="0" normalizeH="0" baseline="0" noProof="0" dirty="0">
              <a:ln w="18415" cmpd="sng">
                <a:noFill/>
                <a:prstDash val="solid"/>
              </a:ln>
              <a:solidFill>
                <a:schemeClr val="tx1"/>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110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2)</a:t>
            </a:r>
            <a:r>
              <a:rPr lang="ja-JP" altLang="en-US" sz="1100" dirty="0">
                <a:ln w="18415" cmpd="sng">
                  <a:noFill/>
                  <a:prstDash val="solid"/>
                </a:ln>
                <a:solidFill>
                  <a:schemeClr val="bg1">
                    <a:lumMod val="65000"/>
                  </a:schemeClr>
                </a:solidFill>
                <a:latin typeface="游ゴシック" panose="020B0400000000000000" pitchFamily="50" charset="-128"/>
                <a:ea typeface="游ゴシック" panose="020B0400000000000000" pitchFamily="50" charset="-128"/>
                <a:cs typeface="Pretendard SemiBold" panose="02000703000000020004" pitchFamily="50" charset="-127"/>
              </a:rPr>
              <a:t> </a:t>
            </a:r>
            <a:r>
              <a:rPr kumimoji="0" lang="ja-JP" altLang="en-US" sz="110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百潭渓谷 </a:t>
            </a:r>
            <a:r>
              <a:rPr kumimoji="0" lang="en-US" altLang="ja-JP" sz="110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a:t>
            </a:r>
            <a:r>
              <a:rPr kumimoji="0" lang="en-US" altLang="ja-JP" sz="1100" i="0" u="none" strike="noStrike" kern="1200" cap="none" spc="0" normalizeH="0" baseline="0" noProof="0" dirty="0" err="1">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Baekdam</a:t>
            </a:r>
            <a:r>
              <a:rPr kumimoji="0" lang="en-US" altLang="ja-JP" sz="1100" i="0" u="none" strike="noStrike" kern="1200" cap="none" spc="0" normalizeH="0" baseline="0" noProof="0" dirty="0">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 Valley)</a:t>
            </a:r>
            <a:r>
              <a:rPr kumimoji="0" lang="en-US" altLang="ko-KR" sz="1100" i="0" u="none" strike="noStrike" kern="1200" cap="none" spc="0" normalizeH="0" baseline="0" noProof="0" dirty="0" err="1">
                <a:ln w="18415" cmpd="sng">
                  <a:noFill/>
                  <a:prstDash val="solid"/>
                </a:ln>
                <a:solidFill>
                  <a:schemeClr val="bg1">
                    <a:lumMod val="65000"/>
                  </a:scheme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の環境に優しい交通手段</a:t>
            </a:r>
            <a:endParaRPr kumimoji="1" lang="ja-JP" altLang="en-US" sz="1100" dirty="0">
              <a:solidFill>
                <a:schemeClr val="bg1">
                  <a:lumMod val="65000"/>
                </a:schemeClr>
              </a:solidFill>
            </a:endParaRPr>
          </a:p>
        </p:txBody>
      </p:sp>
      <p:sp>
        <p:nvSpPr>
          <p:cNvPr id="8" name="正方形/長方形 7">
            <a:extLst>
              <a:ext uri="{FF2B5EF4-FFF2-40B4-BE49-F238E27FC236}">
                <a16:creationId xmlns:a16="http://schemas.microsoft.com/office/drawing/2014/main" id="{631682E4-84FC-C6B2-4B8B-79EE0E418A36}"/>
              </a:ext>
            </a:extLst>
          </p:cNvPr>
          <p:cNvSpPr/>
          <p:nvPr/>
        </p:nvSpPr>
        <p:spPr>
          <a:xfrm>
            <a:off x="744683" y="177671"/>
            <a:ext cx="2362199"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インフラの視点</a:t>
            </a:r>
          </a:p>
        </p:txBody>
      </p:sp>
      <p:sp>
        <p:nvSpPr>
          <p:cNvPr id="9" name="正方形/長方形 8">
            <a:extLst>
              <a:ext uri="{FF2B5EF4-FFF2-40B4-BE49-F238E27FC236}">
                <a16:creationId xmlns:a16="http://schemas.microsoft.com/office/drawing/2014/main" id="{ED74B931-06FD-FA71-3043-3263EBCD4A8D}"/>
              </a:ext>
            </a:extLst>
          </p:cNvPr>
          <p:cNvSpPr/>
          <p:nvPr/>
        </p:nvSpPr>
        <p:spPr>
          <a:xfrm>
            <a:off x="4997021" y="1305058"/>
            <a:ext cx="4250888" cy="127188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t" anchorCtr="0"/>
          <a:lstStyle/>
          <a:p>
            <a:r>
              <a:rPr kumimoji="1" lang="ja-JP" altLang="en-US" sz="1200" b="1" dirty="0">
                <a:solidFill>
                  <a:schemeClr val="tx1"/>
                </a:solidFill>
              </a:rPr>
              <a:t>通年型観光地としての基盤を確立</a:t>
            </a:r>
            <a:endParaRPr kumimoji="1" lang="en-US" altLang="ja-JP" sz="1200" b="1" dirty="0">
              <a:solidFill>
                <a:schemeClr val="tx1"/>
              </a:solidFill>
            </a:endParaRPr>
          </a:p>
          <a:p>
            <a:endParaRPr kumimoji="1" lang="en-US" altLang="ja-JP" sz="1200" b="1" dirty="0">
              <a:solidFill>
                <a:schemeClr val="tx1"/>
              </a:solidFill>
            </a:endParaRPr>
          </a:p>
          <a:p>
            <a:r>
              <a:rPr kumimoji="1" lang="en-US" altLang="ja-JP" sz="1050" dirty="0">
                <a:solidFill>
                  <a:schemeClr val="tx1"/>
                </a:solidFill>
              </a:rPr>
              <a:t>DMZ</a:t>
            </a:r>
            <a:r>
              <a:rPr kumimoji="1" lang="ja-JP" altLang="en-US" sz="1050" dirty="0">
                <a:solidFill>
                  <a:schemeClr val="tx1"/>
                </a:solidFill>
              </a:rPr>
              <a:t>平和生物多様性センター </a:t>
            </a:r>
            <a:r>
              <a:rPr kumimoji="1" lang="en-US" altLang="ja-JP" sz="1050" dirty="0">
                <a:solidFill>
                  <a:schemeClr val="tx1"/>
                </a:solidFill>
              </a:rPr>
              <a:t>(DMZ Peace Biodiversity Center) </a:t>
            </a:r>
            <a:r>
              <a:rPr kumimoji="1" lang="ja-JP" altLang="en-US" sz="1050" dirty="0">
                <a:solidFill>
                  <a:schemeClr val="tx1"/>
                </a:solidFill>
              </a:rPr>
              <a:t>は、生物資源の保全と研究を支援し、教育プログラムや展示を通じて年間を通して観光客を誘致する、通年型観光地としてのインフラを提供しています。</a:t>
            </a:r>
          </a:p>
        </p:txBody>
      </p:sp>
      <p:sp>
        <p:nvSpPr>
          <p:cNvPr id="10" name="正方形/長方形 9">
            <a:extLst>
              <a:ext uri="{FF2B5EF4-FFF2-40B4-BE49-F238E27FC236}">
                <a16:creationId xmlns:a16="http://schemas.microsoft.com/office/drawing/2014/main" id="{3D767295-471D-BF92-BFA7-CC25EE85C232}"/>
              </a:ext>
            </a:extLst>
          </p:cNvPr>
          <p:cNvSpPr/>
          <p:nvPr/>
        </p:nvSpPr>
        <p:spPr>
          <a:xfrm>
            <a:off x="4997021" y="2735371"/>
            <a:ext cx="4250888" cy="127188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36000" rIns="0" bIns="0" rtlCol="0" anchor="t" anchorCtr="0"/>
          <a:lstStyle/>
          <a:p>
            <a:r>
              <a:rPr kumimoji="1" lang="ja-JP" altLang="en-US" sz="1200" b="1" dirty="0">
                <a:solidFill>
                  <a:schemeClr val="tx1"/>
                </a:solidFill>
              </a:rPr>
              <a:t>生物多様性主権と環境保全の拠点</a:t>
            </a:r>
            <a:endParaRPr kumimoji="1" lang="en-US" altLang="ja-JP" sz="1200" b="1" dirty="0">
              <a:solidFill>
                <a:schemeClr val="tx1"/>
              </a:solidFill>
            </a:endParaRPr>
          </a:p>
          <a:p>
            <a:endParaRPr kumimoji="1" lang="en-US" altLang="ja-JP" sz="1050" dirty="0">
              <a:solidFill>
                <a:schemeClr val="tx1"/>
              </a:solidFill>
            </a:endParaRPr>
          </a:p>
          <a:p>
            <a:r>
              <a:rPr kumimoji="1" lang="ja-JP" altLang="en-US" sz="1050" dirty="0">
                <a:solidFill>
                  <a:schemeClr val="tx1"/>
                </a:solidFill>
              </a:rPr>
              <a:t>「生物多様性主権の確保と固有種の管理に専念する拠点として、生物資源センターは気候変動の時代における環境保全と持続可能性の強化に重要な役割を果たしている。」</a:t>
            </a:r>
          </a:p>
        </p:txBody>
      </p:sp>
      <p:sp>
        <p:nvSpPr>
          <p:cNvPr id="11" name="正方形/長方形 10">
            <a:extLst>
              <a:ext uri="{FF2B5EF4-FFF2-40B4-BE49-F238E27FC236}">
                <a16:creationId xmlns:a16="http://schemas.microsoft.com/office/drawing/2014/main" id="{E191CE81-4B07-B6B6-1B39-D37B5A1ED1EF}"/>
              </a:ext>
            </a:extLst>
          </p:cNvPr>
          <p:cNvSpPr/>
          <p:nvPr/>
        </p:nvSpPr>
        <p:spPr>
          <a:xfrm>
            <a:off x="5008197" y="4034613"/>
            <a:ext cx="4250888" cy="127188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36000" rIns="0" bIns="0" rtlCol="0" anchor="t" anchorCtr="0"/>
          <a:lstStyle/>
          <a:p>
            <a:r>
              <a:rPr kumimoji="1" lang="ja-JP" altLang="en-US" sz="1200" b="1" dirty="0">
                <a:solidFill>
                  <a:schemeClr val="tx1"/>
                </a:solidFill>
              </a:rPr>
              <a:t>環境に配慮したインフラによる気候変動への耐性の強化</a:t>
            </a:r>
            <a:endParaRPr kumimoji="1" lang="en-US" altLang="ja-JP" sz="1200" b="1" dirty="0">
              <a:solidFill>
                <a:schemeClr val="tx1"/>
              </a:solidFill>
            </a:endParaRPr>
          </a:p>
          <a:p>
            <a:endParaRPr kumimoji="1" lang="en-US" altLang="ja-JP" sz="1200" b="1" dirty="0">
              <a:solidFill>
                <a:schemeClr val="tx1"/>
              </a:solidFill>
            </a:endParaRPr>
          </a:p>
          <a:p>
            <a:r>
              <a:rPr kumimoji="1" lang="ja-JP" altLang="en-US" sz="1050" dirty="0">
                <a:solidFill>
                  <a:schemeClr val="tx1"/>
                </a:solidFill>
              </a:rPr>
              <a:t>「</a:t>
            </a:r>
            <a:r>
              <a:rPr kumimoji="1" lang="en-US" altLang="ja-JP" sz="1050" dirty="0">
                <a:solidFill>
                  <a:schemeClr val="tx1"/>
                </a:solidFill>
              </a:rPr>
              <a:t>DMZ</a:t>
            </a:r>
            <a:r>
              <a:rPr kumimoji="1" lang="ja-JP" altLang="en-US" sz="1050" dirty="0">
                <a:solidFill>
                  <a:schemeClr val="tx1"/>
                </a:solidFill>
              </a:rPr>
              <a:t>平和生物資源センター </a:t>
            </a:r>
            <a:r>
              <a:rPr kumimoji="1" lang="en-US" altLang="ja-JP" sz="1050" dirty="0">
                <a:solidFill>
                  <a:schemeClr val="tx1"/>
                </a:solidFill>
              </a:rPr>
              <a:t>(DMZ Peace Bio Resource Center)</a:t>
            </a:r>
            <a:r>
              <a:rPr kumimoji="1" lang="ja-JP" altLang="en-US" sz="1050" dirty="0">
                <a:solidFill>
                  <a:schemeClr val="tx1"/>
                </a:solidFill>
              </a:rPr>
              <a:t>は、白頭山脈と非武装地帯の生態系資源を活用し、環境に配慮したインフラを構築することで、気候変動による冬の祭りの不確実性に対処し、環境的に持続可能な目的地としての地域のイメージを強化している。」</a:t>
            </a:r>
          </a:p>
        </p:txBody>
      </p:sp>
    </p:spTree>
    <p:extLst>
      <p:ext uri="{BB962C8B-B14F-4D97-AF65-F5344CB8AC3E}">
        <p14:creationId xmlns:p14="http://schemas.microsoft.com/office/powerpoint/2010/main" val="2144084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333343E1-066D-6433-C66A-A9DEBBF60AA6}"/>
              </a:ext>
            </a:extLst>
          </p:cNvPr>
          <p:cNvGrpSpPr/>
          <p:nvPr/>
        </p:nvGrpSpPr>
        <p:grpSpPr>
          <a:xfrm>
            <a:off x="687686" y="875223"/>
            <a:ext cx="5636914" cy="2832400"/>
            <a:chOff x="687686" y="875223"/>
            <a:chExt cx="5636914" cy="2832400"/>
          </a:xfrm>
        </p:grpSpPr>
        <p:sp>
          <p:nvSpPr>
            <p:cNvPr id="3" name="직사각형 2">
              <a:extLst>
                <a:ext uri="{FF2B5EF4-FFF2-40B4-BE49-F238E27FC236}">
                  <a16:creationId xmlns:a16="http://schemas.microsoft.com/office/drawing/2014/main" id="{5BD196C8-927B-B859-3464-7A0BF6F5FEFA}"/>
                </a:ext>
              </a:extLst>
            </p:cNvPr>
            <p:cNvSpPr/>
            <p:nvPr/>
          </p:nvSpPr>
          <p:spPr>
            <a:xfrm>
              <a:off x="687686" y="875223"/>
              <a:ext cx="5636914" cy="998351"/>
            </a:xfrm>
            <a:prstGeom prst="rect">
              <a:avLst/>
            </a:prstGeom>
            <a:noFill/>
          </p:spPr>
          <p:txBody>
            <a:bodyPr wrap="square" lIns="74295" tIns="37148" rIns="74295" bIns="37148">
              <a:spAutoFit/>
              <a:scene3d>
                <a:camera prst="orthographicFront"/>
                <a:lightRig rig="threePt" dir="t"/>
              </a:scene3d>
              <a:sp3d contourW="57150">
                <a:bevelT w="0" h="63500"/>
                <a:contourClr>
                  <a:schemeClr val="bg1"/>
                </a:contourClr>
              </a:sp3d>
            </a:bodyPr>
            <a:lstStyle/>
            <a:p>
              <a:r>
                <a:rPr lang="en-US" altLang="ko-KR" sz="2800" dirty="0">
                  <a:ln w="18415" cmpd="sng">
                    <a:noFill/>
                    <a:prstDash val="solid"/>
                  </a:ln>
                  <a:solidFill>
                    <a:srgbClr val="229E92">
                      <a:alpha val="60000"/>
                    </a:srgbClr>
                  </a:solidFill>
                  <a:latin typeface="游ゴシック" panose="020B0400000000000000" pitchFamily="50" charset="-128"/>
                  <a:ea typeface="游ゴシック" panose="020B0400000000000000" pitchFamily="50" charset="-128"/>
                  <a:cs typeface="Pretendard SemiBold" panose="02000703000000020004" pitchFamily="50" charset="-127"/>
                </a:rPr>
                <a:t>04</a:t>
              </a:r>
            </a:p>
            <a:p>
              <a:r>
                <a:rPr lang="en-US" altLang="ko-KR" sz="3200" dirty="0" err="1">
                  <a:ln w="18415" cmpd="sng">
                    <a:noFill/>
                    <a:prstDash val="solid"/>
                  </a:ln>
                  <a:solidFill>
                    <a:srgbClr val="229E92"/>
                  </a:solidFill>
                  <a:latin typeface="游ゴシック" panose="020B0400000000000000" pitchFamily="50" charset="-128"/>
                  <a:ea typeface="游ゴシック" panose="020B0400000000000000" pitchFamily="50" charset="-128"/>
                  <a:cs typeface="Pretendard SemiBold" panose="02000703000000020004" pitchFamily="50" charset="-127"/>
                </a:rPr>
                <a:t>コンテンツの視点</a:t>
              </a:r>
              <a:endParaRPr lang="en-US" altLang="ko-KR" sz="3200" dirty="0">
                <a:ln w="18415" cmpd="sng">
                  <a:noFill/>
                  <a:prstDash val="solid"/>
                </a:ln>
                <a:solidFill>
                  <a:srgbClr val="229E92"/>
                </a:solidFill>
                <a:latin typeface="游ゴシック" panose="020B0400000000000000" pitchFamily="50" charset="-128"/>
                <a:ea typeface="游ゴシック" panose="020B0400000000000000" pitchFamily="50" charset="-128"/>
                <a:cs typeface="Pretendard SemiBold" panose="02000703000000020004" pitchFamily="50" charset="-127"/>
              </a:endParaRPr>
            </a:p>
          </p:txBody>
        </p:sp>
        <p:sp>
          <p:nvSpPr>
            <p:cNvPr id="4" name="TextBox 3">
              <a:extLst>
                <a:ext uri="{FF2B5EF4-FFF2-40B4-BE49-F238E27FC236}">
                  <a16:creationId xmlns:a16="http://schemas.microsoft.com/office/drawing/2014/main" id="{06CFBE94-B2BB-678F-6AB5-B39AFFB616E7}"/>
                </a:ext>
              </a:extLst>
            </p:cNvPr>
            <p:cNvSpPr txBox="1"/>
            <p:nvPr/>
          </p:nvSpPr>
          <p:spPr>
            <a:xfrm>
              <a:off x="687686" y="2191823"/>
              <a:ext cx="4861560" cy="1515800"/>
            </a:xfrm>
            <a:prstGeom prst="rect">
              <a:avLst/>
            </a:prstGeom>
            <a:noFill/>
          </p:spPr>
          <p:txBody>
            <a:bodyPr wrap="square">
              <a:spAutoFit/>
            </a:bodyPr>
            <a:lstStyle/>
            <a:p>
              <a:r>
                <a:rPr lang="en-US" altLang="ko-KR" sz="2000" dirty="0">
                  <a:ln w="18415" cmpd="sng">
                    <a:noFill/>
                    <a:prstDash val="solid"/>
                  </a:ln>
                  <a:solidFill>
                    <a:srgbClr val="FF0505"/>
                  </a:solidFill>
                  <a:latin typeface="游ゴシック" panose="020B0400000000000000" pitchFamily="50" charset="-128"/>
                  <a:ea typeface="游ゴシック" panose="020B0400000000000000" pitchFamily="50" charset="-128"/>
                  <a:cs typeface="Pretendard SemiBold" panose="02000703000000020004" pitchFamily="50" charset="-127"/>
                </a:rPr>
                <a:t>_____</a:t>
              </a:r>
              <a:endParaRPr lang="en-US" altLang="ko-KR" sz="20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endParaRPr>
            </a:p>
            <a:p>
              <a:pPr>
                <a:spcBef>
                  <a:spcPts val="500"/>
                </a:spcBef>
              </a:pPr>
              <a:r>
                <a:rPr lang="en-US" altLang="ko-KR" sz="20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1) </a:t>
              </a:r>
              <a:r>
                <a:rPr lang="en-US" altLang="ko-KR" sz="2000" dirty="0" err="1">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ワカサギ祭りを盛り上げる</a:t>
              </a:r>
              <a:endParaRPr lang="en-US" altLang="ko-KR" sz="20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endParaRPr>
            </a:p>
            <a:p>
              <a:pPr>
                <a:spcBef>
                  <a:spcPts val="500"/>
                </a:spcBef>
              </a:pPr>
              <a:r>
                <a:rPr lang="en-US" altLang="ko-KR" sz="20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2) </a:t>
              </a:r>
              <a:r>
                <a:rPr lang="en-US" altLang="ko-KR" sz="2000" dirty="0" err="1">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オールシーズンのコンテンツ開発</a:t>
              </a:r>
              <a:endParaRPr lang="en-US" altLang="ko-KR" sz="20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endParaRPr>
            </a:p>
            <a:p>
              <a:pPr>
                <a:spcBef>
                  <a:spcPts val="500"/>
                </a:spcBef>
              </a:pPr>
              <a:r>
                <a:rPr lang="en-US" altLang="ko-KR" sz="20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3) </a:t>
              </a:r>
              <a:r>
                <a:rPr lang="en-US" altLang="ko-KR" sz="2000" dirty="0" err="1">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rPr>
                <a:t>ヴィーガン村とヴィーガン料理</a:t>
              </a:r>
              <a:endParaRPr lang="en-US" altLang="ko-KR" sz="2000" dirty="0">
                <a:ln w="18415" cmpd="sng">
                  <a:noFill/>
                  <a:prstDash val="solid"/>
                </a:ln>
                <a:latin typeface="游ゴシック" panose="020B0400000000000000" pitchFamily="50" charset="-128"/>
                <a:ea typeface="游ゴシック" panose="020B0400000000000000" pitchFamily="50" charset="-128"/>
                <a:cs typeface="Pretendard SemiBold" panose="02000703000000020004" pitchFamily="50" charset="-127"/>
              </a:endParaRPr>
            </a:p>
          </p:txBody>
        </p:sp>
      </p:grpSp>
      <p:sp>
        <p:nvSpPr>
          <p:cNvPr id="5" name="슬라이드 번호 개체 틀 1">
            <a:extLst>
              <a:ext uri="{FF2B5EF4-FFF2-40B4-BE49-F238E27FC236}">
                <a16:creationId xmlns:a16="http://schemas.microsoft.com/office/drawing/2014/main" id="{CDA734BD-8C06-AC62-84AD-F2E29C9FB470}"/>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16</a:t>
            </a:fld>
            <a:endParaRPr lang="ko-KR" altLang="en-US" sz="1200" dirty="0">
              <a:solidFill>
                <a:schemeClr val="bg1">
                  <a:lumMod val="50000"/>
                </a:schemeClr>
              </a:solidFill>
            </a:endParaRPr>
          </a:p>
        </p:txBody>
      </p:sp>
    </p:spTree>
    <p:extLst>
      <p:ext uri="{BB962C8B-B14F-4D97-AF65-F5344CB8AC3E}">
        <p14:creationId xmlns:p14="http://schemas.microsoft.com/office/powerpoint/2010/main" val="295595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B9000995-3BF0-C902-4FEB-84D066B17B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94" y="0"/>
            <a:ext cx="9694074" cy="6858000"/>
          </a:xfrm>
          <a:prstGeom prst="rect">
            <a:avLst/>
          </a:prstGeom>
        </p:spPr>
      </p:pic>
      <p:sp>
        <p:nvSpPr>
          <p:cNvPr id="2" name="슬라이드 번호 개체 틀 1">
            <a:extLst>
              <a:ext uri="{FF2B5EF4-FFF2-40B4-BE49-F238E27FC236}">
                <a16:creationId xmlns:a16="http://schemas.microsoft.com/office/drawing/2014/main" id="{A6545B0C-E844-69F1-BFD8-E317C932635C}"/>
              </a:ext>
            </a:extLst>
          </p:cNvPr>
          <p:cNvSpPr>
            <a:spLocks noGrp="1"/>
          </p:cNvSpPr>
          <p:nvPr>
            <p:ph type="sldNum" sz="quarter" idx="12"/>
          </p:nvPr>
        </p:nvSpPr>
        <p:spPr>
          <a:xfrm>
            <a:off x="7533204" y="6492875"/>
            <a:ext cx="2187059" cy="365125"/>
          </a:xfrm>
        </p:spPr>
        <p:txBody>
          <a:bodyPr/>
          <a:lstStyle/>
          <a:p>
            <a:fld id="{24DE9D47-520E-4E1F-8775-AADDF24C42C0}" type="slidenum">
              <a:rPr lang="ko-KR" altLang="en-US" smtClean="0"/>
              <a:t>17</a:t>
            </a:fld>
            <a:endParaRPr lang="ko-KR" altLang="en-US"/>
          </a:p>
        </p:txBody>
      </p:sp>
      <p:sp>
        <p:nvSpPr>
          <p:cNvPr id="12" name="직사각형 11">
            <a:extLst>
              <a:ext uri="{FF2B5EF4-FFF2-40B4-BE49-F238E27FC236}">
                <a16:creationId xmlns:a16="http://schemas.microsoft.com/office/drawing/2014/main" id="{7C8CDD6C-DCA7-7B8C-8365-65497B33DC69}"/>
              </a:ext>
            </a:extLst>
          </p:cNvPr>
          <p:cNvSpPr/>
          <p:nvPr/>
        </p:nvSpPr>
        <p:spPr>
          <a:xfrm>
            <a:off x="0" y="5701989"/>
            <a:ext cx="9720263" cy="908359"/>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使い捨てアイテム、ビニール、プラスチックの使用を制限する</a:t>
            </a:r>
            <a:endPar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endParaRPr>
          </a:p>
          <a:p>
            <a:pPr algn="ct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環境に配慮した先駆的な</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フェスティバルとして、持続可能性を確立し</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Bingeohoをエコフレンドリーな旅行先としてブランディングし、再訪問率と推薦率を高めてい</a:t>
            </a: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る</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p:txBody>
      </p:sp>
      <p:sp>
        <p:nvSpPr>
          <p:cNvPr id="3" name="正方形/長方形 2">
            <a:extLst>
              <a:ext uri="{FF2B5EF4-FFF2-40B4-BE49-F238E27FC236}">
                <a16:creationId xmlns:a16="http://schemas.microsoft.com/office/drawing/2014/main" id="{C8D84A83-61C9-F8C1-7CE7-BC4772A5684C}"/>
              </a:ext>
            </a:extLst>
          </p:cNvPr>
          <p:cNvSpPr/>
          <p:nvPr/>
        </p:nvSpPr>
        <p:spPr>
          <a:xfrm>
            <a:off x="744682" y="881062"/>
            <a:ext cx="2414153" cy="28272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b="1" dirty="0">
                <a:solidFill>
                  <a:srgbClr val="81AE78"/>
                </a:solidFill>
              </a:rPr>
              <a:t>ワカサギ祭りを盛り上げる</a:t>
            </a:r>
          </a:p>
        </p:txBody>
      </p:sp>
      <p:sp>
        <p:nvSpPr>
          <p:cNvPr id="4" name="正方形/長方形 3">
            <a:extLst>
              <a:ext uri="{FF2B5EF4-FFF2-40B4-BE49-F238E27FC236}">
                <a16:creationId xmlns:a16="http://schemas.microsoft.com/office/drawing/2014/main" id="{FB27B090-0CC9-A018-7E7A-7338EF499D56}"/>
              </a:ext>
            </a:extLst>
          </p:cNvPr>
          <p:cNvSpPr/>
          <p:nvPr/>
        </p:nvSpPr>
        <p:spPr>
          <a:xfrm>
            <a:off x="2311121" y="159335"/>
            <a:ext cx="7011341" cy="324000"/>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100" b="1" dirty="0">
                <a:solidFill>
                  <a:schemeClr val="tx1"/>
                </a:solidFill>
                <a:latin typeface="+mn-ea"/>
              </a:rPr>
              <a:t>1) </a:t>
            </a:r>
            <a:r>
              <a:rPr kumimoji="1" lang="ja-JP" altLang="en-US" sz="1100" b="1" dirty="0">
                <a:solidFill>
                  <a:schemeClr val="tx1"/>
                </a:solidFill>
                <a:latin typeface="+mn-ea"/>
              </a:rPr>
              <a:t>ワカサギ祭りを盛り上げる </a:t>
            </a:r>
            <a:r>
              <a:rPr kumimoji="1" lang="ja-JP" altLang="en-US" sz="1100" dirty="0">
                <a:solidFill>
                  <a:schemeClr val="tx1"/>
                </a:solidFill>
                <a:latin typeface="+mn-ea"/>
              </a:rPr>
              <a:t>｜ </a:t>
            </a:r>
            <a:r>
              <a:rPr kumimoji="1" lang="en-US" altLang="ja-JP" sz="1100" dirty="0">
                <a:solidFill>
                  <a:schemeClr val="tx1"/>
                </a:solidFill>
                <a:latin typeface="+mn-ea"/>
              </a:rPr>
              <a:t>2) </a:t>
            </a:r>
            <a:r>
              <a:rPr kumimoji="1" lang="ja-JP" altLang="en-US" sz="1100" dirty="0">
                <a:solidFill>
                  <a:schemeClr val="tx1"/>
                </a:solidFill>
                <a:latin typeface="+mn-ea"/>
              </a:rPr>
              <a:t>オールシーズンのコンテンツ開発｜</a:t>
            </a:r>
            <a:r>
              <a:rPr kumimoji="1" lang="en-US" altLang="ja-JP" sz="1100" dirty="0">
                <a:solidFill>
                  <a:schemeClr val="tx1"/>
                </a:solidFill>
                <a:latin typeface="+mn-ea"/>
              </a:rPr>
              <a:t>3) </a:t>
            </a:r>
            <a:r>
              <a:rPr kumimoji="1" lang="ja-JP" altLang="en-US" sz="1100" dirty="0">
                <a:solidFill>
                  <a:schemeClr val="tx1"/>
                </a:solidFill>
                <a:latin typeface="+mn-ea"/>
              </a:rPr>
              <a:t>ヴィーガン村とヴィーガン料理</a:t>
            </a:r>
          </a:p>
        </p:txBody>
      </p:sp>
      <p:sp>
        <p:nvSpPr>
          <p:cNvPr id="5" name="正方形/長方形 4">
            <a:extLst>
              <a:ext uri="{FF2B5EF4-FFF2-40B4-BE49-F238E27FC236}">
                <a16:creationId xmlns:a16="http://schemas.microsoft.com/office/drawing/2014/main" id="{BA2ACB88-AEFB-A7D1-2516-D1D8F660FE8B}"/>
              </a:ext>
            </a:extLst>
          </p:cNvPr>
          <p:cNvSpPr/>
          <p:nvPr/>
        </p:nvSpPr>
        <p:spPr>
          <a:xfrm>
            <a:off x="744683" y="177671"/>
            <a:ext cx="1676970"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コンテンツの視点</a:t>
            </a:r>
          </a:p>
        </p:txBody>
      </p:sp>
      <p:sp>
        <p:nvSpPr>
          <p:cNvPr id="6" name="正方形/長方形 5">
            <a:extLst>
              <a:ext uri="{FF2B5EF4-FFF2-40B4-BE49-F238E27FC236}">
                <a16:creationId xmlns:a16="http://schemas.microsoft.com/office/drawing/2014/main" id="{C03E5A9A-E1D1-C4B5-F010-0F17B3A925A1}"/>
              </a:ext>
            </a:extLst>
          </p:cNvPr>
          <p:cNvSpPr/>
          <p:nvPr/>
        </p:nvSpPr>
        <p:spPr>
          <a:xfrm>
            <a:off x="492324" y="1199351"/>
            <a:ext cx="2088000" cy="26706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rgbClr val="E8B3B7"/>
                </a:solidFill>
              </a:rPr>
              <a:t>氷上ワカサギ釣り</a:t>
            </a:r>
          </a:p>
        </p:txBody>
      </p:sp>
      <p:sp>
        <p:nvSpPr>
          <p:cNvPr id="7" name="正方形/長方形 6">
            <a:extLst>
              <a:ext uri="{FF2B5EF4-FFF2-40B4-BE49-F238E27FC236}">
                <a16:creationId xmlns:a16="http://schemas.microsoft.com/office/drawing/2014/main" id="{A6F84993-F49A-4965-250C-F2C36C67681F}"/>
              </a:ext>
            </a:extLst>
          </p:cNvPr>
          <p:cNvSpPr/>
          <p:nvPr/>
        </p:nvSpPr>
        <p:spPr>
          <a:xfrm>
            <a:off x="2678613" y="1197531"/>
            <a:ext cx="2088000" cy="26706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rgbClr val="728068"/>
                </a:solidFill>
              </a:rPr>
              <a:t>氷上そり滑り</a:t>
            </a:r>
          </a:p>
        </p:txBody>
      </p:sp>
      <p:sp>
        <p:nvSpPr>
          <p:cNvPr id="9" name="正方形/長方形 8">
            <a:extLst>
              <a:ext uri="{FF2B5EF4-FFF2-40B4-BE49-F238E27FC236}">
                <a16:creationId xmlns:a16="http://schemas.microsoft.com/office/drawing/2014/main" id="{317A5E35-AEF0-492F-411E-7D48D48EC729}"/>
              </a:ext>
            </a:extLst>
          </p:cNvPr>
          <p:cNvSpPr/>
          <p:nvPr/>
        </p:nvSpPr>
        <p:spPr>
          <a:xfrm>
            <a:off x="4838613" y="1197531"/>
            <a:ext cx="2088000" cy="26706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rgbClr val="D1B59D"/>
                </a:solidFill>
              </a:rPr>
              <a:t>オフロードバギー</a:t>
            </a:r>
          </a:p>
        </p:txBody>
      </p:sp>
      <p:sp>
        <p:nvSpPr>
          <p:cNvPr id="10" name="正方形/長方形 9">
            <a:extLst>
              <a:ext uri="{FF2B5EF4-FFF2-40B4-BE49-F238E27FC236}">
                <a16:creationId xmlns:a16="http://schemas.microsoft.com/office/drawing/2014/main" id="{55A87E3E-351C-5779-F5BC-9B4E4174DB2F}"/>
              </a:ext>
            </a:extLst>
          </p:cNvPr>
          <p:cNvSpPr/>
          <p:nvPr/>
        </p:nvSpPr>
        <p:spPr>
          <a:xfrm>
            <a:off x="7034613" y="1197531"/>
            <a:ext cx="2088000" cy="26706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en-GB" altLang="ja-JP" sz="1050" b="1" dirty="0">
                <a:solidFill>
                  <a:srgbClr val="C399B0"/>
                </a:solidFill>
              </a:rPr>
              <a:t>ARGO </a:t>
            </a:r>
            <a:r>
              <a:rPr kumimoji="1" lang="ja-JP" altLang="en-US" sz="1050" b="1" dirty="0">
                <a:solidFill>
                  <a:srgbClr val="C399B0"/>
                </a:solidFill>
              </a:rPr>
              <a:t>水陸両用車</a:t>
            </a:r>
          </a:p>
        </p:txBody>
      </p:sp>
      <p:sp>
        <p:nvSpPr>
          <p:cNvPr id="11" name="正方形/長方形 10">
            <a:extLst>
              <a:ext uri="{FF2B5EF4-FFF2-40B4-BE49-F238E27FC236}">
                <a16:creationId xmlns:a16="http://schemas.microsoft.com/office/drawing/2014/main" id="{31E1C69C-014D-0D73-9737-EFF07722329F}"/>
              </a:ext>
            </a:extLst>
          </p:cNvPr>
          <p:cNvSpPr/>
          <p:nvPr/>
        </p:nvSpPr>
        <p:spPr>
          <a:xfrm>
            <a:off x="1801606" y="5235313"/>
            <a:ext cx="1410434" cy="21902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dirty="0">
                <a:solidFill>
                  <a:srgbClr val="FF0000"/>
                </a:solidFill>
              </a:rPr>
              <a:t>プラスチック</a:t>
            </a:r>
          </a:p>
        </p:txBody>
      </p:sp>
      <p:sp>
        <p:nvSpPr>
          <p:cNvPr id="13" name="正方形/長方形 12">
            <a:extLst>
              <a:ext uri="{FF2B5EF4-FFF2-40B4-BE49-F238E27FC236}">
                <a16:creationId xmlns:a16="http://schemas.microsoft.com/office/drawing/2014/main" id="{096710F9-34D5-F851-1EAB-BD1D90A8F619}"/>
              </a:ext>
            </a:extLst>
          </p:cNvPr>
          <p:cNvSpPr/>
          <p:nvPr/>
        </p:nvSpPr>
        <p:spPr>
          <a:xfrm>
            <a:off x="3225134" y="5229034"/>
            <a:ext cx="1410434" cy="21902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dirty="0">
                <a:solidFill>
                  <a:srgbClr val="FF0000"/>
                </a:solidFill>
              </a:rPr>
              <a:t>ビニール</a:t>
            </a:r>
          </a:p>
        </p:txBody>
      </p:sp>
      <p:sp>
        <p:nvSpPr>
          <p:cNvPr id="14" name="正方形/長方形 13">
            <a:extLst>
              <a:ext uri="{FF2B5EF4-FFF2-40B4-BE49-F238E27FC236}">
                <a16:creationId xmlns:a16="http://schemas.microsoft.com/office/drawing/2014/main" id="{613A3865-13CD-186D-7139-C50B396DA7A7}"/>
              </a:ext>
            </a:extLst>
          </p:cNvPr>
          <p:cNvSpPr/>
          <p:nvPr/>
        </p:nvSpPr>
        <p:spPr>
          <a:xfrm>
            <a:off x="4894142" y="5112732"/>
            <a:ext cx="3006436" cy="504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400" b="1" dirty="0">
                <a:solidFill>
                  <a:srgbClr val="35B2ED"/>
                </a:solidFill>
              </a:rPr>
              <a:t>「低炭素の祭事」でレベルアップ</a:t>
            </a:r>
          </a:p>
        </p:txBody>
      </p:sp>
    </p:spTree>
    <p:extLst>
      <p:ext uri="{BB962C8B-B14F-4D97-AF65-F5344CB8AC3E}">
        <p14:creationId xmlns:p14="http://schemas.microsoft.com/office/powerpoint/2010/main" val="26706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6755FF72-9770-3FB4-FE53-9FD72E659E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76" y="0"/>
            <a:ext cx="9697911" cy="6858000"/>
          </a:xfrm>
          <a:prstGeom prst="rect">
            <a:avLst/>
          </a:prstGeom>
        </p:spPr>
      </p:pic>
      <p:sp>
        <p:nvSpPr>
          <p:cNvPr id="2" name="슬라이드 번호 개체 틀 1">
            <a:extLst>
              <a:ext uri="{FF2B5EF4-FFF2-40B4-BE49-F238E27FC236}">
                <a16:creationId xmlns:a16="http://schemas.microsoft.com/office/drawing/2014/main" id="{14308C88-5DF0-6DA0-7836-43C2F895EEDC}"/>
              </a:ext>
            </a:extLst>
          </p:cNvPr>
          <p:cNvSpPr>
            <a:spLocks noGrp="1"/>
          </p:cNvSpPr>
          <p:nvPr>
            <p:ph type="sldNum" sz="quarter" idx="12"/>
          </p:nvPr>
        </p:nvSpPr>
        <p:spPr>
          <a:xfrm>
            <a:off x="7533204" y="6492875"/>
            <a:ext cx="2187059" cy="365125"/>
          </a:xfrm>
        </p:spPr>
        <p:txBody>
          <a:bodyPr/>
          <a:lstStyle/>
          <a:p>
            <a:fld id="{24DE9D47-520E-4E1F-8775-AADDF24C42C0}" type="slidenum">
              <a:rPr lang="ko-KR" altLang="en-US" smtClean="0"/>
              <a:t>18</a:t>
            </a:fld>
            <a:endParaRPr lang="ko-KR" altLang="en-US"/>
          </a:p>
        </p:txBody>
      </p:sp>
      <p:sp>
        <p:nvSpPr>
          <p:cNvPr id="7" name="직사각형 6">
            <a:extLst>
              <a:ext uri="{FF2B5EF4-FFF2-40B4-BE49-F238E27FC236}">
                <a16:creationId xmlns:a16="http://schemas.microsoft.com/office/drawing/2014/main" id="{6DEB9359-6274-9679-A4DF-465C86A96227}"/>
              </a:ext>
            </a:extLst>
          </p:cNvPr>
          <p:cNvSpPr/>
          <p:nvPr/>
        </p:nvSpPr>
        <p:spPr>
          <a:xfrm>
            <a:off x="0" y="6057899"/>
            <a:ext cx="9720263" cy="552449"/>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メタバースを統合することで</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a:p>
            <a:pPr algn="ct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来訪者</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は </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一年を通して</a:t>
            </a: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インジェ</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郡の自然資源に関わることができる</a:t>
            </a:r>
            <a:r>
              <a:rPr lang="en-US" altLang="ko-KR" sz="1600" dirty="0">
                <a:solidFill>
                  <a:schemeClr val="tx1"/>
                </a:solidFill>
                <a:latin typeface="Pretendard Medium" panose="02000603000000020004" pitchFamily="2" charset="-127"/>
                <a:ea typeface="Pretendard Medium" panose="02000603000000020004" pitchFamily="2" charset="-127"/>
                <a:cs typeface="Pretendard Medium" panose="02000603000000020004" pitchFamily="2" charset="-127"/>
              </a:rPr>
              <a:t>。</a:t>
            </a:r>
          </a:p>
        </p:txBody>
      </p:sp>
      <p:sp>
        <p:nvSpPr>
          <p:cNvPr id="3" name="正方形/長方形 2">
            <a:extLst>
              <a:ext uri="{FF2B5EF4-FFF2-40B4-BE49-F238E27FC236}">
                <a16:creationId xmlns:a16="http://schemas.microsoft.com/office/drawing/2014/main" id="{795E2EF8-C73F-8C90-E497-BF6B84D5813A}"/>
              </a:ext>
            </a:extLst>
          </p:cNvPr>
          <p:cNvSpPr/>
          <p:nvPr/>
        </p:nvSpPr>
        <p:spPr>
          <a:xfrm>
            <a:off x="765465" y="912235"/>
            <a:ext cx="2954480" cy="2723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b="1" dirty="0">
                <a:solidFill>
                  <a:srgbClr val="81AE78"/>
                </a:solidFill>
              </a:rPr>
              <a:t>オールシーズンのコンテンツ開発</a:t>
            </a:r>
          </a:p>
        </p:txBody>
      </p:sp>
      <p:sp>
        <p:nvSpPr>
          <p:cNvPr id="4" name="正方形/長方形 3">
            <a:extLst>
              <a:ext uri="{FF2B5EF4-FFF2-40B4-BE49-F238E27FC236}">
                <a16:creationId xmlns:a16="http://schemas.microsoft.com/office/drawing/2014/main" id="{D1627154-D73A-14D9-6737-0DF3E3682133}"/>
              </a:ext>
            </a:extLst>
          </p:cNvPr>
          <p:cNvSpPr/>
          <p:nvPr/>
        </p:nvSpPr>
        <p:spPr>
          <a:xfrm>
            <a:off x="2347416" y="159335"/>
            <a:ext cx="6975046" cy="290665"/>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100" dirty="0">
                <a:solidFill>
                  <a:schemeClr val="tx1"/>
                </a:solidFill>
              </a:rPr>
              <a:t>1) </a:t>
            </a:r>
            <a:r>
              <a:rPr kumimoji="1" lang="ja-JP" altLang="en-US" sz="1100" dirty="0">
                <a:solidFill>
                  <a:schemeClr val="tx1"/>
                </a:solidFill>
              </a:rPr>
              <a:t>ワ</a:t>
            </a:r>
            <a:r>
              <a:rPr kumimoji="1" lang="ja-JP" altLang="en-US" sz="1100" dirty="0">
                <a:solidFill>
                  <a:schemeClr val="tx1"/>
                </a:solidFill>
                <a:latin typeface="+mn-ea"/>
              </a:rPr>
              <a:t>カサギ祭りを盛り上げる ｜ </a:t>
            </a:r>
            <a:r>
              <a:rPr kumimoji="1" lang="en-US" altLang="ja-JP" sz="1100" b="1" dirty="0">
                <a:solidFill>
                  <a:schemeClr val="tx1"/>
                </a:solidFill>
                <a:latin typeface="+mn-ea"/>
              </a:rPr>
              <a:t>2) </a:t>
            </a:r>
            <a:r>
              <a:rPr kumimoji="1" lang="ja-JP" altLang="en-US" sz="1100" b="1" dirty="0">
                <a:solidFill>
                  <a:schemeClr val="tx1"/>
                </a:solidFill>
                <a:latin typeface="+mn-ea"/>
              </a:rPr>
              <a:t>オールシーズンのコンテンツ開発</a:t>
            </a:r>
            <a:r>
              <a:rPr kumimoji="1" lang="ja-JP" altLang="en-US" sz="1100" dirty="0">
                <a:solidFill>
                  <a:schemeClr val="tx1"/>
                </a:solidFill>
                <a:latin typeface="+mn-ea"/>
              </a:rPr>
              <a:t>｜</a:t>
            </a:r>
            <a:r>
              <a:rPr kumimoji="1" lang="en-US" altLang="ja-JP" sz="1100" dirty="0">
                <a:solidFill>
                  <a:schemeClr val="tx1"/>
                </a:solidFill>
                <a:latin typeface="+mn-ea"/>
              </a:rPr>
              <a:t>3) </a:t>
            </a:r>
            <a:r>
              <a:rPr kumimoji="1" lang="ja-JP" altLang="en-US" sz="1100" dirty="0">
                <a:solidFill>
                  <a:schemeClr val="tx1"/>
                </a:solidFill>
                <a:latin typeface="+mn-ea"/>
              </a:rPr>
              <a:t>ヴィーガン村とヴィーガン料理</a:t>
            </a:r>
          </a:p>
        </p:txBody>
      </p:sp>
      <p:sp>
        <p:nvSpPr>
          <p:cNvPr id="5" name="正方形/長方形 4">
            <a:extLst>
              <a:ext uri="{FF2B5EF4-FFF2-40B4-BE49-F238E27FC236}">
                <a16:creationId xmlns:a16="http://schemas.microsoft.com/office/drawing/2014/main" id="{82589B4F-2DC0-5E64-8B67-72569F76B259}"/>
              </a:ext>
            </a:extLst>
          </p:cNvPr>
          <p:cNvSpPr/>
          <p:nvPr/>
        </p:nvSpPr>
        <p:spPr>
          <a:xfrm>
            <a:off x="744684" y="177672"/>
            <a:ext cx="1711914" cy="261520"/>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コンテンツの視点</a:t>
            </a:r>
          </a:p>
        </p:txBody>
      </p:sp>
      <p:sp>
        <p:nvSpPr>
          <p:cNvPr id="6" name="正方形/長方形 5">
            <a:extLst>
              <a:ext uri="{FF2B5EF4-FFF2-40B4-BE49-F238E27FC236}">
                <a16:creationId xmlns:a16="http://schemas.microsoft.com/office/drawing/2014/main" id="{4224C0C9-E3EF-CA8B-8CAC-CD6FF1ACDCD9}"/>
              </a:ext>
            </a:extLst>
          </p:cNvPr>
          <p:cNvSpPr/>
          <p:nvPr/>
        </p:nvSpPr>
        <p:spPr>
          <a:xfrm>
            <a:off x="476975" y="1215737"/>
            <a:ext cx="8770933" cy="46223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r>
              <a:rPr kumimoji="1" lang="ja-JP" altLang="en-US" sz="1200" b="1" dirty="0">
                <a:solidFill>
                  <a:schemeClr val="tx1"/>
                </a:solidFill>
              </a:rPr>
              <a:t>ワカサギ祭りの主要コンテンツを日常生活に取り入れ、非伝統的な祭りと結びつける。</a:t>
            </a:r>
            <a:endParaRPr kumimoji="1" lang="ja-JP" altLang="en-US" sz="1050" dirty="0">
              <a:solidFill>
                <a:schemeClr val="tx1"/>
              </a:solidFill>
            </a:endParaRPr>
          </a:p>
        </p:txBody>
      </p:sp>
      <p:sp>
        <p:nvSpPr>
          <p:cNvPr id="8" name="正方形/長方形 7">
            <a:extLst>
              <a:ext uri="{FF2B5EF4-FFF2-40B4-BE49-F238E27FC236}">
                <a16:creationId xmlns:a16="http://schemas.microsoft.com/office/drawing/2014/main" id="{4D2B34DC-A701-D126-A49E-0952B4559D7C}"/>
              </a:ext>
            </a:extLst>
          </p:cNvPr>
          <p:cNvSpPr/>
          <p:nvPr/>
        </p:nvSpPr>
        <p:spPr>
          <a:xfrm>
            <a:off x="1396495" y="4441680"/>
            <a:ext cx="6927272" cy="2723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sz="1100" b="1" dirty="0">
                <a:solidFill>
                  <a:srgbClr val="4A8440"/>
                </a:solidFill>
              </a:rPr>
              <a:t>AR/VR</a:t>
            </a:r>
            <a:r>
              <a:rPr kumimoji="1" lang="ja-JP" altLang="en-US" sz="1100" b="1" dirty="0">
                <a:solidFill>
                  <a:srgbClr val="4A8440"/>
                </a:solidFill>
              </a:rPr>
              <a:t>技術を活用した非接触型の「ワカサギ祭り」体験がもたらす期待される効果。</a:t>
            </a:r>
          </a:p>
        </p:txBody>
      </p:sp>
      <p:sp>
        <p:nvSpPr>
          <p:cNvPr id="10" name="正方形/長方形 9">
            <a:extLst>
              <a:ext uri="{FF2B5EF4-FFF2-40B4-BE49-F238E27FC236}">
                <a16:creationId xmlns:a16="http://schemas.microsoft.com/office/drawing/2014/main" id="{40FA74DD-547B-3495-4956-4A5AB3B2E435}"/>
              </a:ext>
            </a:extLst>
          </p:cNvPr>
          <p:cNvSpPr/>
          <p:nvPr/>
        </p:nvSpPr>
        <p:spPr>
          <a:xfrm>
            <a:off x="1153391" y="4860866"/>
            <a:ext cx="1527464" cy="27232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r"/>
            <a:r>
              <a:rPr kumimoji="1" lang="ja-JP" altLang="en-US" sz="1200" b="1" dirty="0">
                <a:solidFill>
                  <a:schemeClr val="tx1"/>
                </a:solidFill>
              </a:rPr>
              <a:t>経験する</a:t>
            </a:r>
            <a:endParaRPr kumimoji="1" lang="ja-JP" altLang="en-US" sz="1050" dirty="0">
              <a:solidFill>
                <a:schemeClr val="tx1"/>
              </a:solidFill>
            </a:endParaRPr>
          </a:p>
        </p:txBody>
      </p:sp>
      <p:sp>
        <p:nvSpPr>
          <p:cNvPr id="11" name="正方形/長方形 10">
            <a:extLst>
              <a:ext uri="{FF2B5EF4-FFF2-40B4-BE49-F238E27FC236}">
                <a16:creationId xmlns:a16="http://schemas.microsoft.com/office/drawing/2014/main" id="{4C791BD2-902E-C7AB-B4C4-B62C07898180}"/>
              </a:ext>
            </a:extLst>
          </p:cNvPr>
          <p:cNvSpPr/>
          <p:nvPr/>
        </p:nvSpPr>
        <p:spPr>
          <a:xfrm>
            <a:off x="1690254" y="5187053"/>
            <a:ext cx="2123209" cy="27232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ctr"/>
            <a:r>
              <a:rPr kumimoji="1" lang="ja-JP" altLang="en-US" sz="1200" b="1" dirty="0">
                <a:solidFill>
                  <a:schemeClr val="tx1"/>
                </a:solidFill>
              </a:rPr>
              <a:t>いつでもどこでも</a:t>
            </a:r>
            <a:endParaRPr kumimoji="1" lang="ja-JP" altLang="en-US" sz="1050" dirty="0">
              <a:solidFill>
                <a:schemeClr val="tx1"/>
              </a:solidFill>
            </a:endParaRPr>
          </a:p>
        </p:txBody>
      </p:sp>
      <p:sp>
        <p:nvSpPr>
          <p:cNvPr id="12" name="正方形/長方形 11">
            <a:extLst>
              <a:ext uri="{FF2B5EF4-FFF2-40B4-BE49-F238E27FC236}">
                <a16:creationId xmlns:a16="http://schemas.microsoft.com/office/drawing/2014/main" id="{DAED8011-82D9-5965-0A4C-6F2274B13020}"/>
              </a:ext>
            </a:extLst>
          </p:cNvPr>
          <p:cNvSpPr/>
          <p:nvPr/>
        </p:nvSpPr>
        <p:spPr>
          <a:xfrm>
            <a:off x="4892477" y="4860866"/>
            <a:ext cx="1411341" cy="27232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r"/>
            <a:r>
              <a:rPr kumimoji="1" lang="ja-JP" altLang="en-US" sz="1200" b="1" dirty="0">
                <a:solidFill>
                  <a:schemeClr val="tx1"/>
                </a:solidFill>
              </a:rPr>
              <a:t>最大限に引き出す</a:t>
            </a:r>
            <a:endParaRPr kumimoji="1" lang="ja-JP" altLang="en-US" sz="1050" dirty="0">
              <a:solidFill>
                <a:schemeClr val="tx1"/>
              </a:solidFill>
            </a:endParaRPr>
          </a:p>
        </p:txBody>
      </p:sp>
      <p:sp>
        <p:nvSpPr>
          <p:cNvPr id="13" name="正方形/長方形 12">
            <a:extLst>
              <a:ext uri="{FF2B5EF4-FFF2-40B4-BE49-F238E27FC236}">
                <a16:creationId xmlns:a16="http://schemas.microsoft.com/office/drawing/2014/main" id="{A741374C-78A0-749A-39B2-4A05DD75165F}"/>
              </a:ext>
            </a:extLst>
          </p:cNvPr>
          <p:cNvSpPr/>
          <p:nvPr/>
        </p:nvSpPr>
        <p:spPr>
          <a:xfrm>
            <a:off x="5722453" y="5187053"/>
            <a:ext cx="2123208" cy="27232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ctr"/>
            <a:r>
              <a:rPr kumimoji="1" lang="ja-JP" altLang="en-US" sz="1200" b="1" dirty="0">
                <a:solidFill>
                  <a:schemeClr val="tx1"/>
                </a:solidFill>
              </a:rPr>
              <a:t>祭りの会場で</a:t>
            </a:r>
            <a:endParaRPr kumimoji="1" lang="ja-JP" altLang="en-US" sz="1050" dirty="0">
              <a:solidFill>
                <a:schemeClr val="tx1"/>
              </a:solidFill>
            </a:endParaRPr>
          </a:p>
        </p:txBody>
      </p:sp>
      <p:sp>
        <p:nvSpPr>
          <p:cNvPr id="14" name="正方形/長方形 13">
            <a:extLst>
              <a:ext uri="{FF2B5EF4-FFF2-40B4-BE49-F238E27FC236}">
                <a16:creationId xmlns:a16="http://schemas.microsoft.com/office/drawing/2014/main" id="{5983DCAB-D263-256B-3F7A-04A4EA2FEBDB}"/>
              </a:ext>
            </a:extLst>
          </p:cNvPr>
          <p:cNvSpPr/>
          <p:nvPr/>
        </p:nvSpPr>
        <p:spPr>
          <a:xfrm>
            <a:off x="5208124" y="5525517"/>
            <a:ext cx="3523499" cy="47419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r>
              <a:rPr kumimoji="1" lang="ja-JP" altLang="en-US" sz="800" dirty="0">
                <a:solidFill>
                  <a:schemeClr val="tx1"/>
                </a:solidFill>
              </a:rPr>
              <a:t>物理的な魅力：これは、目に見える形での体験を好む消費者の傾向を表す有形の製品の魅力を目指す。</a:t>
            </a:r>
          </a:p>
        </p:txBody>
      </p:sp>
      <p:sp>
        <p:nvSpPr>
          <p:cNvPr id="15" name="フローチャート: 端子 14">
            <a:extLst>
              <a:ext uri="{FF2B5EF4-FFF2-40B4-BE49-F238E27FC236}">
                <a16:creationId xmlns:a16="http://schemas.microsoft.com/office/drawing/2014/main" id="{FC8B3D04-4357-B73C-29D3-4FD1C2DE10E4}"/>
              </a:ext>
            </a:extLst>
          </p:cNvPr>
          <p:cNvSpPr/>
          <p:nvPr/>
        </p:nvSpPr>
        <p:spPr>
          <a:xfrm>
            <a:off x="2773979" y="4829927"/>
            <a:ext cx="1656000" cy="306000"/>
          </a:xfrm>
          <a:prstGeom prst="flowChartTerminator">
            <a:avLst/>
          </a:prstGeom>
          <a:solidFill>
            <a:srgbClr val="4C843F"/>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200" b="1" dirty="0">
                <a:solidFill>
                  <a:schemeClr val="bg1"/>
                </a:solidFill>
              </a:rPr>
              <a:t>四季</a:t>
            </a:r>
          </a:p>
        </p:txBody>
      </p:sp>
      <p:sp>
        <p:nvSpPr>
          <p:cNvPr id="16" name="フローチャート: 端子 15">
            <a:extLst>
              <a:ext uri="{FF2B5EF4-FFF2-40B4-BE49-F238E27FC236}">
                <a16:creationId xmlns:a16="http://schemas.microsoft.com/office/drawing/2014/main" id="{6020E304-7217-EE96-67B5-D2BFA38CD799}"/>
              </a:ext>
            </a:extLst>
          </p:cNvPr>
          <p:cNvSpPr/>
          <p:nvPr/>
        </p:nvSpPr>
        <p:spPr>
          <a:xfrm>
            <a:off x="6364782" y="4846171"/>
            <a:ext cx="1872000" cy="306000"/>
          </a:xfrm>
          <a:prstGeom prst="flowChartTerminator">
            <a:avLst/>
          </a:prstGeom>
          <a:solidFill>
            <a:srgbClr val="4C843F"/>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200" b="1" dirty="0">
                <a:solidFill>
                  <a:schemeClr val="bg1"/>
                </a:solidFill>
              </a:rPr>
              <a:t>物理的な魅力</a:t>
            </a:r>
          </a:p>
        </p:txBody>
      </p:sp>
      <p:sp>
        <p:nvSpPr>
          <p:cNvPr id="17" name="正方形/長方形 16">
            <a:extLst>
              <a:ext uri="{FF2B5EF4-FFF2-40B4-BE49-F238E27FC236}">
                <a16:creationId xmlns:a16="http://schemas.microsoft.com/office/drawing/2014/main" id="{21DD340D-F335-5CBC-AF32-6BD564250DEB}"/>
              </a:ext>
            </a:extLst>
          </p:cNvPr>
          <p:cNvSpPr/>
          <p:nvPr/>
        </p:nvSpPr>
        <p:spPr>
          <a:xfrm>
            <a:off x="3813463" y="3687935"/>
            <a:ext cx="966355" cy="15522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800" dirty="0">
                <a:solidFill>
                  <a:schemeClr val="tx1"/>
                </a:solidFill>
              </a:rPr>
              <a:t>イメージ図</a:t>
            </a:r>
          </a:p>
        </p:txBody>
      </p:sp>
      <p:sp>
        <p:nvSpPr>
          <p:cNvPr id="18" name="正方形/長方形 17">
            <a:extLst>
              <a:ext uri="{FF2B5EF4-FFF2-40B4-BE49-F238E27FC236}">
                <a16:creationId xmlns:a16="http://schemas.microsoft.com/office/drawing/2014/main" id="{0907BA29-68D6-3E03-1777-6BD5993B22E3}"/>
              </a:ext>
            </a:extLst>
          </p:cNvPr>
          <p:cNvSpPr/>
          <p:nvPr/>
        </p:nvSpPr>
        <p:spPr>
          <a:xfrm>
            <a:off x="8208000" y="3687935"/>
            <a:ext cx="966355" cy="155228"/>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800" dirty="0">
                <a:solidFill>
                  <a:schemeClr val="tx1"/>
                </a:solidFill>
              </a:rPr>
              <a:t>イメージ図</a:t>
            </a:r>
          </a:p>
        </p:txBody>
      </p:sp>
    </p:spTree>
    <p:extLst>
      <p:ext uri="{BB962C8B-B14F-4D97-AF65-F5344CB8AC3E}">
        <p14:creationId xmlns:p14="http://schemas.microsoft.com/office/powerpoint/2010/main" val="1317134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그림 8">
            <a:extLst>
              <a:ext uri="{FF2B5EF4-FFF2-40B4-BE49-F238E27FC236}">
                <a16:creationId xmlns:a16="http://schemas.microsoft.com/office/drawing/2014/main" id="{8729D068-06F2-696B-1D34-F6931E0B4B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094" y="0"/>
            <a:ext cx="9694074" cy="6858000"/>
          </a:xfrm>
          <a:prstGeom prst="rect">
            <a:avLst/>
          </a:prstGeom>
        </p:spPr>
      </p:pic>
      <p:pic>
        <p:nvPicPr>
          <p:cNvPr id="8" name="그림 7">
            <a:extLst>
              <a:ext uri="{FF2B5EF4-FFF2-40B4-BE49-F238E27FC236}">
                <a16:creationId xmlns:a16="http://schemas.microsoft.com/office/drawing/2014/main" id="{6E52CCF1-E411-CE61-96EC-2A85D82AAC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6141" y="1739575"/>
            <a:ext cx="2037122" cy="2680024"/>
          </a:xfrm>
          <a:prstGeom prst="rect">
            <a:avLst/>
          </a:prstGeom>
        </p:spPr>
      </p:pic>
      <p:pic>
        <p:nvPicPr>
          <p:cNvPr id="12" name="그림 11">
            <a:extLst>
              <a:ext uri="{FF2B5EF4-FFF2-40B4-BE49-F238E27FC236}">
                <a16:creationId xmlns:a16="http://schemas.microsoft.com/office/drawing/2014/main" id="{339DE5D8-4AE9-2B9A-FF49-C15D772884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76564" y="1739575"/>
            <a:ext cx="4250524" cy="2680024"/>
          </a:xfrm>
          <a:prstGeom prst="rect">
            <a:avLst/>
          </a:prstGeom>
        </p:spPr>
      </p:pic>
      <p:sp>
        <p:nvSpPr>
          <p:cNvPr id="13" name="슬라이드 번호 개체 틀 1">
            <a:extLst>
              <a:ext uri="{FF2B5EF4-FFF2-40B4-BE49-F238E27FC236}">
                <a16:creationId xmlns:a16="http://schemas.microsoft.com/office/drawing/2014/main" id="{5D619855-1BDC-2A08-592B-10C3CB89BF01}"/>
              </a:ext>
            </a:extLst>
          </p:cNvPr>
          <p:cNvSpPr>
            <a:spLocks noGrp="1"/>
          </p:cNvSpPr>
          <p:nvPr>
            <p:ph type="sldNum" sz="quarter" idx="12"/>
          </p:nvPr>
        </p:nvSpPr>
        <p:spPr>
          <a:xfrm>
            <a:off x="7533204" y="6492875"/>
            <a:ext cx="2187059" cy="365125"/>
          </a:xfrm>
        </p:spPr>
        <p:txBody>
          <a:bodyPr/>
          <a:lstStyle/>
          <a:p>
            <a:fld id="{24DE9D47-520E-4E1F-8775-AADDF24C42C0}" type="slidenum">
              <a:rPr lang="ko-KR" altLang="en-US" smtClean="0"/>
              <a:t>19</a:t>
            </a:fld>
            <a:endParaRPr lang="ko-KR" altLang="en-US" dirty="0"/>
          </a:p>
        </p:txBody>
      </p:sp>
      <p:sp>
        <p:nvSpPr>
          <p:cNvPr id="11" name="직사각형 10">
            <a:extLst>
              <a:ext uri="{FF2B5EF4-FFF2-40B4-BE49-F238E27FC236}">
                <a16:creationId xmlns:a16="http://schemas.microsoft.com/office/drawing/2014/main" id="{3631D150-B899-D9FF-7D55-6C4462ABA52A}"/>
              </a:ext>
            </a:extLst>
          </p:cNvPr>
          <p:cNvSpPr/>
          <p:nvPr/>
        </p:nvSpPr>
        <p:spPr>
          <a:xfrm>
            <a:off x="0" y="5629275"/>
            <a:ext cx="9720263" cy="98107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地理的優位性を生かし、ビーガンのトレンドを取り入れることで</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インジェ</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は野生動物保護村を設立し</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a:p>
            <a:pPr algn="ct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純粋な」デスティネーションへと進化することを目指している</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 </a:t>
            </a:r>
          </a:p>
        </p:txBody>
      </p:sp>
      <p:sp>
        <p:nvSpPr>
          <p:cNvPr id="2" name="正方形/長方形 1">
            <a:extLst>
              <a:ext uri="{FF2B5EF4-FFF2-40B4-BE49-F238E27FC236}">
                <a16:creationId xmlns:a16="http://schemas.microsoft.com/office/drawing/2014/main" id="{A1DBB661-C00C-B229-0386-39AFC0B174D4}"/>
              </a:ext>
            </a:extLst>
          </p:cNvPr>
          <p:cNvSpPr/>
          <p:nvPr/>
        </p:nvSpPr>
        <p:spPr>
          <a:xfrm>
            <a:off x="734293" y="862408"/>
            <a:ext cx="3661062" cy="30137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b="1" dirty="0">
                <a:solidFill>
                  <a:srgbClr val="81AE78"/>
                </a:solidFill>
              </a:rPr>
              <a:t>ヴィーガン村とヴィーガン料理</a:t>
            </a:r>
          </a:p>
        </p:txBody>
      </p:sp>
      <p:sp>
        <p:nvSpPr>
          <p:cNvPr id="4" name="正方形/長方形 3">
            <a:extLst>
              <a:ext uri="{FF2B5EF4-FFF2-40B4-BE49-F238E27FC236}">
                <a16:creationId xmlns:a16="http://schemas.microsoft.com/office/drawing/2014/main" id="{92A85C6D-3D0B-E230-D982-1591F337B1B6}"/>
              </a:ext>
            </a:extLst>
          </p:cNvPr>
          <p:cNvSpPr/>
          <p:nvPr/>
        </p:nvSpPr>
        <p:spPr>
          <a:xfrm>
            <a:off x="744683" y="177671"/>
            <a:ext cx="2018613"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コンテンツの視点</a:t>
            </a:r>
          </a:p>
        </p:txBody>
      </p:sp>
      <p:sp>
        <p:nvSpPr>
          <p:cNvPr id="5" name="正方形/長方形 4">
            <a:extLst>
              <a:ext uri="{FF2B5EF4-FFF2-40B4-BE49-F238E27FC236}">
                <a16:creationId xmlns:a16="http://schemas.microsoft.com/office/drawing/2014/main" id="{B7E0887C-2659-1DB9-4483-A0CB03885656}"/>
              </a:ext>
            </a:extLst>
          </p:cNvPr>
          <p:cNvSpPr/>
          <p:nvPr/>
        </p:nvSpPr>
        <p:spPr>
          <a:xfrm>
            <a:off x="476975" y="1269954"/>
            <a:ext cx="4250113" cy="4439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r>
              <a:rPr kumimoji="1" lang="ja-JP" altLang="en-US" sz="1200" b="1" dirty="0">
                <a:solidFill>
                  <a:schemeClr val="tx1"/>
                </a:solidFill>
              </a:rPr>
              <a:t>ビーガン産業を育成し、雇用創出と市場拡大を図る</a:t>
            </a:r>
            <a:endParaRPr kumimoji="1" lang="ja-JP" altLang="en-US" sz="1050" dirty="0">
              <a:solidFill>
                <a:schemeClr val="tx1"/>
              </a:solidFill>
            </a:endParaRPr>
          </a:p>
        </p:txBody>
      </p:sp>
      <p:sp>
        <p:nvSpPr>
          <p:cNvPr id="6" name="正方形/長方形 5">
            <a:extLst>
              <a:ext uri="{FF2B5EF4-FFF2-40B4-BE49-F238E27FC236}">
                <a16:creationId xmlns:a16="http://schemas.microsoft.com/office/drawing/2014/main" id="{A6A28B82-2ADE-604C-8DF3-885B0F2D10B5}"/>
              </a:ext>
            </a:extLst>
          </p:cNvPr>
          <p:cNvSpPr/>
          <p:nvPr/>
        </p:nvSpPr>
        <p:spPr>
          <a:xfrm>
            <a:off x="5016141" y="1269954"/>
            <a:ext cx="4250113" cy="4439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ctr"/>
            <a:r>
              <a:rPr kumimoji="1" lang="ja-JP" altLang="en-US" sz="1200" b="1" dirty="0">
                <a:solidFill>
                  <a:schemeClr val="tx1"/>
                </a:solidFill>
              </a:rPr>
              <a:t>「コップルソ </a:t>
            </a:r>
            <a:r>
              <a:rPr kumimoji="1" lang="en-US" altLang="ja-JP" sz="1200" b="1" dirty="0">
                <a:solidFill>
                  <a:schemeClr val="tx1"/>
                </a:solidFill>
              </a:rPr>
              <a:t>(</a:t>
            </a:r>
            <a:r>
              <a:rPr kumimoji="1" lang="en-US" altLang="ja-JP" sz="1200" b="1" dirty="0" err="1">
                <a:solidFill>
                  <a:schemeClr val="tx1"/>
                </a:solidFill>
              </a:rPr>
              <a:t>Kkot</a:t>
            </a:r>
            <a:r>
              <a:rPr kumimoji="1" lang="ja-JP" altLang="en-US" sz="1200" b="1" dirty="0">
                <a:solidFill>
                  <a:schemeClr val="tx1"/>
                </a:solidFill>
              </a:rPr>
              <a:t> </a:t>
            </a:r>
            <a:r>
              <a:rPr kumimoji="1" lang="en-US" altLang="ja-JP" sz="1200" b="1" dirty="0">
                <a:solidFill>
                  <a:schemeClr val="tx1"/>
                </a:solidFill>
              </a:rPr>
              <a:t>Pul</a:t>
            </a:r>
            <a:r>
              <a:rPr kumimoji="1" lang="ja-JP" altLang="en-US" sz="1200" b="1" dirty="0">
                <a:solidFill>
                  <a:schemeClr val="tx1"/>
                </a:solidFill>
              </a:rPr>
              <a:t> </a:t>
            </a:r>
            <a:r>
              <a:rPr kumimoji="1" lang="en-US" altLang="ja-JP" sz="1200" b="1" dirty="0">
                <a:solidFill>
                  <a:schemeClr val="tx1"/>
                </a:solidFill>
              </a:rPr>
              <a:t>So)</a:t>
            </a:r>
            <a:r>
              <a:rPr kumimoji="1" lang="ja-JP" altLang="en-US" sz="1200" b="1" dirty="0">
                <a:solidFill>
                  <a:schemeClr val="tx1"/>
                </a:solidFill>
              </a:rPr>
              <a:t>」のあるシンウォルリ村が</a:t>
            </a:r>
            <a:endParaRPr kumimoji="1" lang="en-US" altLang="ja-JP" sz="1200" b="1" dirty="0">
              <a:solidFill>
                <a:schemeClr val="tx1"/>
              </a:solidFill>
            </a:endParaRPr>
          </a:p>
          <a:p>
            <a:pPr algn="ctr"/>
            <a:r>
              <a:rPr kumimoji="1" lang="ja-JP" altLang="en-US" sz="1200" b="1" dirty="0">
                <a:solidFill>
                  <a:schemeClr val="tx1"/>
                </a:solidFill>
              </a:rPr>
              <a:t>韓国初の「ヴィーガン村」となる</a:t>
            </a:r>
            <a:endParaRPr kumimoji="1" lang="ja-JP" altLang="en-US" sz="1050" dirty="0">
              <a:solidFill>
                <a:schemeClr val="tx1"/>
              </a:solidFill>
            </a:endParaRPr>
          </a:p>
        </p:txBody>
      </p:sp>
      <p:sp>
        <p:nvSpPr>
          <p:cNvPr id="7" name="正方形/長方形 6">
            <a:extLst>
              <a:ext uri="{FF2B5EF4-FFF2-40B4-BE49-F238E27FC236}">
                <a16:creationId xmlns:a16="http://schemas.microsoft.com/office/drawing/2014/main" id="{261AD773-F6B3-F0D0-4917-E46E1FC5A6EF}"/>
              </a:ext>
            </a:extLst>
          </p:cNvPr>
          <p:cNvSpPr/>
          <p:nvPr/>
        </p:nvSpPr>
        <p:spPr>
          <a:xfrm>
            <a:off x="5072348" y="4793941"/>
            <a:ext cx="4250113" cy="79299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r>
              <a:rPr kumimoji="1" lang="ja-JP" altLang="en-US" sz="1050" dirty="0">
                <a:solidFill>
                  <a:schemeClr val="tx1"/>
                </a:solidFill>
              </a:rPr>
              <a:t>動物と環境を守る文化を広めるため、村の若者たちが中心となり、韓国初のビーガン村として生まれ変わり、ビーガン料理や文化を体験できる村となる。</a:t>
            </a:r>
          </a:p>
        </p:txBody>
      </p:sp>
      <p:sp>
        <p:nvSpPr>
          <p:cNvPr id="10" name="正方形/長方形 9">
            <a:extLst>
              <a:ext uri="{FF2B5EF4-FFF2-40B4-BE49-F238E27FC236}">
                <a16:creationId xmlns:a16="http://schemas.microsoft.com/office/drawing/2014/main" id="{4F0F7E06-C57A-76FA-C782-A937760BCC3A}"/>
              </a:ext>
            </a:extLst>
          </p:cNvPr>
          <p:cNvSpPr/>
          <p:nvPr/>
        </p:nvSpPr>
        <p:spPr>
          <a:xfrm>
            <a:off x="576000" y="4802466"/>
            <a:ext cx="4250113" cy="78557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r>
              <a:rPr kumimoji="1" lang="en-US" altLang="ja-JP" sz="1050" dirty="0">
                <a:solidFill>
                  <a:schemeClr val="tx1"/>
                </a:solidFill>
              </a:rPr>
              <a:t>2026</a:t>
            </a:r>
            <a:r>
              <a:rPr kumimoji="1" lang="ja-JP" altLang="en-US" sz="1050" dirty="0">
                <a:solidFill>
                  <a:schemeClr val="tx1"/>
                </a:solidFill>
              </a:rPr>
              <a:t>年までにウォントン村にインジェ・ビーガン学校と研究所を設立し、若者の教育と創業支援を行う準備中</a:t>
            </a:r>
            <a:endParaRPr kumimoji="1" lang="en-US" altLang="ja-JP" sz="1050" dirty="0">
              <a:solidFill>
                <a:schemeClr val="tx1"/>
              </a:solidFill>
            </a:endParaRPr>
          </a:p>
          <a:p>
            <a:endParaRPr kumimoji="1" lang="en-US" altLang="ja-JP" sz="1050" dirty="0">
              <a:solidFill>
                <a:schemeClr val="tx1"/>
              </a:solidFill>
            </a:endParaRPr>
          </a:p>
          <a:p>
            <a:r>
              <a:rPr kumimoji="1" lang="ja-JP" altLang="en-US" sz="1050" dirty="0">
                <a:solidFill>
                  <a:schemeClr val="tx1"/>
                </a:solidFill>
              </a:rPr>
              <a:t>ナムミョンにシンウォルリ青年村を造成（</a:t>
            </a:r>
            <a:r>
              <a:rPr kumimoji="1" lang="en-US" altLang="ja-JP" sz="1050" dirty="0">
                <a:solidFill>
                  <a:schemeClr val="tx1"/>
                </a:solidFill>
              </a:rPr>
              <a:t>2026</a:t>
            </a:r>
            <a:r>
              <a:rPr kumimoji="1" lang="ja-JP" altLang="en-US" sz="1050" dirty="0">
                <a:solidFill>
                  <a:schemeClr val="tx1"/>
                </a:solidFill>
              </a:rPr>
              <a:t>年に完成</a:t>
            </a:r>
          </a:p>
        </p:txBody>
      </p:sp>
      <p:sp>
        <p:nvSpPr>
          <p:cNvPr id="14" name="フローチャート: 端子 13">
            <a:extLst>
              <a:ext uri="{FF2B5EF4-FFF2-40B4-BE49-F238E27FC236}">
                <a16:creationId xmlns:a16="http://schemas.microsoft.com/office/drawing/2014/main" id="{9B820A04-D8F3-9925-954C-360E342FA50E}"/>
              </a:ext>
            </a:extLst>
          </p:cNvPr>
          <p:cNvSpPr/>
          <p:nvPr/>
        </p:nvSpPr>
        <p:spPr>
          <a:xfrm>
            <a:off x="576000" y="4561334"/>
            <a:ext cx="733255" cy="162000"/>
          </a:xfrm>
          <a:prstGeom prst="flowChartTerminator">
            <a:avLst/>
          </a:prstGeom>
          <a:solidFill>
            <a:srgbClr val="4C843F"/>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800" b="1" dirty="0">
                <a:solidFill>
                  <a:schemeClr val="bg1"/>
                </a:solidFill>
              </a:rPr>
              <a:t>推移</a:t>
            </a:r>
          </a:p>
        </p:txBody>
      </p:sp>
      <p:sp>
        <p:nvSpPr>
          <p:cNvPr id="15" name="フローチャート: 端子 14">
            <a:extLst>
              <a:ext uri="{FF2B5EF4-FFF2-40B4-BE49-F238E27FC236}">
                <a16:creationId xmlns:a16="http://schemas.microsoft.com/office/drawing/2014/main" id="{6E0F7EA3-5598-7DB0-05B4-3558F948C225}"/>
              </a:ext>
            </a:extLst>
          </p:cNvPr>
          <p:cNvSpPr/>
          <p:nvPr/>
        </p:nvSpPr>
        <p:spPr>
          <a:xfrm>
            <a:off x="5072347" y="4561334"/>
            <a:ext cx="1188000" cy="162000"/>
          </a:xfrm>
          <a:prstGeom prst="flowChartTerminator">
            <a:avLst/>
          </a:prstGeom>
          <a:solidFill>
            <a:srgbClr val="4C843F"/>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800" b="1" dirty="0">
                <a:solidFill>
                  <a:schemeClr val="bg1"/>
                </a:solidFill>
              </a:rPr>
              <a:t>私たちがしていること</a:t>
            </a:r>
          </a:p>
        </p:txBody>
      </p:sp>
      <p:sp>
        <p:nvSpPr>
          <p:cNvPr id="16" name="正方形/長方形 15">
            <a:extLst>
              <a:ext uri="{FF2B5EF4-FFF2-40B4-BE49-F238E27FC236}">
                <a16:creationId xmlns:a16="http://schemas.microsoft.com/office/drawing/2014/main" id="{B3005534-5BFE-1E87-E6BB-C8378814CB16}"/>
              </a:ext>
            </a:extLst>
          </p:cNvPr>
          <p:cNvSpPr/>
          <p:nvPr/>
        </p:nvSpPr>
        <p:spPr>
          <a:xfrm>
            <a:off x="7197404" y="4048255"/>
            <a:ext cx="2016000" cy="371344"/>
          </a:xfrm>
          <a:prstGeom prst="rect">
            <a:avLst/>
          </a:prstGeom>
          <a:solidFill>
            <a:srgbClr val="48403A"/>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ctr" anchorCtr="0"/>
          <a:lstStyle/>
          <a:p>
            <a:pPr algn="ctr"/>
            <a:r>
              <a:rPr kumimoji="1" lang="ja-JP" altLang="en-US" sz="800" dirty="0">
                <a:solidFill>
                  <a:schemeClr val="bg1"/>
                </a:solidFill>
              </a:rPr>
              <a:t>牛たちに「コップルソ」という名前をつけ、同郡初の牛の保護区を設立</a:t>
            </a:r>
          </a:p>
        </p:txBody>
      </p:sp>
      <p:sp>
        <p:nvSpPr>
          <p:cNvPr id="3" name="正方形/長方形 2">
            <a:extLst>
              <a:ext uri="{FF2B5EF4-FFF2-40B4-BE49-F238E27FC236}">
                <a16:creationId xmlns:a16="http://schemas.microsoft.com/office/drawing/2014/main" id="{1E96C0B9-A248-C04E-EE20-B4ADA1342563}"/>
              </a:ext>
            </a:extLst>
          </p:cNvPr>
          <p:cNvSpPr/>
          <p:nvPr/>
        </p:nvSpPr>
        <p:spPr>
          <a:xfrm>
            <a:off x="2491992" y="159335"/>
            <a:ext cx="6830470" cy="324000"/>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en-US" altLang="ja-JP" sz="1100" dirty="0">
                <a:solidFill>
                  <a:schemeClr val="tx1"/>
                </a:solidFill>
              </a:rPr>
              <a:t>1) </a:t>
            </a:r>
            <a:r>
              <a:rPr kumimoji="1" lang="ja-JP" altLang="en-US" sz="1100" dirty="0">
                <a:solidFill>
                  <a:schemeClr val="tx1"/>
                </a:solidFill>
              </a:rPr>
              <a:t>ワ</a:t>
            </a:r>
            <a:r>
              <a:rPr kumimoji="1" lang="ja-JP" altLang="en-US" sz="1100" dirty="0">
                <a:solidFill>
                  <a:schemeClr val="tx1"/>
                </a:solidFill>
                <a:latin typeface="+mn-ea"/>
              </a:rPr>
              <a:t>カサギ祭りを盛り上げる ｜ </a:t>
            </a:r>
            <a:r>
              <a:rPr kumimoji="1" lang="en-US" altLang="ja-JP" sz="1100" dirty="0">
                <a:solidFill>
                  <a:schemeClr val="tx1"/>
                </a:solidFill>
                <a:latin typeface="+mn-ea"/>
              </a:rPr>
              <a:t>2) </a:t>
            </a:r>
            <a:r>
              <a:rPr kumimoji="1" lang="ja-JP" altLang="en-US" sz="1100" dirty="0">
                <a:solidFill>
                  <a:schemeClr val="tx1"/>
                </a:solidFill>
                <a:latin typeface="+mn-ea"/>
              </a:rPr>
              <a:t>オールシーズンのコンテンツ開発｜</a:t>
            </a:r>
            <a:r>
              <a:rPr kumimoji="1" lang="en-US" altLang="ja-JP" sz="1100" b="1" dirty="0">
                <a:solidFill>
                  <a:schemeClr val="tx1"/>
                </a:solidFill>
                <a:latin typeface="+mn-ea"/>
              </a:rPr>
              <a:t>3) </a:t>
            </a:r>
            <a:r>
              <a:rPr kumimoji="1" lang="ja-JP" altLang="en-US" sz="1100" b="1" dirty="0">
                <a:solidFill>
                  <a:schemeClr val="tx1"/>
                </a:solidFill>
                <a:latin typeface="+mn-ea"/>
              </a:rPr>
              <a:t>ヴィーガン村とヴィーガン料理</a:t>
            </a:r>
          </a:p>
        </p:txBody>
      </p:sp>
    </p:spTree>
    <p:extLst>
      <p:ext uri="{BB962C8B-B14F-4D97-AF65-F5344CB8AC3E}">
        <p14:creationId xmlns:p14="http://schemas.microsoft.com/office/powerpoint/2010/main" val="3274501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descr="크리스마스 트리, 크리스마스, 눈, 겨울이(가) 표시된 사진&#10;&#10;자동 생성된 설명">
            <a:extLst>
              <a:ext uri="{FF2B5EF4-FFF2-40B4-BE49-F238E27FC236}">
                <a16:creationId xmlns:a16="http://schemas.microsoft.com/office/drawing/2014/main" id="{48FDC869-22EB-7966-6C08-7BD490393796}"/>
              </a:ext>
            </a:extLst>
          </p:cNvPr>
          <p:cNvPicPr>
            <a:picLocks noChangeAspect="1"/>
          </p:cNvPicPr>
          <p:nvPr/>
        </p:nvPicPr>
        <p:blipFill>
          <a:blip r:embed="rId2" cstate="email">
            <a:alphaModFix amt="20000"/>
            <a:extLst>
              <a:ext uri="{28A0092B-C50C-407E-A947-70E740481C1C}">
                <a14:useLocalDpi xmlns:a14="http://schemas.microsoft.com/office/drawing/2010/main"/>
              </a:ext>
            </a:extLst>
          </a:blip>
          <a:stretch>
            <a:fillRect/>
          </a:stretch>
        </p:blipFill>
        <p:spPr>
          <a:xfrm>
            <a:off x="-1" y="-26154"/>
            <a:ext cx="9720263" cy="6884154"/>
          </a:xfrm>
          <a:prstGeom prst="rect">
            <a:avLst/>
          </a:prstGeom>
        </p:spPr>
      </p:pic>
      <p:pic>
        <p:nvPicPr>
          <p:cNvPr id="10" name="그래픽 9">
            <a:extLst>
              <a:ext uri="{FF2B5EF4-FFF2-40B4-BE49-F238E27FC236}">
                <a16:creationId xmlns:a16="http://schemas.microsoft.com/office/drawing/2014/main" id="{DFE4A301-4E18-A75E-8DAA-106025000F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27371" y="1610230"/>
            <a:ext cx="7400449" cy="3677098"/>
          </a:xfrm>
          <a:prstGeom prst="rect">
            <a:avLst/>
          </a:prstGeom>
        </p:spPr>
      </p:pic>
      <p:sp>
        <p:nvSpPr>
          <p:cNvPr id="4" name="슬라이드 번호 개체 틀 1">
            <a:extLst>
              <a:ext uri="{FF2B5EF4-FFF2-40B4-BE49-F238E27FC236}">
                <a16:creationId xmlns:a16="http://schemas.microsoft.com/office/drawing/2014/main" id="{CDA734BD-8C06-AC62-84AD-F2E29C9FB470}"/>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2</a:t>
            </a:fld>
            <a:endParaRPr lang="ko-KR" altLang="en-US" sz="1200" dirty="0">
              <a:solidFill>
                <a:schemeClr val="bg1">
                  <a:lumMod val="50000"/>
                </a:schemeClr>
              </a:solidFill>
            </a:endParaRPr>
          </a:p>
        </p:txBody>
      </p:sp>
      <p:sp>
        <p:nvSpPr>
          <p:cNvPr id="3" name="正方形/長方形 2">
            <a:extLst>
              <a:ext uri="{FF2B5EF4-FFF2-40B4-BE49-F238E27FC236}">
                <a16:creationId xmlns:a16="http://schemas.microsoft.com/office/drawing/2014/main" id="{11D848EA-9904-089F-CC38-49ECE79B3B8F}"/>
              </a:ext>
            </a:extLst>
          </p:cNvPr>
          <p:cNvSpPr/>
          <p:nvPr/>
        </p:nvSpPr>
        <p:spPr>
          <a:xfrm>
            <a:off x="5318449" y="1512000"/>
            <a:ext cx="3909371" cy="39016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t" anchorCtr="0"/>
          <a:lstStyle/>
          <a:p>
            <a:r>
              <a:rPr kumimoji="1" lang="ja-JP" altLang="en-US" b="1" dirty="0">
                <a:solidFill>
                  <a:schemeClr val="tx1"/>
                </a:solidFill>
                <a:latin typeface="游ゴシック" panose="020B0400000000000000" pitchFamily="50" charset="-128"/>
                <a:ea typeface="游ゴシック" panose="020B0400000000000000" pitchFamily="50" charset="-128"/>
              </a:rPr>
              <a:t>インジェ郡の事例の概要</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endParaRPr kumimoji="1" lang="en-US" altLang="ja-JP" b="1" dirty="0">
              <a:solidFill>
                <a:schemeClr val="tx1"/>
              </a:solidFill>
              <a:latin typeface="游ゴシック" panose="020B0400000000000000" pitchFamily="50" charset="-128"/>
              <a:ea typeface="游ゴシック" panose="020B0400000000000000" pitchFamily="50" charset="-128"/>
            </a:endParaRPr>
          </a:p>
          <a:p>
            <a:r>
              <a:rPr kumimoji="1" lang="ja-JP" altLang="en-US" b="1" dirty="0">
                <a:solidFill>
                  <a:schemeClr val="tx1"/>
                </a:solidFill>
                <a:latin typeface="游ゴシック" panose="020B0400000000000000" pitchFamily="50" charset="-128"/>
                <a:ea typeface="游ゴシック" panose="020B0400000000000000" pitchFamily="50" charset="-128"/>
              </a:rPr>
              <a:t>気候変動の観点から見たウィンターシティの現在の課題</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endParaRPr kumimoji="1" lang="en-US" altLang="ja-JP" b="1" dirty="0">
              <a:solidFill>
                <a:schemeClr val="tx1"/>
              </a:solidFill>
              <a:latin typeface="游ゴシック" panose="020B0400000000000000" pitchFamily="50" charset="-128"/>
              <a:ea typeface="游ゴシック" panose="020B0400000000000000" pitchFamily="50" charset="-128"/>
            </a:endParaRPr>
          </a:p>
          <a:p>
            <a:endParaRPr kumimoji="1" lang="en-US" altLang="ja-JP" b="1" dirty="0">
              <a:solidFill>
                <a:schemeClr val="tx1"/>
              </a:solidFill>
              <a:latin typeface="游ゴシック" panose="020B0400000000000000" pitchFamily="50" charset="-128"/>
              <a:ea typeface="游ゴシック" panose="020B0400000000000000" pitchFamily="50" charset="-128"/>
            </a:endParaRPr>
          </a:p>
          <a:p>
            <a:r>
              <a:rPr kumimoji="1" lang="ja-JP" altLang="en-US" b="1" dirty="0">
                <a:solidFill>
                  <a:schemeClr val="tx1"/>
                </a:solidFill>
                <a:latin typeface="游ゴシック" panose="020B0400000000000000" pitchFamily="50" charset="-128"/>
                <a:ea typeface="游ゴシック" panose="020B0400000000000000" pitchFamily="50" charset="-128"/>
              </a:rPr>
              <a:t>解決策</a:t>
            </a:r>
            <a:r>
              <a:rPr kumimoji="1" lang="en-US" altLang="ja-JP" b="1" dirty="0">
                <a:solidFill>
                  <a:schemeClr val="tx1"/>
                </a:solidFill>
                <a:latin typeface="游ゴシック" panose="020B0400000000000000" pitchFamily="50" charset="-128"/>
                <a:ea typeface="游ゴシック" panose="020B0400000000000000" pitchFamily="50" charset="-128"/>
              </a:rPr>
              <a:t>1</a:t>
            </a:r>
            <a:r>
              <a:rPr kumimoji="1" lang="ja-JP" altLang="en-US" b="1" dirty="0">
                <a:solidFill>
                  <a:schemeClr val="tx1"/>
                </a:solidFill>
                <a:latin typeface="游ゴシック" panose="020B0400000000000000" pitchFamily="50" charset="-128"/>
                <a:ea typeface="游ゴシック" panose="020B0400000000000000" pitchFamily="50" charset="-128"/>
              </a:rPr>
              <a:t>：インフラの視点</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endParaRPr kumimoji="1" lang="en-US" altLang="ja-JP" b="1" dirty="0">
              <a:solidFill>
                <a:schemeClr val="tx1"/>
              </a:solidFill>
              <a:latin typeface="游ゴシック" panose="020B0400000000000000" pitchFamily="50" charset="-128"/>
              <a:ea typeface="游ゴシック" panose="020B0400000000000000" pitchFamily="50" charset="-128"/>
            </a:endParaRPr>
          </a:p>
          <a:p>
            <a:endParaRPr kumimoji="1" lang="en-US" altLang="ja-JP" b="1" dirty="0">
              <a:solidFill>
                <a:schemeClr val="tx1"/>
              </a:solidFill>
              <a:latin typeface="游ゴシック" panose="020B0400000000000000" pitchFamily="50" charset="-128"/>
              <a:ea typeface="游ゴシック" panose="020B0400000000000000" pitchFamily="50" charset="-128"/>
            </a:endParaRPr>
          </a:p>
          <a:p>
            <a:r>
              <a:rPr kumimoji="1" lang="ja-JP" altLang="en-US" b="1" dirty="0">
                <a:solidFill>
                  <a:schemeClr val="tx1"/>
                </a:solidFill>
                <a:latin typeface="游ゴシック" panose="020B0400000000000000" pitchFamily="50" charset="-128"/>
                <a:ea typeface="游ゴシック" panose="020B0400000000000000" pitchFamily="50" charset="-128"/>
              </a:rPr>
              <a:t>解決策</a:t>
            </a:r>
            <a:r>
              <a:rPr kumimoji="1" lang="en-US" altLang="ja-JP" b="1" dirty="0">
                <a:solidFill>
                  <a:schemeClr val="tx1"/>
                </a:solidFill>
                <a:latin typeface="游ゴシック" panose="020B0400000000000000" pitchFamily="50" charset="-128"/>
                <a:ea typeface="游ゴシック" panose="020B0400000000000000" pitchFamily="50" charset="-128"/>
              </a:rPr>
              <a:t>2</a:t>
            </a:r>
            <a:r>
              <a:rPr kumimoji="1" lang="ja-JP" altLang="en-US" b="1" dirty="0">
                <a:solidFill>
                  <a:schemeClr val="tx1"/>
                </a:solidFill>
                <a:latin typeface="游ゴシック" panose="020B0400000000000000" pitchFamily="50" charset="-128"/>
                <a:ea typeface="游ゴシック" panose="020B0400000000000000" pitchFamily="50" charset="-128"/>
              </a:rPr>
              <a:t>：コンテンツの視点</a:t>
            </a:r>
            <a:endParaRPr kumimoji="1" lang="en-US" altLang="ja-JP" b="1" dirty="0">
              <a:solidFill>
                <a:schemeClr val="tx1"/>
              </a:solidFill>
              <a:latin typeface="游ゴシック" panose="020B0400000000000000" pitchFamily="50" charset="-128"/>
              <a:ea typeface="游ゴシック" panose="020B0400000000000000" pitchFamily="50" charset="-128"/>
            </a:endParaRPr>
          </a:p>
          <a:p>
            <a:endParaRPr kumimoji="1" lang="en-US" altLang="ja-JP" b="1" dirty="0">
              <a:solidFill>
                <a:schemeClr val="tx1"/>
              </a:solidFill>
              <a:latin typeface="游ゴシック" panose="020B0400000000000000" pitchFamily="50" charset="-128"/>
              <a:ea typeface="游ゴシック" panose="020B0400000000000000" pitchFamily="50" charset="-128"/>
            </a:endParaRPr>
          </a:p>
          <a:p>
            <a:endParaRPr kumimoji="1" lang="en-US" altLang="ja-JP" b="1" dirty="0">
              <a:solidFill>
                <a:schemeClr val="tx1"/>
              </a:solidFill>
              <a:latin typeface="游ゴシック" panose="020B0400000000000000" pitchFamily="50" charset="-128"/>
              <a:ea typeface="游ゴシック" panose="020B0400000000000000" pitchFamily="50" charset="-128"/>
            </a:endParaRPr>
          </a:p>
          <a:p>
            <a:endParaRPr kumimoji="1" lang="en-US" altLang="ja-JP" b="1" dirty="0">
              <a:solidFill>
                <a:schemeClr val="tx1"/>
              </a:solidFill>
              <a:latin typeface="游ゴシック" panose="020B0400000000000000" pitchFamily="50" charset="-128"/>
              <a:ea typeface="游ゴシック" panose="020B0400000000000000" pitchFamily="50" charset="-128"/>
            </a:endParaRPr>
          </a:p>
          <a:p>
            <a:r>
              <a:rPr kumimoji="1" lang="ja-JP" altLang="en-US" b="1" dirty="0">
                <a:solidFill>
                  <a:schemeClr val="tx1"/>
                </a:solidFill>
                <a:latin typeface="游ゴシック" panose="020B0400000000000000" pitchFamily="50" charset="-128"/>
                <a:ea typeface="游ゴシック" panose="020B0400000000000000" pitchFamily="50" charset="-128"/>
              </a:rPr>
              <a:t>まとめ</a:t>
            </a:r>
          </a:p>
        </p:txBody>
      </p:sp>
      <p:sp>
        <p:nvSpPr>
          <p:cNvPr id="5" name="正方形/長方形 4">
            <a:extLst>
              <a:ext uri="{FF2B5EF4-FFF2-40B4-BE49-F238E27FC236}">
                <a16:creationId xmlns:a16="http://schemas.microsoft.com/office/drawing/2014/main" id="{85210FED-CB47-25A0-A91A-0BED62D12A63}"/>
              </a:ext>
            </a:extLst>
          </p:cNvPr>
          <p:cNvSpPr/>
          <p:nvPr/>
        </p:nvSpPr>
        <p:spPr>
          <a:xfrm>
            <a:off x="1827371" y="3280269"/>
            <a:ext cx="1830230" cy="3877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72000" rIns="36000" bIns="36000" rtlCol="0" anchor="t" anchorCtr="0"/>
          <a:lstStyle/>
          <a:p>
            <a:r>
              <a:rPr kumimoji="1" lang="ja-JP" altLang="en-US" b="1" dirty="0">
                <a:solidFill>
                  <a:srgbClr val="81AE78"/>
                </a:solidFill>
                <a:latin typeface="+mn-ea"/>
              </a:rPr>
              <a:t>目次</a:t>
            </a:r>
          </a:p>
        </p:txBody>
      </p:sp>
    </p:spTree>
    <p:extLst>
      <p:ext uri="{BB962C8B-B14F-4D97-AF65-F5344CB8AC3E}">
        <p14:creationId xmlns:p14="http://schemas.microsoft.com/office/powerpoint/2010/main" val="3042736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그룹 1">
            <a:extLst>
              <a:ext uri="{FF2B5EF4-FFF2-40B4-BE49-F238E27FC236}">
                <a16:creationId xmlns:a16="http://schemas.microsoft.com/office/drawing/2014/main" id="{F21522C4-77F2-2C93-CF3B-43CC02622B02}"/>
              </a:ext>
            </a:extLst>
          </p:cNvPr>
          <p:cNvGrpSpPr/>
          <p:nvPr/>
        </p:nvGrpSpPr>
        <p:grpSpPr>
          <a:xfrm>
            <a:off x="687686" y="875223"/>
            <a:ext cx="5636914" cy="2088606"/>
            <a:chOff x="687686" y="875223"/>
            <a:chExt cx="5636914" cy="2088606"/>
          </a:xfrm>
        </p:grpSpPr>
        <p:sp>
          <p:nvSpPr>
            <p:cNvPr id="3" name="직사각형 2">
              <a:extLst>
                <a:ext uri="{FF2B5EF4-FFF2-40B4-BE49-F238E27FC236}">
                  <a16:creationId xmlns:a16="http://schemas.microsoft.com/office/drawing/2014/main" id="{01FA4315-738A-B463-461C-FFDC58E2765C}"/>
                </a:ext>
              </a:extLst>
            </p:cNvPr>
            <p:cNvSpPr/>
            <p:nvPr/>
          </p:nvSpPr>
          <p:spPr>
            <a:xfrm>
              <a:off x="687686" y="875223"/>
              <a:ext cx="5636914" cy="998351"/>
            </a:xfrm>
            <a:prstGeom prst="rect">
              <a:avLst/>
            </a:prstGeom>
            <a:noFill/>
          </p:spPr>
          <p:txBody>
            <a:bodyPr wrap="square" lIns="74295" tIns="37148" rIns="74295" bIns="37148">
              <a:spAutoFit/>
              <a:scene3d>
                <a:camera prst="orthographicFront"/>
                <a:lightRig rig="threePt" dir="t"/>
              </a:scene3d>
              <a:sp3d contourW="57150">
                <a:bevelT w="0" h="63500"/>
                <a:contourClr>
                  <a:schemeClr val="bg1"/>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w="18415" cmpd="sng">
                    <a:noFill/>
                    <a:prstDash val="solid"/>
                  </a:ln>
                  <a:solidFill>
                    <a:srgbClr val="229E92">
                      <a:alpha val="60000"/>
                    </a:srgb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05</a:t>
              </a:r>
            </a:p>
            <a:p>
              <a:pPr>
                <a:defRPr/>
              </a:pPr>
              <a:r>
                <a:rPr kumimoji="0" lang="en-US" altLang="ko-KR" sz="3200" b="0" i="0" u="none" strike="noStrike" kern="1200" cap="none" spc="0" normalizeH="0" baseline="0" noProof="0" dirty="0" err="1">
                  <a:ln w="18415" cmpd="sng">
                    <a:noFill/>
                    <a:prstDash val="solid"/>
                  </a:ln>
                  <a:solidFill>
                    <a:srgbClr val="229E92"/>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結論</a:t>
              </a:r>
              <a:endParaRPr kumimoji="0" lang="en-US" altLang="ko-KR" sz="3200" b="0" i="0" u="none" strike="noStrike" kern="1200" cap="none" spc="0" normalizeH="0" baseline="0" noProof="0" dirty="0">
                <a:ln w="18415" cmpd="sng">
                  <a:noFill/>
                  <a:prstDash val="solid"/>
                </a:ln>
                <a:solidFill>
                  <a:srgbClr val="229E92"/>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p:txBody>
        </p:sp>
        <p:sp>
          <p:nvSpPr>
            <p:cNvPr id="4" name="TextBox 3">
              <a:extLst>
                <a:ext uri="{FF2B5EF4-FFF2-40B4-BE49-F238E27FC236}">
                  <a16:creationId xmlns:a16="http://schemas.microsoft.com/office/drawing/2014/main" id="{9A3F441B-7163-FB39-5C59-BC9BEC7DEE10}"/>
                </a:ext>
              </a:extLst>
            </p:cNvPr>
            <p:cNvSpPr txBox="1"/>
            <p:nvPr/>
          </p:nvSpPr>
          <p:spPr>
            <a:xfrm>
              <a:off x="687686" y="2191823"/>
              <a:ext cx="4861560" cy="77200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ko-KR" sz="2000" b="0" i="0" u="none" strike="noStrike" kern="1200" cap="none" spc="0" normalizeH="0" baseline="0" noProof="0" dirty="0">
                <a:ln w="18415" cmpd="sng">
                  <a:noFill/>
                  <a:prstDash val="solid"/>
                </a:ln>
                <a:solidFill>
                  <a:prstClr val="black"/>
                </a:solidFill>
                <a:effectLst/>
                <a:uLnTx/>
                <a:uFillTx/>
                <a:latin typeface="Pretendard SemiBold" panose="02000703000000020004" pitchFamily="50" charset="-127"/>
                <a:ea typeface="Pretendard SemiBold" panose="02000703000000020004" pitchFamily="50" charset="-127"/>
                <a:cs typeface="Pretendard SemiBold" panose="02000703000000020004" pitchFamily="50" charset="-127"/>
              </a:endParaRP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2000" b="0" i="0" u="none" strike="noStrike" kern="1200" cap="none" spc="0" normalizeH="0" baseline="0" noProof="0" dirty="0" err="1">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ウィンターシティ</a:t>
              </a:r>
              <a:r>
                <a:rPr kumimoji="0" lang="ja-JP" altLang="en-US" sz="2000" b="0" i="0" u="none" strike="noStrike" kern="1200" cap="none" spc="0" normalizeH="0" baseline="0" noProof="0" dirty="0">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インジェ</a:t>
              </a:r>
              <a:r>
                <a:rPr kumimoji="0" lang="en-US" altLang="ko-KR" sz="2000" b="0" i="0" u="none" strike="noStrike" kern="1200" cap="none" spc="0" normalizeH="0" baseline="0" noProof="0" dirty="0" err="1">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郡ビジョン</a:t>
              </a:r>
              <a:endParaRPr kumimoji="0" lang="en-US" altLang="ko-KR" sz="2000" b="0" i="0" u="none" strike="noStrike" kern="1200" cap="none" spc="0" normalizeH="0" baseline="0" noProof="0" dirty="0">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p:txBody>
        </p:sp>
      </p:grpSp>
      <p:sp>
        <p:nvSpPr>
          <p:cNvPr id="5" name="슬라이드 번호 개체 틀 1">
            <a:extLst>
              <a:ext uri="{FF2B5EF4-FFF2-40B4-BE49-F238E27FC236}">
                <a16:creationId xmlns:a16="http://schemas.microsoft.com/office/drawing/2014/main" id="{5D619855-1BDC-2A08-592B-10C3CB89BF01}"/>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20</a:t>
            </a:fld>
            <a:endParaRPr lang="ko-KR" altLang="en-US" sz="1200" dirty="0">
              <a:solidFill>
                <a:schemeClr val="bg1">
                  <a:lumMod val="50000"/>
                </a:schemeClr>
              </a:solidFill>
            </a:endParaRPr>
          </a:p>
        </p:txBody>
      </p:sp>
    </p:spTree>
    <p:extLst>
      <p:ext uri="{BB962C8B-B14F-4D97-AF65-F5344CB8AC3E}">
        <p14:creationId xmlns:p14="http://schemas.microsoft.com/office/powerpoint/2010/main" val="278215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a:extLst>
              <a:ext uri="{FF2B5EF4-FFF2-40B4-BE49-F238E27FC236}">
                <a16:creationId xmlns:a16="http://schemas.microsoft.com/office/drawing/2014/main" id="{68B57B54-1935-64A0-3DF2-2DF501F1A6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76" y="0"/>
            <a:ext cx="9697911" cy="6858000"/>
          </a:xfrm>
          <a:prstGeom prst="rect">
            <a:avLst/>
          </a:prstGeom>
        </p:spPr>
      </p:pic>
      <p:sp>
        <p:nvSpPr>
          <p:cNvPr id="4" name="직사각형 3">
            <a:extLst>
              <a:ext uri="{FF2B5EF4-FFF2-40B4-BE49-F238E27FC236}">
                <a16:creationId xmlns:a16="http://schemas.microsoft.com/office/drawing/2014/main" id="{98BF5252-7DF1-F13D-145F-8F3734DB9E7A}"/>
              </a:ext>
            </a:extLst>
          </p:cNvPr>
          <p:cNvSpPr/>
          <p:nvPr/>
        </p:nvSpPr>
        <p:spPr>
          <a:xfrm>
            <a:off x="0" y="5629275"/>
            <a:ext cx="9720263" cy="98107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気候変動が引き起こす現在の問題に対応することで</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インジェ</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郡のビジョンを達成する</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 </a:t>
            </a:r>
          </a:p>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そして、生命を大切にし、二酸化炭素を削減するエコシティ、ホワイト・インジェを育成する</a:t>
            </a:r>
            <a:r>
              <a:rPr lang="en-US" altLang="ko-KR" sz="1600" dirty="0">
                <a:solidFill>
                  <a:schemeClr val="tx1"/>
                </a:solidFill>
                <a:latin typeface="Pretendard Medium" panose="02000603000000020004" pitchFamily="2" charset="-127"/>
                <a:ea typeface="Pretendard Medium" panose="02000603000000020004" pitchFamily="2" charset="-127"/>
                <a:cs typeface="Pretendard Medium" panose="02000603000000020004" pitchFamily="2" charset="-127"/>
              </a:rPr>
              <a:t>。</a:t>
            </a:r>
          </a:p>
        </p:txBody>
      </p:sp>
      <p:sp>
        <p:nvSpPr>
          <p:cNvPr id="5" name="슬라이드 번호 개체 틀 1">
            <a:extLst>
              <a:ext uri="{FF2B5EF4-FFF2-40B4-BE49-F238E27FC236}">
                <a16:creationId xmlns:a16="http://schemas.microsoft.com/office/drawing/2014/main" id="{5D619855-1BDC-2A08-592B-10C3CB89BF01}"/>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21</a:t>
            </a:fld>
            <a:endParaRPr lang="ko-KR" altLang="en-US" sz="1200" dirty="0">
              <a:solidFill>
                <a:schemeClr val="bg1">
                  <a:lumMod val="50000"/>
                </a:schemeClr>
              </a:solidFill>
            </a:endParaRPr>
          </a:p>
        </p:txBody>
      </p:sp>
      <p:sp>
        <p:nvSpPr>
          <p:cNvPr id="3" name="正方形/長方形 2">
            <a:extLst>
              <a:ext uri="{FF2B5EF4-FFF2-40B4-BE49-F238E27FC236}">
                <a16:creationId xmlns:a16="http://schemas.microsoft.com/office/drawing/2014/main" id="{B9BA2474-4B43-067C-ADD0-91A72D17DC2F}"/>
              </a:ext>
            </a:extLst>
          </p:cNvPr>
          <p:cNvSpPr/>
          <p:nvPr/>
        </p:nvSpPr>
        <p:spPr>
          <a:xfrm>
            <a:off x="744683" y="177671"/>
            <a:ext cx="2092035"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まとめ</a:t>
            </a:r>
          </a:p>
        </p:txBody>
      </p:sp>
      <p:sp>
        <p:nvSpPr>
          <p:cNvPr id="6" name="正方形/長方形 5">
            <a:extLst>
              <a:ext uri="{FF2B5EF4-FFF2-40B4-BE49-F238E27FC236}">
                <a16:creationId xmlns:a16="http://schemas.microsoft.com/office/drawing/2014/main" id="{FF3ED8D1-DC7D-5B51-D2D9-02B03D49DEFA}"/>
              </a:ext>
            </a:extLst>
          </p:cNvPr>
          <p:cNvSpPr/>
          <p:nvPr/>
        </p:nvSpPr>
        <p:spPr>
          <a:xfrm>
            <a:off x="3643713" y="936478"/>
            <a:ext cx="3456724" cy="27233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ctr" anchorCtr="0"/>
          <a:lstStyle/>
          <a:p>
            <a:pPr algn="ctr"/>
            <a:r>
              <a:rPr kumimoji="1" lang="ja-JP" altLang="en-US" sz="1100" b="1" dirty="0">
                <a:solidFill>
                  <a:srgbClr val="979797"/>
                </a:solidFill>
              </a:rPr>
              <a:t>韓国・インジェ郡 ヒーリング・シェルター</a:t>
            </a:r>
          </a:p>
        </p:txBody>
      </p:sp>
      <p:sp>
        <p:nvSpPr>
          <p:cNvPr id="8" name="正方形/長方形 7">
            <a:extLst>
              <a:ext uri="{FF2B5EF4-FFF2-40B4-BE49-F238E27FC236}">
                <a16:creationId xmlns:a16="http://schemas.microsoft.com/office/drawing/2014/main" id="{869B4AF2-9267-2636-A83D-9B2E80BC96D7}"/>
              </a:ext>
            </a:extLst>
          </p:cNvPr>
          <p:cNvSpPr/>
          <p:nvPr/>
        </p:nvSpPr>
        <p:spPr>
          <a:xfrm>
            <a:off x="1790700" y="1135461"/>
            <a:ext cx="7114761" cy="489926"/>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ctr" anchorCtr="0"/>
          <a:lstStyle/>
          <a:p>
            <a:pPr algn="ctr"/>
            <a:r>
              <a:rPr kumimoji="1" lang="ja-JP" altLang="en-US" sz="2400" b="1" dirty="0">
                <a:solidFill>
                  <a:schemeClr val="tx1"/>
                </a:solidFill>
              </a:rPr>
              <a:t>「森林文化・レジャー都市」</a:t>
            </a:r>
          </a:p>
        </p:txBody>
      </p:sp>
      <p:sp>
        <p:nvSpPr>
          <p:cNvPr id="9" name="正方形/長方形 8">
            <a:extLst>
              <a:ext uri="{FF2B5EF4-FFF2-40B4-BE49-F238E27FC236}">
                <a16:creationId xmlns:a16="http://schemas.microsoft.com/office/drawing/2014/main" id="{0FC30F52-AD62-4809-70DD-27CD48B37381}"/>
              </a:ext>
            </a:extLst>
          </p:cNvPr>
          <p:cNvSpPr/>
          <p:nvPr/>
        </p:nvSpPr>
        <p:spPr>
          <a:xfrm>
            <a:off x="1808018" y="2191196"/>
            <a:ext cx="1756065" cy="37066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ctr" anchorCtr="0"/>
          <a:lstStyle/>
          <a:p>
            <a:pPr algn="ctr"/>
            <a:r>
              <a:rPr kumimoji="1" lang="en-US" altLang="ja-JP" sz="1200" b="1" dirty="0">
                <a:solidFill>
                  <a:srgbClr val="ED3A4A"/>
                </a:solidFill>
              </a:rPr>
              <a:t>7</a:t>
            </a:r>
            <a:r>
              <a:rPr kumimoji="1" lang="ja-JP" altLang="en-US" sz="1200" b="1" dirty="0">
                <a:solidFill>
                  <a:srgbClr val="ED3A4A"/>
                </a:solidFill>
              </a:rPr>
              <a:t>万人の住民</a:t>
            </a:r>
          </a:p>
        </p:txBody>
      </p:sp>
      <p:sp>
        <p:nvSpPr>
          <p:cNvPr id="10" name="正方形/長方形 9">
            <a:extLst>
              <a:ext uri="{FF2B5EF4-FFF2-40B4-BE49-F238E27FC236}">
                <a16:creationId xmlns:a16="http://schemas.microsoft.com/office/drawing/2014/main" id="{CFA0AD5C-5C73-8387-9098-74E0C1BBA464}"/>
              </a:ext>
            </a:extLst>
          </p:cNvPr>
          <p:cNvSpPr/>
          <p:nvPr/>
        </p:nvSpPr>
        <p:spPr>
          <a:xfrm>
            <a:off x="3969327" y="2191196"/>
            <a:ext cx="2888673" cy="37066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ctr" anchorCtr="0"/>
          <a:lstStyle/>
          <a:p>
            <a:pPr algn="ctr"/>
            <a:r>
              <a:rPr kumimoji="1" lang="en-US" altLang="ja-JP" sz="1200" b="1" dirty="0">
                <a:solidFill>
                  <a:srgbClr val="329984"/>
                </a:solidFill>
              </a:rPr>
              <a:t>1,000</a:t>
            </a:r>
            <a:r>
              <a:rPr kumimoji="1" lang="ja-JP" altLang="en-US" sz="1200" b="1" dirty="0">
                <a:solidFill>
                  <a:srgbClr val="329984"/>
                </a:solidFill>
              </a:rPr>
              <a:t>万ドルの観光収入</a:t>
            </a:r>
          </a:p>
        </p:txBody>
      </p:sp>
      <p:sp>
        <p:nvSpPr>
          <p:cNvPr id="11" name="正方形/長方形 10">
            <a:extLst>
              <a:ext uri="{FF2B5EF4-FFF2-40B4-BE49-F238E27FC236}">
                <a16:creationId xmlns:a16="http://schemas.microsoft.com/office/drawing/2014/main" id="{B518B1C3-EF1F-B2F4-3C4B-39FDEE436144}"/>
              </a:ext>
            </a:extLst>
          </p:cNvPr>
          <p:cNvSpPr/>
          <p:nvPr/>
        </p:nvSpPr>
        <p:spPr>
          <a:xfrm>
            <a:off x="6869176" y="2191195"/>
            <a:ext cx="2524207" cy="37066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ctr" anchorCtr="0"/>
          <a:lstStyle/>
          <a:p>
            <a:pPr algn="ctr"/>
            <a:r>
              <a:rPr kumimoji="1" lang="en-US" altLang="ja-JP" sz="1200" b="1" dirty="0">
                <a:solidFill>
                  <a:srgbClr val="366058"/>
                </a:solidFill>
              </a:rPr>
              <a:t>100</a:t>
            </a:r>
            <a:r>
              <a:rPr kumimoji="1" lang="ja-JP" altLang="en-US" sz="1200" b="1" dirty="0">
                <a:solidFill>
                  <a:srgbClr val="366058"/>
                </a:solidFill>
              </a:rPr>
              <a:t>年後の未来</a:t>
            </a:r>
          </a:p>
        </p:txBody>
      </p:sp>
      <p:sp>
        <p:nvSpPr>
          <p:cNvPr id="12" name="正方形/長方形 11">
            <a:extLst>
              <a:ext uri="{FF2B5EF4-FFF2-40B4-BE49-F238E27FC236}">
                <a16:creationId xmlns:a16="http://schemas.microsoft.com/office/drawing/2014/main" id="{338EF3F6-8F74-F505-D31F-4F3F67112A13}"/>
              </a:ext>
            </a:extLst>
          </p:cNvPr>
          <p:cNvSpPr/>
          <p:nvPr/>
        </p:nvSpPr>
        <p:spPr>
          <a:xfrm>
            <a:off x="2735723" y="2788421"/>
            <a:ext cx="1756065" cy="37066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ctr" anchorCtr="0"/>
          <a:lstStyle/>
          <a:p>
            <a:pPr algn="ctr"/>
            <a:r>
              <a:rPr kumimoji="1" lang="ja-JP" altLang="en-US" b="1" dirty="0">
                <a:solidFill>
                  <a:srgbClr val="60A3C8"/>
                </a:solidFill>
              </a:rPr>
              <a:t>冬の都市</a:t>
            </a:r>
          </a:p>
        </p:txBody>
      </p:sp>
      <p:sp>
        <p:nvSpPr>
          <p:cNvPr id="13" name="正方形/長方形 12">
            <a:extLst>
              <a:ext uri="{FF2B5EF4-FFF2-40B4-BE49-F238E27FC236}">
                <a16:creationId xmlns:a16="http://schemas.microsoft.com/office/drawing/2014/main" id="{A3A73D6D-13F4-9C15-EBB9-F08AA916013D}"/>
              </a:ext>
            </a:extLst>
          </p:cNvPr>
          <p:cNvSpPr/>
          <p:nvPr/>
        </p:nvSpPr>
        <p:spPr>
          <a:xfrm>
            <a:off x="6222405" y="2788421"/>
            <a:ext cx="1756065" cy="37066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ctr" anchorCtr="0"/>
          <a:lstStyle/>
          <a:p>
            <a:pPr algn="ctr"/>
            <a:r>
              <a:rPr kumimoji="1" lang="ja-JP" altLang="en-US" b="1" dirty="0">
                <a:solidFill>
                  <a:srgbClr val="5DAD5B"/>
                </a:solidFill>
              </a:rPr>
              <a:t>インジェ郡</a:t>
            </a:r>
          </a:p>
        </p:txBody>
      </p:sp>
      <p:sp>
        <p:nvSpPr>
          <p:cNvPr id="14" name="正方形/長方形 13">
            <a:extLst>
              <a:ext uri="{FF2B5EF4-FFF2-40B4-BE49-F238E27FC236}">
                <a16:creationId xmlns:a16="http://schemas.microsoft.com/office/drawing/2014/main" id="{3DB89D12-DF52-C344-8DC5-71B4E1F14566}"/>
              </a:ext>
            </a:extLst>
          </p:cNvPr>
          <p:cNvSpPr/>
          <p:nvPr/>
        </p:nvSpPr>
        <p:spPr>
          <a:xfrm>
            <a:off x="2171666" y="3611624"/>
            <a:ext cx="1319679" cy="664594"/>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ctr"/>
            <a:r>
              <a:rPr kumimoji="1" lang="ja-JP" altLang="en-US" sz="1100" dirty="0">
                <a:solidFill>
                  <a:srgbClr val="60A3C8"/>
                </a:solidFill>
              </a:rPr>
              <a:t>気候の魅力</a:t>
            </a:r>
            <a:endParaRPr kumimoji="1" lang="en-US" altLang="ja-JP" sz="1100" dirty="0">
              <a:solidFill>
                <a:srgbClr val="60A3C8"/>
              </a:solidFill>
            </a:endParaRPr>
          </a:p>
          <a:p>
            <a:pPr algn="ctr"/>
            <a:r>
              <a:rPr kumimoji="1" lang="ja-JP" altLang="en-US" sz="1100" dirty="0">
                <a:solidFill>
                  <a:srgbClr val="60A3C8"/>
                </a:solidFill>
              </a:rPr>
              <a:t>寒さ、雪、温かい食べ物</a:t>
            </a:r>
          </a:p>
        </p:txBody>
      </p:sp>
      <p:sp>
        <p:nvSpPr>
          <p:cNvPr id="15" name="正方形/長方形 14">
            <a:extLst>
              <a:ext uri="{FF2B5EF4-FFF2-40B4-BE49-F238E27FC236}">
                <a16:creationId xmlns:a16="http://schemas.microsoft.com/office/drawing/2014/main" id="{EE2A7680-33A9-5D4C-8C16-DA03B7A68B1B}"/>
              </a:ext>
            </a:extLst>
          </p:cNvPr>
          <p:cNvSpPr/>
          <p:nvPr/>
        </p:nvSpPr>
        <p:spPr>
          <a:xfrm>
            <a:off x="3643714" y="3617600"/>
            <a:ext cx="1566796" cy="65861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ctr"/>
            <a:r>
              <a:rPr kumimoji="1" lang="ja-JP" altLang="en-US" sz="1100" dirty="0">
                <a:solidFill>
                  <a:srgbClr val="60A3C8"/>
                </a:solidFill>
              </a:rPr>
              <a:t>純粋さの魅力 </a:t>
            </a:r>
            <a:endParaRPr kumimoji="1" lang="en-US" altLang="ja-JP" sz="1100" dirty="0">
              <a:solidFill>
                <a:srgbClr val="60A3C8"/>
              </a:solidFill>
            </a:endParaRPr>
          </a:p>
          <a:p>
            <a:pPr algn="ctr"/>
            <a:r>
              <a:rPr kumimoji="1" lang="ja-JP" altLang="en-US" sz="1100" dirty="0">
                <a:solidFill>
                  <a:srgbClr val="60A3C8"/>
                </a:solidFill>
              </a:rPr>
              <a:t>ビーガン</a:t>
            </a:r>
          </a:p>
        </p:txBody>
      </p:sp>
      <p:sp>
        <p:nvSpPr>
          <p:cNvPr id="16" name="正方形/長方形 15">
            <a:extLst>
              <a:ext uri="{FF2B5EF4-FFF2-40B4-BE49-F238E27FC236}">
                <a16:creationId xmlns:a16="http://schemas.microsoft.com/office/drawing/2014/main" id="{C0F19B6E-8D8D-A7FA-787F-C8C1E659A97D}"/>
              </a:ext>
            </a:extLst>
          </p:cNvPr>
          <p:cNvSpPr/>
          <p:nvPr/>
        </p:nvSpPr>
        <p:spPr>
          <a:xfrm>
            <a:off x="5709118" y="3611622"/>
            <a:ext cx="1462960" cy="48394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ctr"/>
            <a:r>
              <a:rPr kumimoji="1" lang="ja-JP" altLang="en-US" sz="1100" dirty="0">
                <a:solidFill>
                  <a:srgbClr val="5DAD5B"/>
                </a:solidFill>
              </a:rPr>
              <a:t>世界唯一の分断国家</a:t>
            </a:r>
          </a:p>
        </p:txBody>
      </p:sp>
      <p:sp>
        <p:nvSpPr>
          <p:cNvPr id="18" name="正方形/長方形 17">
            <a:extLst>
              <a:ext uri="{FF2B5EF4-FFF2-40B4-BE49-F238E27FC236}">
                <a16:creationId xmlns:a16="http://schemas.microsoft.com/office/drawing/2014/main" id="{9B563D05-A4A6-86CD-0741-48915B1716DB}"/>
              </a:ext>
            </a:extLst>
          </p:cNvPr>
          <p:cNvSpPr/>
          <p:nvPr/>
        </p:nvSpPr>
        <p:spPr>
          <a:xfrm>
            <a:off x="7153470" y="3611622"/>
            <a:ext cx="1626848" cy="48394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ctr"/>
            <a:r>
              <a:rPr kumimoji="1" lang="ja-JP" altLang="en-US" sz="1100" dirty="0">
                <a:solidFill>
                  <a:srgbClr val="5DAD5B"/>
                </a:solidFill>
              </a:rPr>
              <a:t>面積の</a:t>
            </a:r>
            <a:r>
              <a:rPr kumimoji="1" lang="en-US" altLang="ja-JP" sz="1100" dirty="0">
                <a:solidFill>
                  <a:srgbClr val="5DAD5B"/>
                </a:solidFill>
              </a:rPr>
              <a:t>97%</a:t>
            </a:r>
            <a:r>
              <a:rPr kumimoji="1" lang="ja-JP" altLang="en-US" sz="1100" dirty="0">
                <a:solidFill>
                  <a:srgbClr val="5DAD5B"/>
                </a:solidFill>
              </a:rPr>
              <a:t>が山岳地帯</a:t>
            </a:r>
          </a:p>
        </p:txBody>
      </p:sp>
      <p:sp>
        <p:nvSpPr>
          <p:cNvPr id="19" name="正方形/長方形 18">
            <a:extLst>
              <a:ext uri="{FF2B5EF4-FFF2-40B4-BE49-F238E27FC236}">
                <a16:creationId xmlns:a16="http://schemas.microsoft.com/office/drawing/2014/main" id="{62C51F32-C1AA-047A-FAA6-2049F29467DE}"/>
              </a:ext>
            </a:extLst>
          </p:cNvPr>
          <p:cNvSpPr/>
          <p:nvPr/>
        </p:nvSpPr>
        <p:spPr>
          <a:xfrm>
            <a:off x="5204784" y="4450819"/>
            <a:ext cx="4089353" cy="48394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ctr"/>
            <a:r>
              <a:rPr kumimoji="1" lang="ja-JP" altLang="en-US" sz="1100" dirty="0">
                <a:solidFill>
                  <a:srgbClr val="5DAD5B"/>
                </a:solidFill>
              </a:rPr>
              <a:t>二酸化炭素削減</a:t>
            </a:r>
            <a:r>
              <a:rPr kumimoji="1" lang="en-US" altLang="ja-JP" sz="1100" dirty="0">
                <a:solidFill>
                  <a:srgbClr val="5DAD5B"/>
                </a:solidFill>
              </a:rPr>
              <a:t>2030</a:t>
            </a:r>
            <a:r>
              <a:rPr kumimoji="1" lang="ja-JP" altLang="en-US" sz="1100" dirty="0">
                <a:solidFill>
                  <a:srgbClr val="5DAD5B"/>
                </a:solidFill>
              </a:rPr>
              <a:t>年までに</a:t>
            </a:r>
            <a:endParaRPr kumimoji="1" lang="en-US" altLang="ja-JP" sz="1100" dirty="0">
              <a:solidFill>
                <a:srgbClr val="5DAD5B"/>
              </a:solidFill>
            </a:endParaRPr>
          </a:p>
          <a:p>
            <a:pPr algn="ctr"/>
            <a:r>
              <a:rPr kumimoji="1" lang="ja-JP" altLang="en-US" sz="1100" dirty="0">
                <a:solidFill>
                  <a:srgbClr val="5DAD5B"/>
                </a:solidFill>
              </a:rPr>
              <a:t>再生可能エネルギーによる電力自給率</a:t>
            </a:r>
            <a:r>
              <a:rPr kumimoji="1" lang="en-US" altLang="ja-JP" sz="1100" dirty="0">
                <a:solidFill>
                  <a:srgbClr val="5DAD5B"/>
                </a:solidFill>
              </a:rPr>
              <a:t>75%</a:t>
            </a:r>
            <a:r>
              <a:rPr kumimoji="1" lang="ja-JP" altLang="en-US" sz="1100" dirty="0">
                <a:solidFill>
                  <a:srgbClr val="5DAD5B"/>
                </a:solidFill>
              </a:rPr>
              <a:t>を目指す</a:t>
            </a:r>
          </a:p>
        </p:txBody>
      </p:sp>
      <p:sp>
        <p:nvSpPr>
          <p:cNvPr id="20" name="正方形/長方形 19">
            <a:extLst>
              <a:ext uri="{FF2B5EF4-FFF2-40B4-BE49-F238E27FC236}">
                <a16:creationId xmlns:a16="http://schemas.microsoft.com/office/drawing/2014/main" id="{826FD62C-6FFC-8AB6-B546-F733D47C6891}"/>
              </a:ext>
            </a:extLst>
          </p:cNvPr>
          <p:cNvSpPr/>
          <p:nvPr/>
        </p:nvSpPr>
        <p:spPr>
          <a:xfrm>
            <a:off x="1790700" y="5232615"/>
            <a:ext cx="7503437" cy="21601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0" rtlCol="0" anchor="t" anchorCtr="0"/>
          <a:lstStyle/>
          <a:p>
            <a:pPr algn="ctr"/>
            <a:r>
              <a:rPr kumimoji="1" lang="ja-JP" altLang="en-US" sz="1200" b="1" dirty="0">
                <a:solidFill>
                  <a:srgbClr val="5DAD5B"/>
                </a:solidFill>
              </a:rPr>
              <a:t>人、自然、動物など、すべての生き物を大切にする</a:t>
            </a:r>
            <a:r>
              <a:rPr kumimoji="1" lang="ja-JP" altLang="en-US" sz="1200" b="1" dirty="0">
                <a:solidFill>
                  <a:srgbClr val="60A3C8"/>
                </a:solidFill>
              </a:rPr>
              <a:t>低炭素エコ都市、ホワイトインジェ</a:t>
            </a:r>
          </a:p>
        </p:txBody>
      </p:sp>
      <p:sp>
        <p:nvSpPr>
          <p:cNvPr id="21" name="フローチャート: 端子 20">
            <a:extLst>
              <a:ext uri="{FF2B5EF4-FFF2-40B4-BE49-F238E27FC236}">
                <a16:creationId xmlns:a16="http://schemas.microsoft.com/office/drawing/2014/main" id="{12B7AD6E-075B-43E3-6831-339B7F386936}"/>
              </a:ext>
            </a:extLst>
          </p:cNvPr>
          <p:cNvSpPr/>
          <p:nvPr/>
        </p:nvSpPr>
        <p:spPr>
          <a:xfrm>
            <a:off x="2047009" y="1851942"/>
            <a:ext cx="1236518" cy="272329"/>
          </a:xfrm>
          <a:prstGeom prst="flowChartTerminator">
            <a:avLst/>
          </a:prstGeom>
          <a:solidFill>
            <a:srgbClr val="E83948"/>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chemeClr val="bg1"/>
                </a:solidFill>
              </a:rPr>
              <a:t>地域の活力</a:t>
            </a:r>
          </a:p>
        </p:txBody>
      </p:sp>
      <p:sp>
        <p:nvSpPr>
          <p:cNvPr id="22" name="フローチャート: 端子 21">
            <a:extLst>
              <a:ext uri="{FF2B5EF4-FFF2-40B4-BE49-F238E27FC236}">
                <a16:creationId xmlns:a16="http://schemas.microsoft.com/office/drawing/2014/main" id="{935213B4-53FC-4C78-7B0B-0AD3EB1D62DB}"/>
              </a:ext>
            </a:extLst>
          </p:cNvPr>
          <p:cNvSpPr/>
          <p:nvPr/>
        </p:nvSpPr>
        <p:spPr>
          <a:xfrm>
            <a:off x="4795404" y="1873958"/>
            <a:ext cx="1236518" cy="272329"/>
          </a:xfrm>
          <a:prstGeom prst="flowChartTerminator">
            <a:avLst/>
          </a:prstGeom>
          <a:solidFill>
            <a:srgbClr val="329984"/>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chemeClr val="bg1"/>
                </a:solidFill>
              </a:rPr>
              <a:t>地域の成長</a:t>
            </a:r>
          </a:p>
        </p:txBody>
      </p:sp>
      <p:sp>
        <p:nvSpPr>
          <p:cNvPr id="23" name="フローチャート: 端子 22">
            <a:extLst>
              <a:ext uri="{FF2B5EF4-FFF2-40B4-BE49-F238E27FC236}">
                <a16:creationId xmlns:a16="http://schemas.microsoft.com/office/drawing/2014/main" id="{EA371A90-5307-3E09-54A8-E18827025FB1}"/>
              </a:ext>
            </a:extLst>
          </p:cNvPr>
          <p:cNvSpPr/>
          <p:nvPr/>
        </p:nvSpPr>
        <p:spPr>
          <a:xfrm>
            <a:off x="7543799" y="1860691"/>
            <a:ext cx="1236518" cy="272329"/>
          </a:xfrm>
          <a:prstGeom prst="flowChartTerminator">
            <a:avLst/>
          </a:prstGeom>
          <a:solidFill>
            <a:srgbClr val="366058"/>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chemeClr val="bg1"/>
                </a:solidFill>
              </a:rPr>
              <a:t>地域化</a:t>
            </a:r>
          </a:p>
        </p:txBody>
      </p:sp>
      <p:sp>
        <p:nvSpPr>
          <p:cNvPr id="24" name="フローチャート: 端子 23">
            <a:extLst>
              <a:ext uri="{FF2B5EF4-FFF2-40B4-BE49-F238E27FC236}">
                <a16:creationId xmlns:a16="http://schemas.microsoft.com/office/drawing/2014/main" id="{2358026C-71DF-57F8-474A-A5498FA05CA6}"/>
              </a:ext>
            </a:extLst>
          </p:cNvPr>
          <p:cNvSpPr/>
          <p:nvPr/>
        </p:nvSpPr>
        <p:spPr>
          <a:xfrm>
            <a:off x="447324" y="1118551"/>
            <a:ext cx="690602" cy="288000"/>
          </a:xfrm>
          <a:prstGeom prst="flowChartTerminator">
            <a:avLst/>
          </a:prstGeom>
          <a:solidFill>
            <a:srgbClr val="C1C0C0"/>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900" b="1" dirty="0">
                <a:solidFill>
                  <a:schemeClr val="bg1"/>
                </a:solidFill>
              </a:rPr>
              <a:t>ビジョン</a:t>
            </a:r>
          </a:p>
        </p:txBody>
      </p:sp>
      <p:sp>
        <p:nvSpPr>
          <p:cNvPr id="26" name="フローチャート: 端子 25">
            <a:extLst>
              <a:ext uri="{FF2B5EF4-FFF2-40B4-BE49-F238E27FC236}">
                <a16:creationId xmlns:a16="http://schemas.microsoft.com/office/drawing/2014/main" id="{27DDF9D5-853F-5030-99F9-E3400EFCD7D0}"/>
              </a:ext>
            </a:extLst>
          </p:cNvPr>
          <p:cNvSpPr/>
          <p:nvPr/>
        </p:nvSpPr>
        <p:spPr>
          <a:xfrm>
            <a:off x="463031" y="2829755"/>
            <a:ext cx="804659" cy="288000"/>
          </a:xfrm>
          <a:prstGeom prst="flowChartTerminator">
            <a:avLst/>
          </a:prstGeom>
          <a:solidFill>
            <a:srgbClr val="C1C0C0"/>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900" b="1" dirty="0">
                <a:solidFill>
                  <a:schemeClr val="bg1"/>
                </a:solidFill>
              </a:rPr>
              <a:t>キーワード</a:t>
            </a:r>
          </a:p>
        </p:txBody>
      </p:sp>
      <p:sp>
        <p:nvSpPr>
          <p:cNvPr id="27" name="フローチャート: 端子 26">
            <a:extLst>
              <a:ext uri="{FF2B5EF4-FFF2-40B4-BE49-F238E27FC236}">
                <a16:creationId xmlns:a16="http://schemas.microsoft.com/office/drawing/2014/main" id="{7BDCA6C2-6A13-BEF0-21B1-5698D397E7DB}"/>
              </a:ext>
            </a:extLst>
          </p:cNvPr>
          <p:cNvSpPr/>
          <p:nvPr/>
        </p:nvSpPr>
        <p:spPr>
          <a:xfrm>
            <a:off x="520059" y="5196621"/>
            <a:ext cx="690602" cy="288000"/>
          </a:xfrm>
          <a:prstGeom prst="flowChartTerminator">
            <a:avLst/>
          </a:prstGeom>
          <a:solidFill>
            <a:srgbClr val="C1C0C0"/>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900" b="1" dirty="0">
                <a:solidFill>
                  <a:schemeClr val="bg1"/>
                </a:solidFill>
              </a:rPr>
              <a:t>目的</a:t>
            </a:r>
          </a:p>
        </p:txBody>
      </p:sp>
      <p:sp>
        <p:nvSpPr>
          <p:cNvPr id="2" name="フローチャート: 端子 1">
            <a:extLst>
              <a:ext uri="{FF2B5EF4-FFF2-40B4-BE49-F238E27FC236}">
                <a16:creationId xmlns:a16="http://schemas.microsoft.com/office/drawing/2014/main" id="{799C06AA-9123-AB54-7FF2-DA03BB19ACE9}"/>
              </a:ext>
            </a:extLst>
          </p:cNvPr>
          <p:cNvSpPr/>
          <p:nvPr/>
        </p:nvSpPr>
        <p:spPr>
          <a:xfrm>
            <a:off x="2459907" y="3245082"/>
            <a:ext cx="751126" cy="272329"/>
          </a:xfrm>
          <a:prstGeom prst="flowChartTerminator">
            <a:avLst/>
          </a:prstGeom>
          <a:solidFill>
            <a:srgbClr val="00B0F0"/>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chemeClr val="bg1"/>
                </a:solidFill>
              </a:rPr>
              <a:t>寒冷</a:t>
            </a:r>
          </a:p>
        </p:txBody>
      </p:sp>
      <p:sp>
        <p:nvSpPr>
          <p:cNvPr id="17" name="フローチャート: 端子 16">
            <a:extLst>
              <a:ext uri="{FF2B5EF4-FFF2-40B4-BE49-F238E27FC236}">
                <a16:creationId xmlns:a16="http://schemas.microsoft.com/office/drawing/2014/main" id="{A2ADE006-C014-E04C-9FB3-1E081B9FAC92}"/>
              </a:ext>
            </a:extLst>
          </p:cNvPr>
          <p:cNvSpPr/>
          <p:nvPr/>
        </p:nvSpPr>
        <p:spPr>
          <a:xfrm>
            <a:off x="3969326" y="3259818"/>
            <a:ext cx="980129" cy="272329"/>
          </a:xfrm>
          <a:prstGeom prst="flowChartTerminator">
            <a:avLst/>
          </a:prstGeom>
          <a:solidFill>
            <a:srgbClr val="00B0F0"/>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chemeClr val="bg1"/>
                </a:solidFill>
              </a:rPr>
              <a:t>白</a:t>
            </a:r>
          </a:p>
        </p:txBody>
      </p:sp>
      <p:sp>
        <p:nvSpPr>
          <p:cNvPr id="25" name="フローチャート: 端子 24">
            <a:extLst>
              <a:ext uri="{FF2B5EF4-FFF2-40B4-BE49-F238E27FC236}">
                <a16:creationId xmlns:a16="http://schemas.microsoft.com/office/drawing/2014/main" id="{85D14413-2A59-FB0E-AD21-E90E03CA4BAB}"/>
              </a:ext>
            </a:extLst>
          </p:cNvPr>
          <p:cNvSpPr/>
          <p:nvPr/>
        </p:nvSpPr>
        <p:spPr>
          <a:xfrm>
            <a:off x="7408959" y="3256371"/>
            <a:ext cx="1150250" cy="272329"/>
          </a:xfrm>
          <a:prstGeom prst="flowChartTerminator">
            <a:avLst/>
          </a:prstGeom>
          <a:solidFill>
            <a:schemeClr val="accent6">
              <a:lumMod val="75000"/>
            </a:schemeClr>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1050" b="1" dirty="0">
                <a:solidFill>
                  <a:schemeClr val="bg1"/>
                </a:solidFill>
              </a:rPr>
              <a:t>山</a:t>
            </a:r>
          </a:p>
        </p:txBody>
      </p:sp>
    </p:spTree>
    <p:extLst>
      <p:ext uri="{BB962C8B-B14F-4D97-AF65-F5344CB8AC3E}">
        <p14:creationId xmlns:p14="http://schemas.microsoft.com/office/powerpoint/2010/main" val="19542342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8C7F150E-4A94-6C5C-4FF9-FACD5CBB456B}"/>
              </a:ext>
            </a:extLst>
          </p:cNvPr>
          <p:cNvGrpSpPr/>
          <p:nvPr/>
        </p:nvGrpSpPr>
        <p:grpSpPr>
          <a:xfrm>
            <a:off x="0" y="0"/>
            <a:ext cx="9720264" cy="6858000"/>
            <a:chOff x="0" y="0"/>
            <a:chExt cx="9720264" cy="6858000"/>
          </a:xfrm>
        </p:grpSpPr>
        <p:pic>
          <p:nvPicPr>
            <p:cNvPr id="3074" name="Picture 2" descr="순백의 숲, 인제 원대리 자작나무!">
              <a:extLst>
                <a:ext uri="{FF2B5EF4-FFF2-40B4-BE49-F238E27FC236}">
                  <a16:creationId xmlns:a16="http://schemas.microsoft.com/office/drawing/2014/main" id="{366AC602-4DF1-D885-ACAF-A8987A74C3F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0"/>
              <a:ext cx="972026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직사각형 1">
              <a:extLst>
                <a:ext uri="{FF2B5EF4-FFF2-40B4-BE49-F238E27FC236}">
                  <a16:creationId xmlns:a16="http://schemas.microsoft.com/office/drawing/2014/main" id="{3E235A1B-D5F0-7C62-0951-646DD2CBF3D1}"/>
                </a:ext>
              </a:extLst>
            </p:cNvPr>
            <p:cNvSpPr/>
            <p:nvPr/>
          </p:nvSpPr>
          <p:spPr>
            <a:xfrm>
              <a:off x="0" y="0"/>
              <a:ext cx="9720264" cy="6858000"/>
            </a:xfrm>
            <a:prstGeom prst="rect">
              <a:avLst/>
            </a:prstGeom>
            <a:solidFill>
              <a:srgbClr val="104843">
                <a:alpha val="6392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Calibri" panose="020F0502020204030204"/>
                <a:ea typeface="맑은 고딕" panose="020B0503020000020004" pitchFamily="50" charset="-127"/>
                <a:cs typeface="+mn-cs"/>
              </a:endParaRPr>
            </a:p>
          </p:txBody>
        </p:sp>
        <p:sp>
          <p:nvSpPr>
            <p:cNvPr id="16" name="TextBox 15">
              <a:extLst>
                <a:ext uri="{FF2B5EF4-FFF2-40B4-BE49-F238E27FC236}">
                  <a16:creationId xmlns:a16="http://schemas.microsoft.com/office/drawing/2014/main" id="{611043BB-325F-6888-9488-F4C1F19026A9}"/>
                </a:ext>
              </a:extLst>
            </p:cNvPr>
            <p:cNvSpPr txBox="1"/>
            <p:nvPr/>
          </p:nvSpPr>
          <p:spPr>
            <a:xfrm>
              <a:off x="1478170" y="1448746"/>
              <a:ext cx="6990421" cy="3391506"/>
            </a:xfrm>
            <a:prstGeom prst="rect">
              <a:avLst/>
            </a:prstGeom>
            <a:noFill/>
          </p:spPr>
          <p:txBody>
            <a:bodyPr wrap="square" rtlCol="0">
              <a:spAutoFit/>
            </a:bodyPr>
            <a:lstStyle/>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Pretendard Medium" panose="02000603000000020004" pitchFamily="2" charset="-127"/>
                </a:rPr>
                <a:t>二酸化炭素を削減する環境に優しい都市、インジェ</a:t>
              </a:r>
              <a:endParaRPr kumimoji="0" lang="en-US" altLang="ja-JP" sz="2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Pretendard Medium" panose="02000603000000020004" pitchFamily="2" charset="-127"/>
              </a:endParaRPr>
            </a:p>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Pretendard Medium" panose="02000603000000020004" pitchFamily="2" charset="-127"/>
                </a:rPr>
                <a:t>冬のワンダーランドの称号を取り戻す</a:t>
              </a:r>
            </a:p>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Pretendard Medium" panose="02000603000000020004" pitchFamily="2" charset="-127"/>
                </a:rPr>
                <a:t>みんなの小さな貢献</a:t>
              </a:r>
              <a:endParaRPr kumimoji="0" lang="en-US" altLang="ja-JP" sz="2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Pretendard Medium" panose="02000603000000020004" pitchFamily="2" charset="-127"/>
              </a:endParaRPr>
            </a:p>
            <a:p>
              <a:pPr marL="0" marR="0" lvl="0" indent="0" algn="ctr" defTabSz="457200" rtl="0" eaLnBrk="1" fontAlgn="auto" latinLnBrk="0" hangingPunct="1">
                <a:lnSpc>
                  <a:spcPct val="130000"/>
                </a:lnSpc>
                <a:spcBef>
                  <a:spcPts val="0"/>
                </a:spcBef>
                <a:spcAft>
                  <a:spcPts val="0"/>
                </a:spcAft>
                <a:buClrTx/>
                <a:buSzTx/>
                <a:buFontTx/>
                <a:buNone/>
                <a:tabLst/>
                <a:defRPr/>
              </a:pPr>
              <a:endParaRPr lang="en-US" altLang="ko-KR" sz="2800" dirty="0">
                <a:solidFill>
                  <a:prstClr val="white"/>
                </a:solidFill>
                <a:latin typeface="游ゴシック" panose="020B0400000000000000" pitchFamily="50" charset="-128"/>
                <a:ea typeface="游ゴシック" panose="020B0400000000000000" pitchFamily="50" charset="-128"/>
                <a:cs typeface="Pretendard Medium" panose="02000603000000020004" pitchFamily="2" charset="-127"/>
              </a:endParaRPr>
            </a:p>
            <a:p>
              <a:pPr marL="0" marR="0" lvl="0" indent="0" algn="ctr" defTabSz="457200" rtl="0" eaLnBrk="1" fontAlgn="auto" latinLnBrk="0" hangingPunct="1">
                <a:lnSpc>
                  <a:spcPct val="13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Pretendard ExtraBold" panose="02000903000000020004" pitchFamily="50" charset="-127"/>
                </a:rPr>
                <a:t>ありがとうございました</a:t>
              </a:r>
              <a:r>
                <a:rPr kumimoji="0" lang="ja-JP" altLang="en-US" sz="2800" b="0" i="0" u="none" strike="noStrike" kern="1200" cap="none" spc="0" normalizeH="0" baseline="0" noProof="0" dirty="0">
                  <a:ln>
                    <a:noFill/>
                  </a:ln>
                  <a:solidFill>
                    <a:prstClr val="white"/>
                  </a:solidFill>
                  <a:effectLst/>
                  <a:uLnTx/>
                  <a:uFillTx/>
                  <a:latin typeface="Pretendard ExtraBold" panose="02000903000000020004" pitchFamily="50" charset="-127"/>
                  <a:ea typeface="Pretendard ExtraBold" panose="02000903000000020004" pitchFamily="50" charset="-127"/>
                  <a:cs typeface="Pretendard ExtraBold" panose="02000903000000020004" pitchFamily="50" charset="-127"/>
                </a:rPr>
                <a:t>。</a:t>
              </a:r>
              <a:endParaRPr kumimoji="0" lang="en-US" altLang="ko-KR" sz="2800" b="0" i="0" u="none" strike="noStrike" kern="1200" cap="none" spc="0" normalizeH="0" baseline="0" noProof="0" dirty="0">
                <a:ln>
                  <a:noFill/>
                </a:ln>
                <a:solidFill>
                  <a:prstClr val="white"/>
                </a:solidFill>
                <a:effectLst/>
                <a:uLnTx/>
                <a:uFillTx/>
                <a:latin typeface="Pretendard ExtraBold" panose="02000903000000020004" pitchFamily="50" charset="-127"/>
                <a:ea typeface="Pretendard ExtraBold" panose="02000903000000020004" pitchFamily="50" charset="-127"/>
                <a:cs typeface="Pretendard ExtraBold" panose="02000903000000020004" pitchFamily="50" charset="-127"/>
              </a:endParaRPr>
            </a:p>
          </p:txBody>
        </p:sp>
      </p:grpSp>
      <p:sp>
        <p:nvSpPr>
          <p:cNvPr id="6" name="슬라이드 번호 개체 틀 1">
            <a:extLst>
              <a:ext uri="{FF2B5EF4-FFF2-40B4-BE49-F238E27FC236}">
                <a16:creationId xmlns:a16="http://schemas.microsoft.com/office/drawing/2014/main" id="{5D619855-1BDC-2A08-592B-10C3CB89BF01}"/>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22</a:t>
            </a:fld>
            <a:endParaRPr lang="ko-KR" altLang="en-US" sz="1200" dirty="0">
              <a:solidFill>
                <a:schemeClr val="bg1">
                  <a:lumMod val="50000"/>
                </a:schemeClr>
              </a:solidFill>
            </a:endParaRPr>
          </a:p>
        </p:txBody>
      </p:sp>
    </p:spTree>
    <p:extLst>
      <p:ext uri="{BB962C8B-B14F-4D97-AF65-F5344CB8AC3E}">
        <p14:creationId xmlns:p14="http://schemas.microsoft.com/office/powerpoint/2010/main" val="24638184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그림 6" descr="겨울, 눈, 물, 흑백이(가) 표시된 사진&#10;&#10;자동 생성된 설명">
            <a:extLst>
              <a:ext uri="{FF2B5EF4-FFF2-40B4-BE49-F238E27FC236}">
                <a16:creationId xmlns:a16="http://schemas.microsoft.com/office/drawing/2014/main" id="{B0401B4D-1857-C0E9-866F-449FFDF1225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70" y="0"/>
            <a:ext cx="9703723" cy="6858000"/>
          </a:xfrm>
          <a:prstGeom prst="rect">
            <a:avLst/>
          </a:prstGeom>
        </p:spPr>
      </p:pic>
      <p:sp>
        <p:nvSpPr>
          <p:cNvPr id="6" name="TextBox 5">
            <a:extLst>
              <a:ext uri="{FF2B5EF4-FFF2-40B4-BE49-F238E27FC236}">
                <a16:creationId xmlns:a16="http://schemas.microsoft.com/office/drawing/2014/main" id="{75E9DB51-46B1-0863-82ED-87186B07F788}"/>
              </a:ext>
            </a:extLst>
          </p:cNvPr>
          <p:cNvSpPr txBox="1"/>
          <p:nvPr/>
        </p:nvSpPr>
        <p:spPr>
          <a:xfrm>
            <a:off x="677663" y="2274838"/>
            <a:ext cx="8805333" cy="2308324"/>
          </a:xfrm>
          <a:prstGeom prst="rect">
            <a:avLst/>
          </a:prstGeom>
          <a:noFill/>
        </p:spPr>
        <p:txBody>
          <a:bodyPr wrap="square">
            <a:spAutoFit/>
          </a:bodyPr>
          <a:lstStyle/>
          <a:p>
            <a:r>
              <a:rPr lang="ja-JP" altLang="en-US" sz="2800" dirty="0">
                <a:solidFill>
                  <a:schemeClr val="bg1">
                    <a:lumMod val="95000"/>
                  </a:schemeClr>
                </a:solidFill>
                <a:latin typeface="+mn-ea"/>
                <a:cs typeface="Pretendard Medium" panose="02000603000000020004" pitchFamily="2" charset="-127"/>
              </a:rPr>
              <a:t>暖冬、</a:t>
            </a:r>
          </a:p>
          <a:p>
            <a:r>
              <a:rPr lang="ja-JP" altLang="en-US" sz="2800" dirty="0">
                <a:solidFill>
                  <a:schemeClr val="bg1">
                    <a:lumMod val="95000"/>
                  </a:schemeClr>
                </a:solidFill>
                <a:latin typeface="+mn-ea"/>
                <a:cs typeface="Pretendard Medium" panose="02000603000000020004" pitchFamily="2" charset="-127"/>
              </a:rPr>
              <a:t>結氷しない湖、</a:t>
            </a:r>
          </a:p>
          <a:p>
            <a:endParaRPr lang="ja-JP" altLang="en-US" sz="2800" dirty="0">
              <a:solidFill>
                <a:schemeClr val="bg1">
                  <a:lumMod val="95000"/>
                </a:schemeClr>
              </a:solidFill>
              <a:latin typeface="+mn-ea"/>
              <a:cs typeface="Pretendard Medium" panose="02000603000000020004" pitchFamily="2" charset="-127"/>
            </a:endParaRPr>
          </a:p>
          <a:p>
            <a:r>
              <a:rPr lang="ja-JP" altLang="en-US" sz="2800" dirty="0">
                <a:solidFill>
                  <a:schemeClr val="bg1">
                    <a:lumMod val="95000"/>
                  </a:schemeClr>
                </a:solidFill>
                <a:latin typeface="+mn-ea"/>
                <a:cs typeface="Pretendard Medium" panose="02000603000000020004" pitchFamily="2" charset="-127"/>
              </a:rPr>
              <a:t>かつて冬のワンダーランドと呼ばれた街、</a:t>
            </a:r>
          </a:p>
          <a:p>
            <a:r>
              <a:rPr lang="ja-JP" altLang="en-US" sz="2800" dirty="0">
                <a:solidFill>
                  <a:schemeClr val="bg1">
                    <a:lumMod val="95000"/>
                  </a:schemeClr>
                </a:solidFill>
                <a:latin typeface="+mn-ea"/>
                <a:cs typeface="Pretendard Medium" panose="02000603000000020004" pitchFamily="2" charset="-127"/>
              </a:rPr>
              <a:t>今は思い出の中にしか存在しないかもしれない。</a:t>
            </a:r>
          </a:p>
        </p:txBody>
      </p:sp>
      <p:sp>
        <p:nvSpPr>
          <p:cNvPr id="4" name="슬라이드 번호 개체 틀 1">
            <a:extLst>
              <a:ext uri="{FF2B5EF4-FFF2-40B4-BE49-F238E27FC236}">
                <a16:creationId xmlns:a16="http://schemas.microsoft.com/office/drawing/2014/main" id="{CDA734BD-8C06-AC62-84AD-F2E29C9FB470}"/>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3</a:t>
            </a:fld>
            <a:endParaRPr lang="ko-KR" altLang="en-US" sz="1200" dirty="0">
              <a:solidFill>
                <a:schemeClr val="bg1">
                  <a:lumMod val="50000"/>
                </a:schemeClr>
              </a:solidFill>
            </a:endParaRPr>
          </a:p>
        </p:txBody>
      </p:sp>
    </p:spTree>
    <p:extLst>
      <p:ext uri="{BB962C8B-B14F-4D97-AF65-F5344CB8AC3E}">
        <p14:creationId xmlns:p14="http://schemas.microsoft.com/office/powerpoint/2010/main" val="2232198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그룹 4">
            <a:extLst>
              <a:ext uri="{FF2B5EF4-FFF2-40B4-BE49-F238E27FC236}">
                <a16:creationId xmlns:a16="http://schemas.microsoft.com/office/drawing/2014/main" id="{52893AFF-5D5A-1B0A-F1E2-072A0F5EACBD}"/>
              </a:ext>
            </a:extLst>
          </p:cNvPr>
          <p:cNvGrpSpPr/>
          <p:nvPr/>
        </p:nvGrpSpPr>
        <p:grpSpPr>
          <a:xfrm>
            <a:off x="687685" y="875223"/>
            <a:ext cx="7741939" cy="2460503"/>
            <a:chOff x="687685" y="875223"/>
            <a:chExt cx="7741939" cy="2460503"/>
          </a:xfrm>
        </p:grpSpPr>
        <p:sp>
          <p:nvSpPr>
            <p:cNvPr id="3" name="직사각형 2">
              <a:extLst>
                <a:ext uri="{FF2B5EF4-FFF2-40B4-BE49-F238E27FC236}">
                  <a16:creationId xmlns:a16="http://schemas.microsoft.com/office/drawing/2014/main" id="{C91334F2-A21F-9792-021A-63B4BF9E9B64}"/>
                </a:ext>
              </a:extLst>
            </p:cNvPr>
            <p:cNvSpPr/>
            <p:nvPr/>
          </p:nvSpPr>
          <p:spPr>
            <a:xfrm>
              <a:off x="687685" y="875223"/>
              <a:ext cx="7741939" cy="998351"/>
            </a:xfrm>
            <a:prstGeom prst="rect">
              <a:avLst/>
            </a:prstGeom>
            <a:noFill/>
          </p:spPr>
          <p:txBody>
            <a:bodyPr wrap="square" lIns="74295" tIns="37148" rIns="74295" bIns="37148">
              <a:spAutoFit/>
              <a:scene3d>
                <a:camera prst="orthographicFront"/>
                <a:lightRig rig="threePt" dir="t"/>
              </a:scene3d>
              <a:sp3d contourW="57150">
                <a:bevelT w="0" h="63500"/>
                <a:contourClr>
                  <a:schemeClr val="bg1"/>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w="18415" cmpd="sng">
                    <a:noFill/>
                    <a:prstDash val="solid"/>
                  </a:ln>
                  <a:solidFill>
                    <a:srgbClr val="229E92">
                      <a:alpha val="60000"/>
                    </a:srgbClr>
                  </a:solidFill>
                  <a:effectLst/>
                  <a:uLnTx/>
                  <a:uFillTx/>
                  <a:latin typeface="游ゴシック" panose="020B0400000000000000" pitchFamily="50" charset="-128"/>
                  <a:ea typeface="游ゴシック" panose="020B0400000000000000" pitchFamily="50" charset="-128"/>
                  <a:cs typeface="Pretendard ExtraBold" panose="02000903000000020004" pitchFamily="50" charset="-127"/>
                </a:rPr>
                <a:t>01</a:t>
              </a: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3200" dirty="0">
                  <a:ln w="18415" cmpd="sng">
                    <a:noFill/>
                    <a:prstDash val="solid"/>
                  </a:ln>
                  <a:solidFill>
                    <a:srgbClr val="229E92"/>
                  </a:solidFill>
                  <a:latin typeface="游ゴシック" panose="020B0400000000000000" pitchFamily="50" charset="-128"/>
                  <a:ea typeface="游ゴシック" panose="020B0400000000000000" pitchFamily="50" charset="-128"/>
                  <a:cs typeface="Pretendard ExtraBold" panose="02000903000000020004" pitchFamily="50" charset="-127"/>
                </a:rPr>
                <a:t>インジェ郡の事例の概要</a:t>
              </a:r>
            </a:p>
          </p:txBody>
        </p:sp>
        <p:sp>
          <p:nvSpPr>
            <p:cNvPr id="4" name="TextBox 3">
              <a:extLst>
                <a:ext uri="{FF2B5EF4-FFF2-40B4-BE49-F238E27FC236}">
                  <a16:creationId xmlns:a16="http://schemas.microsoft.com/office/drawing/2014/main" id="{9D09769F-004C-2C7D-9515-5DF3965D4E05}"/>
                </a:ext>
              </a:extLst>
            </p:cNvPr>
            <p:cNvSpPr txBox="1"/>
            <p:nvPr/>
          </p:nvSpPr>
          <p:spPr>
            <a:xfrm>
              <a:off x="687686" y="2191823"/>
              <a:ext cx="4861560" cy="11439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w="18415" cmpd="sng">
                    <a:noFill/>
                    <a:prstDash val="solid"/>
                  </a:ln>
                  <a:solidFill>
                    <a:srgbClr val="FF0505"/>
                  </a:solidFill>
                  <a:effectLst/>
                  <a:uLnTx/>
                  <a:uFillTx/>
                  <a:latin typeface="ＭＳ ゴシック" panose="020B0609070205080204" pitchFamily="49" charset="-128"/>
                  <a:ea typeface="ＭＳ ゴシック" panose="020B0609070205080204" pitchFamily="49" charset="-128"/>
                  <a:cs typeface="Pretendard SemiBold" panose="02000703000000020004" pitchFamily="50" charset="-127"/>
                </a:rPr>
                <a:t>_____</a:t>
              </a:r>
              <a:endParaRPr kumimoji="0" lang="en-US" altLang="ko-KR" sz="2000" b="0" i="0" u="none" strike="noStrike" kern="1200" cap="none" spc="0" normalizeH="0" baseline="0" noProof="0" dirty="0">
                <a:ln w="18415" cmpd="sng">
                  <a:noFill/>
                  <a:prstDash val="solid"/>
                </a:ln>
                <a:solidFill>
                  <a:prstClr val="black"/>
                </a:solidFill>
                <a:effectLst/>
                <a:uLnTx/>
                <a:uFillTx/>
                <a:latin typeface="ＭＳ ゴシック" panose="020B0609070205080204" pitchFamily="49" charset="-128"/>
                <a:ea typeface="ＭＳ ゴシック" panose="020B0609070205080204" pitchFamily="49" charset="-128"/>
                <a:cs typeface="Pretendard SemiBold" panose="02000703000000020004" pitchFamily="50" charset="-127"/>
              </a:endParaRPr>
            </a:p>
            <a:p>
              <a:pPr marL="0" marR="0" lvl="0" indent="0" algn="l" defTabSz="457200" rtl="0" eaLnBrk="1" fontAlgn="auto" latinLnBrk="0" hangingPunct="1">
                <a:lnSpc>
                  <a:spcPct val="100000"/>
                </a:lnSpc>
                <a:spcBef>
                  <a:spcPts val="500"/>
                </a:spcBef>
                <a:spcAft>
                  <a:spcPts val="0"/>
                </a:spcAft>
                <a:buClrTx/>
                <a:buSzTx/>
                <a:buFontTx/>
                <a:buNone/>
                <a:tabLst/>
                <a:defRPr/>
              </a:pPr>
              <a:r>
                <a:rPr lang="en-US" altLang="ko-KR" sz="2000" dirty="0">
                  <a:ln w="18415" cmpd="sng">
                    <a:noFill/>
                    <a:prstDash val="solid"/>
                  </a:ln>
                  <a:solidFill>
                    <a:prstClr val="black"/>
                  </a:solidFill>
                  <a:latin typeface="游ゴシック" panose="020B0400000000000000" pitchFamily="50" charset="-128"/>
                  <a:ea typeface="游ゴシック" panose="020B0400000000000000" pitchFamily="50" charset="-128"/>
                </a:rPr>
                <a:t>1) </a:t>
              </a:r>
              <a:r>
                <a:rPr lang="en-US" altLang="ko-KR" sz="2000" dirty="0" err="1">
                  <a:ln w="18415" cmpd="sng">
                    <a:noFill/>
                    <a:prstDash val="solid"/>
                  </a:ln>
                  <a:solidFill>
                    <a:prstClr val="black"/>
                  </a:solidFill>
                  <a:latin typeface="游ゴシック" panose="020B0400000000000000" pitchFamily="50" charset="-128"/>
                  <a:ea typeface="游ゴシック" panose="020B0400000000000000" pitchFamily="50" charset="-128"/>
                  <a:cs typeface="Pretendard SemiBold" panose="02000703000000020004" pitchFamily="50" charset="-127"/>
                </a:rPr>
                <a:t>インジェ郡の紹介</a:t>
              </a:r>
              <a:endParaRPr kumimoji="0" lang="en-US" altLang="ko-KR" sz="2000" b="0" i="0" u="none" strike="noStrike" kern="1200" cap="none" spc="0" normalizeH="0" baseline="0" noProof="0" dirty="0">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a:p>
              <a:pPr marL="0" marR="0" lvl="0" indent="0" algn="l" defTabSz="457200" rtl="0" eaLnBrk="1" fontAlgn="auto" latinLnBrk="0" hangingPunct="1">
                <a:lnSpc>
                  <a:spcPct val="100000"/>
                </a:lnSpc>
                <a:spcBef>
                  <a:spcPts val="500"/>
                </a:spcBef>
                <a:spcAft>
                  <a:spcPts val="0"/>
                </a:spcAft>
                <a:buClrTx/>
                <a:buSzTx/>
                <a:buFontTx/>
                <a:buNone/>
                <a:tabLst/>
                <a:defRPr/>
              </a:pPr>
              <a:r>
                <a:rPr kumimoji="0" lang="en-US" altLang="ko-KR" sz="2000" b="0" i="0" u="none" strike="noStrike" kern="1200" cap="none" spc="0" normalizeH="0" baseline="0" noProof="0" dirty="0">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2）</a:t>
              </a:r>
              <a:r>
                <a:rPr lang="en-US" altLang="ko-KR" sz="2000" dirty="0" err="1">
                  <a:ln w="18415" cmpd="sng">
                    <a:noFill/>
                    <a:prstDash val="solid"/>
                  </a:ln>
                  <a:solidFill>
                    <a:prstClr val="black"/>
                  </a:solidFill>
                  <a:latin typeface="游ゴシック" panose="020B0400000000000000" pitchFamily="50" charset="-128"/>
                  <a:ea typeface="游ゴシック" panose="020B0400000000000000" pitchFamily="50" charset="-128"/>
                  <a:cs typeface="Pretendard SemiBold" panose="02000703000000020004" pitchFamily="50" charset="-127"/>
                </a:rPr>
                <a:t>ワカサギ村の紹介</a:t>
              </a:r>
              <a:endParaRPr kumimoji="0" lang="en-US" altLang="ko-KR" sz="2000" b="0" i="0" u="none" strike="noStrike" kern="1200" cap="none" spc="0" normalizeH="0" baseline="0" noProof="0" dirty="0">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p:txBody>
        </p:sp>
      </p:grpSp>
      <p:sp>
        <p:nvSpPr>
          <p:cNvPr id="6" name="슬라이드 번호 개체 틀 1">
            <a:extLst>
              <a:ext uri="{FF2B5EF4-FFF2-40B4-BE49-F238E27FC236}">
                <a16:creationId xmlns:a16="http://schemas.microsoft.com/office/drawing/2014/main" id="{CDA734BD-8C06-AC62-84AD-F2E29C9FB470}"/>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4</a:t>
            </a:fld>
            <a:endParaRPr lang="ko-KR" altLang="en-US" sz="1200" dirty="0">
              <a:solidFill>
                <a:schemeClr val="bg1">
                  <a:lumMod val="50000"/>
                </a:schemeClr>
              </a:solidFill>
            </a:endParaRPr>
          </a:p>
        </p:txBody>
      </p:sp>
    </p:spTree>
    <p:extLst>
      <p:ext uri="{BB962C8B-B14F-4D97-AF65-F5344CB8AC3E}">
        <p14:creationId xmlns:p14="http://schemas.microsoft.com/office/powerpoint/2010/main" val="386328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descr="텍스트, 지도, 스크린샷이(가) 표시된 사진&#10;&#10;자동 생성된 설명">
            <a:extLst>
              <a:ext uri="{FF2B5EF4-FFF2-40B4-BE49-F238E27FC236}">
                <a16:creationId xmlns:a16="http://schemas.microsoft.com/office/drawing/2014/main" id="{C4BB3CAE-F927-517D-5ED4-17E9257C2F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720263" cy="6858000"/>
          </a:xfrm>
          <a:prstGeom prst="rect">
            <a:avLst/>
          </a:prstGeom>
        </p:spPr>
      </p:pic>
      <p:sp>
        <p:nvSpPr>
          <p:cNvPr id="2" name="직사각형 1">
            <a:extLst>
              <a:ext uri="{FF2B5EF4-FFF2-40B4-BE49-F238E27FC236}">
                <a16:creationId xmlns:a16="http://schemas.microsoft.com/office/drawing/2014/main" id="{8ED52808-BE2B-B4C6-1B49-C2BADB812D1E}"/>
              </a:ext>
            </a:extLst>
          </p:cNvPr>
          <p:cNvSpPr/>
          <p:nvPr/>
        </p:nvSpPr>
        <p:spPr>
          <a:xfrm>
            <a:off x="0" y="5648325"/>
            <a:ext cx="9720263" cy="962024"/>
          </a:xfrm>
          <a:prstGeom prst="rect">
            <a:avLst/>
          </a:prstGeom>
          <a:solidFill>
            <a:schemeClr val="bg1">
              <a:lumMod val="95000"/>
              <a:alpha val="3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非武装地帯</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 (DMZ) </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に近い</a:t>
            </a: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インジェ</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郡には、雪岳山国立公園と昭陽湖がある</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 </a:t>
            </a:r>
          </a:p>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東海に近く、江原道特有の大陸性気候に恵まれている</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 </a:t>
            </a:r>
          </a:p>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厳しい冬の状況でありながら、息をのむような雪景色をもたらす</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p:txBody>
      </p:sp>
      <p:sp>
        <p:nvSpPr>
          <p:cNvPr id="4" name="슬라이드 번호 개체 틀 1">
            <a:extLst>
              <a:ext uri="{FF2B5EF4-FFF2-40B4-BE49-F238E27FC236}">
                <a16:creationId xmlns:a16="http://schemas.microsoft.com/office/drawing/2014/main" id="{CDA734BD-8C06-AC62-84AD-F2E29C9FB470}"/>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5</a:t>
            </a:fld>
            <a:endParaRPr lang="ko-KR" altLang="en-US" sz="1200" dirty="0">
              <a:solidFill>
                <a:schemeClr val="bg1">
                  <a:lumMod val="50000"/>
                </a:schemeClr>
              </a:solidFill>
            </a:endParaRPr>
          </a:p>
        </p:txBody>
      </p:sp>
      <p:sp>
        <p:nvSpPr>
          <p:cNvPr id="5" name="正方形/長方形 4">
            <a:extLst>
              <a:ext uri="{FF2B5EF4-FFF2-40B4-BE49-F238E27FC236}">
                <a16:creationId xmlns:a16="http://schemas.microsoft.com/office/drawing/2014/main" id="{964A1AAF-B649-A9CF-C3F9-6C2978948DEA}"/>
              </a:ext>
            </a:extLst>
          </p:cNvPr>
          <p:cNvSpPr/>
          <p:nvPr/>
        </p:nvSpPr>
        <p:spPr>
          <a:xfrm>
            <a:off x="1631374" y="987136"/>
            <a:ext cx="5153890" cy="7897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dirty="0"/>
              <a:t>江原特別自治道</a:t>
            </a:r>
            <a:endParaRPr kumimoji="1" lang="en-US" altLang="ja-JP" sz="1100" dirty="0"/>
          </a:p>
          <a:p>
            <a:r>
              <a:rPr kumimoji="1" lang="ja-JP" altLang="en-US" sz="1200" b="1" dirty="0"/>
              <a:t>インジェ郡</a:t>
            </a:r>
            <a:endParaRPr kumimoji="1" lang="en-US" altLang="ja-JP" sz="1200" b="1" dirty="0"/>
          </a:p>
          <a:p>
            <a:r>
              <a:rPr kumimoji="1" lang="zh-TW" altLang="en-US" sz="1100" dirty="0"/>
              <a:t>面積：</a:t>
            </a:r>
            <a:r>
              <a:rPr kumimoji="1" lang="en-US" altLang="zh-TW" sz="1100" dirty="0"/>
              <a:t>1,646.20km </a:t>
            </a:r>
            <a:r>
              <a:rPr kumimoji="1" lang="zh-TW" altLang="en-US" sz="1100" dirty="0"/>
              <a:t>人口：</a:t>
            </a:r>
            <a:r>
              <a:rPr kumimoji="1" lang="en-US" altLang="zh-TW" sz="1100" dirty="0"/>
              <a:t>31,587</a:t>
            </a:r>
            <a:r>
              <a:rPr kumimoji="1" lang="zh-TW" altLang="en-US" sz="1100" dirty="0"/>
              <a:t>人</a:t>
            </a:r>
            <a:endParaRPr kumimoji="1" lang="ja-JP" altLang="en-US" sz="1100" dirty="0"/>
          </a:p>
        </p:txBody>
      </p:sp>
      <p:sp>
        <p:nvSpPr>
          <p:cNvPr id="7" name="正方形/長方形 6">
            <a:extLst>
              <a:ext uri="{FF2B5EF4-FFF2-40B4-BE49-F238E27FC236}">
                <a16:creationId xmlns:a16="http://schemas.microsoft.com/office/drawing/2014/main" id="{095A410E-E25B-C23D-626A-25C263F8E9FB}"/>
              </a:ext>
            </a:extLst>
          </p:cNvPr>
          <p:cNvSpPr/>
          <p:nvPr/>
        </p:nvSpPr>
        <p:spPr>
          <a:xfrm>
            <a:off x="786247" y="2034453"/>
            <a:ext cx="2289462" cy="2723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b="1" dirty="0">
                <a:solidFill>
                  <a:srgbClr val="81AE78"/>
                </a:solidFill>
              </a:rPr>
              <a:t>インジェ郡位置図</a:t>
            </a:r>
          </a:p>
        </p:txBody>
      </p:sp>
      <p:sp>
        <p:nvSpPr>
          <p:cNvPr id="8" name="正方形/長方形 7">
            <a:extLst>
              <a:ext uri="{FF2B5EF4-FFF2-40B4-BE49-F238E27FC236}">
                <a16:creationId xmlns:a16="http://schemas.microsoft.com/office/drawing/2014/main" id="{CDFDEDC8-D490-C145-5E9A-2AF0D1B42682}"/>
              </a:ext>
            </a:extLst>
          </p:cNvPr>
          <p:cNvSpPr/>
          <p:nvPr/>
        </p:nvSpPr>
        <p:spPr>
          <a:xfrm>
            <a:off x="897083" y="247651"/>
            <a:ext cx="3155372"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インジェ郡の事例の概要</a:t>
            </a:r>
          </a:p>
        </p:txBody>
      </p:sp>
      <p:sp>
        <p:nvSpPr>
          <p:cNvPr id="9" name="正方形/長方形 8">
            <a:extLst>
              <a:ext uri="{FF2B5EF4-FFF2-40B4-BE49-F238E27FC236}">
                <a16:creationId xmlns:a16="http://schemas.microsoft.com/office/drawing/2014/main" id="{C1D48E59-2BA4-BD91-0038-BAF88B6A23D7}"/>
              </a:ext>
            </a:extLst>
          </p:cNvPr>
          <p:cNvSpPr/>
          <p:nvPr/>
        </p:nvSpPr>
        <p:spPr>
          <a:xfrm>
            <a:off x="5217968" y="247651"/>
            <a:ext cx="3946813" cy="272329"/>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sz="1100" dirty="0">
                <a:solidFill>
                  <a:schemeClr val="tx1"/>
                </a:solidFill>
              </a:rPr>
              <a:t>インジェ郡の紹介｜ワカサギ村の紹介</a:t>
            </a:r>
            <a:endParaRPr kumimoji="1" lang="ja-JP" altLang="en-US" sz="1100" dirty="0">
              <a:solidFill>
                <a:schemeClr val="bg1">
                  <a:lumMod val="65000"/>
                </a:schemeClr>
              </a:solidFill>
            </a:endParaRPr>
          </a:p>
        </p:txBody>
      </p:sp>
      <p:sp>
        <p:nvSpPr>
          <p:cNvPr id="10" name="正方形/長方形 9">
            <a:extLst>
              <a:ext uri="{FF2B5EF4-FFF2-40B4-BE49-F238E27FC236}">
                <a16:creationId xmlns:a16="http://schemas.microsoft.com/office/drawing/2014/main" id="{81099652-E601-C776-7B96-2BC7E50ABD72}"/>
              </a:ext>
            </a:extLst>
          </p:cNvPr>
          <p:cNvSpPr/>
          <p:nvPr/>
        </p:nvSpPr>
        <p:spPr>
          <a:xfrm>
            <a:off x="7380001" y="3006773"/>
            <a:ext cx="1692000" cy="1936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100" dirty="0">
                <a:solidFill>
                  <a:schemeClr val="tx1"/>
                </a:solidFill>
              </a:rPr>
              <a:t>非武装地帯 </a:t>
            </a:r>
            <a:r>
              <a:rPr kumimoji="1" lang="en-US" altLang="ja-JP" sz="1100" dirty="0">
                <a:solidFill>
                  <a:schemeClr val="tx1"/>
                </a:solidFill>
              </a:rPr>
              <a:t>(</a:t>
            </a:r>
            <a:r>
              <a:rPr kumimoji="1" lang="en-GB" altLang="ja-JP" sz="1100" dirty="0">
                <a:solidFill>
                  <a:schemeClr val="tx1"/>
                </a:solidFill>
              </a:rPr>
              <a:t>DMZ)</a:t>
            </a:r>
          </a:p>
        </p:txBody>
      </p:sp>
      <p:sp>
        <p:nvSpPr>
          <p:cNvPr id="11" name="正方形/長方形 10">
            <a:extLst>
              <a:ext uri="{FF2B5EF4-FFF2-40B4-BE49-F238E27FC236}">
                <a16:creationId xmlns:a16="http://schemas.microsoft.com/office/drawing/2014/main" id="{02C04447-F801-3032-6A1F-56A6463F6C24}"/>
              </a:ext>
            </a:extLst>
          </p:cNvPr>
          <p:cNvSpPr/>
          <p:nvPr/>
        </p:nvSpPr>
        <p:spPr>
          <a:xfrm>
            <a:off x="7379999" y="3996000"/>
            <a:ext cx="1691999" cy="1936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900" dirty="0">
                <a:solidFill>
                  <a:schemeClr val="tx1"/>
                </a:solidFill>
                <a:latin typeface="+mn-ea"/>
              </a:rPr>
              <a:t>雪岳山 </a:t>
            </a:r>
            <a:r>
              <a:rPr kumimoji="1" lang="en-US" altLang="ja-JP" sz="900" dirty="0">
                <a:solidFill>
                  <a:schemeClr val="tx1"/>
                </a:solidFill>
                <a:latin typeface="+mn-ea"/>
              </a:rPr>
              <a:t>(</a:t>
            </a:r>
            <a:r>
              <a:rPr kumimoji="1" lang="ja-JP" altLang="en-US" sz="900" dirty="0">
                <a:solidFill>
                  <a:schemeClr val="tx1"/>
                </a:solidFill>
                <a:latin typeface="+mn-ea"/>
              </a:rPr>
              <a:t>ソラクサン</a:t>
            </a:r>
            <a:r>
              <a:rPr kumimoji="1" lang="en-US" altLang="ja-JP" sz="900" dirty="0">
                <a:solidFill>
                  <a:schemeClr val="tx1"/>
                </a:solidFill>
                <a:latin typeface="+mn-ea"/>
              </a:rPr>
              <a:t>) </a:t>
            </a:r>
            <a:r>
              <a:rPr kumimoji="1" lang="ja-JP" altLang="en-US" sz="900" dirty="0">
                <a:solidFill>
                  <a:schemeClr val="tx1"/>
                </a:solidFill>
                <a:latin typeface="+mn-ea"/>
              </a:rPr>
              <a:t>国立公園</a:t>
            </a:r>
          </a:p>
        </p:txBody>
      </p:sp>
      <p:sp>
        <p:nvSpPr>
          <p:cNvPr id="12" name="正方形/長方形 11">
            <a:extLst>
              <a:ext uri="{FF2B5EF4-FFF2-40B4-BE49-F238E27FC236}">
                <a16:creationId xmlns:a16="http://schemas.microsoft.com/office/drawing/2014/main" id="{3BA9ABEC-B1AF-22E1-59AC-08EF681A7881}"/>
              </a:ext>
            </a:extLst>
          </p:cNvPr>
          <p:cNvSpPr/>
          <p:nvPr/>
        </p:nvSpPr>
        <p:spPr>
          <a:xfrm>
            <a:off x="7380000" y="4968000"/>
            <a:ext cx="1402334" cy="1936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r>
              <a:rPr kumimoji="1" lang="ja-JP" altLang="en-US" sz="1100" dirty="0">
                <a:solidFill>
                  <a:schemeClr val="tx1"/>
                </a:solidFill>
              </a:rPr>
              <a:t>昭陽湖（ソヤン湖）</a:t>
            </a:r>
          </a:p>
        </p:txBody>
      </p:sp>
      <p:sp>
        <p:nvSpPr>
          <p:cNvPr id="13" name="正方形/長方形 12">
            <a:extLst>
              <a:ext uri="{FF2B5EF4-FFF2-40B4-BE49-F238E27FC236}">
                <a16:creationId xmlns:a16="http://schemas.microsoft.com/office/drawing/2014/main" id="{19965CD4-B25C-E378-E7F6-CF79B20F9E63}"/>
              </a:ext>
            </a:extLst>
          </p:cNvPr>
          <p:cNvSpPr/>
          <p:nvPr/>
        </p:nvSpPr>
        <p:spPr>
          <a:xfrm>
            <a:off x="7922160" y="5207037"/>
            <a:ext cx="1242621" cy="1936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900" dirty="0">
                <a:solidFill>
                  <a:schemeClr val="tx1"/>
                </a:solidFill>
              </a:rPr>
              <a:t>＊</a:t>
            </a:r>
            <a:r>
              <a:rPr kumimoji="1" lang="en-US" altLang="ja-JP" sz="900" dirty="0" err="1">
                <a:solidFill>
                  <a:schemeClr val="tx1"/>
                </a:solidFill>
              </a:rPr>
              <a:t>Bingeo</a:t>
            </a:r>
            <a:r>
              <a:rPr kumimoji="1" lang="ja-JP" altLang="en-US" sz="900" dirty="0">
                <a:solidFill>
                  <a:schemeClr val="tx1"/>
                </a:solidFill>
              </a:rPr>
              <a:t>祭り会場</a:t>
            </a:r>
          </a:p>
        </p:txBody>
      </p:sp>
      <p:sp>
        <p:nvSpPr>
          <p:cNvPr id="14" name="正方形/長方形 13">
            <a:extLst>
              <a:ext uri="{FF2B5EF4-FFF2-40B4-BE49-F238E27FC236}">
                <a16:creationId xmlns:a16="http://schemas.microsoft.com/office/drawing/2014/main" id="{AE20FA43-DA22-6C47-6EE5-E260AFC2F5EA}"/>
              </a:ext>
            </a:extLst>
          </p:cNvPr>
          <p:cNvSpPr/>
          <p:nvPr/>
        </p:nvSpPr>
        <p:spPr>
          <a:xfrm>
            <a:off x="1458192" y="2869298"/>
            <a:ext cx="526472" cy="193637"/>
          </a:xfrm>
          <a:prstGeom prst="rect">
            <a:avLst/>
          </a:prstGeom>
          <a:solidFill>
            <a:srgbClr val="009D8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800" b="1" dirty="0">
                <a:solidFill>
                  <a:schemeClr val="bg1"/>
                </a:solidFill>
              </a:rPr>
              <a:t>あああ</a:t>
            </a:r>
          </a:p>
        </p:txBody>
      </p:sp>
    </p:spTree>
    <p:extLst>
      <p:ext uri="{BB962C8B-B14F-4D97-AF65-F5344CB8AC3E}">
        <p14:creationId xmlns:p14="http://schemas.microsoft.com/office/powerpoint/2010/main" val="272756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87517286-C749-C953-D1C0-32A1C2D9F5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1" y="0"/>
            <a:ext cx="9703340" cy="6858000"/>
          </a:xfrm>
          <a:prstGeom prst="rect">
            <a:avLst/>
          </a:prstGeom>
        </p:spPr>
      </p:pic>
      <p:sp>
        <p:nvSpPr>
          <p:cNvPr id="5" name="직사각형 4">
            <a:extLst>
              <a:ext uri="{FF2B5EF4-FFF2-40B4-BE49-F238E27FC236}">
                <a16:creationId xmlns:a16="http://schemas.microsoft.com/office/drawing/2014/main" id="{E38B1A0E-E6A7-701C-DDE9-51411CB97C65}"/>
              </a:ext>
            </a:extLst>
          </p:cNvPr>
          <p:cNvSpPr/>
          <p:nvPr/>
        </p:nvSpPr>
        <p:spPr>
          <a:xfrm>
            <a:off x="0" y="5667375"/>
            <a:ext cx="9720263" cy="942974"/>
          </a:xfrm>
          <a:prstGeom prst="rect">
            <a:avLst/>
          </a:prstGeom>
          <a:solidFill>
            <a:schemeClr val="bg1">
              <a:lumMod val="95000"/>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韓国の冬の風物詩として知られるワカサギ祭りが</a:t>
            </a:r>
            <a:endPar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endParaRPr>
          </a:p>
          <a:p>
            <a:pPr algn="ct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インジェ</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郡のBingeo</a:t>
            </a: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湖</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一帯で開催される</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この祭りでは</a:t>
            </a: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様々</a:t>
            </a: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なプログラムが用意されており</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a:p>
            <a:pPr algn="ctr"/>
            <a:r>
              <a:rPr lang="en-US" altLang="ko-KR" sz="1600" dirty="0" err="1">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老若男女を問わず楽しむことができる</a:t>
            </a: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p>
        </p:txBody>
      </p:sp>
      <p:sp>
        <p:nvSpPr>
          <p:cNvPr id="2" name="슬라이드 번호 개체 틀 1">
            <a:extLst>
              <a:ext uri="{FF2B5EF4-FFF2-40B4-BE49-F238E27FC236}">
                <a16:creationId xmlns:a16="http://schemas.microsoft.com/office/drawing/2014/main" id="{CDA734BD-8C06-AC62-84AD-F2E29C9FB470}"/>
              </a:ext>
            </a:extLst>
          </p:cNvPr>
          <p:cNvSpPr>
            <a:spLocks noGrp="1"/>
          </p:cNvSpPr>
          <p:nvPr>
            <p:ph type="sldNum" sz="quarter" idx="12"/>
          </p:nvPr>
        </p:nvSpPr>
        <p:spPr>
          <a:xfrm>
            <a:off x="7533204" y="6492875"/>
            <a:ext cx="2187059" cy="365125"/>
          </a:xfrm>
        </p:spPr>
        <p:txBody>
          <a:bodyPr/>
          <a:lstStyle/>
          <a:p>
            <a:fld id="{24DE9D47-520E-4E1F-8775-AADDF24C42C0}" type="slidenum">
              <a:rPr lang="ko-KR" altLang="en-US" smtClean="0"/>
              <a:t>6</a:t>
            </a:fld>
            <a:endParaRPr lang="ko-KR" altLang="en-US" dirty="0"/>
          </a:p>
        </p:txBody>
      </p:sp>
      <p:sp>
        <p:nvSpPr>
          <p:cNvPr id="3" name="正方形/長方形 2">
            <a:extLst>
              <a:ext uri="{FF2B5EF4-FFF2-40B4-BE49-F238E27FC236}">
                <a16:creationId xmlns:a16="http://schemas.microsoft.com/office/drawing/2014/main" id="{70031C0E-0FEC-0888-3CE9-8943A75F276B}"/>
              </a:ext>
            </a:extLst>
          </p:cNvPr>
          <p:cNvSpPr/>
          <p:nvPr/>
        </p:nvSpPr>
        <p:spPr>
          <a:xfrm>
            <a:off x="753974" y="904901"/>
            <a:ext cx="3161810" cy="24616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b="1" dirty="0">
                <a:solidFill>
                  <a:srgbClr val="81AE78"/>
                </a:solidFill>
              </a:rPr>
              <a:t>インジェ郡の事例の概要</a:t>
            </a:r>
          </a:p>
        </p:txBody>
      </p:sp>
      <p:sp>
        <p:nvSpPr>
          <p:cNvPr id="6" name="正方形/長方形 5">
            <a:extLst>
              <a:ext uri="{FF2B5EF4-FFF2-40B4-BE49-F238E27FC236}">
                <a16:creationId xmlns:a16="http://schemas.microsoft.com/office/drawing/2014/main" id="{4EC660A0-A1B2-E991-8648-1A14CDCFE07E}"/>
              </a:ext>
            </a:extLst>
          </p:cNvPr>
          <p:cNvSpPr/>
          <p:nvPr/>
        </p:nvSpPr>
        <p:spPr>
          <a:xfrm>
            <a:off x="833727" y="4430327"/>
            <a:ext cx="2926231" cy="41183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r>
              <a:rPr kumimoji="1" lang="en-US" altLang="ja-JP" sz="1100" spc="-30" dirty="0" err="1">
                <a:solidFill>
                  <a:schemeClr val="tx1"/>
                </a:solidFill>
              </a:rPr>
              <a:t>Bingeo</a:t>
            </a:r>
            <a:r>
              <a:rPr kumimoji="1" lang="ja-JP" altLang="en-US" sz="1100" spc="-30" dirty="0">
                <a:solidFill>
                  <a:schemeClr val="tx1"/>
                </a:solidFill>
              </a:rPr>
              <a:t>湖と周辺地域、インジェ郡ナムミョン、ブピヨン村 </a:t>
            </a:r>
            <a:r>
              <a:rPr kumimoji="1" lang="en-US" altLang="ja-JP" sz="1100" spc="-30" dirty="0">
                <a:solidFill>
                  <a:schemeClr val="tx1"/>
                </a:solidFill>
              </a:rPr>
              <a:t>(</a:t>
            </a:r>
            <a:r>
              <a:rPr lang="en-GB" altLang="ja-JP" sz="1100" spc="-30" dirty="0" err="1"/>
              <a:t>Bupyeon-ri</a:t>
            </a:r>
            <a:r>
              <a:rPr lang="en-GB" altLang="ja-JP" sz="1100" spc="-30" dirty="0"/>
              <a:t>, Nam-</a:t>
            </a:r>
            <a:r>
              <a:rPr lang="en-GB" altLang="ja-JP" sz="1100" spc="-30" dirty="0" err="1"/>
              <a:t>myeon</a:t>
            </a:r>
            <a:r>
              <a:rPr lang="en-GB" altLang="ja-JP" sz="1100" spc="-30" dirty="0"/>
              <a:t>, Inje Country)</a:t>
            </a:r>
            <a:endParaRPr kumimoji="1" lang="ja-JP" altLang="en-US" sz="1100" spc="-30" dirty="0">
              <a:solidFill>
                <a:schemeClr val="tx1"/>
              </a:solidFill>
            </a:endParaRPr>
          </a:p>
        </p:txBody>
      </p:sp>
      <p:sp>
        <p:nvSpPr>
          <p:cNvPr id="7" name="正方形/長方形 6">
            <a:extLst>
              <a:ext uri="{FF2B5EF4-FFF2-40B4-BE49-F238E27FC236}">
                <a16:creationId xmlns:a16="http://schemas.microsoft.com/office/drawing/2014/main" id="{23A3A30D-2526-D984-0297-D4C8BBEB73C8}"/>
              </a:ext>
            </a:extLst>
          </p:cNvPr>
          <p:cNvSpPr/>
          <p:nvPr/>
        </p:nvSpPr>
        <p:spPr>
          <a:xfrm>
            <a:off x="580882" y="2427673"/>
            <a:ext cx="790718" cy="33630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pPr algn="ctr"/>
            <a:r>
              <a:rPr kumimoji="1" lang="ja-JP" altLang="en-US" sz="800" dirty="0">
                <a:solidFill>
                  <a:schemeClr val="tx1"/>
                </a:solidFill>
              </a:rPr>
              <a:t>インジェ郡</a:t>
            </a:r>
            <a:endParaRPr kumimoji="1" lang="en-US" altLang="ja-JP" sz="800" dirty="0">
              <a:solidFill>
                <a:schemeClr val="tx1"/>
              </a:solidFill>
            </a:endParaRPr>
          </a:p>
          <a:p>
            <a:pPr algn="ctr"/>
            <a:r>
              <a:rPr kumimoji="1" lang="ja-JP" altLang="en-US" sz="800" dirty="0">
                <a:solidFill>
                  <a:schemeClr val="tx1"/>
                </a:solidFill>
              </a:rPr>
              <a:t>ナムミヨン</a:t>
            </a:r>
          </a:p>
        </p:txBody>
      </p:sp>
      <p:sp>
        <p:nvSpPr>
          <p:cNvPr id="8" name="正方形/長方形 7">
            <a:extLst>
              <a:ext uri="{FF2B5EF4-FFF2-40B4-BE49-F238E27FC236}">
                <a16:creationId xmlns:a16="http://schemas.microsoft.com/office/drawing/2014/main" id="{A171396B-A1ED-943D-CC9F-94F6037415B3}"/>
              </a:ext>
            </a:extLst>
          </p:cNvPr>
          <p:cNvSpPr/>
          <p:nvPr/>
        </p:nvSpPr>
        <p:spPr>
          <a:xfrm>
            <a:off x="4079020" y="4968756"/>
            <a:ext cx="5168890" cy="278653"/>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ctr"/>
          <a:lstStyle/>
          <a:p>
            <a:pPr algn="ctr"/>
            <a:r>
              <a:rPr kumimoji="1" lang="en-US" altLang="ja-JP" sz="1100" dirty="0">
                <a:solidFill>
                  <a:schemeClr val="tx1"/>
                </a:solidFill>
              </a:rPr>
              <a:t>2023</a:t>
            </a:r>
            <a:r>
              <a:rPr kumimoji="1" lang="ja-JP" altLang="en-US" sz="1100" dirty="0">
                <a:solidFill>
                  <a:schemeClr val="tx1"/>
                </a:solidFill>
              </a:rPr>
              <a:t>年に行われた第</a:t>
            </a:r>
            <a:r>
              <a:rPr kumimoji="1" lang="en-US" altLang="ja-JP" sz="1100" dirty="0">
                <a:solidFill>
                  <a:schemeClr val="tx1"/>
                </a:solidFill>
              </a:rPr>
              <a:t>23</a:t>
            </a:r>
            <a:r>
              <a:rPr kumimoji="1" lang="ja-JP" altLang="en-US" sz="1100" dirty="0">
                <a:solidFill>
                  <a:schemeClr val="tx1"/>
                </a:solidFill>
              </a:rPr>
              <a:t>回インジェ郡</a:t>
            </a:r>
            <a:r>
              <a:rPr kumimoji="1" lang="en-US" altLang="ja-JP" sz="1100" dirty="0" err="1">
                <a:solidFill>
                  <a:schemeClr val="tx1"/>
                </a:solidFill>
              </a:rPr>
              <a:t>Bingeo</a:t>
            </a:r>
            <a:r>
              <a:rPr kumimoji="1" lang="ja-JP" altLang="en-US" sz="1100" dirty="0">
                <a:solidFill>
                  <a:schemeClr val="tx1"/>
                </a:solidFill>
              </a:rPr>
              <a:t>祭りには、</a:t>
            </a:r>
            <a:r>
              <a:rPr kumimoji="1" lang="en-US" altLang="ja-JP" sz="1100" dirty="0">
                <a:solidFill>
                  <a:schemeClr val="tx1"/>
                </a:solidFill>
              </a:rPr>
              <a:t>200,020</a:t>
            </a:r>
            <a:r>
              <a:rPr kumimoji="1" lang="ja-JP" altLang="en-US" sz="1100" dirty="0">
                <a:solidFill>
                  <a:schemeClr val="tx1"/>
                </a:solidFill>
              </a:rPr>
              <a:t>名の来場者があった。</a:t>
            </a:r>
          </a:p>
        </p:txBody>
      </p:sp>
      <p:sp>
        <p:nvSpPr>
          <p:cNvPr id="9" name="正方形/長方形 8">
            <a:extLst>
              <a:ext uri="{FF2B5EF4-FFF2-40B4-BE49-F238E27FC236}">
                <a16:creationId xmlns:a16="http://schemas.microsoft.com/office/drawing/2014/main" id="{39BF4801-80F9-8713-5BD2-89D11C209C46}"/>
              </a:ext>
            </a:extLst>
          </p:cNvPr>
          <p:cNvSpPr/>
          <p:nvPr/>
        </p:nvSpPr>
        <p:spPr>
          <a:xfrm>
            <a:off x="753974" y="180121"/>
            <a:ext cx="3235125"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インジェ郡の事例の概要</a:t>
            </a:r>
          </a:p>
        </p:txBody>
      </p:sp>
      <p:sp>
        <p:nvSpPr>
          <p:cNvPr id="10" name="正方形/長方形 9">
            <a:extLst>
              <a:ext uri="{FF2B5EF4-FFF2-40B4-BE49-F238E27FC236}">
                <a16:creationId xmlns:a16="http://schemas.microsoft.com/office/drawing/2014/main" id="{FFED077F-DBBD-9A1F-8742-7A06C0BFD7A1}"/>
              </a:ext>
            </a:extLst>
          </p:cNvPr>
          <p:cNvSpPr/>
          <p:nvPr/>
        </p:nvSpPr>
        <p:spPr>
          <a:xfrm>
            <a:off x="5154612" y="180121"/>
            <a:ext cx="4093297" cy="272329"/>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ja-JP" altLang="en-US" sz="1100" dirty="0">
                <a:solidFill>
                  <a:schemeClr val="tx1"/>
                </a:solidFill>
              </a:rPr>
              <a:t>インジェ郡の紹介｜ワカサギ村の紹介</a:t>
            </a:r>
            <a:endParaRPr kumimoji="1" lang="ja-JP" altLang="en-US" sz="1100" dirty="0">
              <a:solidFill>
                <a:schemeClr val="bg1">
                  <a:lumMod val="65000"/>
                </a:schemeClr>
              </a:solidFill>
            </a:endParaRPr>
          </a:p>
        </p:txBody>
      </p:sp>
    </p:spTree>
    <p:extLst>
      <p:ext uri="{BB962C8B-B14F-4D97-AF65-F5344CB8AC3E}">
        <p14:creationId xmlns:p14="http://schemas.microsoft.com/office/powerpoint/2010/main" val="17322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2">
            <a:extLst>
              <a:ext uri="{FF2B5EF4-FFF2-40B4-BE49-F238E27FC236}">
                <a16:creationId xmlns:a16="http://schemas.microsoft.com/office/drawing/2014/main" id="{9DD59AEE-C03B-9FA1-6E07-A8E1D639A9CA}"/>
              </a:ext>
            </a:extLst>
          </p:cNvPr>
          <p:cNvGrpSpPr/>
          <p:nvPr/>
        </p:nvGrpSpPr>
        <p:grpSpPr>
          <a:xfrm>
            <a:off x="687686" y="875223"/>
            <a:ext cx="8113414" cy="2460503"/>
            <a:chOff x="687686" y="875223"/>
            <a:chExt cx="8113414" cy="2460503"/>
          </a:xfrm>
        </p:grpSpPr>
        <p:sp>
          <p:nvSpPr>
            <p:cNvPr id="4" name="직사각형 3">
              <a:extLst>
                <a:ext uri="{FF2B5EF4-FFF2-40B4-BE49-F238E27FC236}">
                  <a16:creationId xmlns:a16="http://schemas.microsoft.com/office/drawing/2014/main" id="{D24FCEAD-C0FF-0E43-9759-004D5FDDB9BC}"/>
                </a:ext>
              </a:extLst>
            </p:cNvPr>
            <p:cNvSpPr/>
            <p:nvPr/>
          </p:nvSpPr>
          <p:spPr>
            <a:xfrm>
              <a:off x="687686" y="875223"/>
              <a:ext cx="8113414" cy="875241"/>
            </a:xfrm>
            <a:prstGeom prst="rect">
              <a:avLst/>
            </a:prstGeom>
            <a:noFill/>
          </p:spPr>
          <p:txBody>
            <a:bodyPr wrap="square" lIns="74295" tIns="37148" rIns="74295" bIns="37148">
              <a:spAutoFit/>
              <a:scene3d>
                <a:camera prst="orthographicFront"/>
                <a:lightRig rig="threePt" dir="t"/>
              </a:scene3d>
              <a:sp3d contourW="57150">
                <a:bevelT w="0" h="63500"/>
                <a:contourClr>
                  <a:schemeClr val="bg1"/>
                </a:contourClr>
              </a:sp3d>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400" b="0" i="0" u="none" strike="noStrike" kern="1200" cap="none" spc="0" normalizeH="0" baseline="0" noProof="0" dirty="0">
                  <a:ln w="18415" cmpd="sng">
                    <a:noFill/>
                    <a:prstDash val="solid"/>
                  </a:ln>
                  <a:solidFill>
                    <a:srgbClr val="229E92">
                      <a:alpha val="60000"/>
                    </a:srgbClr>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02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err="1">
                  <a:ln w="18415" cmpd="sng">
                    <a:noFill/>
                    <a:prstDash val="solid"/>
                  </a:ln>
                  <a:solidFill>
                    <a:srgbClr val="229E92"/>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気候変動と</a:t>
              </a:r>
              <a:r>
                <a:rPr kumimoji="0" lang="en-US" altLang="ko-KR" sz="2800" b="0" i="0" u="none" strike="noStrike" kern="1200" cap="none" spc="0" normalizeH="0" baseline="0" noProof="0" dirty="0" err="1">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戦略的冬季開発</a:t>
              </a:r>
              <a:r>
                <a:rPr kumimoji="0" lang="en-US" altLang="ko-KR" sz="2800" b="0" i="0" u="none" strike="noStrike" kern="1200" cap="none" spc="0" normalizeH="0" baseline="0" noProof="0" dirty="0">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 </a:t>
              </a:r>
              <a:endParaRPr kumimoji="0" lang="en-US" altLang="ko-KR" sz="2800" b="0" i="0" u="none" strike="noStrike" kern="1200" cap="none" spc="0" normalizeH="0" baseline="0" noProof="0" dirty="0">
                <a:ln w="18415" cmpd="sng">
                  <a:noFill/>
                  <a:prstDash val="solid"/>
                </a:ln>
                <a:solidFill>
                  <a:srgbClr val="229E92"/>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p:txBody>
        </p:sp>
        <p:sp>
          <p:nvSpPr>
            <p:cNvPr id="5" name="TextBox 4">
              <a:extLst>
                <a:ext uri="{FF2B5EF4-FFF2-40B4-BE49-F238E27FC236}">
                  <a16:creationId xmlns:a16="http://schemas.microsoft.com/office/drawing/2014/main" id="{7DA1AFAD-2C6A-2A8B-5A63-172C870F7E24}"/>
                </a:ext>
              </a:extLst>
            </p:cNvPr>
            <p:cNvSpPr txBox="1"/>
            <p:nvPr/>
          </p:nvSpPr>
          <p:spPr>
            <a:xfrm>
              <a:off x="687686" y="2191823"/>
              <a:ext cx="4861560" cy="11439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w="18415" cmpd="sng">
                    <a:noFill/>
                    <a:prstDash val="solid"/>
                  </a:ln>
                  <a:solidFill>
                    <a:srgbClr val="FF0505"/>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rPr>
                <a:t>_____</a:t>
              </a:r>
              <a:endParaRPr kumimoji="0" lang="en-US" altLang="ko-KR" sz="2000" b="0" i="0" u="none" strike="noStrike" kern="1200" cap="none" spc="0" normalizeH="0" baseline="0" noProof="0" dirty="0">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a:p>
              <a:pPr marL="457200" marR="0" lvl="0" indent="-457200" algn="l" defTabSz="457200" rtl="0" eaLnBrk="1" fontAlgn="auto" latinLnBrk="0" hangingPunct="1">
                <a:lnSpc>
                  <a:spcPct val="100000"/>
                </a:lnSpc>
                <a:spcBef>
                  <a:spcPts val="500"/>
                </a:spcBef>
                <a:spcAft>
                  <a:spcPts val="0"/>
                </a:spcAft>
                <a:buClrTx/>
                <a:buSzTx/>
                <a:buFontTx/>
                <a:buAutoNum type="arabicParenR"/>
                <a:tabLst/>
                <a:defRPr/>
              </a:pPr>
              <a:r>
                <a:rPr lang="en-US" altLang="ko-KR" sz="2000" dirty="0" err="1">
                  <a:ln w="18415" cmpd="sng">
                    <a:noFill/>
                    <a:prstDash val="solid"/>
                  </a:ln>
                  <a:solidFill>
                    <a:prstClr val="black"/>
                  </a:solidFill>
                  <a:latin typeface="游ゴシック" panose="020B0400000000000000" pitchFamily="50" charset="-128"/>
                  <a:ea typeface="游ゴシック" panose="020B0400000000000000" pitchFamily="50" charset="-128"/>
                  <a:cs typeface="Pretendard SemiBold" panose="02000703000000020004" pitchFamily="50" charset="-127"/>
                </a:rPr>
                <a:t>気候変動の悪影響</a:t>
              </a:r>
              <a:endParaRPr lang="en-US" altLang="ko-KR" sz="2000" dirty="0">
                <a:ln w="18415" cmpd="sng">
                  <a:noFill/>
                  <a:prstDash val="solid"/>
                </a:ln>
                <a:solidFill>
                  <a:prstClr val="black"/>
                </a:solidFill>
                <a:latin typeface="游ゴシック" panose="020B0400000000000000" pitchFamily="50" charset="-128"/>
                <a:ea typeface="游ゴシック" panose="020B0400000000000000" pitchFamily="50" charset="-128"/>
                <a:cs typeface="Pretendard SemiBold" panose="02000703000000020004" pitchFamily="50" charset="-127"/>
              </a:endParaRPr>
            </a:p>
            <a:p>
              <a:pPr marL="457200" marR="0" lvl="0" indent="-457200" algn="l" defTabSz="457200" rtl="0" eaLnBrk="1" fontAlgn="auto" latinLnBrk="0" hangingPunct="1">
                <a:lnSpc>
                  <a:spcPct val="100000"/>
                </a:lnSpc>
                <a:spcBef>
                  <a:spcPts val="500"/>
                </a:spcBef>
                <a:spcAft>
                  <a:spcPts val="0"/>
                </a:spcAft>
                <a:buClrTx/>
                <a:buSzTx/>
                <a:buFontTx/>
                <a:buAutoNum type="arabicParenR"/>
                <a:tabLst/>
                <a:defRPr/>
              </a:pPr>
              <a:r>
                <a:rPr lang="en-US" altLang="ko-KR" sz="2000" dirty="0" err="1">
                  <a:ln w="18415" cmpd="sng">
                    <a:noFill/>
                    <a:prstDash val="solid"/>
                  </a:ln>
                  <a:solidFill>
                    <a:prstClr val="black"/>
                  </a:solidFill>
                  <a:latin typeface="游ゴシック" panose="020B0400000000000000" pitchFamily="50" charset="-128"/>
                  <a:ea typeface="游ゴシック" panose="020B0400000000000000" pitchFamily="50" charset="-128"/>
                  <a:cs typeface="Pretendard SemiBold" panose="02000703000000020004" pitchFamily="50" charset="-127"/>
                </a:rPr>
                <a:t>都市開発への戦略的アプローチ</a:t>
              </a:r>
              <a:r>
                <a:rPr lang="en-US" altLang="ko-KR" sz="2000" dirty="0">
                  <a:ln w="18415" cmpd="sng">
                    <a:noFill/>
                    <a:prstDash val="solid"/>
                  </a:ln>
                  <a:solidFill>
                    <a:prstClr val="black"/>
                  </a:solidFill>
                  <a:latin typeface="游ゴシック" panose="020B0400000000000000" pitchFamily="50" charset="-128"/>
                  <a:ea typeface="游ゴシック" panose="020B0400000000000000" pitchFamily="50" charset="-128"/>
                  <a:cs typeface="Pretendard SemiBold" panose="02000703000000020004" pitchFamily="50" charset="-127"/>
                </a:rPr>
                <a:t>  </a:t>
              </a:r>
              <a:endParaRPr kumimoji="0" lang="en-US" altLang="ko-KR" sz="2000" b="0" i="0" u="none" strike="noStrike" kern="1200" cap="none" spc="0" normalizeH="0" baseline="0" noProof="0" dirty="0">
                <a:ln w="18415" cmpd="sng">
                  <a:noFill/>
                  <a:prstDash val="solid"/>
                </a:ln>
                <a:solidFill>
                  <a:prstClr val="black"/>
                </a:solidFill>
                <a:effectLst/>
                <a:uLnTx/>
                <a:uFillTx/>
                <a:latin typeface="游ゴシック" panose="020B0400000000000000" pitchFamily="50" charset="-128"/>
                <a:ea typeface="游ゴシック" panose="020B0400000000000000" pitchFamily="50" charset="-128"/>
                <a:cs typeface="Pretendard SemiBold" panose="02000703000000020004" pitchFamily="50" charset="-127"/>
              </a:endParaRPr>
            </a:p>
          </p:txBody>
        </p:sp>
      </p:grpSp>
      <p:sp>
        <p:nvSpPr>
          <p:cNvPr id="6" name="슬라이드 번호 개체 틀 1">
            <a:extLst>
              <a:ext uri="{FF2B5EF4-FFF2-40B4-BE49-F238E27FC236}">
                <a16:creationId xmlns:a16="http://schemas.microsoft.com/office/drawing/2014/main" id="{CDA734BD-8C06-AC62-84AD-F2E29C9FB470}"/>
              </a:ext>
            </a:extLst>
          </p:cNvPr>
          <p:cNvSpPr txBox="1">
            <a:spLocks/>
          </p:cNvSpPr>
          <p:nvPr/>
        </p:nvSpPr>
        <p:spPr>
          <a:xfrm>
            <a:off x="7533204" y="6492875"/>
            <a:ext cx="2187059"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lnSpc>
                <a:spcPct val="150000"/>
              </a:lnSpc>
            </a:pPr>
            <a:fld id="{24DE9D47-520E-4E1F-8775-AADDF24C42C0}" type="slidenum">
              <a:rPr lang="ko-KR" altLang="en-US" sz="1200" smtClean="0">
                <a:solidFill>
                  <a:schemeClr val="bg1">
                    <a:lumMod val="50000"/>
                  </a:schemeClr>
                </a:solidFill>
              </a:rPr>
              <a:pPr algn="r">
                <a:lnSpc>
                  <a:spcPct val="150000"/>
                </a:lnSpc>
              </a:pPr>
              <a:t>7</a:t>
            </a:fld>
            <a:endParaRPr lang="ko-KR" altLang="en-US" sz="1200" dirty="0">
              <a:solidFill>
                <a:schemeClr val="bg1">
                  <a:lumMod val="50000"/>
                </a:schemeClr>
              </a:solidFill>
            </a:endParaRPr>
          </a:p>
        </p:txBody>
      </p:sp>
    </p:spTree>
    <p:extLst>
      <p:ext uri="{BB962C8B-B14F-4D97-AF65-F5344CB8AC3E}">
        <p14:creationId xmlns:p14="http://schemas.microsoft.com/office/powerpoint/2010/main" val="2101206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4">
            <a:extLst>
              <a:ext uri="{FF2B5EF4-FFF2-40B4-BE49-F238E27FC236}">
                <a16:creationId xmlns:a16="http://schemas.microsoft.com/office/drawing/2014/main" id="{DEF93DE6-FD45-BF35-DDC0-A47FEC7BBAE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1" y="0"/>
            <a:ext cx="9703340" cy="6858000"/>
          </a:xfrm>
          <a:prstGeom prst="rect">
            <a:avLst/>
          </a:prstGeom>
        </p:spPr>
      </p:pic>
      <p:sp>
        <p:nvSpPr>
          <p:cNvPr id="6" name="직사각형 5">
            <a:extLst>
              <a:ext uri="{FF2B5EF4-FFF2-40B4-BE49-F238E27FC236}">
                <a16:creationId xmlns:a16="http://schemas.microsoft.com/office/drawing/2014/main" id="{4EE96D34-1FD0-CF8D-40AE-102087AF0A77}"/>
              </a:ext>
            </a:extLst>
          </p:cNvPr>
          <p:cNvSpPr/>
          <p:nvPr/>
        </p:nvSpPr>
        <p:spPr>
          <a:xfrm>
            <a:off x="0" y="5629275"/>
            <a:ext cx="9720263" cy="98107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気候変動の影響で、江原道では気温が上昇し冬が短くなり、</a:t>
            </a:r>
            <a:endParaRPr lang="en-US" altLang="ja-JP"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endParaRPr>
          </a:p>
          <a:p>
            <a:pPr algn="ct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伝統の</a:t>
            </a:r>
            <a:r>
              <a:rPr lang="en-US" altLang="ja-JP"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インジェ・ワカサギ祭り</a:t>
            </a:r>
            <a:r>
              <a:rPr lang="en-US" altLang="ja-JP"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a:t>
            </a: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の開催が難しくなっている。</a:t>
            </a:r>
            <a:endParaRPr lang="en-US" altLang="ja-JP"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endParaRPr>
          </a:p>
          <a:p>
            <a:pPr algn="ctr"/>
            <a:r>
              <a:rPr lang="ja-JP" altLang="en-US"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その結果、来場者数が大幅に減少した。</a:t>
            </a:r>
            <a:endPar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endParaRPr>
          </a:p>
        </p:txBody>
      </p:sp>
      <p:sp>
        <p:nvSpPr>
          <p:cNvPr id="11" name="TextBox 10">
            <a:extLst>
              <a:ext uri="{FF2B5EF4-FFF2-40B4-BE49-F238E27FC236}">
                <a16:creationId xmlns:a16="http://schemas.microsoft.com/office/drawing/2014/main" id="{449700D1-BC9D-8735-79BF-5642C9BAF671}"/>
              </a:ext>
            </a:extLst>
          </p:cNvPr>
          <p:cNvSpPr txBox="1"/>
          <p:nvPr/>
        </p:nvSpPr>
        <p:spPr>
          <a:xfrm>
            <a:off x="488611" y="1775649"/>
            <a:ext cx="4273889" cy="230832"/>
          </a:xfrm>
          <a:prstGeom prst="rect">
            <a:avLst/>
          </a:prstGeom>
          <a:noFill/>
        </p:spPr>
        <p:txBody>
          <a:bodyPr wrap="square" rtlCol="0">
            <a:spAutoFit/>
          </a:bodyPr>
          <a:lstStyle/>
          <a:p>
            <a:pPr algn="ctr"/>
            <a:r>
              <a:rPr lang="ja-JP" altLang="en-US" sz="900" dirty="0">
                <a:solidFill>
                  <a:schemeClr val="bg1"/>
                </a:solidFill>
                <a:latin typeface="Pretendard Medium" panose="02000603000000020004" pitchFamily="2" charset="-127"/>
                <a:ea typeface="Pretendard Medium" panose="02000603000000020004" pitchFamily="2" charset="-127"/>
                <a:cs typeface="Pretendard Medium" panose="02000603000000020004" pitchFamily="2" charset="-127"/>
              </a:rPr>
              <a:t>高炭素排出シナリオにおける江原道の冬の期間の長さの予測</a:t>
            </a:r>
          </a:p>
        </p:txBody>
      </p:sp>
      <p:sp>
        <p:nvSpPr>
          <p:cNvPr id="12" name="TextBox 11">
            <a:extLst>
              <a:ext uri="{FF2B5EF4-FFF2-40B4-BE49-F238E27FC236}">
                <a16:creationId xmlns:a16="http://schemas.microsoft.com/office/drawing/2014/main" id="{57CF1BBA-308E-02ED-0535-A7874997CC12}"/>
              </a:ext>
            </a:extLst>
          </p:cNvPr>
          <p:cNvSpPr txBox="1"/>
          <p:nvPr/>
        </p:nvSpPr>
        <p:spPr>
          <a:xfrm>
            <a:off x="4904706" y="1775649"/>
            <a:ext cx="4326946" cy="230832"/>
          </a:xfrm>
          <a:prstGeom prst="rect">
            <a:avLst/>
          </a:prstGeom>
          <a:noFill/>
        </p:spPr>
        <p:txBody>
          <a:bodyPr wrap="square" rtlCol="0">
            <a:spAutoFit/>
          </a:bodyPr>
          <a:lstStyle>
            <a:defPPr>
              <a:defRPr lang="en-US"/>
            </a:defPPr>
            <a:lvl1pPr algn="ctr">
              <a:defRPr sz="900">
                <a:solidFill>
                  <a:schemeClr val="bg1"/>
                </a:solidFill>
                <a:latin typeface="Pretendard Medium" panose="02000603000000020004" pitchFamily="2" charset="-127"/>
                <a:ea typeface="Pretendard Medium" panose="02000603000000020004" pitchFamily="2" charset="-127"/>
                <a:cs typeface="Pretendard Medium" panose="02000603000000020004" pitchFamily="2" charset="-127"/>
              </a:defRPr>
            </a:lvl1pPr>
          </a:lstStyle>
          <a:p>
            <a:r>
              <a:rPr lang="ja-JP" altLang="en-US" dirty="0"/>
              <a:t>韓国の年平均気温の変化</a:t>
            </a:r>
          </a:p>
        </p:txBody>
      </p:sp>
      <p:sp>
        <p:nvSpPr>
          <p:cNvPr id="13" name="TextBox 12">
            <a:extLst>
              <a:ext uri="{FF2B5EF4-FFF2-40B4-BE49-F238E27FC236}">
                <a16:creationId xmlns:a16="http://schemas.microsoft.com/office/drawing/2014/main" id="{7AA9B6E8-E898-12B5-DFCD-20021B84B4D2}"/>
              </a:ext>
            </a:extLst>
          </p:cNvPr>
          <p:cNvSpPr txBox="1"/>
          <p:nvPr/>
        </p:nvSpPr>
        <p:spPr>
          <a:xfrm>
            <a:off x="399389" y="3754834"/>
            <a:ext cx="8923071" cy="261610"/>
          </a:xfrm>
          <a:prstGeom prst="rect">
            <a:avLst/>
          </a:prstGeom>
          <a:noFill/>
        </p:spPr>
        <p:txBody>
          <a:bodyPr wrap="square" rtlCol="0">
            <a:spAutoFit/>
          </a:bodyPr>
          <a:lstStyle>
            <a:defPPr>
              <a:defRPr lang="en-US"/>
            </a:defPPr>
            <a:lvl1pPr algn="ctr">
              <a:defRPr sz="900">
                <a:solidFill>
                  <a:schemeClr val="bg1"/>
                </a:solidFill>
                <a:latin typeface="Pretendard Medium" panose="02000603000000020004" pitchFamily="2" charset="-127"/>
                <a:ea typeface="Pretendard Medium" panose="02000603000000020004" pitchFamily="2" charset="-127"/>
                <a:cs typeface="Pretendard Medium" panose="02000603000000020004" pitchFamily="2" charset="-127"/>
              </a:defRPr>
            </a:lvl1pPr>
          </a:lstStyle>
          <a:p>
            <a:r>
              <a:rPr lang="ja-JP" altLang="en-US" sz="1100" dirty="0">
                <a:latin typeface="+mn-ea"/>
                <a:ea typeface="+mn-ea"/>
              </a:rPr>
              <a:t>冬（</a:t>
            </a:r>
            <a:r>
              <a:rPr lang="en-US" altLang="ja-JP" sz="1100" dirty="0">
                <a:latin typeface="+mn-ea"/>
                <a:ea typeface="+mn-ea"/>
              </a:rPr>
              <a:t>12</a:t>
            </a:r>
            <a:r>
              <a:rPr lang="ja-JP" altLang="en-US" sz="1100" dirty="0">
                <a:latin typeface="+mn-ea"/>
                <a:ea typeface="+mn-ea"/>
              </a:rPr>
              <a:t>月～</a:t>
            </a:r>
            <a:r>
              <a:rPr lang="en-US" altLang="ja-JP" sz="1100" dirty="0">
                <a:latin typeface="+mn-ea"/>
                <a:ea typeface="+mn-ea"/>
              </a:rPr>
              <a:t>2</a:t>
            </a:r>
            <a:r>
              <a:rPr lang="ja-JP" altLang="en-US" sz="1100" dirty="0">
                <a:latin typeface="+mn-ea"/>
                <a:ea typeface="+mn-ea"/>
              </a:rPr>
              <a:t>月）の来客数が前年同期と比較して大幅に減少した原因は、ワカサギ祭りのキャンセルによるものと分析されている</a:t>
            </a:r>
            <a:endParaRPr lang="ko-KR" altLang="en-US" sz="1100" dirty="0">
              <a:latin typeface="+mn-ea"/>
              <a:ea typeface="+mn-ea"/>
            </a:endParaRPr>
          </a:p>
        </p:txBody>
      </p:sp>
      <p:sp>
        <p:nvSpPr>
          <p:cNvPr id="2" name="슬라이드 번호 개체 틀 1">
            <a:extLst>
              <a:ext uri="{FF2B5EF4-FFF2-40B4-BE49-F238E27FC236}">
                <a16:creationId xmlns:a16="http://schemas.microsoft.com/office/drawing/2014/main" id="{A6C7C7F2-8F0C-2506-F5AB-1FC116E9DB77}"/>
              </a:ext>
            </a:extLst>
          </p:cNvPr>
          <p:cNvSpPr>
            <a:spLocks noGrp="1"/>
          </p:cNvSpPr>
          <p:nvPr>
            <p:ph type="sldNum" sz="quarter" idx="12"/>
          </p:nvPr>
        </p:nvSpPr>
        <p:spPr>
          <a:xfrm>
            <a:off x="7533204" y="6492875"/>
            <a:ext cx="2187059" cy="365125"/>
          </a:xfrm>
        </p:spPr>
        <p:txBody>
          <a:bodyPr/>
          <a:lstStyle/>
          <a:p>
            <a:fld id="{24DE9D47-520E-4E1F-8775-AADDF24C42C0}" type="slidenum">
              <a:rPr lang="ko-KR" altLang="en-US" smtClean="0"/>
              <a:t>8</a:t>
            </a:fld>
            <a:endParaRPr lang="ko-KR" altLang="en-US"/>
          </a:p>
        </p:txBody>
      </p:sp>
      <p:sp>
        <p:nvSpPr>
          <p:cNvPr id="3" name="正方形/長方形 2">
            <a:extLst>
              <a:ext uri="{FF2B5EF4-FFF2-40B4-BE49-F238E27FC236}">
                <a16:creationId xmlns:a16="http://schemas.microsoft.com/office/drawing/2014/main" id="{7909CFBE-31B3-6E69-34A2-39F393A1FF88}"/>
              </a:ext>
            </a:extLst>
          </p:cNvPr>
          <p:cNvSpPr/>
          <p:nvPr/>
        </p:nvSpPr>
        <p:spPr>
          <a:xfrm>
            <a:off x="744683" y="900000"/>
            <a:ext cx="3110344" cy="23083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b="1" dirty="0">
                <a:solidFill>
                  <a:srgbClr val="81AE78"/>
                </a:solidFill>
              </a:rPr>
              <a:t>気候変動が引き起こす問題</a:t>
            </a:r>
          </a:p>
        </p:txBody>
      </p:sp>
      <p:sp>
        <p:nvSpPr>
          <p:cNvPr id="4" name="正方形/長方形 3">
            <a:extLst>
              <a:ext uri="{FF2B5EF4-FFF2-40B4-BE49-F238E27FC236}">
                <a16:creationId xmlns:a16="http://schemas.microsoft.com/office/drawing/2014/main" id="{280CE2D6-4B7F-40B6-C481-8360A3D8AA6C}"/>
              </a:ext>
            </a:extLst>
          </p:cNvPr>
          <p:cNvSpPr/>
          <p:nvPr/>
        </p:nvSpPr>
        <p:spPr>
          <a:xfrm>
            <a:off x="488611" y="1273310"/>
            <a:ext cx="4119389" cy="43088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pPr algn="ctr"/>
            <a:r>
              <a:rPr kumimoji="1" lang="ja-JP" altLang="en-US" sz="1400" dirty="0">
                <a:solidFill>
                  <a:schemeClr val="tx1"/>
                </a:solidFill>
              </a:rPr>
              <a:t>高炭素排出シナリオにおける</a:t>
            </a:r>
            <a:endParaRPr kumimoji="1" lang="en-US" altLang="ja-JP" sz="1400" dirty="0">
              <a:solidFill>
                <a:schemeClr val="tx1"/>
              </a:solidFill>
            </a:endParaRPr>
          </a:p>
          <a:p>
            <a:pPr algn="ctr"/>
            <a:r>
              <a:rPr kumimoji="1" lang="ja-JP" altLang="en-US" sz="1400" dirty="0">
                <a:solidFill>
                  <a:schemeClr val="tx1"/>
                </a:solidFill>
              </a:rPr>
              <a:t>江原道の冬の期間の長さの予測</a:t>
            </a:r>
          </a:p>
        </p:txBody>
      </p:sp>
      <p:sp>
        <p:nvSpPr>
          <p:cNvPr id="7" name="正方形/長方形 6">
            <a:extLst>
              <a:ext uri="{FF2B5EF4-FFF2-40B4-BE49-F238E27FC236}">
                <a16:creationId xmlns:a16="http://schemas.microsoft.com/office/drawing/2014/main" id="{26788059-3D8C-736F-F08C-5AB115CBD4AF}"/>
              </a:ext>
            </a:extLst>
          </p:cNvPr>
          <p:cNvSpPr/>
          <p:nvPr/>
        </p:nvSpPr>
        <p:spPr>
          <a:xfrm>
            <a:off x="4904706" y="1273310"/>
            <a:ext cx="4239294" cy="43088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pPr algn="ctr"/>
            <a:r>
              <a:rPr kumimoji="1" lang="ja-JP" altLang="en-US" sz="1400" dirty="0">
                <a:solidFill>
                  <a:schemeClr val="tx1"/>
                </a:solidFill>
              </a:rPr>
              <a:t>韓国の年平均気温の変化</a:t>
            </a:r>
          </a:p>
        </p:txBody>
      </p:sp>
      <p:sp>
        <p:nvSpPr>
          <p:cNvPr id="8" name="正方形/長方形 7">
            <a:extLst>
              <a:ext uri="{FF2B5EF4-FFF2-40B4-BE49-F238E27FC236}">
                <a16:creationId xmlns:a16="http://schemas.microsoft.com/office/drawing/2014/main" id="{54F5F4B6-A0EE-1198-52C7-37F207B43904}"/>
              </a:ext>
            </a:extLst>
          </p:cNvPr>
          <p:cNvSpPr/>
          <p:nvPr/>
        </p:nvSpPr>
        <p:spPr>
          <a:xfrm>
            <a:off x="488611" y="3490458"/>
            <a:ext cx="4145734" cy="23083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r>
              <a:rPr kumimoji="1" lang="ja-JP" altLang="en-US" sz="1400" dirty="0">
                <a:solidFill>
                  <a:schemeClr val="tx1"/>
                </a:solidFill>
              </a:rPr>
              <a:t>来訪者数の推移（年間合計）</a:t>
            </a:r>
          </a:p>
        </p:txBody>
      </p:sp>
      <p:sp>
        <p:nvSpPr>
          <p:cNvPr id="9" name="正方形/長方形 8">
            <a:extLst>
              <a:ext uri="{FF2B5EF4-FFF2-40B4-BE49-F238E27FC236}">
                <a16:creationId xmlns:a16="http://schemas.microsoft.com/office/drawing/2014/main" id="{8E3588CD-34C1-C297-7E0C-A364E4F8488D}"/>
              </a:ext>
            </a:extLst>
          </p:cNvPr>
          <p:cNvSpPr/>
          <p:nvPr/>
        </p:nvSpPr>
        <p:spPr>
          <a:xfrm>
            <a:off x="1170710" y="4046223"/>
            <a:ext cx="138545" cy="133540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nchorCtr="0"/>
          <a:lstStyle/>
          <a:p>
            <a:r>
              <a:rPr kumimoji="1" lang="ja-JP" altLang="en-US" sz="800" dirty="0">
                <a:solidFill>
                  <a:schemeClr val="tx1"/>
                </a:solidFill>
              </a:rPr>
              <a:t>来訪者数</a:t>
            </a:r>
          </a:p>
        </p:txBody>
      </p:sp>
      <p:sp>
        <p:nvSpPr>
          <p:cNvPr id="10" name="正方形/長方形 9">
            <a:extLst>
              <a:ext uri="{FF2B5EF4-FFF2-40B4-BE49-F238E27FC236}">
                <a16:creationId xmlns:a16="http://schemas.microsoft.com/office/drawing/2014/main" id="{E3F09A45-4F2A-A032-C342-80F5A689D7CB}"/>
              </a:ext>
            </a:extLst>
          </p:cNvPr>
          <p:cNvSpPr/>
          <p:nvPr/>
        </p:nvSpPr>
        <p:spPr>
          <a:xfrm>
            <a:off x="8323118" y="4018479"/>
            <a:ext cx="226435" cy="1335402"/>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vert="eaVert" lIns="36000" tIns="36000" rIns="36000" bIns="36000" rtlCol="0" anchor="ctr" anchorCtr="0"/>
          <a:lstStyle/>
          <a:p>
            <a:r>
              <a:rPr kumimoji="1" lang="ja-JP" altLang="en-US" sz="800" dirty="0">
                <a:solidFill>
                  <a:schemeClr val="tx1"/>
                </a:solidFill>
              </a:rPr>
              <a:t>来訪者増加率（％）</a:t>
            </a:r>
          </a:p>
        </p:txBody>
      </p:sp>
      <p:sp>
        <p:nvSpPr>
          <p:cNvPr id="14" name="正方形/長方形 13">
            <a:extLst>
              <a:ext uri="{FF2B5EF4-FFF2-40B4-BE49-F238E27FC236}">
                <a16:creationId xmlns:a16="http://schemas.microsoft.com/office/drawing/2014/main" id="{FE433D99-1A2D-36DE-D031-16A0A60BCC1E}"/>
              </a:ext>
            </a:extLst>
          </p:cNvPr>
          <p:cNvSpPr/>
          <p:nvPr/>
        </p:nvSpPr>
        <p:spPr>
          <a:xfrm>
            <a:off x="3132000" y="5292000"/>
            <a:ext cx="1188000" cy="144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r>
              <a:rPr kumimoji="1" lang="ja-JP" altLang="en-US" sz="600" dirty="0">
                <a:solidFill>
                  <a:schemeClr val="tx1"/>
                </a:solidFill>
              </a:rPr>
              <a:t>前年比来訪者数</a:t>
            </a:r>
          </a:p>
        </p:txBody>
      </p:sp>
      <p:sp>
        <p:nvSpPr>
          <p:cNvPr id="15" name="正方形/長方形 14">
            <a:extLst>
              <a:ext uri="{FF2B5EF4-FFF2-40B4-BE49-F238E27FC236}">
                <a16:creationId xmlns:a16="http://schemas.microsoft.com/office/drawing/2014/main" id="{334DE315-4714-531F-5E1D-4A9ADE3ED873}"/>
              </a:ext>
            </a:extLst>
          </p:cNvPr>
          <p:cNvSpPr/>
          <p:nvPr/>
        </p:nvSpPr>
        <p:spPr>
          <a:xfrm>
            <a:off x="4500000" y="5292000"/>
            <a:ext cx="1038355" cy="144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r>
              <a:rPr kumimoji="1" lang="ja-JP" altLang="en-US" sz="600" dirty="0">
                <a:solidFill>
                  <a:schemeClr val="tx1"/>
                </a:solidFill>
              </a:rPr>
              <a:t>来訪者数</a:t>
            </a:r>
          </a:p>
        </p:txBody>
      </p:sp>
      <p:sp>
        <p:nvSpPr>
          <p:cNvPr id="16" name="正方形/長方形 15">
            <a:extLst>
              <a:ext uri="{FF2B5EF4-FFF2-40B4-BE49-F238E27FC236}">
                <a16:creationId xmlns:a16="http://schemas.microsoft.com/office/drawing/2014/main" id="{4EAC3954-7EA5-1C5F-D645-120D6B6A788A}"/>
              </a:ext>
            </a:extLst>
          </p:cNvPr>
          <p:cNvSpPr/>
          <p:nvPr/>
        </p:nvSpPr>
        <p:spPr>
          <a:xfrm>
            <a:off x="5718355" y="5289450"/>
            <a:ext cx="1038355" cy="144000"/>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r>
              <a:rPr kumimoji="1" lang="ja-JP" altLang="en-US" sz="600" dirty="0">
                <a:solidFill>
                  <a:schemeClr val="tx1"/>
                </a:solidFill>
              </a:rPr>
              <a:t>来訪者増加率（％）</a:t>
            </a:r>
          </a:p>
        </p:txBody>
      </p:sp>
      <p:sp>
        <p:nvSpPr>
          <p:cNvPr id="17" name="正方形/長方形 16">
            <a:extLst>
              <a:ext uri="{FF2B5EF4-FFF2-40B4-BE49-F238E27FC236}">
                <a16:creationId xmlns:a16="http://schemas.microsoft.com/office/drawing/2014/main" id="{F67F7ECE-492E-2D85-A003-B56771777539}"/>
              </a:ext>
            </a:extLst>
          </p:cNvPr>
          <p:cNvSpPr/>
          <p:nvPr/>
        </p:nvSpPr>
        <p:spPr>
          <a:xfrm>
            <a:off x="4860131" y="159336"/>
            <a:ext cx="4462329" cy="272329"/>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1100" dirty="0">
                <a:solidFill>
                  <a:schemeClr val="tx1"/>
                </a:solidFill>
              </a:rPr>
              <a:t>1</a:t>
            </a:r>
            <a:r>
              <a:rPr kumimoji="1" lang="ja-JP" altLang="en-US" sz="1100" dirty="0">
                <a:solidFill>
                  <a:schemeClr val="tx1"/>
                </a:solidFill>
              </a:rPr>
              <a:t>）気候変動の負の影響｜都市開発への戦略的アプローチ</a:t>
            </a:r>
            <a:endParaRPr kumimoji="1" lang="ja-JP" altLang="en-US" sz="1100" dirty="0">
              <a:solidFill>
                <a:schemeClr val="bg1">
                  <a:lumMod val="65000"/>
                </a:schemeClr>
              </a:solidFill>
            </a:endParaRPr>
          </a:p>
        </p:txBody>
      </p:sp>
      <p:sp>
        <p:nvSpPr>
          <p:cNvPr id="18" name="正方形/長方形 17">
            <a:extLst>
              <a:ext uri="{FF2B5EF4-FFF2-40B4-BE49-F238E27FC236}">
                <a16:creationId xmlns:a16="http://schemas.microsoft.com/office/drawing/2014/main" id="{B9EFBA24-C2BF-76BA-DC7A-9FB159D84A98}"/>
              </a:ext>
            </a:extLst>
          </p:cNvPr>
          <p:cNvSpPr/>
          <p:nvPr/>
        </p:nvSpPr>
        <p:spPr>
          <a:xfrm>
            <a:off x="744683" y="177671"/>
            <a:ext cx="3889662"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気候変動とインジェにおける戦略的冬季開発</a:t>
            </a:r>
          </a:p>
        </p:txBody>
      </p:sp>
      <p:sp>
        <p:nvSpPr>
          <p:cNvPr id="19" name="正方形/長方形 18">
            <a:extLst>
              <a:ext uri="{FF2B5EF4-FFF2-40B4-BE49-F238E27FC236}">
                <a16:creationId xmlns:a16="http://schemas.microsoft.com/office/drawing/2014/main" id="{70D638B4-B1B0-0B03-D693-55F43F7971A0}"/>
              </a:ext>
            </a:extLst>
          </p:cNvPr>
          <p:cNvSpPr/>
          <p:nvPr/>
        </p:nvSpPr>
        <p:spPr>
          <a:xfrm>
            <a:off x="738000" y="2715876"/>
            <a:ext cx="406800" cy="17842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600" b="1" dirty="0">
                <a:solidFill>
                  <a:schemeClr val="tx1"/>
                </a:solidFill>
              </a:rPr>
              <a:t>あああ</a:t>
            </a:r>
          </a:p>
        </p:txBody>
      </p:sp>
      <p:sp>
        <p:nvSpPr>
          <p:cNvPr id="20" name="正方形/長方形 19">
            <a:extLst>
              <a:ext uri="{FF2B5EF4-FFF2-40B4-BE49-F238E27FC236}">
                <a16:creationId xmlns:a16="http://schemas.microsoft.com/office/drawing/2014/main" id="{3403B9E0-56AE-6472-5B4E-207C0A127C05}"/>
              </a:ext>
            </a:extLst>
          </p:cNvPr>
          <p:cNvSpPr/>
          <p:nvPr/>
        </p:nvSpPr>
        <p:spPr>
          <a:xfrm>
            <a:off x="1260000" y="2614809"/>
            <a:ext cx="414000" cy="378357"/>
          </a:xfrm>
          <a:prstGeom prst="rect">
            <a:avLst/>
          </a:prstGeom>
          <a:solidFill>
            <a:srgbClr val="5093BD"/>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600" b="1" dirty="0">
                <a:solidFill>
                  <a:schemeClr val="bg1"/>
                </a:solidFill>
              </a:rPr>
              <a:t>あああ</a:t>
            </a:r>
          </a:p>
        </p:txBody>
      </p:sp>
      <p:sp>
        <p:nvSpPr>
          <p:cNvPr id="21" name="正方形/長方形 20">
            <a:extLst>
              <a:ext uri="{FF2B5EF4-FFF2-40B4-BE49-F238E27FC236}">
                <a16:creationId xmlns:a16="http://schemas.microsoft.com/office/drawing/2014/main" id="{0B421FF6-51F1-3165-41A0-ADABE5732A67}"/>
              </a:ext>
            </a:extLst>
          </p:cNvPr>
          <p:cNvSpPr/>
          <p:nvPr/>
        </p:nvSpPr>
        <p:spPr>
          <a:xfrm>
            <a:off x="1796400" y="2624846"/>
            <a:ext cx="414000" cy="378357"/>
          </a:xfrm>
          <a:prstGeom prst="rect">
            <a:avLst/>
          </a:prstGeom>
          <a:solidFill>
            <a:srgbClr val="F5A55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600" b="1" dirty="0">
                <a:solidFill>
                  <a:schemeClr val="bg1"/>
                </a:solidFill>
              </a:rPr>
              <a:t>あああ</a:t>
            </a:r>
          </a:p>
        </p:txBody>
      </p:sp>
      <p:sp>
        <p:nvSpPr>
          <p:cNvPr id="22" name="正方形/長方形 21">
            <a:extLst>
              <a:ext uri="{FF2B5EF4-FFF2-40B4-BE49-F238E27FC236}">
                <a16:creationId xmlns:a16="http://schemas.microsoft.com/office/drawing/2014/main" id="{539639D5-55F3-5DDF-707A-AD6FAEC1C524}"/>
              </a:ext>
            </a:extLst>
          </p:cNvPr>
          <p:cNvSpPr/>
          <p:nvPr/>
        </p:nvSpPr>
        <p:spPr>
          <a:xfrm>
            <a:off x="2325600" y="2684700"/>
            <a:ext cx="414000" cy="318504"/>
          </a:xfrm>
          <a:prstGeom prst="rect">
            <a:avLst/>
          </a:prstGeom>
          <a:solidFill>
            <a:srgbClr val="ED3A4A"/>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600" b="1" dirty="0">
                <a:solidFill>
                  <a:schemeClr val="bg1"/>
                </a:solidFill>
              </a:rPr>
              <a:t>あああ</a:t>
            </a:r>
          </a:p>
        </p:txBody>
      </p:sp>
      <p:sp>
        <p:nvSpPr>
          <p:cNvPr id="23" name="正方形/長方形 22">
            <a:extLst>
              <a:ext uri="{FF2B5EF4-FFF2-40B4-BE49-F238E27FC236}">
                <a16:creationId xmlns:a16="http://schemas.microsoft.com/office/drawing/2014/main" id="{EA1F1C23-ADF1-44FA-CE70-A0B65144D125}"/>
              </a:ext>
            </a:extLst>
          </p:cNvPr>
          <p:cNvSpPr/>
          <p:nvPr/>
        </p:nvSpPr>
        <p:spPr>
          <a:xfrm>
            <a:off x="3114000" y="2621515"/>
            <a:ext cx="414000" cy="378357"/>
          </a:xfrm>
          <a:prstGeom prst="rect">
            <a:avLst/>
          </a:prstGeom>
          <a:solidFill>
            <a:srgbClr val="5093BD"/>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600" b="1" dirty="0">
                <a:solidFill>
                  <a:schemeClr val="bg1"/>
                </a:solidFill>
              </a:rPr>
              <a:t>あああ</a:t>
            </a:r>
          </a:p>
        </p:txBody>
      </p:sp>
      <p:sp>
        <p:nvSpPr>
          <p:cNvPr id="24" name="正方形/長方形 23">
            <a:extLst>
              <a:ext uri="{FF2B5EF4-FFF2-40B4-BE49-F238E27FC236}">
                <a16:creationId xmlns:a16="http://schemas.microsoft.com/office/drawing/2014/main" id="{B9C42D7E-D921-BCA6-65C5-AFCBBE91E2A8}"/>
              </a:ext>
            </a:extLst>
          </p:cNvPr>
          <p:cNvSpPr/>
          <p:nvPr/>
        </p:nvSpPr>
        <p:spPr>
          <a:xfrm>
            <a:off x="3636000" y="2631552"/>
            <a:ext cx="432000" cy="378357"/>
          </a:xfrm>
          <a:prstGeom prst="rect">
            <a:avLst/>
          </a:prstGeom>
          <a:solidFill>
            <a:srgbClr val="F5A551"/>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600" b="1" dirty="0">
                <a:solidFill>
                  <a:schemeClr val="bg1"/>
                </a:solidFill>
              </a:rPr>
              <a:t>あああ</a:t>
            </a:r>
          </a:p>
        </p:txBody>
      </p:sp>
      <p:sp>
        <p:nvSpPr>
          <p:cNvPr id="25" name="正方形/長方形 24">
            <a:extLst>
              <a:ext uri="{FF2B5EF4-FFF2-40B4-BE49-F238E27FC236}">
                <a16:creationId xmlns:a16="http://schemas.microsoft.com/office/drawing/2014/main" id="{66FFB06F-9C59-2BEC-E67F-5592455D3B63}"/>
              </a:ext>
            </a:extLst>
          </p:cNvPr>
          <p:cNvSpPr/>
          <p:nvPr/>
        </p:nvSpPr>
        <p:spPr>
          <a:xfrm>
            <a:off x="4176000" y="2691406"/>
            <a:ext cx="432000" cy="318504"/>
          </a:xfrm>
          <a:prstGeom prst="rect">
            <a:avLst/>
          </a:prstGeom>
          <a:solidFill>
            <a:srgbClr val="ED3A4A"/>
          </a:solidFill>
          <a:ln>
            <a:noFill/>
          </a:ln>
        </p:spPr>
        <p:style>
          <a:lnRef idx="2">
            <a:schemeClr val="accent6"/>
          </a:lnRef>
          <a:fillRef idx="1">
            <a:schemeClr val="lt1"/>
          </a:fillRef>
          <a:effectRef idx="0">
            <a:schemeClr val="accent6"/>
          </a:effectRef>
          <a:fontRef idx="minor">
            <a:schemeClr val="dk1"/>
          </a:fontRef>
        </p:style>
        <p:txBody>
          <a:bodyPr lIns="0" tIns="0" rIns="0" bIns="0" rtlCol="0" anchor="ctr" anchorCtr="0"/>
          <a:lstStyle/>
          <a:p>
            <a:pPr algn="ctr"/>
            <a:r>
              <a:rPr kumimoji="1" lang="ja-JP" altLang="en-US" sz="600" b="1" dirty="0">
                <a:solidFill>
                  <a:schemeClr val="bg1"/>
                </a:solidFill>
              </a:rPr>
              <a:t>あああ</a:t>
            </a:r>
          </a:p>
        </p:txBody>
      </p:sp>
    </p:spTree>
    <p:extLst>
      <p:ext uri="{BB962C8B-B14F-4D97-AF65-F5344CB8AC3E}">
        <p14:creationId xmlns:p14="http://schemas.microsoft.com/office/powerpoint/2010/main" val="2201747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B2C6C456-ABC0-ED75-73FC-7E234AB563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61" y="0"/>
            <a:ext cx="9703340" cy="6858000"/>
          </a:xfrm>
          <a:prstGeom prst="rect">
            <a:avLst/>
          </a:prstGeom>
        </p:spPr>
      </p:pic>
      <p:sp>
        <p:nvSpPr>
          <p:cNvPr id="5" name="직사각형 4">
            <a:extLst>
              <a:ext uri="{FF2B5EF4-FFF2-40B4-BE49-F238E27FC236}">
                <a16:creationId xmlns:a16="http://schemas.microsoft.com/office/drawing/2014/main" id="{151393F8-98F6-C607-5B0D-2CED14B850F7}"/>
              </a:ext>
            </a:extLst>
          </p:cNvPr>
          <p:cNvSpPr/>
          <p:nvPr/>
        </p:nvSpPr>
        <p:spPr>
          <a:xfrm>
            <a:off x="0" y="5629275"/>
            <a:ext cx="9720263" cy="981074"/>
          </a:xfrm>
          <a:prstGeom prst="rect">
            <a:avLst/>
          </a:prstGeom>
          <a:solidFill>
            <a:schemeClr val="bg1">
              <a:lumMod val="9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ko-KR" sz="1600" dirty="0">
                <a:solidFill>
                  <a:schemeClr val="tx1"/>
                </a:solidFill>
                <a:latin typeface="游ゴシック" panose="020B0400000000000000" pitchFamily="50" charset="-128"/>
                <a:ea typeface="游ゴシック" panose="020B0400000000000000" pitchFamily="50" charset="-128"/>
                <a:cs typeface="Pretendard Medium" panose="02000603000000020004" pitchFamily="2" charset="-127"/>
              </a:rPr>
              <a:t>特に気候変動の影響で昭陽ダムの水位が上昇し、氷の形成が不十分なため、祭りの駐車場や氷上釣り場などの重要なインフラが使用できなくなっており、対策の必要性が浮き彫りになっている。</a:t>
            </a:r>
          </a:p>
        </p:txBody>
      </p:sp>
      <p:sp>
        <p:nvSpPr>
          <p:cNvPr id="2" name="슬라이드 번호 개체 틀 1">
            <a:extLst>
              <a:ext uri="{FF2B5EF4-FFF2-40B4-BE49-F238E27FC236}">
                <a16:creationId xmlns:a16="http://schemas.microsoft.com/office/drawing/2014/main" id="{4ECCACBF-56E9-5961-2C9E-B4B5D290A888}"/>
              </a:ext>
            </a:extLst>
          </p:cNvPr>
          <p:cNvSpPr>
            <a:spLocks noGrp="1"/>
          </p:cNvSpPr>
          <p:nvPr>
            <p:ph type="sldNum" sz="quarter" idx="12"/>
          </p:nvPr>
        </p:nvSpPr>
        <p:spPr>
          <a:xfrm>
            <a:off x="7533204" y="6492875"/>
            <a:ext cx="2187059" cy="365125"/>
          </a:xfrm>
        </p:spPr>
        <p:txBody>
          <a:bodyPr/>
          <a:lstStyle/>
          <a:p>
            <a:fld id="{24DE9D47-520E-4E1F-8775-AADDF24C42C0}" type="slidenum">
              <a:rPr lang="ko-KR" altLang="en-US" smtClean="0"/>
              <a:t>9</a:t>
            </a:fld>
            <a:endParaRPr lang="ko-KR" altLang="en-US" dirty="0"/>
          </a:p>
        </p:txBody>
      </p:sp>
      <p:sp>
        <p:nvSpPr>
          <p:cNvPr id="3" name="正方形/長方形 2">
            <a:extLst>
              <a:ext uri="{FF2B5EF4-FFF2-40B4-BE49-F238E27FC236}">
                <a16:creationId xmlns:a16="http://schemas.microsoft.com/office/drawing/2014/main" id="{4D6E2565-D7EC-BCDF-DDD5-1D9DE3E6AC91}"/>
              </a:ext>
            </a:extLst>
          </p:cNvPr>
          <p:cNvSpPr/>
          <p:nvPr/>
        </p:nvSpPr>
        <p:spPr>
          <a:xfrm>
            <a:off x="744684" y="922626"/>
            <a:ext cx="3120734" cy="27232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100" b="1" dirty="0">
                <a:solidFill>
                  <a:srgbClr val="81AE78"/>
                </a:solidFill>
              </a:rPr>
              <a:t>気候変動が引き起こす問題</a:t>
            </a:r>
          </a:p>
        </p:txBody>
      </p:sp>
      <p:sp>
        <p:nvSpPr>
          <p:cNvPr id="6" name="正方形/長方形 5">
            <a:extLst>
              <a:ext uri="{FF2B5EF4-FFF2-40B4-BE49-F238E27FC236}">
                <a16:creationId xmlns:a16="http://schemas.microsoft.com/office/drawing/2014/main" id="{454A4714-6107-C8B2-8445-F364BEBC4066}"/>
              </a:ext>
            </a:extLst>
          </p:cNvPr>
          <p:cNvSpPr/>
          <p:nvPr/>
        </p:nvSpPr>
        <p:spPr>
          <a:xfrm>
            <a:off x="605127" y="1259201"/>
            <a:ext cx="2886217" cy="528035"/>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r>
              <a:rPr kumimoji="1" lang="ja-JP" altLang="en-US" sz="1400" dirty="0">
                <a:solidFill>
                  <a:schemeClr val="tx1"/>
                </a:solidFill>
              </a:rPr>
              <a:t>昭陽江（ソヤンガン）の水位上昇</a:t>
            </a:r>
            <a:endParaRPr kumimoji="1" lang="en-US" altLang="ja-JP" sz="1400" dirty="0">
              <a:solidFill>
                <a:schemeClr val="tx1"/>
              </a:solidFill>
            </a:endParaRPr>
          </a:p>
          <a:p>
            <a:r>
              <a:rPr kumimoji="1" lang="ja-JP" altLang="en-US" sz="1400" dirty="0">
                <a:solidFill>
                  <a:schemeClr val="tx1"/>
                </a:solidFill>
              </a:rPr>
              <a:t>駐車場冠水</a:t>
            </a:r>
          </a:p>
        </p:txBody>
      </p:sp>
      <p:sp>
        <p:nvSpPr>
          <p:cNvPr id="7" name="正方形/長方形 6">
            <a:extLst>
              <a:ext uri="{FF2B5EF4-FFF2-40B4-BE49-F238E27FC236}">
                <a16:creationId xmlns:a16="http://schemas.microsoft.com/office/drawing/2014/main" id="{D2960A27-8B9A-4B03-C1CF-ED179F07BDB7}"/>
              </a:ext>
            </a:extLst>
          </p:cNvPr>
          <p:cNvSpPr/>
          <p:nvPr/>
        </p:nvSpPr>
        <p:spPr>
          <a:xfrm>
            <a:off x="3625418" y="1259201"/>
            <a:ext cx="4334018" cy="484539"/>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r>
              <a:rPr kumimoji="1" lang="ja-JP" altLang="en-US" sz="1400" dirty="0">
                <a:solidFill>
                  <a:schemeClr val="tx1"/>
                </a:solidFill>
              </a:rPr>
              <a:t>昭陽江（ソヤンガン）が結氷せず氷上ワカサギ釣り祭りが中止に</a:t>
            </a:r>
          </a:p>
        </p:txBody>
      </p:sp>
      <p:sp>
        <p:nvSpPr>
          <p:cNvPr id="8" name="フローチャート: 代替処理 7">
            <a:extLst>
              <a:ext uri="{FF2B5EF4-FFF2-40B4-BE49-F238E27FC236}">
                <a16:creationId xmlns:a16="http://schemas.microsoft.com/office/drawing/2014/main" id="{EED8A934-4C9D-A7DB-E518-D27505431297}"/>
              </a:ext>
            </a:extLst>
          </p:cNvPr>
          <p:cNvSpPr/>
          <p:nvPr/>
        </p:nvSpPr>
        <p:spPr>
          <a:xfrm>
            <a:off x="497754" y="4866061"/>
            <a:ext cx="2671473" cy="341865"/>
          </a:xfrm>
          <a:prstGeom prst="flowChartAlternateProcess">
            <a:avLst/>
          </a:prstGeom>
          <a:solidFill>
            <a:srgbClr val="7ECDE7"/>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pPr algn="ctr"/>
            <a:r>
              <a:rPr kumimoji="1" lang="en-US" altLang="ja-JP" sz="800" dirty="0">
                <a:solidFill>
                  <a:schemeClr val="bg1"/>
                </a:solidFill>
              </a:rPr>
              <a:t>23</a:t>
            </a:r>
            <a:r>
              <a:rPr kumimoji="1" lang="ja-JP" altLang="en-US" sz="800" dirty="0">
                <a:solidFill>
                  <a:schemeClr val="bg1"/>
                </a:solidFill>
              </a:rPr>
              <a:t>年「インジェワカサギ祭り」の駐車場（冠水中）</a:t>
            </a:r>
          </a:p>
        </p:txBody>
      </p:sp>
      <p:sp>
        <p:nvSpPr>
          <p:cNvPr id="9" name="フローチャート: 代替処理 8">
            <a:extLst>
              <a:ext uri="{FF2B5EF4-FFF2-40B4-BE49-F238E27FC236}">
                <a16:creationId xmlns:a16="http://schemas.microsoft.com/office/drawing/2014/main" id="{36C15CCB-EB5B-853B-FC35-1BA640F2964D}"/>
              </a:ext>
            </a:extLst>
          </p:cNvPr>
          <p:cNvSpPr/>
          <p:nvPr/>
        </p:nvSpPr>
        <p:spPr>
          <a:xfrm>
            <a:off x="3491344" y="4866061"/>
            <a:ext cx="2671473" cy="341865"/>
          </a:xfrm>
          <a:prstGeom prst="flowChartAlternateProcess">
            <a:avLst/>
          </a:prstGeom>
          <a:solidFill>
            <a:srgbClr val="78A9DA"/>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pPr algn="ctr"/>
            <a:r>
              <a:rPr kumimoji="1" lang="ja-JP" altLang="en-US" sz="800" dirty="0">
                <a:solidFill>
                  <a:schemeClr val="bg1"/>
                </a:solidFill>
              </a:rPr>
              <a:t>インジェ郡ブピヨン村のビンゲオル湖（</a:t>
            </a:r>
            <a:r>
              <a:rPr kumimoji="1" lang="en-GB" altLang="ja-JP" sz="800" dirty="0" err="1">
                <a:solidFill>
                  <a:schemeClr val="bg1"/>
                </a:solidFill>
              </a:rPr>
              <a:t>Bingeo</a:t>
            </a:r>
            <a:r>
              <a:rPr kumimoji="1" lang="ja-JP" altLang="en-US" sz="800" dirty="0">
                <a:solidFill>
                  <a:schemeClr val="bg1"/>
                </a:solidFill>
              </a:rPr>
              <a:t>湖）の氷への立ち入り禁止の看板</a:t>
            </a:r>
          </a:p>
        </p:txBody>
      </p:sp>
      <p:sp>
        <p:nvSpPr>
          <p:cNvPr id="10" name="フローチャート: 代替処理 9">
            <a:extLst>
              <a:ext uri="{FF2B5EF4-FFF2-40B4-BE49-F238E27FC236}">
                <a16:creationId xmlns:a16="http://schemas.microsoft.com/office/drawing/2014/main" id="{C14F9795-FFD2-DEF8-2EA8-6CA8759DE739}"/>
              </a:ext>
            </a:extLst>
          </p:cNvPr>
          <p:cNvSpPr/>
          <p:nvPr/>
        </p:nvSpPr>
        <p:spPr>
          <a:xfrm>
            <a:off x="6350115" y="4855610"/>
            <a:ext cx="2872394" cy="341865"/>
          </a:xfrm>
          <a:prstGeom prst="flowChartAlternateProcess">
            <a:avLst/>
          </a:prstGeom>
          <a:solidFill>
            <a:srgbClr val="257EC1"/>
          </a:solidFill>
          <a:ln>
            <a:noFill/>
          </a:ln>
        </p:spPr>
        <p:style>
          <a:lnRef idx="2">
            <a:schemeClr val="accent6"/>
          </a:lnRef>
          <a:fillRef idx="1">
            <a:schemeClr val="lt1"/>
          </a:fillRef>
          <a:effectRef idx="0">
            <a:schemeClr val="accent6"/>
          </a:effectRef>
          <a:fontRef idx="minor">
            <a:schemeClr val="dk1"/>
          </a:fontRef>
        </p:style>
        <p:txBody>
          <a:bodyPr lIns="36000" tIns="36000" rIns="36000" bIns="36000" rtlCol="0" anchor="t" anchorCtr="0"/>
          <a:lstStyle/>
          <a:p>
            <a:pPr algn="ctr"/>
            <a:r>
              <a:rPr kumimoji="1" lang="ja-JP" altLang="en-US" sz="800" dirty="0">
                <a:solidFill>
                  <a:schemeClr val="bg1"/>
                </a:solidFill>
              </a:rPr>
              <a:t>ホームページ上の「ワカサギ祭り」の</a:t>
            </a:r>
            <a:endParaRPr kumimoji="1" lang="en-US" altLang="ja-JP" sz="800" dirty="0">
              <a:solidFill>
                <a:schemeClr val="bg1"/>
              </a:solidFill>
            </a:endParaRPr>
          </a:p>
          <a:p>
            <a:pPr algn="ctr"/>
            <a:r>
              <a:rPr kumimoji="1" lang="ja-JP" altLang="en-US" sz="800" dirty="0">
                <a:solidFill>
                  <a:schemeClr val="bg1"/>
                </a:solidFill>
              </a:rPr>
              <a:t>イベント中止のお知らせ</a:t>
            </a:r>
          </a:p>
        </p:txBody>
      </p:sp>
      <p:sp>
        <p:nvSpPr>
          <p:cNvPr id="11" name="正方形/長方形 10">
            <a:extLst>
              <a:ext uri="{FF2B5EF4-FFF2-40B4-BE49-F238E27FC236}">
                <a16:creationId xmlns:a16="http://schemas.microsoft.com/office/drawing/2014/main" id="{C038A539-F75E-C6BD-86E7-3D3A561667AE}"/>
              </a:ext>
            </a:extLst>
          </p:cNvPr>
          <p:cNvSpPr/>
          <p:nvPr/>
        </p:nvSpPr>
        <p:spPr>
          <a:xfrm>
            <a:off x="4860131" y="159336"/>
            <a:ext cx="4462329" cy="272329"/>
          </a:xfrm>
          <a:prstGeom prst="rect">
            <a:avLst/>
          </a:prstGeom>
          <a:solidFill>
            <a:srgbClr val="E5F2FB"/>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r"/>
            <a:r>
              <a:rPr kumimoji="1" lang="en-US" altLang="ja-JP" sz="1100" dirty="0">
                <a:solidFill>
                  <a:schemeClr val="tx1"/>
                </a:solidFill>
              </a:rPr>
              <a:t>1</a:t>
            </a:r>
            <a:r>
              <a:rPr kumimoji="1" lang="ja-JP" altLang="en-US" sz="1100" dirty="0">
                <a:solidFill>
                  <a:schemeClr val="tx1"/>
                </a:solidFill>
              </a:rPr>
              <a:t>）気候変動の負の影響｜都市開発への戦略的アプローチ</a:t>
            </a:r>
            <a:endParaRPr kumimoji="1" lang="ja-JP" altLang="en-US" sz="1100" dirty="0">
              <a:solidFill>
                <a:schemeClr val="bg1">
                  <a:lumMod val="65000"/>
                </a:schemeClr>
              </a:solidFill>
            </a:endParaRPr>
          </a:p>
        </p:txBody>
      </p:sp>
      <p:sp>
        <p:nvSpPr>
          <p:cNvPr id="12" name="正方形/長方形 11">
            <a:extLst>
              <a:ext uri="{FF2B5EF4-FFF2-40B4-BE49-F238E27FC236}">
                <a16:creationId xmlns:a16="http://schemas.microsoft.com/office/drawing/2014/main" id="{15137645-BD36-EEF0-7CA8-403099A67B64}"/>
              </a:ext>
            </a:extLst>
          </p:cNvPr>
          <p:cNvSpPr/>
          <p:nvPr/>
        </p:nvSpPr>
        <p:spPr>
          <a:xfrm>
            <a:off x="744683" y="177671"/>
            <a:ext cx="3889662" cy="272329"/>
          </a:xfrm>
          <a:prstGeom prst="rect">
            <a:avLst/>
          </a:prstGeom>
          <a:solidFill>
            <a:srgbClr val="F3F9FD"/>
          </a:solid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b="1" dirty="0">
                <a:solidFill>
                  <a:schemeClr val="tx1"/>
                </a:solidFill>
              </a:rPr>
              <a:t>気候変動とインジェにおける戦略的冬季開発</a:t>
            </a:r>
          </a:p>
        </p:txBody>
      </p:sp>
    </p:spTree>
    <p:extLst>
      <p:ext uri="{BB962C8B-B14F-4D97-AF65-F5344CB8AC3E}">
        <p14:creationId xmlns:p14="http://schemas.microsoft.com/office/powerpoint/2010/main" val="1893591037"/>
      </p:ext>
    </p:extLst>
  </p:cSld>
  <p:clrMapOvr>
    <a:masterClrMapping/>
  </p:clrMapOvr>
</p:sld>
</file>

<file path=ppt/theme/theme1.xml><?xml version="1.0" encoding="utf-8"?>
<a:theme xmlns:a="http://schemas.openxmlformats.org/drawingml/2006/main" name="Office 테마">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테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2182</TotalTime>
  <Words>1779</Words>
  <Application>Microsoft Office PowerPoint</Application>
  <PresentationFormat>ユーザー設定</PresentationFormat>
  <Paragraphs>290</Paragraphs>
  <Slides>22</Slides>
  <Notes>16</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22</vt:i4>
      </vt:variant>
    </vt:vector>
  </HeadingPairs>
  <TitlesOfParts>
    <vt:vector size="32" baseType="lpstr">
      <vt:lpstr>Pretendard Medium</vt:lpstr>
      <vt:lpstr>Arial</vt:lpstr>
      <vt:lpstr>Calibri</vt:lpstr>
      <vt:lpstr>맑은 고딕</vt:lpstr>
      <vt:lpstr>Calibri Light</vt:lpstr>
      <vt:lpstr>ＭＳ ゴシック</vt:lpstr>
      <vt:lpstr>Pretendard SemiBold</vt:lpstr>
      <vt:lpstr>游ゴシック</vt:lpstr>
      <vt:lpstr>Pretendard ExtraBold</vt:lpstr>
      <vt:lpstr>Office 테마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미소 김</dc:creator>
  <cp:lastModifiedBy>administrator</cp:lastModifiedBy>
  <cp:revision>153</cp:revision>
  <dcterms:created xsi:type="dcterms:W3CDTF">2024-11-13T15:47:15Z</dcterms:created>
  <dcterms:modified xsi:type="dcterms:W3CDTF">2024-12-11T01:15:55Z</dcterms:modified>
</cp:coreProperties>
</file>