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7FFABEA2_2DEC9E9D.xml" ContentType="application/vnd.ms-powerpoint.comments+xml"/>
  <Override PartName="/ppt/notesSlides/notesSlide10.xml" ContentType="application/vnd.openxmlformats-officedocument.presentationml.notesSlide+xml"/>
  <Override PartName="/ppt/comments/modernComment_7FFABEA0_7ACCEC9D.xml" ContentType="application/vnd.ms-powerpoint.comments+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6" r:id="rId2"/>
    <p:sldId id="2147139216" r:id="rId3"/>
    <p:sldId id="2147139215" r:id="rId4"/>
    <p:sldId id="2147139231" r:id="rId5"/>
    <p:sldId id="2147139220" r:id="rId6"/>
    <p:sldId id="2147139219" r:id="rId7"/>
    <p:sldId id="2147139230" r:id="rId8"/>
    <p:sldId id="2147139217" r:id="rId9"/>
    <p:sldId id="2147139234" r:id="rId10"/>
    <p:sldId id="2147139232" r:id="rId11"/>
    <p:sldId id="2147139233" r:id="rId12"/>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BC33B8-1F26-07F7-FD3B-1FA83B42363C}" name="寺本 晃子" initials="寺本" userId="S::tc3vj98@intra.city.sapporo.jp::2966c62d-a8e0-4648-a250-0618ec317a8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5294"/>
    <a:srgbClr val="E87385"/>
    <a:srgbClr val="E57583"/>
    <a:srgbClr val="9CC6E7"/>
    <a:srgbClr val="FFCECE"/>
    <a:srgbClr val="FFFFFF"/>
    <a:srgbClr val="7331A5"/>
    <a:srgbClr val="73AD42"/>
    <a:srgbClr val="EF7B31"/>
    <a:srgbClr val="FFD3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697" autoAdjust="0"/>
  </p:normalViewPr>
  <p:slideViewPr>
    <p:cSldViewPr snapToGrid="0">
      <p:cViewPr varScale="1">
        <p:scale>
          <a:sx n="46" d="100"/>
          <a:sy n="46" d="100"/>
        </p:scale>
        <p:origin x="66" y="858"/>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omments/modernComment_7FFABEA0_7ACCEC9D.xml><?xml version="1.0" encoding="utf-8"?>
<p188:cmLst xmlns:a="http://schemas.openxmlformats.org/drawingml/2006/main" xmlns:r="http://schemas.openxmlformats.org/officeDocument/2006/relationships" xmlns:p188="http://schemas.microsoft.com/office/powerpoint/2018/8/main">
  <p188:cm id="{199FCF6A-820D-4028-8BC1-AECE33EBBB82}" authorId="{3FBC33B8-1F26-07F7-FD3B-1FA83B42363C}" created="2024-11-27T03:09:27.523">
    <ac:txMkLst xmlns:ac="http://schemas.microsoft.com/office/drawing/2013/main/command">
      <pc:docMk xmlns:pc="http://schemas.microsoft.com/office/powerpoint/2013/main/command"/>
      <pc:sldMk xmlns:pc="http://schemas.microsoft.com/office/powerpoint/2013/main/command" cId="2060250269" sldId="2147139232"/>
      <ac:spMk id="14" creationId="{096DD2AC-B73E-4C09-B483-507B506518E0}"/>
      <ac:txMk cp="0" len="14">
        <ac:context len="27" hash="336083871"/>
      </ac:txMk>
    </ac:txMkLst>
    <p188:pos x="1586118" y="320727"/>
    <p188:txBody>
      <a:bodyPr/>
      <a:lstStyle/>
      <a:p>
        <a:r>
          <a:rPr lang="ja-JP" altLang="en-US"/>
          <a:t>「エネスの作品」としています。</a:t>
        </a:r>
      </a:p>
    </p188:txBody>
  </p188:cm>
</p188:cmLst>
</file>

<file path=ppt/comments/modernComment_7FFABEA2_2DEC9E9D.xml><?xml version="1.0" encoding="utf-8"?>
<p188:cmLst xmlns:a="http://schemas.openxmlformats.org/drawingml/2006/main" xmlns:r="http://schemas.openxmlformats.org/officeDocument/2006/relationships" xmlns:p188="http://schemas.microsoft.com/office/powerpoint/2018/8/main">
  <p188:cm id="{10AD97D3-1A60-49FF-90EA-D483150DAC35}" authorId="{3FBC33B8-1F26-07F7-FD3B-1FA83B42363C}" created="2024-11-27T02:37:32.736">
    <ac:deMkLst xmlns:ac="http://schemas.microsoft.com/office/drawing/2013/main/command">
      <pc:docMk xmlns:pc="http://schemas.microsoft.com/office/powerpoint/2013/main/command"/>
      <pc:sldMk xmlns:pc="http://schemas.microsoft.com/office/powerpoint/2013/main/command" cId="770481821" sldId="2147139234"/>
      <ac:spMk id="22" creationId="{1648DCF0-F910-DB6E-7A33-2D385EA52F4C}"/>
    </ac:deMkLst>
    <p188:txBody>
      <a:bodyPr/>
      <a:lstStyle/>
      <a:p>
        <a:r>
          <a:rPr lang="ja-JP" altLang="en-US"/>
          <a:t>「雪灯り」は小樽のようです。定山渓は「雪灯路」ですが、札幌観光協会と定山渓観光協会で英訳が違います。今回は、定山渓の方が簡潔だったので、そちらを採用しましたが、札幌観光協会では"Jozankei Onsen Snow Light Path"と訳しています。</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72ADA42F-1DE1-4B03-B06F-E2E94FB9BCE2}" type="datetimeFigureOut">
              <a:rPr kumimoji="1" lang="ja-JP" altLang="en-US" smtClean="0"/>
              <a:t>2024/11/29</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E91D643B-3037-4B93-B6CD-23412A332150}" type="slidenum">
              <a:rPr kumimoji="1" lang="ja-JP" altLang="en-US" smtClean="0"/>
              <a:t>‹#›</a:t>
            </a:fld>
            <a:endParaRPr kumimoji="1" lang="ja-JP" altLang="en-US"/>
          </a:p>
        </p:txBody>
      </p:sp>
    </p:spTree>
    <p:extLst>
      <p:ext uri="{BB962C8B-B14F-4D97-AF65-F5344CB8AC3E}">
        <p14:creationId xmlns:p14="http://schemas.microsoft.com/office/powerpoint/2010/main" val="212410320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●札幌市長の秋元克広です。</a:t>
            </a:r>
            <a:endParaRPr kumimoji="1" lang="en-US" altLang="ja-JP" dirty="0"/>
          </a:p>
          <a:p>
            <a:endParaRPr kumimoji="1" lang="en-US" altLang="ja-JP" dirty="0"/>
          </a:p>
          <a:p>
            <a:r>
              <a:rPr kumimoji="1" lang="ja-JP" altLang="en-US" dirty="0"/>
              <a:t>●私からは、札幌市における冬のウォーカブルシティ推進の取組について、ご紹介いたします。</a:t>
            </a:r>
            <a:endParaRPr kumimoji="1" lang="en-US" altLang="ja-JP" dirty="0"/>
          </a:p>
          <a:p>
            <a:endParaRPr kumimoji="1" lang="en-US" altLang="ja-JP" dirty="0"/>
          </a:p>
          <a:p>
            <a:r>
              <a:rPr kumimoji="1" lang="ja-JP" altLang="en-US" dirty="0"/>
              <a:t>●「ウォーカブル」とは、英語で</a:t>
            </a:r>
            <a:r>
              <a:rPr kumimoji="1" lang="en-US" altLang="ja-JP" dirty="0"/>
              <a:t>walk</a:t>
            </a:r>
            <a:r>
              <a:rPr kumimoji="1" lang="ja-JP" altLang="en-US" dirty="0"/>
              <a:t>（歩く）と</a:t>
            </a:r>
            <a:r>
              <a:rPr kumimoji="1" lang="en-US" altLang="ja-JP" dirty="0"/>
              <a:t>able</a:t>
            </a:r>
            <a:r>
              <a:rPr kumimoji="1" lang="ja-JP" altLang="en-US" dirty="0"/>
              <a:t>（できる）を組み合わせた造語であり、札幌市では「居心地が良く、歩きたくなる」という意味で都市政策の重要な方向性として推進をしております。</a:t>
            </a:r>
            <a:endParaRPr kumimoji="1" lang="en-US" altLang="ja-JP" dirty="0"/>
          </a:p>
        </p:txBody>
      </p:sp>
      <p:sp>
        <p:nvSpPr>
          <p:cNvPr id="4" name="スライド番号プレースホルダー 3"/>
          <p:cNvSpPr>
            <a:spLocks noGrp="1"/>
          </p:cNvSpPr>
          <p:nvPr>
            <p:ph type="sldNum" sz="quarter" idx="5"/>
          </p:nvPr>
        </p:nvSpPr>
        <p:spPr/>
        <p:txBody>
          <a:bodyPr/>
          <a:lstStyle/>
          <a:p>
            <a:fld id="{E91D643B-3037-4B93-B6CD-23412A332150}" type="slidenum">
              <a:rPr kumimoji="1" lang="ja-JP" altLang="en-US" smtClean="0"/>
              <a:t>1</a:t>
            </a:fld>
            <a:endParaRPr kumimoji="1" lang="ja-JP" altLang="en-US"/>
          </a:p>
        </p:txBody>
      </p:sp>
    </p:spTree>
    <p:extLst>
      <p:ext uri="{BB962C8B-B14F-4D97-AF65-F5344CB8AC3E}">
        <p14:creationId xmlns:p14="http://schemas.microsoft.com/office/powerpoint/2010/main" val="1734877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●最後に、公共空間における雪を活かした観光コンテンツについてご説明します。</a:t>
            </a: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●積雪寒冷地におけるウォーカブルシティを推進し、また国内外の観光客に冬の札幌の魅力を体験いただけるコンテンツとして代表的にあげられるのは、毎年</a:t>
            </a:r>
            <a:r>
              <a:rPr kumimoji="1" lang="en-US" altLang="ja-JP" sz="1200" kern="1200" dirty="0">
                <a:solidFill>
                  <a:schemeClr val="tx1"/>
                </a:solidFill>
                <a:latin typeface="+mn-lt"/>
                <a:ea typeface="+mn-ea"/>
                <a:cs typeface="+mn-cs"/>
              </a:rPr>
              <a:t>200 </a:t>
            </a:r>
            <a:r>
              <a:rPr kumimoji="1" lang="ja-JP" altLang="en-US" sz="1200" kern="1200" dirty="0">
                <a:solidFill>
                  <a:schemeClr val="tx1"/>
                </a:solidFill>
                <a:latin typeface="+mn-lt"/>
                <a:ea typeface="+mn-ea"/>
                <a:cs typeface="+mn-cs"/>
              </a:rPr>
              <a:t>万人以上の来場者数を誇る「さっぽろ雪まつり」です。</a:t>
            </a: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●大通公園</a:t>
            </a:r>
            <a:r>
              <a:rPr kumimoji="1" lang="en-US" altLang="ja-JP" sz="1200" kern="1200" dirty="0">
                <a:solidFill>
                  <a:schemeClr val="tx1"/>
                </a:solidFill>
                <a:latin typeface="+mn-lt"/>
                <a:ea typeface="+mn-ea"/>
                <a:cs typeface="+mn-cs"/>
              </a:rPr>
              <a:t>11 </a:t>
            </a:r>
            <a:r>
              <a:rPr kumimoji="1" lang="ja-JP" altLang="en-US" sz="1200" kern="1200" dirty="0">
                <a:solidFill>
                  <a:schemeClr val="tx1"/>
                </a:solidFill>
                <a:latin typeface="+mn-lt"/>
                <a:ea typeface="+mn-ea"/>
                <a:cs typeface="+mn-cs"/>
              </a:rPr>
              <a:t>丁目の国際雪像コンクールには世界各地の国と地域から制作チームが参加し、会期中に制作過程を見ることもできます。同時開催となるすすきの会場には氷彫刻コンクールや氷像のライトアップ、アイスバーなども登場し、厳冬期においても歩く理由となることで、札幌の冬のウォーカブルを支えております。</a:t>
            </a: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●また、昨冬には「札幌国際芸術祭</a:t>
            </a:r>
            <a:r>
              <a:rPr kumimoji="1" lang="en-US" altLang="ja-JP" sz="1200" kern="1200" dirty="0">
                <a:solidFill>
                  <a:schemeClr val="tx1"/>
                </a:solidFill>
                <a:latin typeface="+mn-lt"/>
                <a:ea typeface="+mn-ea"/>
                <a:cs typeface="+mn-cs"/>
              </a:rPr>
              <a:t>2024</a:t>
            </a:r>
            <a:r>
              <a:rPr kumimoji="1" lang="ja-JP" altLang="en-US" sz="1200" kern="1200" dirty="0">
                <a:solidFill>
                  <a:schemeClr val="tx1"/>
                </a:solidFill>
                <a:latin typeface="+mn-lt"/>
                <a:ea typeface="+mn-ea"/>
                <a:cs typeface="+mn-cs"/>
              </a:rPr>
              <a:t>」が開催され、大通公園２丁目会場では「とある未来の雪のまち」と題して、これからの移動や暮らしに焦点を当て、未来を参加者と一緒に構想する社会実験を実施しました。特に自動運転モビリティ「</a:t>
            </a:r>
            <a:r>
              <a:rPr kumimoji="1" lang="en-US" altLang="ja-JP" sz="1200" kern="1200" dirty="0">
                <a:solidFill>
                  <a:schemeClr val="tx1"/>
                </a:solidFill>
                <a:latin typeface="+mn-lt"/>
                <a:ea typeface="+mn-ea"/>
                <a:cs typeface="+mn-cs"/>
              </a:rPr>
              <a:t>GACHA</a:t>
            </a:r>
            <a:r>
              <a:rPr kumimoji="1" lang="ja-JP" altLang="en-US" sz="1200" kern="1200" dirty="0">
                <a:solidFill>
                  <a:schemeClr val="tx1"/>
                </a:solidFill>
                <a:latin typeface="+mn-lt"/>
                <a:ea typeface="+mn-ea"/>
                <a:cs typeface="+mn-cs"/>
              </a:rPr>
              <a:t>（ガチャ）」による雪上の自動運転体験は、冬でも思わず出かけたくなるような快適な移動体験ができるものでありました。</a:t>
            </a:r>
            <a:endParaRPr kumimoji="1" lang="en-US" altLang="ja-JP" sz="1200" kern="1200" dirty="0">
              <a:solidFill>
                <a:schemeClr val="tx1"/>
              </a:solidFill>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B2C7DFC4-0B7D-4F66-BBEF-019DAB778336}" type="slidenum">
              <a:rPr kumimoji="1" lang="ja-JP" altLang="en-US" smtClean="0"/>
              <a:t>10</a:t>
            </a:fld>
            <a:endParaRPr kumimoji="1" lang="ja-JP" altLang="en-US"/>
          </a:p>
        </p:txBody>
      </p:sp>
    </p:spTree>
    <p:extLst>
      <p:ext uri="{BB962C8B-B14F-4D97-AF65-F5344CB8AC3E}">
        <p14:creationId xmlns:p14="http://schemas.microsoft.com/office/powerpoint/2010/main" val="882108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●ここまで、札幌市における冬のウォーカブルシティ推進の取組についてハード・ソフト両面からご説明いたしました。</a:t>
            </a: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●札幌市では誰もが自然と歩きたくなる冬のウォーカブルシティを目指してまいりたいと考えております。</a:t>
            </a: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●まだまだ手探りな部分もございますので、ぜひ参加都市のみなさまと意見交換をさせていただけると嬉しく思います。</a:t>
            </a: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●私からは以上でございます。ご清聴ありがとうございました。</a:t>
            </a:r>
            <a:endParaRPr kumimoji="1" lang="en-US" altLang="ja-JP" sz="1200" kern="1200" dirty="0">
              <a:solidFill>
                <a:schemeClr val="tx1"/>
              </a:solidFill>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B2C7DFC4-0B7D-4F66-BBEF-019DAB778336}" type="slidenum">
              <a:rPr kumimoji="1" lang="ja-JP" altLang="en-US" smtClean="0"/>
              <a:t>11</a:t>
            </a:fld>
            <a:endParaRPr kumimoji="1" lang="ja-JP" altLang="en-US"/>
          </a:p>
        </p:txBody>
      </p:sp>
    </p:spTree>
    <p:extLst>
      <p:ext uri="{BB962C8B-B14F-4D97-AF65-F5344CB8AC3E}">
        <p14:creationId xmlns:p14="http://schemas.microsoft.com/office/powerpoint/2010/main" val="1455455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kumimoji="1" lang="ja-JP" altLang="en-US" sz="1200" kern="1200" dirty="0">
                <a:solidFill>
                  <a:schemeClr val="tx1"/>
                </a:solidFill>
                <a:latin typeface="+mn-lt"/>
                <a:ea typeface="+mn-ea"/>
                <a:cs typeface="+mn-cs"/>
              </a:rPr>
              <a:t>●はじめに札幌市の概況についてご説明します。</a:t>
            </a:r>
            <a:endParaRPr kumimoji="1" lang="en-US" altLang="ja-JP" sz="1200" kern="1200" dirty="0">
              <a:solidFill>
                <a:schemeClr val="tx1"/>
              </a:solidFill>
              <a:latin typeface="+mn-lt"/>
              <a:ea typeface="+mn-ea"/>
              <a:cs typeface="+mn-cs"/>
            </a:endParaRPr>
          </a:p>
          <a:p>
            <a:pPr algn="l"/>
            <a:endParaRPr kumimoji="1" lang="en-US" altLang="ja-JP" sz="1200" kern="1200" dirty="0">
              <a:solidFill>
                <a:schemeClr val="tx1"/>
              </a:solidFill>
              <a:latin typeface="+mn-lt"/>
              <a:ea typeface="+mn-ea"/>
              <a:cs typeface="+mn-cs"/>
            </a:endParaRPr>
          </a:p>
          <a:p>
            <a:pPr algn="l"/>
            <a:r>
              <a:rPr kumimoji="1" lang="ja-JP" altLang="en-US" sz="1200" kern="1200" dirty="0">
                <a:solidFill>
                  <a:schemeClr val="tx1"/>
                </a:solidFill>
                <a:latin typeface="+mn-lt"/>
                <a:ea typeface="+mn-ea"/>
                <a:cs typeface="+mn-cs"/>
              </a:rPr>
              <a:t>●札幌市は、北海道の道庁所在地であり、約</a:t>
            </a:r>
            <a:r>
              <a:rPr kumimoji="1" lang="en-US" altLang="ja-JP" sz="1200" kern="1200" dirty="0">
                <a:solidFill>
                  <a:schemeClr val="tx1"/>
                </a:solidFill>
                <a:latin typeface="+mn-lt"/>
                <a:ea typeface="+mn-ea"/>
                <a:cs typeface="+mn-cs"/>
              </a:rPr>
              <a:t>197</a:t>
            </a:r>
            <a:r>
              <a:rPr kumimoji="1" lang="ja-JP" altLang="en-US" sz="1200" kern="1200" dirty="0">
                <a:solidFill>
                  <a:schemeClr val="tx1"/>
                </a:solidFill>
                <a:latin typeface="+mn-lt"/>
                <a:ea typeface="+mn-ea"/>
                <a:cs typeface="+mn-cs"/>
              </a:rPr>
              <a:t>万人という日本で５番目の人口を有する都市です。</a:t>
            </a:r>
            <a:endParaRPr kumimoji="1" lang="en-US" altLang="ja-JP" sz="1200" kern="1200" dirty="0">
              <a:solidFill>
                <a:schemeClr val="tx1"/>
              </a:solidFill>
              <a:latin typeface="+mn-lt"/>
              <a:ea typeface="+mn-ea"/>
              <a:cs typeface="+mn-cs"/>
            </a:endParaRPr>
          </a:p>
          <a:p>
            <a:pPr algn="l"/>
            <a:endParaRPr kumimoji="1" lang="en-US" altLang="ja-JP" sz="1200" kern="1200" dirty="0">
              <a:solidFill>
                <a:schemeClr val="tx1"/>
              </a:solidFill>
              <a:latin typeface="+mn-lt"/>
              <a:ea typeface="+mn-ea"/>
              <a:cs typeface="+mn-cs"/>
            </a:endParaRPr>
          </a:p>
          <a:p>
            <a:pPr algn="l"/>
            <a:r>
              <a:rPr kumimoji="1" lang="ja-JP" altLang="en-US" sz="1200" kern="1200" dirty="0">
                <a:solidFill>
                  <a:schemeClr val="tx1"/>
                </a:solidFill>
                <a:latin typeface="+mn-lt"/>
                <a:ea typeface="+mn-ea"/>
                <a:cs typeface="+mn-cs"/>
              </a:rPr>
              <a:t>●その一方で、市域の約６割が森林となっており、都市と自然が共存する、日本の中でも特徴的な都市です。</a:t>
            </a:r>
            <a:endParaRPr kumimoji="1" lang="en-US" altLang="ja-JP" sz="1200" kern="1200" dirty="0">
              <a:solidFill>
                <a:schemeClr val="tx1"/>
              </a:solidFill>
              <a:latin typeface="+mn-lt"/>
              <a:ea typeface="+mn-ea"/>
              <a:cs typeface="+mn-cs"/>
            </a:endParaRPr>
          </a:p>
          <a:p>
            <a:pPr algn="l"/>
            <a:endParaRPr kumimoji="1" lang="en-US" altLang="ja-JP" sz="1200" kern="1200" dirty="0">
              <a:solidFill>
                <a:schemeClr val="tx1"/>
              </a:solidFill>
              <a:latin typeface="+mn-lt"/>
              <a:ea typeface="+mn-ea"/>
              <a:cs typeface="+mn-cs"/>
            </a:endParaRPr>
          </a:p>
          <a:p>
            <a:pPr algn="l"/>
            <a:r>
              <a:rPr kumimoji="1" lang="ja-JP" altLang="en-US" sz="1200" kern="1200" dirty="0">
                <a:solidFill>
                  <a:schemeClr val="tx1"/>
                </a:solidFill>
                <a:latin typeface="+mn-lt"/>
                <a:ea typeface="+mn-ea"/>
                <a:cs typeface="+mn-cs"/>
              </a:rPr>
              <a:t>●さらに、札幌市はその”明瞭な四季”や、”公共交通の発達”を理由に、約９割の市民が「札幌を好き」と回答する、非常に市民愛着度の高い都市です。</a:t>
            </a:r>
          </a:p>
        </p:txBody>
      </p:sp>
      <p:sp>
        <p:nvSpPr>
          <p:cNvPr id="4" name="スライド番号プレースホルダー 3"/>
          <p:cNvSpPr>
            <a:spLocks noGrp="1"/>
          </p:cNvSpPr>
          <p:nvPr>
            <p:ph type="sldNum" sz="quarter" idx="5"/>
          </p:nvPr>
        </p:nvSpPr>
        <p:spPr/>
        <p:txBody>
          <a:bodyPr/>
          <a:lstStyle/>
          <a:p>
            <a:fld id="{B2C7DFC4-0B7D-4F66-BBEF-019DAB778336}" type="slidenum">
              <a:rPr kumimoji="1" lang="ja-JP" altLang="en-US" smtClean="0"/>
              <a:t>2</a:t>
            </a:fld>
            <a:endParaRPr kumimoji="1" lang="ja-JP" altLang="en-US"/>
          </a:p>
        </p:txBody>
      </p:sp>
    </p:spTree>
    <p:extLst>
      <p:ext uri="{BB962C8B-B14F-4D97-AF65-F5344CB8AC3E}">
        <p14:creationId xmlns:p14="http://schemas.microsoft.com/office/powerpoint/2010/main" val="2004319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●つぎに、札幌市の厳しい気候条件についてご説明します。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n-lt"/>
              </a:rPr>
              <a:t>●札幌市は、世界的に見ても稀な豪雪都市であり、年間降雪量は約５ｍに及びます。この規模の雪が降る人口</a:t>
            </a:r>
            <a:r>
              <a:rPr kumimoji="1" lang="en-US" altLang="ja-JP" sz="1200" b="0" dirty="0">
                <a:latin typeface="+mn-lt"/>
              </a:rPr>
              <a:t>100</a:t>
            </a:r>
            <a:r>
              <a:rPr kumimoji="1" lang="ja-JP" altLang="en-US" sz="1200" b="0" dirty="0">
                <a:latin typeface="+mn-lt"/>
              </a:rPr>
              <a:t>万人以上の都市は世界で札幌市のみです。</a:t>
            </a:r>
            <a:endParaRPr kumimoji="1" lang="en-US" altLang="ja-JP"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n-lt"/>
              </a:rPr>
              <a:t>●札幌市は一晩に約</a:t>
            </a:r>
            <a:r>
              <a:rPr kumimoji="1" lang="en-US" altLang="ja-JP" sz="1200" b="0" dirty="0">
                <a:latin typeface="+mn-lt"/>
              </a:rPr>
              <a:t>5200km</a:t>
            </a:r>
            <a:r>
              <a:rPr kumimoji="1" lang="ja-JP" altLang="en-US" sz="1200" b="0" dirty="0">
                <a:latin typeface="+mn-lt"/>
              </a:rPr>
              <a:t>を除雪できる体制を整えていますが、時間とともに激しく変化する気象状況により、右側の写真のように道幅が狭くなったり、ザクザク路面化してしまうこともあります。</a:t>
            </a:r>
            <a:endParaRPr kumimoji="1" lang="en-US" altLang="ja-JP"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n-lt"/>
              </a:rPr>
              <a:t>●また、札幌市民の冬期間の外出率は秋期と比較して約</a:t>
            </a:r>
            <a:r>
              <a:rPr kumimoji="1" lang="en-US" altLang="ja-JP" sz="1200" b="0" dirty="0">
                <a:latin typeface="+mn-lt"/>
              </a:rPr>
              <a:t>16</a:t>
            </a:r>
            <a:r>
              <a:rPr kumimoji="1" lang="ja-JP" altLang="en-US" sz="1200" b="0" dirty="0">
                <a:latin typeface="+mn-lt"/>
              </a:rPr>
              <a:t>％減少することから、運動不足につながるなど健康面においても大きな課題となっております。</a:t>
            </a:r>
            <a:endParaRPr lang="en-US" altLang="ja-JP" sz="1200" b="1" dirty="0">
              <a:latin typeface="游ゴシックBold"/>
            </a:endParaRPr>
          </a:p>
        </p:txBody>
      </p:sp>
      <p:sp>
        <p:nvSpPr>
          <p:cNvPr id="4" name="スライド番号プレースホルダー 3"/>
          <p:cNvSpPr>
            <a:spLocks noGrp="1"/>
          </p:cNvSpPr>
          <p:nvPr>
            <p:ph type="sldNum" sz="quarter" idx="5"/>
          </p:nvPr>
        </p:nvSpPr>
        <p:spPr/>
        <p:txBody>
          <a:bodyPr/>
          <a:lstStyle/>
          <a:p>
            <a:fld id="{B2C7DFC4-0B7D-4F66-BBEF-019DAB778336}" type="slidenum">
              <a:rPr kumimoji="1" lang="ja-JP" altLang="en-US" smtClean="0"/>
              <a:t>3</a:t>
            </a:fld>
            <a:endParaRPr kumimoji="1" lang="ja-JP" altLang="en-US"/>
          </a:p>
        </p:txBody>
      </p:sp>
    </p:spTree>
    <p:extLst>
      <p:ext uri="{BB962C8B-B14F-4D97-AF65-F5344CB8AC3E}">
        <p14:creationId xmlns:p14="http://schemas.microsoft.com/office/powerpoint/2010/main" val="1243107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●札幌市におけるウォーカブルシティ推進の取組として、特に都心部においては民間開発事業と連携したウォーカブル空間の確保を進めております。</a:t>
            </a: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●サスティナビリティやエコノミーなど、都市計画マスタープランにおける都市づくりの理念に沿った取組、具体的には「質の高いオープンスペース」や「敷地外のまちづくり貢献」、</a:t>
            </a: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　また「地上・地下の重層的な回遊ネットワークの形成」などの取組に対して、容積率などの緩和を行うことでウォーカブルなまちづくりへの開発誘導を推進しております。</a:t>
            </a:r>
            <a:endParaRPr kumimoji="1" lang="en-US" altLang="ja-JP" sz="1200" kern="1200" dirty="0">
              <a:solidFill>
                <a:schemeClr val="tx1"/>
              </a:solidFill>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B2C7DFC4-0B7D-4F66-BBEF-019DAB778336}" type="slidenum">
              <a:rPr kumimoji="1" lang="ja-JP" altLang="en-US" smtClean="0"/>
              <a:t>4</a:t>
            </a:fld>
            <a:endParaRPr kumimoji="1" lang="ja-JP" altLang="en-US"/>
          </a:p>
        </p:txBody>
      </p:sp>
    </p:spTree>
    <p:extLst>
      <p:ext uri="{BB962C8B-B14F-4D97-AF65-F5344CB8AC3E}">
        <p14:creationId xmlns:p14="http://schemas.microsoft.com/office/powerpoint/2010/main" val="3459394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●都心部における事例として、北３条広場をご紹介します。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n-lt"/>
              </a:rPr>
              <a:t>●北３条広場は隣接地の再開発に伴う公共貢献により、広場として整備され、左側の車道空間から、右側の歩行者空間に生まれ変わりました。</a:t>
            </a:r>
            <a:endParaRPr kumimoji="1" lang="en-US" altLang="ja-JP"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n-lt"/>
              </a:rPr>
              <a:t>●下の３枚の活用事例写真のように、休日を中心に様々なイベントが開催されており、左下の写真のように夏にはお祭りの開催や３</a:t>
            </a:r>
            <a:r>
              <a:rPr kumimoji="1" lang="en-US" altLang="ja-JP" sz="1200" b="0" dirty="0">
                <a:latin typeface="+mn-lt"/>
              </a:rPr>
              <a:t>×</a:t>
            </a:r>
            <a:r>
              <a:rPr kumimoji="1" lang="ja-JP" altLang="en-US" sz="1200" b="0" dirty="0">
                <a:latin typeface="+mn-lt"/>
              </a:rPr>
              <a:t>３（スリーオンスリー）のバスケットボールコートが設置されるほか、</a:t>
            </a:r>
            <a:endParaRPr kumimoji="1" lang="en-US" altLang="ja-JP"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n-lt"/>
              </a:rPr>
              <a:t>　冬期間にはスケートリンクが設置されるなど活用が進んでおります。</a:t>
            </a:r>
            <a:endParaRPr lang="en-US" altLang="ja-JP" sz="1200" b="1" dirty="0">
              <a:latin typeface="游ゴシックBold"/>
            </a:endParaRPr>
          </a:p>
        </p:txBody>
      </p:sp>
      <p:sp>
        <p:nvSpPr>
          <p:cNvPr id="4" name="スライド番号プレースホルダー 3"/>
          <p:cNvSpPr>
            <a:spLocks noGrp="1"/>
          </p:cNvSpPr>
          <p:nvPr>
            <p:ph type="sldNum" sz="quarter" idx="5"/>
          </p:nvPr>
        </p:nvSpPr>
        <p:spPr/>
        <p:txBody>
          <a:bodyPr/>
          <a:lstStyle/>
          <a:p>
            <a:fld id="{B2C7DFC4-0B7D-4F66-BBEF-019DAB778336}" type="slidenum">
              <a:rPr kumimoji="1" lang="ja-JP" altLang="en-US" smtClean="0"/>
              <a:t>5</a:t>
            </a:fld>
            <a:endParaRPr kumimoji="1" lang="ja-JP" altLang="en-US"/>
          </a:p>
        </p:txBody>
      </p:sp>
    </p:spTree>
    <p:extLst>
      <p:ext uri="{BB962C8B-B14F-4D97-AF65-F5344CB8AC3E}">
        <p14:creationId xmlns:p14="http://schemas.microsoft.com/office/powerpoint/2010/main" val="3528995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●つぎに、札幌都心部の冬のウォーカブルを支える地下ネットワークについてご説明します。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●札幌市では、右側の図のように季節や天候を問わずに安心して移動できる地下歩行ネットワークを整備しております。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n-lt"/>
              </a:rPr>
              <a:t>●特に、</a:t>
            </a:r>
            <a:r>
              <a:rPr kumimoji="1" lang="en-US" altLang="ja-JP" sz="1200" b="0" dirty="0">
                <a:latin typeface="+mn-lt"/>
              </a:rPr>
              <a:t>JR</a:t>
            </a:r>
            <a:r>
              <a:rPr kumimoji="1" lang="ja-JP" altLang="en-US" sz="1200" b="0" dirty="0">
                <a:latin typeface="+mn-lt"/>
              </a:rPr>
              <a:t>札幌駅と商業の中心である大通駅をつなぐ札幌駅前通地下歩行空間は、開通</a:t>
            </a:r>
            <a:r>
              <a:rPr kumimoji="1" lang="en-US" altLang="ja-JP" sz="1200" b="0" dirty="0">
                <a:latin typeface="+mn-lt"/>
              </a:rPr>
              <a:t>10</a:t>
            </a:r>
            <a:r>
              <a:rPr kumimoji="1" lang="ja-JP" altLang="en-US" sz="1200" b="0" dirty="0">
                <a:latin typeface="+mn-lt"/>
              </a:rPr>
              <a:t>年後の調査</a:t>
            </a:r>
            <a:r>
              <a:rPr kumimoji="1" lang="ja-JP" altLang="en-US" sz="1200" b="0" dirty="0">
                <a:latin typeface="游ゴシックRegular"/>
              </a:rPr>
              <a:t>で</a:t>
            </a:r>
            <a:r>
              <a:rPr lang="ja-JP" altLang="en-US" sz="1200" dirty="0">
                <a:latin typeface="游ゴシックRegular"/>
              </a:rPr>
              <a:t>は地上・地下の歩行者交通量が約</a:t>
            </a:r>
            <a:r>
              <a:rPr lang="en-US" altLang="ja-JP" sz="1200" dirty="0">
                <a:latin typeface="游ゴシックRegular"/>
              </a:rPr>
              <a:t>2.4 </a:t>
            </a:r>
            <a:r>
              <a:rPr lang="ja-JP" altLang="en-US" sz="1200" dirty="0">
                <a:latin typeface="游ゴシックRegular"/>
              </a:rPr>
              <a:t>倍の９万人に増加し、沿道地価が約</a:t>
            </a:r>
            <a:r>
              <a:rPr lang="en-US" altLang="ja-JP" sz="1200" dirty="0">
                <a:latin typeface="游ゴシックRegular"/>
              </a:rPr>
              <a:t>2.2 </a:t>
            </a:r>
            <a:r>
              <a:rPr lang="ja-JP" altLang="en-US" sz="1200" dirty="0">
                <a:latin typeface="游ゴシックRegular"/>
              </a:rPr>
              <a:t>倍になりました。</a:t>
            </a:r>
            <a:endParaRPr lang="en-US" altLang="ja-JP" sz="1200" dirty="0">
              <a:latin typeface="游ゴシックRegula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游ゴシック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游ゴシックRegular"/>
              </a:rPr>
              <a:t>●このほかにも再開発に伴う沿道ビル接続による賑わい空間創出や、北海道胆振東部地震では一時避難施設の役割を果たすなど、多様な効果を発揮しております。</a:t>
            </a:r>
            <a:endParaRPr kumimoji="1" lang="ja-JP" altLang="en-US" sz="1000" dirty="0"/>
          </a:p>
        </p:txBody>
      </p:sp>
      <p:sp>
        <p:nvSpPr>
          <p:cNvPr id="4" name="スライド番号プレースホルダー 3"/>
          <p:cNvSpPr>
            <a:spLocks noGrp="1"/>
          </p:cNvSpPr>
          <p:nvPr>
            <p:ph type="sldNum" sz="quarter" idx="5"/>
          </p:nvPr>
        </p:nvSpPr>
        <p:spPr/>
        <p:txBody>
          <a:bodyPr/>
          <a:lstStyle/>
          <a:p>
            <a:fld id="{B2C7DFC4-0B7D-4F66-BBEF-019DAB778336}" type="slidenum">
              <a:rPr kumimoji="1" lang="ja-JP" altLang="en-US" smtClean="0"/>
              <a:t>6</a:t>
            </a:fld>
            <a:endParaRPr kumimoji="1" lang="ja-JP" altLang="en-US"/>
          </a:p>
        </p:txBody>
      </p:sp>
    </p:spTree>
    <p:extLst>
      <p:ext uri="{BB962C8B-B14F-4D97-AF65-F5344CB8AC3E}">
        <p14:creationId xmlns:p14="http://schemas.microsoft.com/office/powerpoint/2010/main" val="135095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●こちらはススキノエリアの中心部に昨年開業した</a:t>
            </a:r>
            <a:r>
              <a:rPr kumimoji="1" lang="en-US" altLang="ja-JP" sz="1200" kern="1200" dirty="0">
                <a:solidFill>
                  <a:schemeClr val="tx1"/>
                </a:solidFill>
                <a:latin typeface="+mn-lt"/>
                <a:ea typeface="+mn-ea"/>
                <a:cs typeface="+mn-cs"/>
              </a:rPr>
              <a:t>COCONO SUSUKINO</a:t>
            </a:r>
            <a:r>
              <a:rPr kumimoji="1" lang="ja-JP" altLang="en-US" sz="1200" kern="1200" dirty="0">
                <a:solidFill>
                  <a:schemeClr val="tx1"/>
                </a:solidFill>
                <a:latin typeface="+mn-lt"/>
                <a:ea typeface="+mn-ea"/>
                <a:cs typeface="+mn-cs"/>
              </a:rPr>
              <a:t>（ココノ ススキノ）です。</a:t>
            </a: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●再開発ビル前にはバス停がありますが、これまでは冬期間、気温が氷点下にも及ぶなか、屋外でバスを待つ必要がありました。</a:t>
            </a: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●今回の再開発事業によって、誰もが使用できるバス待合空間をビル内に整備することで、この課題に対応することができました。</a:t>
            </a:r>
            <a:endParaRPr kumimoji="1" lang="en-US" altLang="ja-JP" sz="1200" kern="1200" dirty="0">
              <a:solidFill>
                <a:schemeClr val="tx1"/>
              </a:solidFill>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B2C7DFC4-0B7D-4F66-BBEF-019DAB778336}" type="slidenum">
              <a:rPr kumimoji="1" lang="ja-JP" altLang="en-US" smtClean="0"/>
              <a:t>7</a:t>
            </a:fld>
            <a:endParaRPr kumimoji="1" lang="ja-JP" altLang="en-US"/>
          </a:p>
        </p:txBody>
      </p:sp>
    </p:spTree>
    <p:extLst>
      <p:ext uri="{BB962C8B-B14F-4D97-AF65-F5344CB8AC3E}">
        <p14:creationId xmlns:p14="http://schemas.microsoft.com/office/powerpoint/2010/main" val="2439281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●ここまでは都心部における先行事例についてご説明しましたが、つぎに札幌市ウォーカブルビジョンの策定についてご説明します。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n-lt"/>
              </a:rPr>
              <a:t>●札幌市は市政施行</a:t>
            </a:r>
            <a:r>
              <a:rPr kumimoji="1" lang="en-US" altLang="ja-JP" sz="1200" b="0" dirty="0">
                <a:latin typeface="+mn-lt"/>
              </a:rPr>
              <a:t>100</a:t>
            </a:r>
            <a:r>
              <a:rPr kumimoji="1" lang="ja-JP" altLang="en-US" sz="1200" b="0" dirty="0">
                <a:latin typeface="+mn-lt"/>
              </a:rPr>
              <a:t>周年を迎えた</a:t>
            </a:r>
            <a:r>
              <a:rPr kumimoji="1" lang="en-US" altLang="ja-JP" sz="1200" b="0" dirty="0">
                <a:latin typeface="+mn-lt"/>
              </a:rPr>
              <a:t>2022</a:t>
            </a:r>
            <a:r>
              <a:rPr kumimoji="1" lang="ja-JP" altLang="en-US" sz="1200" b="0" dirty="0">
                <a:latin typeface="+mn-lt"/>
              </a:rPr>
              <a:t>年に、長期総合計画である「第２次札幌市まちづくり戦略ビジョン」を策定しており、目指すべき都市像として</a:t>
            </a:r>
            <a:endParaRPr kumimoji="1" lang="en-US" altLang="ja-JP"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n-lt"/>
              </a:rPr>
              <a:t>　「ひと」「ゆき」「みどり」が織りなす輝きが、豊かな暮らしと新たな価値を創る、持続可能な世界都市・さっぽろ　を掲げております。</a:t>
            </a:r>
            <a:endParaRPr kumimoji="1" lang="en-US" altLang="ja-JP"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n-lt"/>
              </a:rPr>
              <a:t>●ウォーカブルシティは重要施策のひとつとして、居心地が良く歩きたくなり、多様な活動ができる・滞留したくなる空間の形成に向けた整備を進めることとしており、来年</a:t>
            </a:r>
            <a:r>
              <a:rPr kumimoji="1" lang="en-US" altLang="ja-JP" sz="1200" b="0" dirty="0">
                <a:latin typeface="+mn-lt"/>
              </a:rPr>
              <a:t>2025</a:t>
            </a:r>
            <a:r>
              <a:rPr kumimoji="1" lang="ja-JP" altLang="en-US" sz="1200" b="0" dirty="0">
                <a:latin typeface="+mn-lt"/>
              </a:rPr>
              <a:t>年度には「札幌市ウォーカブルビジョン」を策定する予定です。</a:t>
            </a:r>
            <a:endParaRPr kumimoji="1" lang="ja-JP" altLang="en-US" dirty="0"/>
          </a:p>
        </p:txBody>
      </p:sp>
      <p:sp>
        <p:nvSpPr>
          <p:cNvPr id="4" name="スライド番号プレースホルダー 3"/>
          <p:cNvSpPr>
            <a:spLocks noGrp="1"/>
          </p:cNvSpPr>
          <p:nvPr>
            <p:ph type="sldNum" sz="quarter" idx="5"/>
          </p:nvPr>
        </p:nvSpPr>
        <p:spPr/>
        <p:txBody>
          <a:bodyPr/>
          <a:lstStyle/>
          <a:p>
            <a:fld id="{B2C7DFC4-0B7D-4F66-BBEF-019DAB778336}" type="slidenum">
              <a:rPr kumimoji="1" lang="ja-JP" altLang="en-US" smtClean="0"/>
              <a:t>8</a:t>
            </a:fld>
            <a:endParaRPr kumimoji="1" lang="ja-JP" altLang="en-US"/>
          </a:p>
        </p:txBody>
      </p:sp>
    </p:spTree>
    <p:extLst>
      <p:ext uri="{BB962C8B-B14F-4D97-AF65-F5344CB8AC3E}">
        <p14:creationId xmlns:p14="http://schemas.microsoft.com/office/powerpoint/2010/main" val="1800939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●現在、札幌市では雪を活用したウォーカブルな取組について検討を進めており、雪に映えるイルミネーションやスノーキャンドルなどもそのひとつです。</a:t>
            </a: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●気温氷点下にも及ぶ屋外空間において、歩きたくなる仕掛けとして、冬の景観の魅力についても検討しているところです。</a:t>
            </a: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●企業や行政が行う大規模なものから、地域住民で実施する比較的小規模なものまで、官民協働でこの取組を進めていきたいと考えております。</a:t>
            </a:r>
            <a:endParaRPr kumimoji="1" lang="en-US" altLang="ja-JP" sz="1200" kern="1200" dirty="0">
              <a:solidFill>
                <a:schemeClr val="tx1"/>
              </a:solidFill>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B2C7DFC4-0B7D-4F66-BBEF-019DAB778336}" type="slidenum">
              <a:rPr kumimoji="1" lang="ja-JP" altLang="en-US" smtClean="0"/>
              <a:t>9</a:t>
            </a:fld>
            <a:endParaRPr kumimoji="1" lang="ja-JP" altLang="en-US"/>
          </a:p>
        </p:txBody>
      </p:sp>
    </p:spTree>
    <p:extLst>
      <p:ext uri="{BB962C8B-B14F-4D97-AF65-F5344CB8AC3E}">
        <p14:creationId xmlns:p14="http://schemas.microsoft.com/office/powerpoint/2010/main" val="3236437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51E2067-B68A-4726-A614-C9451969D3DE}" type="datetimeFigureOut">
              <a:rPr kumimoji="1" lang="ja-JP" altLang="en-US" smtClean="0"/>
              <a:t>2024/11/29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1DB0EC-9BA7-40DE-93D9-340EE28A67BA}" type="slidenum">
              <a:rPr kumimoji="1" lang="ja-JP" altLang="en-US" smtClean="0"/>
              <a:t>‹#›</a:t>
            </a:fld>
            <a:endParaRPr kumimoji="1" lang="ja-JP" altLang="en-US"/>
          </a:p>
        </p:txBody>
      </p:sp>
    </p:spTree>
    <p:extLst>
      <p:ext uri="{BB962C8B-B14F-4D97-AF65-F5344CB8AC3E}">
        <p14:creationId xmlns:p14="http://schemas.microsoft.com/office/powerpoint/2010/main" val="251658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51E2067-B68A-4726-A614-C9451969D3DE}" type="datetimeFigureOut">
              <a:rPr kumimoji="1" lang="ja-JP" altLang="en-US" smtClean="0"/>
              <a:t>2024/11/29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1DB0EC-9BA7-40DE-93D9-340EE28A67BA}" type="slidenum">
              <a:rPr kumimoji="1" lang="ja-JP" altLang="en-US" smtClean="0"/>
              <a:t>‹#›</a:t>
            </a:fld>
            <a:endParaRPr kumimoji="1" lang="ja-JP" altLang="en-US"/>
          </a:p>
        </p:txBody>
      </p:sp>
    </p:spTree>
    <p:extLst>
      <p:ext uri="{BB962C8B-B14F-4D97-AF65-F5344CB8AC3E}">
        <p14:creationId xmlns:p14="http://schemas.microsoft.com/office/powerpoint/2010/main" val="1299373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51E2067-B68A-4726-A614-C9451969D3DE}" type="datetimeFigureOut">
              <a:rPr kumimoji="1" lang="ja-JP" altLang="en-US" smtClean="0"/>
              <a:t>2024/11/29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1DB0EC-9BA7-40DE-93D9-340EE28A67BA}" type="slidenum">
              <a:rPr kumimoji="1" lang="ja-JP" altLang="en-US" smtClean="0"/>
              <a:t>‹#›</a:t>
            </a:fld>
            <a:endParaRPr kumimoji="1" lang="ja-JP" altLang="en-US"/>
          </a:p>
        </p:txBody>
      </p:sp>
    </p:spTree>
    <p:extLst>
      <p:ext uri="{BB962C8B-B14F-4D97-AF65-F5344CB8AC3E}">
        <p14:creationId xmlns:p14="http://schemas.microsoft.com/office/powerpoint/2010/main" val="3869657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51E2067-B68A-4726-A614-C9451969D3DE}" type="datetimeFigureOut">
              <a:rPr kumimoji="1" lang="ja-JP" altLang="en-US" smtClean="0"/>
              <a:t>2024/11/29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1DB0EC-9BA7-40DE-93D9-340EE28A67BA}" type="slidenum">
              <a:rPr kumimoji="1" lang="ja-JP" altLang="en-US" smtClean="0"/>
              <a:t>‹#›</a:t>
            </a:fld>
            <a:endParaRPr kumimoji="1" lang="ja-JP" altLang="en-US"/>
          </a:p>
        </p:txBody>
      </p:sp>
    </p:spTree>
    <p:extLst>
      <p:ext uri="{BB962C8B-B14F-4D97-AF65-F5344CB8AC3E}">
        <p14:creationId xmlns:p14="http://schemas.microsoft.com/office/powerpoint/2010/main" val="2454431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51E2067-B68A-4726-A614-C9451969D3DE}" type="datetimeFigureOut">
              <a:rPr kumimoji="1" lang="ja-JP" altLang="en-US" smtClean="0"/>
              <a:t>2024/11/29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1DB0EC-9BA7-40DE-93D9-340EE28A67BA}" type="slidenum">
              <a:rPr kumimoji="1" lang="ja-JP" altLang="en-US" smtClean="0"/>
              <a:t>‹#›</a:t>
            </a:fld>
            <a:endParaRPr kumimoji="1" lang="ja-JP" altLang="en-US"/>
          </a:p>
        </p:txBody>
      </p:sp>
    </p:spTree>
    <p:extLst>
      <p:ext uri="{BB962C8B-B14F-4D97-AF65-F5344CB8AC3E}">
        <p14:creationId xmlns:p14="http://schemas.microsoft.com/office/powerpoint/2010/main" val="792637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51E2067-B68A-4726-A614-C9451969D3DE}" type="datetimeFigureOut">
              <a:rPr kumimoji="1" lang="ja-JP" altLang="en-US" smtClean="0"/>
              <a:t>2024/11/29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91DB0EC-9BA7-40DE-93D9-340EE28A67BA}" type="slidenum">
              <a:rPr kumimoji="1" lang="ja-JP" altLang="en-US" smtClean="0"/>
              <a:t>‹#›</a:t>
            </a:fld>
            <a:endParaRPr kumimoji="1" lang="ja-JP" altLang="en-US"/>
          </a:p>
        </p:txBody>
      </p:sp>
    </p:spTree>
    <p:extLst>
      <p:ext uri="{BB962C8B-B14F-4D97-AF65-F5344CB8AC3E}">
        <p14:creationId xmlns:p14="http://schemas.microsoft.com/office/powerpoint/2010/main" val="158442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51E2067-B68A-4726-A614-C9451969D3DE}" type="datetimeFigureOut">
              <a:rPr kumimoji="1" lang="ja-JP" altLang="en-US" smtClean="0"/>
              <a:t>2024/11/29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91DB0EC-9BA7-40DE-93D9-340EE28A67BA}" type="slidenum">
              <a:rPr kumimoji="1" lang="ja-JP" altLang="en-US" smtClean="0"/>
              <a:t>‹#›</a:t>
            </a:fld>
            <a:endParaRPr kumimoji="1" lang="ja-JP" altLang="en-US"/>
          </a:p>
        </p:txBody>
      </p:sp>
    </p:spTree>
    <p:extLst>
      <p:ext uri="{BB962C8B-B14F-4D97-AF65-F5344CB8AC3E}">
        <p14:creationId xmlns:p14="http://schemas.microsoft.com/office/powerpoint/2010/main" val="1987801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51E2067-B68A-4726-A614-C9451969D3DE}" type="datetimeFigureOut">
              <a:rPr kumimoji="1" lang="ja-JP" altLang="en-US" smtClean="0"/>
              <a:t>2024/11/29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91DB0EC-9BA7-40DE-93D9-340EE28A67BA}" type="slidenum">
              <a:rPr kumimoji="1" lang="ja-JP" altLang="en-US" smtClean="0"/>
              <a:t>‹#›</a:t>
            </a:fld>
            <a:endParaRPr kumimoji="1" lang="ja-JP" altLang="en-US"/>
          </a:p>
        </p:txBody>
      </p:sp>
    </p:spTree>
    <p:extLst>
      <p:ext uri="{BB962C8B-B14F-4D97-AF65-F5344CB8AC3E}">
        <p14:creationId xmlns:p14="http://schemas.microsoft.com/office/powerpoint/2010/main" val="2076869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1E2067-B68A-4726-A614-C9451969D3DE}" type="datetimeFigureOut">
              <a:rPr kumimoji="1" lang="ja-JP" altLang="en-US" smtClean="0"/>
              <a:t>2024/11/29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91DB0EC-9BA7-40DE-93D9-340EE28A67BA}" type="slidenum">
              <a:rPr kumimoji="1" lang="ja-JP" altLang="en-US" smtClean="0"/>
              <a:t>‹#›</a:t>
            </a:fld>
            <a:endParaRPr kumimoji="1" lang="ja-JP" altLang="en-US"/>
          </a:p>
        </p:txBody>
      </p:sp>
    </p:spTree>
    <p:extLst>
      <p:ext uri="{BB962C8B-B14F-4D97-AF65-F5344CB8AC3E}">
        <p14:creationId xmlns:p14="http://schemas.microsoft.com/office/powerpoint/2010/main" val="1931622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51E2067-B68A-4726-A614-C9451969D3DE}" type="datetimeFigureOut">
              <a:rPr kumimoji="1" lang="ja-JP" altLang="en-US" smtClean="0"/>
              <a:t>2024/11/29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91DB0EC-9BA7-40DE-93D9-340EE28A67BA}" type="slidenum">
              <a:rPr kumimoji="1" lang="ja-JP" altLang="en-US" smtClean="0"/>
              <a:t>‹#›</a:t>
            </a:fld>
            <a:endParaRPr kumimoji="1" lang="ja-JP" altLang="en-US"/>
          </a:p>
        </p:txBody>
      </p:sp>
    </p:spTree>
    <p:extLst>
      <p:ext uri="{BB962C8B-B14F-4D97-AF65-F5344CB8AC3E}">
        <p14:creationId xmlns:p14="http://schemas.microsoft.com/office/powerpoint/2010/main" val="795777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51E2067-B68A-4726-A614-C9451969D3DE}" type="datetimeFigureOut">
              <a:rPr kumimoji="1" lang="ja-JP" altLang="en-US" smtClean="0"/>
              <a:t>2024/11/29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91DB0EC-9BA7-40DE-93D9-340EE28A67BA}" type="slidenum">
              <a:rPr kumimoji="1" lang="ja-JP" altLang="en-US" smtClean="0"/>
              <a:t>‹#›</a:t>
            </a:fld>
            <a:endParaRPr kumimoji="1" lang="ja-JP" altLang="en-US"/>
          </a:p>
        </p:txBody>
      </p:sp>
    </p:spTree>
    <p:extLst>
      <p:ext uri="{BB962C8B-B14F-4D97-AF65-F5344CB8AC3E}">
        <p14:creationId xmlns:p14="http://schemas.microsoft.com/office/powerpoint/2010/main" val="2144595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1E2067-B68A-4726-A614-C9451969D3DE}" type="datetimeFigureOut">
              <a:rPr kumimoji="1" lang="ja-JP" altLang="en-US" smtClean="0"/>
              <a:t>2024/11/29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1DB0EC-9BA7-40DE-93D9-340EE28A67BA}" type="slidenum">
              <a:rPr kumimoji="1" lang="ja-JP" altLang="en-US" smtClean="0"/>
              <a:t>‹#›</a:t>
            </a:fld>
            <a:endParaRPr kumimoji="1" lang="ja-JP" altLang="en-US"/>
          </a:p>
        </p:txBody>
      </p:sp>
    </p:spTree>
    <p:extLst>
      <p:ext uri="{BB962C8B-B14F-4D97-AF65-F5344CB8AC3E}">
        <p14:creationId xmlns:p14="http://schemas.microsoft.com/office/powerpoint/2010/main" val="2088037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18/10/relationships/comments" Target="../comments/modernComment_7FFABEA0_7ACCEC9D.xml"/><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gif"/><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18/10/relationships/comments" Target="../comments/modernComment_7FFABEA2_2DEC9E9D.xml"/><Relationship Id="rId7"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48693FC-867D-747A-AFF0-F9CF7872ED64}"/>
              </a:ext>
            </a:extLst>
          </p:cNvPr>
          <p:cNvPicPr>
            <a:picLocks noChangeAspect="1"/>
          </p:cNvPicPr>
          <p:nvPr/>
        </p:nvPicPr>
        <p:blipFill>
          <a:blip r:embed="rId3"/>
          <a:stretch>
            <a:fillRect/>
          </a:stretch>
        </p:blipFill>
        <p:spPr>
          <a:xfrm>
            <a:off x="0" y="0"/>
            <a:ext cx="9144000" cy="5589773"/>
          </a:xfrm>
          <a:prstGeom prst="rect">
            <a:avLst/>
          </a:prstGeom>
        </p:spPr>
      </p:pic>
      <p:sp>
        <p:nvSpPr>
          <p:cNvPr id="7" name="タイトル 3">
            <a:extLst>
              <a:ext uri="{FF2B5EF4-FFF2-40B4-BE49-F238E27FC236}">
                <a16:creationId xmlns:a16="http://schemas.microsoft.com/office/drawing/2014/main" id="{E20C8D2C-9E02-68D6-0C2E-9F6889FC02FC}"/>
              </a:ext>
            </a:extLst>
          </p:cNvPr>
          <p:cNvSpPr>
            <a:spLocks noGrp="1"/>
          </p:cNvSpPr>
          <p:nvPr>
            <p:ph type="ctrTitle"/>
          </p:nvPr>
        </p:nvSpPr>
        <p:spPr>
          <a:xfrm>
            <a:off x="-1" y="5577736"/>
            <a:ext cx="9143999" cy="1268227"/>
          </a:xfrm>
        </p:spPr>
        <p:txBody>
          <a:bodyPr anchor="ctr">
            <a:noAutofit/>
          </a:bodyPr>
          <a:lstStyle/>
          <a:p>
            <a:pPr algn="l"/>
            <a:r>
              <a:rPr lang="en-US" altLang="ja-JP" sz="2600" b="1" dirty="0">
                <a:latin typeface="BIZ UDPゴシック" panose="020B0400000000000000" pitchFamily="50" charset="-128"/>
                <a:ea typeface="BIZ UDPゴシック" panose="020B0400000000000000" pitchFamily="50" charset="-128"/>
              </a:rPr>
              <a:t>Initiatives to Promote a Walkable City in Winter                                  </a:t>
            </a:r>
            <a:br>
              <a:rPr lang="en-US" altLang="ja-JP" sz="2800" b="1" dirty="0">
                <a:latin typeface="BIZ UDPゴシック" panose="020B0400000000000000" pitchFamily="50" charset="-128"/>
                <a:ea typeface="BIZ UDPゴシック" panose="020B0400000000000000" pitchFamily="50" charset="-128"/>
              </a:rPr>
            </a:br>
            <a:r>
              <a:rPr lang="en-US" altLang="ja-JP" sz="2800" b="1" dirty="0">
                <a:latin typeface="BIZ UDPゴシック" panose="020B0400000000000000" pitchFamily="50" charset="-128"/>
                <a:ea typeface="BIZ UDPゴシック" panose="020B0400000000000000" pitchFamily="50" charset="-128"/>
              </a:rPr>
              <a:t>                                             </a:t>
            </a:r>
            <a:r>
              <a:rPr lang="en-US" altLang="ja-JP" sz="2000" b="1" dirty="0">
                <a:latin typeface="BIZ UDPゴシック" panose="020B0400000000000000" pitchFamily="50" charset="-128"/>
                <a:ea typeface="BIZ UDPゴシック" panose="020B0400000000000000" pitchFamily="50" charset="-128"/>
              </a:rPr>
              <a:t>AKIMOTO Katsuhiro</a:t>
            </a:r>
            <a:br>
              <a:rPr lang="en-US" altLang="ja-JP" sz="2000" b="1" dirty="0">
                <a:latin typeface="BIZ UDPゴシック" panose="020B0400000000000000" pitchFamily="50" charset="-128"/>
                <a:ea typeface="BIZ UDPゴシック" panose="020B0400000000000000" pitchFamily="50" charset="-128"/>
              </a:rPr>
            </a:br>
            <a:r>
              <a:rPr lang="en-US" altLang="ja-JP" sz="2000" b="1" dirty="0">
                <a:latin typeface="BIZ UDPゴシック" panose="020B0400000000000000" pitchFamily="50" charset="-128"/>
                <a:ea typeface="BIZ UDPゴシック" panose="020B0400000000000000" pitchFamily="50" charset="-128"/>
              </a:rPr>
              <a:t>                                                                Mayor of Sapporo</a:t>
            </a:r>
            <a:endParaRPr lang="ja-JP" altLang="en-US" sz="2000" dirty="0">
              <a:latin typeface="BIZ UDPゴシック" panose="020B0400000000000000" pitchFamily="50" charset="-128"/>
              <a:ea typeface="BIZ UDPゴシック" panose="020B0400000000000000" pitchFamily="50" charset="-128"/>
            </a:endParaRPr>
          </a:p>
        </p:txBody>
      </p:sp>
      <p:pic>
        <p:nvPicPr>
          <p:cNvPr id="8" name="図 7">
            <a:extLst>
              <a:ext uri="{FF2B5EF4-FFF2-40B4-BE49-F238E27FC236}">
                <a16:creationId xmlns:a16="http://schemas.microsoft.com/office/drawing/2014/main" id="{E4B735FE-2F0E-EC77-49D0-0D63017FA2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7214" y="6167459"/>
            <a:ext cx="581376" cy="581376"/>
          </a:xfrm>
          <a:prstGeom prst="rect">
            <a:avLst/>
          </a:prstGeom>
        </p:spPr>
      </p:pic>
    </p:spTree>
    <p:extLst>
      <p:ext uri="{BB962C8B-B14F-4D97-AF65-F5344CB8AC3E}">
        <p14:creationId xmlns:p14="http://schemas.microsoft.com/office/powerpoint/2010/main" val="3474956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946539781">
            <a:extLst>
              <a:ext uri="{FF2B5EF4-FFF2-40B4-BE49-F238E27FC236}">
                <a16:creationId xmlns:a16="http://schemas.microsoft.com/office/drawing/2014/main" id="{51096E21-AAE4-0D82-570A-4C480A3AD4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7176" y="4251411"/>
            <a:ext cx="3307166" cy="2301230"/>
          </a:xfrm>
          <a:prstGeom prst="rect">
            <a:avLst/>
          </a:prstGeom>
        </p:spPr>
      </p:pic>
      <p:pic>
        <p:nvPicPr>
          <p:cNvPr id="8" name="Picture 1850412674">
            <a:extLst>
              <a:ext uri="{FF2B5EF4-FFF2-40B4-BE49-F238E27FC236}">
                <a16:creationId xmlns:a16="http://schemas.microsoft.com/office/drawing/2014/main" id="{838529DF-CE2B-54C1-0C3C-14375E9F71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848" y="4233413"/>
            <a:ext cx="3513699" cy="2309961"/>
          </a:xfrm>
          <a:prstGeom prst="rect">
            <a:avLst/>
          </a:prstGeom>
        </p:spPr>
      </p:pic>
      <p:pic>
        <p:nvPicPr>
          <p:cNvPr id="9" name="Picture 1201102914">
            <a:extLst>
              <a:ext uri="{FF2B5EF4-FFF2-40B4-BE49-F238E27FC236}">
                <a16:creationId xmlns:a16="http://schemas.microsoft.com/office/drawing/2014/main" id="{DB8AF8E9-4836-9515-11B2-F00AF4547C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8004" y="1554930"/>
            <a:ext cx="3326283" cy="2363927"/>
          </a:xfrm>
          <a:prstGeom prst="rect">
            <a:avLst/>
          </a:prstGeom>
        </p:spPr>
      </p:pic>
      <p:pic>
        <p:nvPicPr>
          <p:cNvPr id="10" name="Picture 689381258">
            <a:extLst>
              <a:ext uri="{FF2B5EF4-FFF2-40B4-BE49-F238E27FC236}">
                <a16:creationId xmlns:a16="http://schemas.microsoft.com/office/drawing/2014/main" id="{64C6775B-2AD6-E657-BDB8-F564F816DB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847" y="1554586"/>
            <a:ext cx="3513699" cy="2353288"/>
          </a:xfrm>
          <a:prstGeom prst="rect">
            <a:avLst/>
          </a:prstGeom>
        </p:spPr>
      </p:pic>
      <p:sp>
        <p:nvSpPr>
          <p:cNvPr id="2" name="正方形/長方形 1">
            <a:extLst>
              <a:ext uri="{FF2B5EF4-FFF2-40B4-BE49-F238E27FC236}">
                <a16:creationId xmlns:a16="http://schemas.microsoft.com/office/drawing/2014/main" id="{157B27A3-EBF1-4C90-E747-94021666C650}"/>
              </a:ext>
            </a:extLst>
          </p:cNvPr>
          <p:cNvSpPr/>
          <p:nvPr/>
        </p:nvSpPr>
        <p:spPr>
          <a:xfrm>
            <a:off x="0" y="0"/>
            <a:ext cx="9144000" cy="63985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prstClr val="white"/>
                </a:solidFill>
                <a:latin typeface="BIZ UDPゴシック" panose="020B0400000000000000" pitchFamily="50" charset="-128"/>
                <a:ea typeface="BIZ UDPゴシック" panose="020B0400000000000000" pitchFamily="50" charset="-128"/>
              </a:rPr>
              <a:t>　</a:t>
            </a:r>
            <a:r>
              <a:rPr lang="en-US" altLang="ja-JP" sz="2200" b="1" dirty="0">
                <a:solidFill>
                  <a:prstClr val="white"/>
                </a:solidFill>
                <a:latin typeface="BIZ UDPゴシック" panose="020B0400000000000000" pitchFamily="50" charset="-128"/>
                <a:ea typeface="BIZ UDPゴシック" panose="020B0400000000000000" pitchFamily="50" charset="-128"/>
              </a:rPr>
              <a:t>Sightseeing Content Utilizing Snow </a:t>
            </a:r>
          </a:p>
          <a:p>
            <a:r>
              <a:rPr lang="en-US" altLang="ja-JP" sz="2200" b="1" dirty="0">
                <a:solidFill>
                  <a:prstClr val="white"/>
                </a:solidFill>
                <a:latin typeface="BIZ UDPゴシック" panose="020B0400000000000000" pitchFamily="50" charset="-128"/>
                <a:ea typeface="BIZ UDPゴシック" panose="020B0400000000000000" pitchFamily="50" charset="-128"/>
              </a:rPr>
              <a:t>  in Public  Spaces</a:t>
            </a:r>
            <a:endParaRPr lang="ja-JP" altLang="en-US" sz="2200" b="1" dirty="0">
              <a:solidFill>
                <a:prstClr val="white"/>
              </a:solidFill>
              <a:latin typeface="BIZ UDPゴシック" panose="020B0400000000000000" pitchFamily="50" charset="-128"/>
              <a:ea typeface="BIZ UDPゴシック" panose="020B0400000000000000" pitchFamily="50" charset="-128"/>
            </a:endParaRPr>
          </a:p>
        </p:txBody>
      </p:sp>
      <p:pic>
        <p:nvPicPr>
          <p:cNvPr id="13" name="図 12">
            <a:extLst>
              <a:ext uri="{FF2B5EF4-FFF2-40B4-BE49-F238E27FC236}">
                <a16:creationId xmlns:a16="http://schemas.microsoft.com/office/drawing/2014/main" id="{576FCA6F-8300-E2F7-94F9-72523BD4E1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60496" y="37004"/>
            <a:ext cx="576000" cy="576000"/>
          </a:xfrm>
          <a:prstGeom prst="rect">
            <a:avLst/>
          </a:prstGeom>
        </p:spPr>
      </p:pic>
      <p:sp>
        <p:nvSpPr>
          <p:cNvPr id="7" name="テキスト ボックス 6">
            <a:extLst>
              <a:ext uri="{FF2B5EF4-FFF2-40B4-BE49-F238E27FC236}">
                <a16:creationId xmlns:a16="http://schemas.microsoft.com/office/drawing/2014/main" id="{0F46014C-4F11-B720-BB56-BBEB8D6429E8}"/>
              </a:ext>
            </a:extLst>
          </p:cNvPr>
          <p:cNvSpPr txBox="1"/>
          <p:nvPr/>
        </p:nvSpPr>
        <p:spPr>
          <a:xfrm>
            <a:off x="-19830" y="649256"/>
            <a:ext cx="8975399" cy="954107"/>
          </a:xfrm>
          <a:prstGeom prst="rect">
            <a:avLst/>
          </a:prstGeom>
          <a:noFill/>
        </p:spPr>
        <p:txBody>
          <a:bodyPr wrap="square" rtlCol="0">
            <a:spAutoFit/>
          </a:bodyPr>
          <a:lstStyle/>
          <a:p>
            <a:pPr marL="257175" indent="-257175">
              <a:buFont typeface="Arial" panose="020B0604020202020204" pitchFamily="34" charset="0"/>
              <a:buChar char="•"/>
            </a:pPr>
            <a:r>
              <a:rPr lang="en-US" altLang="ja-JP" sz="1400" b="1" dirty="0">
                <a:solidFill>
                  <a:srgbClr val="002060"/>
                </a:solidFill>
                <a:latin typeface="BIZ UDPゴシック" panose="020B0400000000000000" pitchFamily="50" charset="-128"/>
                <a:ea typeface="BIZ UDPゴシック" panose="020B0400000000000000" pitchFamily="50" charset="-128"/>
              </a:rPr>
              <a:t>Over 2 million tourists from home and abroad come to the Sapporo Snow Festival every year to experience winter in Sapporo.</a:t>
            </a:r>
          </a:p>
          <a:p>
            <a:pPr marL="257175" indent="-257175">
              <a:buFont typeface="Arial" panose="020B0604020202020204" pitchFamily="34" charset="0"/>
              <a:buChar char="•"/>
            </a:pPr>
            <a:r>
              <a:rPr lang="en-US" altLang="ja-JP" sz="1400" b="1" dirty="0">
                <a:solidFill>
                  <a:srgbClr val="002060"/>
                </a:solidFill>
                <a:latin typeface="BIZ UDPゴシック" panose="020B0400000000000000" pitchFamily="50" charset="-128"/>
                <a:ea typeface="BIZ UDPゴシック" panose="020B0400000000000000" pitchFamily="50" charset="-128"/>
              </a:rPr>
              <a:t>At the Sapporo International Art Festival 2024</a:t>
            </a:r>
            <a:r>
              <a:rPr lang="ja-JP" altLang="en-US" sz="1400" b="1" dirty="0">
                <a:solidFill>
                  <a:srgbClr val="002060"/>
                </a:solidFill>
                <a:latin typeface="BIZ UDPゴシック" panose="020B0400000000000000" pitchFamily="50" charset="-128"/>
                <a:ea typeface="BIZ UDPゴシック" panose="020B0400000000000000" pitchFamily="50" charset="-128"/>
              </a:rPr>
              <a:t> </a:t>
            </a:r>
            <a:r>
              <a:rPr lang="en-US" altLang="ja-JP" sz="1400" b="1" dirty="0">
                <a:solidFill>
                  <a:srgbClr val="002060"/>
                </a:solidFill>
                <a:latin typeface="BIZ UDPゴシック" panose="020B0400000000000000" pitchFamily="50" charset="-128"/>
                <a:ea typeface="BIZ UDPゴシック" panose="020B0400000000000000" pitchFamily="50" charset="-128"/>
              </a:rPr>
              <a:t>(SIAF</a:t>
            </a:r>
            <a:r>
              <a:rPr lang="ja-JP" altLang="en-US" sz="1400" b="1" dirty="0">
                <a:solidFill>
                  <a:srgbClr val="002060"/>
                </a:solidFill>
                <a:latin typeface="BIZ UDPゴシック" panose="020B0400000000000000" pitchFamily="50" charset="-128"/>
                <a:ea typeface="BIZ UDPゴシック" panose="020B0400000000000000" pitchFamily="50" charset="-128"/>
              </a:rPr>
              <a:t> </a:t>
            </a:r>
            <a:r>
              <a:rPr lang="en-US" altLang="ja-JP" sz="1400" b="1" dirty="0">
                <a:solidFill>
                  <a:srgbClr val="002060"/>
                </a:solidFill>
                <a:latin typeface="BIZ UDPゴシック" panose="020B0400000000000000" pitchFamily="50" charset="-128"/>
                <a:ea typeface="BIZ UDPゴシック" panose="020B0400000000000000" pitchFamily="50" charset="-128"/>
              </a:rPr>
              <a:t>2024) held last winter, various pieces of art and a new self-driving car were introduced.</a:t>
            </a:r>
            <a:endParaRPr lang="ja-JP" altLang="en-US" sz="1400" b="1" dirty="0">
              <a:solidFill>
                <a:srgbClr val="002060"/>
              </a:solidFill>
              <a:latin typeface="BIZ UDPゴシック" panose="020B0400000000000000" pitchFamily="50" charset="-128"/>
              <a:ea typeface="BIZ UDPゴシック" panose="020B0400000000000000" pitchFamily="50" charset="-128"/>
            </a:endParaRPr>
          </a:p>
        </p:txBody>
      </p:sp>
      <p:sp>
        <p:nvSpPr>
          <p:cNvPr id="14" name="テキスト ボックス 3">
            <a:extLst>
              <a:ext uri="{FF2B5EF4-FFF2-40B4-BE49-F238E27FC236}">
                <a16:creationId xmlns:a16="http://schemas.microsoft.com/office/drawing/2014/main" id="{096DD2AC-B73E-4C09-B483-507B506518E0}"/>
              </a:ext>
            </a:extLst>
          </p:cNvPr>
          <p:cNvSpPr txBox="1">
            <a:spLocks noChangeArrowheads="1"/>
          </p:cNvSpPr>
          <p:nvPr/>
        </p:nvSpPr>
        <p:spPr bwMode="auto">
          <a:xfrm>
            <a:off x="1216459" y="6507585"/>
            <a:ext cx="3036409" cy="307777"/>
          </a:xfrm>
          <a:prstGeom prst="rect">
            <a:avLst/>
          </a:prstGeom>
          <a:noFill/>
          <a:ln>
            <a:noFill/>
          </a:ln>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400" dirty="0">
                <a:latin typeface="BIZ UDPゴシック" panose="020B0400000000000000" pitchFamily="50" charset="-128"/>
                <a:ea typeface="BIZ UDPゴシック" panose="020B0400000000000000" pitchFamily="50" charset="-128"/>
              </a:rPr>
              <a:t>Work of </a:t>
            </a:r>
            <a:r>
              <a:rPr lang="en-US" altLang="ja-JP" sz="1400" dirty="0" err="1">
                <a:latin typeface="BIZ UDPゴシック" panose="020B0400000000000000" pitchFamily="50" charset="-128"/>
                <a:ea typeface="BIZ UDPゴシック" panose="020B0400000000000000" pitchFamily="50" charset="-128"/>
              </a:rPr>
              <a:t>Eness</a:t>
            </a:r>
            <a:r>
              <a:rPr lang="en-US" altLang="ja-JP" sz="1400" dirty="0">
                <a:latin typeface="BIZ UDPゴシック" panose="020B0400000000000000" pitchFamily="50" charset="-128"/>
                <a:ea typeface="BIZ UDPゴシック" panose="020B0400000000000000" pitchFamily="50" charset="-128"/>
              </a:rPr>
              <a:t> (SIAF 2024) </a:t>
            </a:r>
            <a:endParaRPr lang="ja-JP" altLang="en-US" sz="1400" dirty="0">
              <a:latin typeface="BIZ UDPゴシック" panose="020B0400000000000000" pitchFamily="50" charset="-128"/>
              <a:ea typeface="BIZ UDPゴシック" panose="020B0400000000000000" pitchFamily="50" charset="-128"/>
            </a:endParaRPr>
          </a:p>
        </p:txBody>
      </p:sp>
      <p:sp>
        <p:nvSpPr>
          <p:cNvPr id="15" name="テキスト ボックス 3">
            <a:extLst>
              <a:ext uri="{FF2B5EF4-FFF2-40B4-BE49-F238E27FC236}">
                <a16:creationId xmlns:a16="http://schemas.microsoft.com/office/drawing/2014/main" id="{8C7194A4-554B-0ADE-2434-688AF678730D}"/>
              </a:ext>
            </a:extLst>
          </p:cNvPr>
          <p:cNvSpPr txBox="1">
            <a:spLocks noChangeArrowheads="1"/>
          </p:cNvSpPr>
          <p:nvPr/>
        </p:nvSpPr>
        <p:spPr bwMode="auto">
          <a:xfrm>
            <a:off x="1067015" y="3889954"/>
            <a:ext cx="3156633" cy="307777"/>
          </a:xfrm>
          <a:prstGeom prst="rect">
            <a:avLst/>
          </a:prstGeom>
          <a:noFill/>
          <a:ln>
            <a:noFill/>
          </a:ln>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400" dirty="0">
                <a:latin typeface="BIZ UDPゴシック" panose="020B0400000000000000" pitchFamily="50" charset="-128"/>
                <a:ea typeface="BIZ UDPゴシック" panose="020B0400000000000000" pitchFamily="50" charset="-128"/>
              </a:rPr>
              <a:t>Sapporo Snow Festival Statue</a:t>
            </a:r>
            <a:endParaRPr lang="ja-JP" altLang="en-US" sz="1400" dirty="0">
              <a:latin typeface="BIZ UDPゴシック" panose="020B0400000000000000" pitchFamily="50" charset="-128"/>
              <a:ea typeface="BIZ UDPゴシック" panose="020B0400000000000000" pitchFamily="50" charset="-128"/>
            </a:endParaRPr>
          </a:p>
        </p:txBody>
      </p:sp>
      <p:sp>
        <p:nvSpPr>
          <p:cNvPr id="16" name="テキスト ボックス 3">
            <a:extLst>
              <a:ext uri="{FF2B5EF4-FFF2-40B4-BE49-F238E27FC236}">
                <a16:creationId xmlns:a16="http://schemas.microsoft.com/office/drawing/2014/main" id="{0E12735C-563C-C0B6-CD80-87A47CD906B4}"/>
              </a:ext>
            </a:extLst>
          </p:cNvPr>
          <p:cNvSpPr txBox="1">
            <a:spLocks noChangeArrowheads="1"/>
          </p:cNvSpPr>
          <p:nvPr/>
        </p:nvSpPr>
        <p:spPr bwMode="auto">
          <a:xfrm>
            <a:off x="4684163" y="3883546"/>
            <a:ext cx="3581430" cy="307777"/>
          </a:xfrm>
          <a:prstGeom prst="rect">
            <a:avLst/>
          </a:prstGeom>
          <a:noFill/>
          <a:ln>
            <a:noFill/>
          </a:ln>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400" dirty="0">
                <a:latin typeface="BIZ UDPゴシック" panose="020B0400000000000000" pitchFamily="50" charset="-128"/>
                <a:ea typeface="BIZ UDPゴシック" panose="020B0400000000000000" pitchFamily="50" charset="-128"/>
              </a:rPr>
              <a:t>Ice Sculpture Contest in </a:t>
            </a:r>
            <a:r>
              <a:rPr lang="en-US" altLang="ja-JP" sz="1400" dirty="0" err="1">
                <a:latin typeface="BIZ UDPゴシック" panose="020B0400000000000000" pitchFamily="50" charset="-128"/>
                <a:ea typeface="BIZ UDPゴシック" panose="020B0400000000000000" pitchFamily="50" charset="-128"/>
              </a:rPr>
              <a:t>Susukino</a:t>
            </a:r>
            <a:endParaRPr lang="ja-JP" altLang="en-US" sz="1400" dirty="0">
              <a:latin typeface="BIZ UDPゴシック" panose="020B0400000000000000" pitchFamily="50" charset="-128"/>
              <a:ea typeface="BIZ UDPゴシック" panose="020B0400000000000000" pitchFamily="50" charset="-128"/>
            </a:endParaRPr>
          </a:p>
        </p:txBody>
      </p:sp>
      <p:sp>
        <p:nvSpPr>
          <p:cNvPr id="17" name="テキスト ボックス 3">
            <a:extLst>
              <a:ext uri="{FF2B5EF4-FFF2-40B4-BE49-F238E27FC236}">
                <a16:creationId xmlns:a16="http://schemas.microsoft.com/office/drawing/2014/main" id="{1FF2E427-0FB9-AA26-0A2E-C3782FDBFAA4}"/>
              </a:ext>
            </a:extLst>
          </p:cNvPr>
          <p:cNvSpPr txBox="1">
            <a:spLocks noChangeArrowheads="1"/>
          </p:cNvSpPr>
          <p:nvPr/>
        </p:nvSpPr>
        <p:spPr bwMode="auto">
          <a:xfrm>
            <a:off x="5302470" y="6484322"/>
            <a:ext cx="2257349" cy="307777"/>
          </a:xfrm>
          <a:prstGeom prst="rect">
            <a:avLst/>
          </a:prstGeom>
          <a:noFill/>
          <a:ln>
            <a:noFill/>
          </a:ln>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400" dirty="0">
                <a:latin typeface="BIZ UDPゴシック" panose="020B0400000000000000" pitchFamily="50" charset="-128"/>
                <a:ea typeface="BIZ UDPゴシック" panose="020B0400000000000000" pitchFamily="50" charset="-128"/>
              </a:rPr>
              <a:t>GACHA (SIAF 2024) </a:t>
            </a:r>
            <a:endParaRPr lang="ja-JP" altLang="en-US" sz="1400" dirty="0">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CC89380B-B753-881C-E070-57337DACEF9E}"/>
              </a:ext>
            </a:extLst>
          </p:cNvPr>
          <p:cNvSpPr txBox="1"/>
          <p:nvPr/>
        </p:nvSpPr>
        <p:spPr>
          <a:xfrm>
            <a:off x="8775872" y="6484322"/>
            <a:ext cx="359394"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９</a:t>
            </a:r>
          </a:p>
        </p:txBody>
      </p:sp>
    </p:spTree>
    <p:extLst>
      <p:ext uri="{BB962C8B-B14F-4D97-AF65-F5344CB8AC3E}">
        <p14:creationId xmlns:p14="http://schemas.microsoft.com/office/powerpoint/2010/main" val="2060250269"/>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C88EE8C-799A-8297-D76C-E5CC2F9B00D6}"/>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l="4219" r="9114"/>
          <a:stretch/>
        </p:blipFill>
        <p:spPr>
          <a:xfrm>
            <a:off x="20" y="10"/>
            <a:ext cx="9143980" cy="6857990"/>
          </a:xfrm>
          <a:prstGeom prst="rect">
            <a:avLst/>
          </a:prstGeom>
        </p:spPr>
      </p:pic>
      <p:sp>
        <p:nvSpPr>
          <p:cNvPr id="18" name="Rectangle 1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A0370E3E-2C98-C82F-6D94-2BAB3A86457D}"/>
              </a:ext>
            </a:extLst>
          </p:cNvPr>
          <p:cNvSpPr txBox="1"/>
          <p:nvPr/>
        </p:nvSpPr>
        <p:spPr>
          <a:xfrm>
            <a:off x="1608191" y="5264775"/>
            <a:ext cx="6135013" cy="830997"/>
          </a:xfrm>
          <a:prstGeom prst="rect">
            <a:avLst/>
          </a:prstGeom>
          <a:noFill/>
        </p:spPr>
        <p:txBody>
          <a:bodyPr wrap="none" rtlCol="0">
            <a:spAutoFit/>
          </a:bodyPr>
          <a:lstStyle/>
          <a:p>
            <a:pPr algn="ctr"/>
            <a:r>
              <a:rPr kumimoji="1" lang="en-US" altLang="ja-JP" sz="2400" b="1" dirty="0">
                <a:latin typeface="BIZ UDPゴシック" panose="020B0400000000000000" pitchFamily="50" charset="-128"/>
                <a:ea typeface="BIZ UDPゴシック" panose="020B0400000000000000" pitchFamily="50" charset="-128"/>
              </a:rPr>
              <a:t>Realizing a walkable winter city </a:t>
            </a:r>
            <a:br>
              <a:rPr kumimoji="1" lang="en-US" altLang="ja-JP" sz="2400" b="1" dirty="0">
                <a:latin typeface="BIZ UDPゴシック" panose="020B0400000000000000" pitchFamily="50" charset="-128"/>
                <a:ea typeface="BIZ UDPゴシック" panose="020B0400000000000000" pitchFamily="50" charset="-128"/>
              </a:rPr>
            </a:br>
            <a:r>
              <a:rPr kumimoji="1" lang="en-US" altLang="ja-JP" sz="2400" b="1" dirty="0">
                <a:latin typeface="BIZ UDPゴシック" panose="020B0400000000000000" pitchFamily="50" charset="-128"/>
                <a:ea typeface="BIZ UDPゴシック" panose="020B0400000000000000" pitchFamily="50" charset="-128"/>
              </a:rPr>
              <a:t>that makes everyone want to walk</a:t>
            </a:r>
            <a:endParaRPr kumimoji="1" lang="ja-JP" altLang="en-US" sz="2400" b="1"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21025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DC3F281-5A08-2DDA-1B42-AEB563E7411B}"/>
              </a:ext>
            </a:extLst>
          </p:cNvPr>
          <p:cNvPicPr>
            <a:picLocks noChangeAspect="1"/>
          </p:cNvPicPr>
          <p:nvPr/>
        </p:nvPicPr>
        <p:blipFill>
          <a:blip r:embed="rId3"/>
          <a:stretch>
            <a:fillRect/>
          </a:stretch>
        </p:blipFill>
        <p:spPr>
          <a:xfrm>
            <a:off x="4839926" y="955275"/>
            <a:ext cx="4235831" cy="3911718"/>
          </a:xfrm>
          <a:prstGeom prst="rect">
            <a:avLst/>
          </a:prstGeom>
        </p:spPr>
      </p:pic>
      <p:sp>
        <p:nvSpPr>
          <p:cNvPr id="9" name="テキスト ボックス 8">
            <a:extLst>
              <a:ext uri="{FF2B5EF4-FFF2-40B4-BE49-F238E27FC236}">
                <a16:creationId xmlns:a16="http://schemas.microsoft.com/office/drawing/2014/main" id="{C1720558-3640-6688-601D-AE68F9A0C506}"/>
              </a:ext>
            </a:extLst>
          </p:cNvPr>
          <p:cNvSpPr txBox="1"/>
          <p:nvPr/>
        </p:nvSpPr>
        <p:spPr>
          <a:xfrm>
            <a:off x="8781393" y="958696"/>
            <a:ext cx="247905" cy="300082"/>
          </a:xfrm>
          <a:prstGeom prst="rect">
            <a:avLst/>
          </a:prstGeom>
          <a:noFill/>
        </p:spPr>
        <p:txBody>
          <a:bodyPr wrap="square" rtlCol="0">
            <a:spAutoFit/>
          </a:bodyPr>
          <a:lstStyle/>
          <a:p>
            <a:r>
              <a:rPr kumimoji="1" lang="ja-JP" altLang="en-US" sz="1350" b="1" dirty="0">
                <a:solidFill>
                  <a:schemeClr val="bg1"/>
                </a:solidFill>
                <a:latin typeface="BIZ UDPゴシック" panose="020B0400000000000000" pitchFamily="50" charset="-128"/>
                <a:ea typeface="BIZ UDPゴシック" panose="020B0400000000000000" pitchFamily="50" charset="-128"/>
              </a:rPr>
              <a:t>１</a:t>
            </a:r>
          </a:p>
        </p:txBody>
      </p:sp>
      <p:sp>
        <p:nvSpPr>
          <p:cNvPr id="10" name="AutoShape 26">
            <a:extLst>
              <a:ext uri="{FF2B5EF4-FFF2-40B4-BE49-F238E27FC236}">
                <a16:creationId xmlns:a16="http://schemas.microsoft.com/office/drawing/2014/main" id="{4A0006D3-8E2A-79E2-1C33-62B9ADDC9E4C}"/>
              </a:ext>
            </a:extLst>
          </p:cNvPr>
          <p:cNvSpPr>
            <a:spLocks noChangeArrowheads="1"/>
          </p:cNvSpPr>
          <p:nvPr/>
        </p:nvSpPr>
        <p:spPr bwMode="auto">
          <a:xfrm>
            <a:off x="6132637" y="2873210"/>
            <a:ext cx="1131725" cy="311351"/>
          </a:xfrm>
          <a:prstGeom prst="roundRect">
            <a:avLst>
              <a:gd name="adj" fmla="val 16667"/>
            </a:avLst>
          </a:prstGeom>
          <a:solidFill>
            <a:srgbClr val="6E508C"/>
          </a:solidFill>
          <a:ln w="34925">
            <a:solidFill>
              <a:schemeClr val="bg1"/>
            </a:solidFill>
            <a:round/>
            <a:headEnd/>
            <a:tailEnd/>
          </a:ln>
        </p:spPr>
        <p:txBody>
          <a:bodyPr wrap="none" tIns="89100"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defTabSz="912813"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defTabSz="912813"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defTabSz="912813"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defTabSz="912813"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r>
              <a:rPr lang="en-US" altLang="ja-JP" sz="1350" dirty="0">
                <a:solidFill>
                  <a:schemeClr val="bg1"/>
                </a:solidFill>
                <a:latin typeface="Arial" pitchFamily="34" charset="0"/>
                <a:ea typeface="メイリオ" pitchFamily="50" charset="-128"/>
                <a:cs typeface="メイリオ" pitchFamily="50" charset="-128"/>
              </a:rPr>
              <a:t>Sapporo City</a:t>
            </a:r>
            <a:endParaRPr lang="ja-JP" altLang="en-US" sz="1350" dirty="0">
              <a:solidFill>
                <a:schemeClr val="bg1"/>
              </a:solidFill>
              <a:latin typeface="Arial" pitchFamily="34" charset="0"/>
              <a:ea typeface="メイリオ" pitchFamily="50" charset="-128"/>
              <a:cs typeface="メイリオ" pitchFamily="50" charset="-128"/>
            </a:endParaRPr>
          </a:p>
        </p:txBody>
      </p:sp>
      <p:pic>
        <p:nvPicPr>
          <p:cNvPr id="5" name="図 31">
            <a:extLst>
              <a:ext uri="{FF2B5EF4-FFF2-40B4-BE49-F238E27FC236}">
                <a16:creationId xmlns:a16="http://schemas.microsoft.com/office/drawing/2014/main" id="{21681B2D-1643-4780-F04B-0366C794F81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499" y="765227"/>
            <a:ext cx="4740912" cy="2801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846">
            <a:extLst>
              <a:ext uri="{FF2B5EF4-FFF2-40B4-BE49-F238E27FC236}">
                <a16:creationId xmlns:a16="http://schemas.microsoft.com/office/drawing/2014/main" id="{1B6F31F3-A8BC-65E4-480A-D5B5B63A6B77}"/>
              </a:ext>
            </a:extLst>
          </p:cNvPr>
          <p:cNvSpPr txBox="1">
            <a:spLocks noChangeArrowheads="1"/>
          </p:cNvSpPr>
          <p:nvPr/>
        </p:nvSpPr>
        <p:spPr bwMode="auto">
          <a:xfrm>
            <a:off x="911268" y="3146280"/>
            <a:ext cx="4235831"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defTabSz="912813"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defTabSz="912813"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defTabSz="912813"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defTabSz="912813"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ja-JP" altLang="en-US"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a:t>
            </a:r>
            <a:r>
              <a:rPr lang="en-US" altLang="ja-JP" sz="1500" b="1" dirty="0">
                <a:solidFill>
                  <a:srgbClr val="002060"/>
                </a:solidFill>
                <a:latin typeface="BIZ UDPゴシック" panose="020B0400000000000000" pitchFamily="50" charset="-128"/>
                <a:ea typeface="BIZ UDPゴシック" panose="020B0400000000000000" pitchFamily="50" charset="-128"/>
                <a:cs typeface="メイリオ" pitchFamily="50" charset="-128"/>
              </a:rPr>
              <a:t>Area</a:t>
            </a:r>
            <a:r>
              <a:rPr lang="en-US" altLang="ja-JP"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 1,121k</a:t>
            </a:r>
            <a:r>
              <a:rPr lang="ja-JP" altLang="en-US"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a:t>
            </a:r>
            <a:endParaRPr lang="en-US" altLang="ja-JP" sz="1500" dirty="0">
              <a:solidFill>
                <a:srgbClr val="002060"/>
              </a:solidFill>
              <a:latin typeface="BIZ UDPゴシック" panose="020B0400000000000000" pitchFamily="50" charset="-128"/>
              <a:ea typeface="BIZ UDPゴシック" panose="020B0400000000000000" pitchFamily="50" charset="-128"/>
              <a:cs typeface="メイリオ" pitchFamily="50" charset="-128"/>
            </a:endParaRPr>
          </a:p>
          <a:p>
            <a:pPr eaLnBrk="1" hangingPunct="1"/>
            <a:r>
              <a:rPr lang="ja-JP" altLang="en-US"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　           　</a:t>
            </a:r>
            <a:r>
              <a:rPr lang="ja-JP" altLang="en-US" sz="1200" dirty="0">
                <a:solidFill>
                  <a:srgbClr val="002060"/>
                </a:solidFill>
                <a:latin typeface="BIZ UDPゴシック" panose="020B0400000000000000" pitchFamily="50" charset="-128"/>
                <a:ea typeface="BIZ UDPゴシック" panose="020B0400000000000000" pitchFamily="50" charset="-128"/>
                <a:cs typeface="メイリオ" pitchFamily="50" charset="-128"/>
              </a:rPr>
              <a:t>＊</a:t>
            </a:r>
            <a:r>
              <a:rPr lang="en-US" altLang="ja-JP" sz="1200" dirty="0">
                <a:solidFill>
                  <a:srgbClr val="002060"/>
                </a:solidFill>
                <a:latin typeface="BIZ UDPゴシック" panose="020B0400000000000000" pitchFamily="50" charset="-128"/>
                <a:ea typeface="BIZ UDPゴシック" panose="020B0400000000000000" pitchFamily="50" charset="-128"/>
                <a:cs typeface="メイリオ" pitchFamily="50" charset="-128"/>
              </a:rPr>
              <a:t>About 60 % of the city area is</a:t>
            </a:r>
          </a:p>
          <a:p>
            <a:pPr eaLnBrk="1" hangingPunct="1"/>
            <a:r>
              <a:rPr lang="en-US" altLang="ja-JP" sz="1200" dirty="0">
                <a:solidFill>
                  <a:srgbClr val="002060"/>
                </a:solidFill>
                <a:latin typeface="BIZ UDPゴシック" panose="020B0400000000000000" pitchFamily="50" charset="-128"/>
                <a:ea typeface="BIZ UDPゴシック" panose="020B0400000000000000" pitchFamily="50" charset="-128"/>
                <a:cs typeface="メイリオ" pitchFamily="50" charset="-128"/>
              </a:rPr>
              <a:t>                      covered with forest.</a:t>
            </a:r>
          </a:p>
          <a:p>
            <a:pPr eaLnBrk="1" hangingPunct="1"/>
            <a:r>
              <a:rPr lang="ja-JP" altLang="en-US"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a:t>
            </a:r>
            <a:r>
              <a:rPr lang="en-US" altLang="ja-JP" sz="1500" b="1" dirty="0">
                <a:solidFill>
                  <a:srgbClr val="002060"/>
                </a:solidFill>
                <a:latin typeface="BIZ UDPゴシック" panose="020B0400000000000000" pitchFamily="50" charset="-128"/>
                <a:ea typeface="BIZ UDPゴシック" panose="020B0400000000000000" pitchFamily="50" charset="-128"/>
                <a:cs typeface="メイリオ" pitchFamily="50" charset="-128"/>
              </a:rPr>
              <a:t>Population</a:t>
            </a:r>
            <a:r>
              <a:rPr lang="en-US" altLang="ja-JP"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 1,968,326</a:t>
            </a:r>
            <a:r>
              <a:rPr lang="ja-JP" altLang="en-US"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 </a:t>
            </a:r>
            <a:r>
              <a:rPr lang="en-US" altLang="ja-JP" sz="900" dirty="0">
                <a:solidFill>
                  <a:srgbClr val="002060"/>
                </a:solidFill>
                <a:latin typeface="BIZ UDPゴシック" panose="020B0400000000000000" pitchFamily="50" charset="-128"/>
                <a:ea typeface="BIZ UDPゴシック" panose="020B0400000000000000" pitchFamily="50" charset="-128"/>
                <a:cs typeface="メイリオ" pitchFamily="50" charset="-128"/>
              </a:rPr>
              <a:t>(as</a:t>
            </a:r>
            <a:r>
              <a:rPr lang="ja-JP" altLang="en-US" sz="900" dirty="0">
                <a:solidFill>
                  <a:srgbClr val="002060"/>
                </a:solidFill>
                <a:latin typeface="BIZ UDPゴシック" panose="020B0400000000000000" pitchFamily="50" charset="-128"/>
                <a:ea typeface="BIZ UDPゴシック" panose="020B0400000000000000" pitchFamily="50" charset="-128"/>
                <a:cs typeface="メイリオ" pitchFamily="50" charset="-128"/>
              </a:rPr>
              <a:t> </a:t>
            </a:r>
            <a:r>
              <a:rPr lang="en-US" altLang="ja-JP" sz="900" dirty="0">
                <a:solidFill>
                  <a:srgbClr val="002060"/>
                </a:solidFill>
                <a:latin typeface="BIZ UDPゴシック" panose="020B0400000000000000" pitchFamily="50" charset="-128"/>
                <a:ea typeface="BIZ UDPゴシック" panose="020B0400000000000000" pitchFamily="50" charset="-128"/>
                <a:cs typeface="メイリオ" pitchFamily="50" charset="-128"/>
              </a:rPr>
              <a:t>of</a:t>
            </a:r>
            <a:r>
              <a:rPr lang="ja-JP" altLang="en-US" sz="900" dirty="0">
                <a:solidFill>
                  <a:srgbClr val="002060"/>
                </a:solidFill>
                <a:latin typeface="BIZ UDPゴシック" panose="020B0400000000000000" pitchFamily="50" charset="-128"/>
                <a:ea typeface="BIZ UDPゴシック" panose="020B0400000000000000" pitchFamily="50" charset="-128"/>
                <a:cs typeface="メイリオ" pitchFamily="50" charset="-128"/>
              </a:rPr>
              <a:t> </a:t>
            </a:r>
            <a:r>
              <a:rPr lang="en-US" altLang="ja-JP" sz="900" dirty="0">
                <a:solidFill>
                  <a:srgbClr val="002060"/>
                </a:solidFill>
                <a:latin typeface="BIZ UDPゴシック" panose="020B0400000000000000" pitchFamily="50" charset="-128"/>
                <a:ea typeface="BIZ UDPゴシック" panose="020B0400000000000000" pitchFamily="50" charset="-128"/>
                <a:cs typeface="メイリオ" pitchFamily="50" charset="-128"/>
              </a:rPr>
              <a:t>Nov. 11. 2024)</a:t>
            </a:r>
          </a:p>
          <a:p>
            <a:pPr eaLnBrk="1" hangingPunct="1"/>
            <a:r>
              <a:rPr lang="ja-JP" altLang="en-US"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a:t>
            </a:r>
            <a:r>
              <a:rPr lang="en-US" altLang="ja-JP" sz="1500" b="1" dirty="0">
                <a:solidFill>
                  <a:srgbClr val="002060"/>
                </a:solidFill>
                <a:latin typeface="BIZ UDPゴシック" panose="020B0400000000000000" pitchFamily="50" charset="-128"/>
                <a:ea typeface="BIZ UDPゴシック" panose="020B0400000000000000" pitchFamily="50" charset="-128"/>
                <a:cs typeface="メイリオ" pitchFamily="50" charset="-128"/>
              </a:rPr>
              <a:t>Temperature</a:t>
            </a:r>
          </a:p>
          <a:p>
            <a:pPr eaLnBrk="1" hangingPunct="1"/>
            <a:r>
              <a:rPr lang="en-US" altLang="ja-JP"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       Average temperature:10.0</a:t>
            </a:r>
            <a:r>
              <a:rPr lang="ja-JP" altLang="en-US"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 </a:t>
            </a:r>
            <a:r>
              <a:rPr lang="en-US" altLang="ja-JP"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	Highest:34.3</a:t>
            </a:r>
            <a:r>
              <a:rPr lang="ja-JP" altLang="en-US"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a:t>
            </a:r>
            <a:r>
              <a:rPr lang="en-US" altLang="ja-JP"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 Lowest:</a:t>
            </a:r>
            <a:r>
              <a:rPr lang="en-US" altLang="ja-JP" sz="1500" u="sng" dirty="0">
                <a:solidFill>
                  <a:srgbClr val="002060"/>
                </a:solidFill>
                <a:latin typeface="BIZ UDPゴシック" panose="020B0400000000000000" pitchFamily="50" charset="-128"/>
                <a:ea typeface="BIZ UDPゴシック" panose="020B0400000000000000" pitchFamily="50" charset="-128"/>
                <a:cs typeface="メイリオ" pitchFamily="50" charset="-128"/>
              </a:rPr>
              <a:t>-14.9</a:t>
            </a:r>
            <a:r>
              <a:rPr lang="ja-JP" altLang="en-US" sz="1500" u="sng" dirty="0">
                <a:solidFill>
                  <a:srgbClr val="002060"/>
                </a:solidFill>
                <a:latin typeface="BIZ UDPゴシック" panose="020B0400000000000000" pitchFamily="50" charset="-128"/>
                <a:ea typeface="BIZ UDPゴシック" panose="020B0400000000000000" pitchFamily="50" charset="-128"/>
                <a:cs typeface="メイリオ" pitchFamily="50" charset="-128"/>
              </a:rPr>
              <a:t>℃</a:t>
            </a:r>
            <a:endParaRPr lang="en-US" altLang="ja-JP" sz="1500" u="sng" dirty="0">
              <a:solidFill>
                <a:srgbClr val="002060"/>
              </a:solidFill>
              <a:latin typeface="BIZ UDPゴシック" panose="020B0400000000000000" pitchFamily="50" charset="-128"/>
              <a:ea typeface="BIZ UDPゴシック" panose="020B0400000000000000" pitchFamily="50" charset="-128"/>
              <a:cs typeface="メイリオ" pitchFamily="50" charset="-128"/>
            </a:endParaRPr>
          </a:p>
          <a:p>
            <a:pPr eaLnBrk="1" hangingPunct="1"/>
            <a:r>
              <a:rPr lang="ja-JP" altLang="en-US"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　　　　</a:t>
            </a:r>
            <a:r>
              <a:rPr lang="en-US" altLang="ja-JP"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			                      </a:t>
            </a:r>
            <a:r>
              <a:rPr lang="ja-JP" altLang="en-US"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　</a:t>
            </a:r>
            <a:r>
              <a:rPr lang="en-US" altLang="ja-JP" sz="900" dirty="0">
                <a:solidFill>
                  <a:srgbClr val="002060"/>
                </a:solidFill>
                <a:latin typeface="BIZ UDPゴシック" panose="020B0400000000000000" pitchFamily="50" charset="-128"/>
                <a:ea typeface="BIZ UDPゴシック" panose="020B0400000000000000" pitchFamily="50" charset="-128"/>
                <a:cs typeface="メイリオ" pitchFamily="50" charset="-128"/>
              </a:rPr>
              <a:t>(in 2020)</a:t>
            </a:r>
          </a:p>
          <a:p>
            <a:pPr eaLnBrk="1" hangingPunct="1"/>
            <a:r>
              <a:rPr lang="ja-JP" altLang="en-US"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a:t>
            </a:r>
            <a:r>
              <a:rPr lang="en-US" altLang="ja-JP" sz="1500" b="1" dirty="0">
                <a:solidFill>
                  <a:srgbClr val="002060"/>
                </a:solidFill>
                <a:latin typeface="BIZ UDPゴシック" panose="020B0400000000000000" pitchFamily="50" charset="-128"/>
                <a:ea typeface="BIZ UDPゴシック" panose="020B0400000000000000" pitchFamily="50" charset="-128"/>
                <a:cs typeface="メイリオ" pitchFamily="50" charset="-128"/>
              </a:rPr>
              <a:t>Annual Amount of Snowfall</a:t>
            </a:r>
            <a:r>
              <a:rPr lang="en-US" altLang="ja-JP"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a:t>
            </a:r>
          </a:p>
          <a:p>
            <a:pPr eaLnBrk="1" hangingPunct="1"/>
            <a:r>
              <a:rPr lang="en-US" altLang="ja-JP"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        </a:t>
            </a:r>
            <a:r>
              <a:rPr lang="ja-JP" altLang="en-US"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　</a:t>
            </a:r>
            <a:r>
              <a:rPr lang="en-US" altLang="ja-JP" sz="1500" u="sng" dirty="0">
                <a:solidFill>
                  <a:srgbClr val="002060"/>
                </a:solidFill>
                <a:latin typeface="BIZ UDPゴシック" panose="020B0400000000000000" pitchFamily="50" charset="-128"/>
                <a:ea typeface="BIZ UDPゴシック" panose="020B0400000000000000" pitchFamily="50" charset="-128"/>
                <a:cs typeface="メイリオ" pitchFamily="50" charset="-128"/>
              </a:rPr>
              <a:t>479cm in typical years</a:t>
            </a:r>
          </a:p>
        </p:txBody>
      </p:sp>
      <p:sp>
        <p:nvSpPr>
          <p:cNvPr id="2" name="テキスト ボックス 1">
            <a:extLst>
              <a:ext uri="{FF2B5EF4-FFF2-40B4-BE49-F238E27FC236}">
                <a16:creationId xmlns:a16="http://schemas.microsoft.com/office/drawing/2014/main" id="{AB58BBCB-F3C5-4A9A-D7BE-0F5990DE848C}"/>
              </a:ext>
            </a:extLst>
          </p:cNvPr>
          <p:cNvSpPr txBox="1"/>
          <p:nvPr/>
        </p:nvSpPr>
        <p:spPr>
          <a:xfrm>
            <a:off x="1763257" y="770183"/>
            <a:ext cx="2031325" cy="584775"/>
          </a:xfrm>
          <a:prstGeom prst="rect">
            <a:avLst/>
          </a:prstGeom>
          <a:noFill/>
        </p:spPr>
        <p:txBody>
          <a:bodyPr wrap="none" rtlCol="0">
            <a:spAutoFit/>
          </a:bodyPr>
          <a:lstStyle/>
          <a:p>
            <a:r>
              <a:rPr kumimoji="1" lang="en-US" altLang="ja-JP" sz="1600" dirty="0">
                <a:latin typeface="BIZ UDPゴシック" panose="020B0400000000000000" pitchFamily="50" charset="-128"/>
                <a:ea typeface="BIZ UDPゴシック" panose="020B0400000000000000" pitchFamily="50" charset="-128"/>
              </a:rPr>
              <a:t>Small-scale Map</a:t>
            </a:r>
          </a:p>
          <a:p>
            <a:r>
              <a:rPr kumimoji="1" lang="en-US" altLang="ja-JP" sz="1600" dirty="0">
                <a:latin typeface="BIZ UDPゴシック" panose="020B0400000000000000" pitchFamily="50" charset="-128"/>
                <a:ea typeface="BIZ UDPゴシック" panose="020B0400000000000000" pitchFamily="50" charset="-128"/>
              </a:rPr>
              <a:t>(Hokkaido)</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894CBCC5-922B-2CC6-4BF3-FBF0FD2C92D6}"/>
              </a:ext>
            </a:extLst>
          </p:cNvPr>
          <p:cNvSpPr txBox="1"/>
          <p:nvPr/>
        </p:nvSpPr>
        <p:spPr>
          <a:xfrm>
            <a:off x="6132637" y="709100"/>
            <a:ext cx="3111749" cy="338554"/>
          </a:xfrm>
          <a:prstGeom prst="rect">
            <a:avLst/>
          </a:prstGeom>
          <a:noFill/>
        </p:spPr>
        <p:txBody>
          <a:bodyPr wrap="none" rtlCol="0">
            <a:spAutoFit/>
          </a:bodyPr>
          <a:lstStyle/>
          <a:p>
            <a:r>
              <a:rPr kumimoji="1" lang="en-US" altLang="ja-JP" sz="1600" dirty="0">
                <a:latin typeface="BIZ UDPゴシック" panose="020B0400000000000000" pitchFamily="50" charset="-128"/>
                <a:ea typeface="BIZ UDPゴシック" panose="020B0400000000000000" pitchFamily="50" charset="-128"/>
              </a:rPr>
              <a:t>Enlarged View (Sapporo)</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1" name="正方形/長方形 10">
            <a:extLst>
              <a:ext uri="{FF2B5EF4-FFF2-40B4-BE49-F238E27FC236}">
                <a16:creationId xmlns:a16="http://schemas.microsoft.com/office/drawing/2014/main" id="{90CECD70-EF58-8009-7250-04F1384F8C97}"/>
              </a:ext>
            </a:extLst>
          </p:cNvPr>
          <p:cNvSpPr/>
          <p:nvPr/>
        </p:nvSpPr>
        <p:spPr>
          <a:xfrm>
            <a:off x="0" y="0"/>
            <a:ext cx="9144000" cy="63985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prstClr val="white"/>
                </a:solidFill>
                <a:latin typeface="BIZ UDPゴシック" panose="020B0400000000000000" pitchFamily="50" charset="-128"/>
                <a:ea typeface="BIZ UDPゴシック" panose="020B0400000000000000" pitchFamily="50" charset="-128"/>
              </a:rPr>
              <a:t>　</a:t>
            </a:r>
            <a:r>
              <a:rPr lang="en-US" altLang="ja-JP" sz="2800" b="1" dirty="0">
                <a:solidFill>
                  <a:prstClr val="white"/>
                </a:solidFill>
                <a:latin typeface="BIZ UDPゴシック" panose="020B0400000000000000" pitchFamily="50" charset="-128"/>
                <a:ea typeface="BIZ UDPゴシック" panose="020B0400000000000000" pitchFamily="50" charset="-128"/>
              </a:rPr>
              <a:t>Overview of Sapporo</a:t>
            </a:r>
            <a:endParaRPr lang="ja-JP" altLang="en-US" sz="2800" b="1" dirty="0">
              <a:solidFill>
                <a:prstClr val="white"/>
              </a:solidFill>
              <a:latin typeface="BIZ UDPゴシック" panose="020B0400000000000000" pitchFamily="50" charset="-128"/>
              <a:ea typeface="BIZ UDPゴシック" panose="020B0400000000000000" pitchFamily="50" charset="-128"/>
            </a:endParaRPr>
          </a:p>
        </p:txBody>
      </p:sp>
      <p:pic>
        <p:nvPicPr>
          <p:cNvPr id="12" name="図 11">
            <a:extLst>
              <a:ext uri="{FF2B5EF4-FFF2-40B4-BE49-F238E27FC236}">
                <a16:creationId xmlns:a16="http://schemas.microsoft.com/office/drawing/2014/main" id="{28C76141-EA32-2FA8-C60E-57353C603D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0496" y="37004"/>
            <a:ext cx="576000" cy="576000"/>
          </a:xfrm>
          <a:prstGeom prst="rect">
            <a:avLst/>
          </a:prstGeom>
        </p:spPr>
      </p:pic>
      <p:pic>
        <p:nvPicPr>
          <p:cNvPr id="13" name="図 12">
            <a:extLst>
              <a:ext uri="{FF2B5EF4-FFF2-40B4-BE49-F238E27FC236}">
                <a16:creationId xmlns:a16="http://schemas.microsoft.com/office/drawing/2014/main" id="{C7419927-2999-52EE-C7B2-0CBE5434FDA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15290" y="5417920"/>
            <a:ext cx="2141410" cy="1440080"/>
          </a:xfrm>
          <a:prstGeom prst="rect">
            <a:avLst/>
          </a:prstGeom>
          <a:effectLst/>
        </p:spPr>
      </p:pic>
      <p:pic>
        <p:nvPicPr>
          <p:cNvPr id="14" name="図 13">
            <a:extLst>
              <a:ext uri="{FF2B5EF4-FFF2-40B4-BE49-F238E27FC236}">
                <a16:creationId xmlns:a16="http://schemas.microsoft.com/office/drawing/2014/main" id="{FD49DDEB-B4F1-8349-5CCD-626DCD42D7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9085" y="5500773"/>
            <a:ext cx="2204901" cy="1357226"/>
          </a:xfrm>
          <a:prstGeom prst="rect">
            <a:avLst/>
          </a:prstGeom>
          <a:effectLst/>
        </p:spPr>
      </p:pic>
      <p:pic>
        <p:nvPicPr>
          <p:cNvPr id="15" name="図 14">
            <a:extLst>
              <a:ext uri="{FF2B5EF4-FFF2-40B4-BE49-F238E27FC236}">
                <a16:creationId xmlns:a16="http://schemas.microsoft.com/office/drawing/2014/main" id="{6090EAD8-9D04-EE5C-D576-D562CEDFE7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82" y="5482300"/>
            <a:ext cx="2403637" cy="1375699"/>
          </a:xfrm>
          <a:prstGeom prst="rect">
            <a:avLst/>
          </a:prstGeom>
        </p:spPr>
      </p:pic>
      <p:pic>
        <p:nvPicPr>
          <p:cNvPr id="17" name="図 16">
            <a:extLst>
              <a:ext uri="{FF2B5EF4-FFF2-40B4-BE49-F238E27FC236}">
                <a16:creationId xmlns:a16="http://schemas.microsoft.com/office/drawing/2014/main" id="{9B0E2313-34A7-F999-7761-59ADB3A5E5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400298" y="5482301"/>
            <a:ext cx="2409763" cy="1375700"/>
          </a:xfrm>
          <a:prstGeom prst="rect">
            <a:avLst/>
          </a:prstGeom>
          <a:effectLst/>
        </p:spPr>
      </p:pic>
      <p:sp>
        <p:nvSpPr>
          <p:cNvPr id="4" name="テキスト ボックス 3">
            <a:extLst>
              <a:ext uri="{FF2B5EF4-FFF2-40B4-BE49-F238E27FC236}">
                <a16:creationId xmlns:a16="http://schemas.microsoft.com/office/drawing/2014/main" id="{3D6935BB-DC7F-2380-A094-4313D55AF3D6}"/>
              </a:ext>
            </a:extLst>
          </p:cNvPr>
          <p:cNvSpPr txBox="1"/>
          <p:nvPr/>
        </p:nvSpPr>
        <p:spPr>
          <a:xfrm>
            <a:off x="8775872" y="6484322"/>
            <a:ext cx="330540" cy="369332"/>
          </a:xfrm>
          <a:prstGeom prst="rect">
            <a:avLst/>
          </a:prstGeom>
          <a:noFill/>
        </p:spPr>
        <p:txBody>
          <a:bodyPr wrap="none" rtlCol="0">
            <a:spAutoFit/>
          </a:bodyPr>
          <a:lstStyle/>
          <a:p>
            <a:r>
              <a:rPr kumimoji="1" lang="en-US" altLang="ja-JP" b="1" dirty="0">
                <a:solidFill>
                  <a:schemeClr val="bg1"/>
                </a:solidFill>
                <a:latin typeface="BIZ UDPゴシック" panose="020B0400000000000000" pitchFamily="50" charset="-128"/>
                <a:ea typeface="BIZ UDPゴシック" panose="020B0400000000000000" pitchFamily="50" charset="-128"/>
              </a:rPr>
              <a:t>1</a:t>
            </a:r>
            <a:endParaRPr kumimoji="1" lang="ja-JP" altLang="en-US" b="1" dirty="0">
              <a:solidFill>
                <a:schemeClr val="bg1"/>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43247A4B-F0D0-15F2-2F35-5451B2802DB9}"/>
              </a:ext>
            </a:extLst>
          </p:cNvPr>
          <p:cNvSpPr txBox="1"/>
          <p:nvPr/>
        </p:nvSpPr>
        <p:spPr>
          <a:xfrm>
            <a:off x="7264363" y="1873600"/>
            <a:ext cx="987272" cy="505523"/>
          </a:xfrm>
          <a:prstGeom prst="rect">
            <a:avLst/>
          </a:prstGeom>
          <a:solidFill>
            <a:srgbClr val="002060"/>
          </a:solidFill>
        </p:spPr>
        <p:txBody>
          <a:bodyPr wrap="square" rtlCol="0">
            <a:spAutoFit/>
          </a:bodyPr>
          <a:lstStyle/>
          <a:p>
            <a:pPr>
              <a:lnSpc>
                <a:spcPts val="1600"/>
              </a:lnSpc>
            </a:pPr>
            <a:r>
              <a:rPr kumimoji="1" lang="en-US" altLang="ja-JP" sz="1600" dirty="0">
                <a:solidFill>
                  <a:schemeClr val="bg1"/>
                </a:solidFill>
              </a:rPr>
              <a:t>Central Sapporo</a:t>
            </a:r>
            <a:endParaRPr kumimoji="1" lang="ja-JP" altLang="en-US" sz="1600" dirty="0">
              <a:solidFill>
                <a:schemeClr val="bg1"/>
              </a:solidFill>
            </a:endParaRPr>
          </a:p>
        </p:txBody>
      </p:sp>
    </p:spTree>
    <p:extLst>
      <p:ext uri="{BB962C8B-B14F-4D97-AF65-F5344CB8AC3E}">
        <p14:creationId xmlns:p14="http://schemas.microsoft.com/office/powerpoint/2010/main" val="529317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C1720558-3640-6688-601D-AE68F9A0C506}"/>
              </a:ext>
            </a:extLst>
          </p:cNvPr>
          <p:cNvSpPr txBox="1"/>
          <p:nvPr/>
        </p:nvSpPr>
        <p:spPr>
          <a:xfrm>
            <a:off x="8781393" y="958696"/>
            <a:ext cx="247905" cy="300082"/>
          </a:xfrm>
          <a:prstGeom prst="rect">
            <a:avLst/>
          </a:prstGeom>
          <a:noFill/>
        </p:spPr>
        <p:txBody>
          <a:bodyPr wrap="square" rtlCol="0">
            <a:spAutoFit/>
          </a:bodyPr>
          <a:lstStyle/>
          <a:p>
            <a:r>
              <a:rPr lang="ja-JP" altLang="en-US" sz="1350" b="1" dirty="0">
                <a:solidFill>
                  <a:schemeClr val="bg1"/>
                </a:solidFill>
                <a:latin typeface="BIZ UDPゴシック" panose="020B0400000000000000" pitchFamily="50" charset="-128"/>
                <a:ea typeface="BIZ UDPゴシック" panose="020B0400000000000000" pitchFamily="50" charset="-128"/>
              </a:rPr>
              <a:t>２</a:t>
            </a:r>
            <a:endParaRPr kumimoji="1" lang="ja-JP" altLang="en-US" sz="1350" b="1" dirty="0">
              <a:solidFill>
                <a:schemeClr val="bg1"/>
              </a:solidFill>
              <a:latin typeface="BIZ UDPゴシック" panose="020B0400000000000000" pitchFamily="50" charset="-128"/>
              <a:ea typeface="BIZ UDPゴシック" panose="020B0400000000000000" pitchFamily="50" charset="-128"/>
            </a:endParaRPr>
          </a:p>
        </p:txBody>
      </p:sp>
      <p:pic>
        <p:nvPicPr>
          <p:cNvPr id="2" name="Picture 17" descr="01-02">
            <a:extLst>
              <a:ext uri="{FF2B5EF4-FFF2-40B4-BE49-F238E27FC236}">
                <a16:creationId xmlns:a16="http://schemas.microsoft.com/office/drawing/2014/main" id="{A30F4E2E-C5CD-31EC-352B-F5ACB37A6938}"/>
              </a:ext>
            </a:extLst>
          </p:cNvPr>
          <p:cNvPicPr>
            <a:picLocks noChangeAspect="1" noChangeArrowheads="1"/>
          </p:cNvPicPr>
          <p:nvPr/>
        </p:nvPicPr>
        <p:blipFill>
          <a:blip r:embed="rId3" cstate="print"/>
          <a:srcRect/>
          <a:stretch>
            <a:fillRect/>
          </a:stretch>
        </p:blipFill>
        <p:spPr bwMode="auto">
          <a:xfrm>
            <a:off x="880837" y="2766566"/>
            <a:ext cx="5377694" cy="2284809"/>
          </a:xfrm>
          <a:prstGeom prst="rect">
            <a:avLst/>
          </a:prstGeom>
          <a:noFill/>
        </p:spPr>
      </p:pic>
      <p:sp>
        <p:nvSpPr>
          <p:cNvPr id="3" name="角丸四角形吹き出し 8">
            <a:extLst>
              <a:ext uri="{FF2B5EF4-FFF2-40B4-BE49-F238E27FC236}">
                <a16:creationId xmlns:a16="http://schemas.microsoft.com/office/drawing/2014/main" id="{A9D950F0-4020-F140-50B7-6FE84583DCB4}"/>
              </a:ext>
            </a:extLst>
          </p:cNvPr>
          <p:cNvSpPr/>
          <p:nvPr/>
        </p:nvSpPr>
        <p:spPr>
          <a:xfrm>
            <a:off x="807175" y="2318933"/>
            <a:ext cx="2271485" cy="608080"/>
          </a:xfrm>
          <a:prstGeom prst="wedgeRoundRectCallout">
            <a:avLst>
              <a:gd name="adj1" fmla="val -12434"/>
              <a:gd name="adj2" fmla="val 70867"/>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dirty="0">
                <a:latin typeface="Meiryo UI" panose="020B0604030504040204" pitchFamily="50" charset="-128"/>
                <a:ea typeface="Meiryo UI" panose="020B0604030504040204" pitchFamily="50" charset="-128"/>
              </a:rPr>
              <a:t>【Russia】</a:t>
            </a:r>
            <a:r>
              <a:rPr lang="pl-PL" altLang="ja-JP" sz="1050" dirty="0">
                <a:latin typeface="Meiryo UI" panose="020B0604030504040204" pitchFamily="50" charset="-128"/>
                <a:ea typeface="Meiryo UI" panose="020B0604030504040204" pitchFamily="50" charset="-128"/>
              </a:rPr>
              <a:t> Saint Petersburg </a:t>
            </a:r>
            <a:endParaRPr lang="en-US" altLang="ja-JP" sz="1050" dirty="0">
              <a:latin typeface="Meiryo UI" panose="020B0604030504040204" pitchFamily="50" charset="-128"/>
              <a:ea typeface="Meiryo UI" panose="020B0604030504040204" pitchFamily="50" charset="-128"/>
            </a:endParaRPr>
          </a:p>
          <a:p>
            <a:pPr algn="ctr"/>
            <a:r>
              <a:rPr lang="en-US" altLang="ja-JP" sz="1050" dirty="0">
                <a:latin typeface="Meiryo UI" panose="020B0604030504040204" pitchFamily="50" charset="-128"/>
                <a:ea typeface="Meiryo UI" panose="020B0604030504040204" pitchFamily="50" charset="-128"/>
              </a:rPr>
              <a:t>(Population: about 4.99M)</a:t>
            </a:r>
            <a:br>
              <a:rPr lang="en-US" altLang="ja-JP" sz="1050" dirty="0">
                <a:latin typeface="Meiryo UI" panose="020B0604030504040204" pitchFamily="50" charset="-128"/>
                <a:ea typeface="Meiryo UI" panose="020B0604030504040204" pitchFamily="50" charset="-128"/>
              </a:rPr>
            </a:br>
            <a:r>
              <a:rPr lang="en-US" altLang="ja-JP" sz="1050" dirty="0">
                <a:latin typeface="Meiryo UI" panose="020B0604030504040204" pitchFamily="50" charset="-128"/>
                <a:ea typeface="Meiryo UI" panose="020B0604030504040204" pitchFamily="50" charset="-128"/>
              </a:rPr>
              <a:t>Snowfall: 297cm</a:t>
            </a:r>
          </a:p>
        </p:txBody>
      </p:sp>
      <p:sp>
        <p:nvSpPr>
          <p:cNvPr id="13" name="角丸四角形吹き出し 9">
            <a:extLst>
              <a:ext uri="{FF2B5EF4-FFF2-40B4-BE49-F238E27FC236}">
                <a16:creationId xmlns:a16="http://schemas.microsoft.com/office/drawing/2014/main" id="{3B9AAA15-C316-23D6-4192-EE43D9B8CC39}"/>
              </a:ext>
            </a:extLst>
          </p:cNvPr>
          <p:cNvSpPr/>
          <p:nvPr/>
        </p:nvSpPr>
        <p:spPr>
          <a:xfrm>
            <a:off x="38777" y="3823771"/>
            <a:ext cx="1560846" cy="693225"/>
          </a:xfrm>
          <a:prstGeom prst="wedgeRoundRectCallout">
            <a:avLst>
              <a:gd name="adj1" fmla="val 31028"/>
              <a:gd name="adj2" fmla="val -90679"/>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dirty="0">
                <a:latin typeface="Meiryo UI" panose="020B0604030504040204" pitchFamily="50" charset="-128"/>
                <a:ea typeface="Meiryo UI" panose="020B0604030504040204" pitchFamily="50" charset="-128"/>
              </a:rPr>
              <a:t>【Germany】 Munich</a:t>
            </a:r>
          </a:p>
          <a:p>
            <a:pPr algn="ctr"/>
            <a:r>
              <a:rPr lang="en-US" altLang="ja-JP" sz="1050" dirty="0">
                <a:latin typeface="Meiryo UI" panose="020B0604030504040204" pitchFamily="50" charset="-128"/>
                <a:ea typeface="Meiryo UI" panose="020B0604030504040204" pitchFamily="50" charset="-128"/>
              </a:rPr>
              <a:t>(Population:</a:t>
            </a:r>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about</a:t>
            </a:r>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1.47M)</a:t>
            </a:r>
          </a:p>
          <a:p>
            <a:pPr algn="ctr"/>
            <a:r>
              <a:rPr lang="en-US" altLang="ja-JP" sz="1050" dirty="0">
                <a:latin typeface="Meiryo UI" panose="020B0604030504040204" pitchFamily="50" charset="-128"/>
                <a:ea typeface="Meiryo UI" panose="020B0604030504040204" pitchFamily="50" charset="-128"/>
              </a:rPr>
              <a:t>Snowfall: </a:t>
            </a:r>
            <a:r>
              <a:rPr lang="en-US" altLang="ja-JP" sz="1050" b="1" dirty="0">
                <a:latin typeface="Meiryo UI" panose="020B0604030504040204" pitchFamily="50" charset="-128"/>
                <a:ea typeface="Meiryo UI" panose="020B0604030504040204" pitchFamily="50" charset="-128"/>
              </a:rPr>
              <a:t>100cm</a:t>
            </a:r>
          </a:p>
        </p:txBody>
      </p:sp>
      <p:sp>
        <p:nvSpPr>
          <p:cNvPr id="14" name="角丸四角形吹き出し 10">
            <a:extLst>
              <a:ext uri="{FF2B5EF4-FFF2-40B4-BE49-F238E27FC236}">
                <a16:creationId xmlns:a16="http://schemas.microsoft.com/office/drawing/2014/main" id="{72E94D04-784B-7A2B-3B68-36F700F1CC29}"/>
              </a:ext>
            </a:extLst>
          </p:cNvPr>
          <p:cNvSpPr/>
          <p:nvPr/>
        </p:nvSpPr>
        <p:spPr>
          <a:xfrm>
            <a:off x="1287088" y="4641962"/>
            <a:ext cx="2022908" cy="608080"/>
          </a:xfrm>
          <a:prstGeom prst="wedgeRoundRectCallout">
            <a:avLst>
              <a:gd name="adj1" fmla="val -28937"/>
              <a:gd name="adj2" fmla="val -197253"/>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dirty="0">
                <a:latin typeface="Meiryo UI" panose="020B0604030504040204" pitchFamily="50" charset="-128"/>
                <a:ea typeface="Meiryo UI" panose="020B0604030504040204" pitchFamily="50" charset="-128"/>
              </a:rPr>
              <a:t>【Austria】 Vienna</a:t>
            </a:r>
          </a:p>
          <a:p>
            <a:pPr algn="ctr"/>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(Population: about 1.9M)</a:t>
            </a:r>
          </a:p>
          <a:p>
            <a:pPr algn="ctr"/>
            <a:r>
              <a:rPr lang="en-US" altLang="ja-JP" sz="1050" dirty="0">
                <a:latin typeface="Meiryo UI" panose="020B0604030504040204" pitchFamily="50" charset="-128"/>
                <a:ea typeface="Meiryo UI" panose="020B0604030504040204" pitchFamily="50" charset="-128"/>
              </a:rPr>
              <a:t>Snowfall: 172cm</a:t>
            </a:r>
            <a:endParaRPr lang="en-US" altLang="ja-JP" sz="1050" b="1" dirty="0">
              <a:latin typeface="Meiryo UI" panose="020B0604030504040204" pitchFamily="50" charset="-128"/>
              <a:ea typeface="Meiryo UI" panose="020B0604030504040204" pitchFamily="50" charset="-128"/>
            </a:endParaRPr>
          </a:p>
        </p:txBody>
      </p:sp>
      <p:sp>
        <p:nvSpPr>
          <p:cNvPr id="15" name="角丸四角形吹き出し 11">
            <a:extLst>
              <a:ext uri="{FF2B5EF4-FFF2-40B4-BE49-F238E27FC236}">
                <a16:creationId xmlns:a16="http://schemas.microsoft.com/office/drawing/2014/main" id="{110DD26F-F097-7E00-F680-BDBA5D9148F3}"/>
              </a:ext>
            </a:extLst>
          </p:cNvPr>
          <p:cNvSpPr/>
          <p:nvPr/>
        </p:nvSpPr>
        <p:spPr>
          <a:xfrm>
            <a:off x="3406443" y="4797135"/>
            <a:ext cx="2064711" cy="608080"/>
          </a:xfrm>
          <a:prstGeom prst="wedgeRoundRectCallout">
            <a:avLst>
              <a:gd name="adj1" fmla="val -72506"/>
              <a:gd name="adj2" fmla="val -197367"/>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dirty="0">
                <a:latin typeface="Meiryo UI" panose="020B0604030504040204" pitchFamily="50" charset="-128"/>
                <a:ea typeface="Meiryo UI" panose="020B0604030504040204" pitchFamily="50" charset="-128"/>
              </a:rPr>
              <a:t>【China】 </a:t>
            </a:r>
            <a:r>
              <a:rPr lang="pl-PL" altLang="zh-TW" sz="1050" dirty="0">
                <a:latin typeface="Meiryo UI" panose="020B0604030504040204" pitchFamily="50" charset="-128"/>
                <a:ea typeface="Meiryo UI" panose="020B0604030504040204" pitchFamily="50" charset="-128"/>
              </a:rPr>
              <a:t>Shenyang </a:t>
            </a:r>
            <a:endParaRPr lang="en-US" altLang="zh-TW" sz="1050" dirty="0">
              <a:latin typeface="Meiryo UI" panose="020B0604030504040204" pitchFamily="50" charset="-128"/>
              <a:ea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(Population: about 5.3M)</a:t>
            </a:r>
            <a:endParaRPr lang="en-US" altLang="zh-TW" sz="1050" dirty="0">
              <a:latin typeface="Meiryo UI" panose="020B0604030504040204" pitchFamily="50" charset="-128"/>
              <a:ea typeface="Meiryo UI" panose="020B0604030504040204" pitchFamily="50" charset="-128"/>
            </a:endParaRPr>
          </a:p>
          <a:p>
            <a:pPr algn="ctr"/>
            <a:r>
              <a:rPr lang="en-US" altLang="zh-TW" sz="1050" dirty="0">
                <a:latin typeface="Meiryo UI" panose="020B0604030504040204" pitchFamily="50" charset="-128"/>
                <a:ea typeface="Meiryo UI" panose="020B0604030504040204" pitchFamily="50" charset="-128"/>
              </a:rPr>
              <a:t>Snowfall: 49cm</a:t>
            </a:r>
          </a:p>
        </p:txBody>
      </p:sp>
      <p:sp>
        <p:nvSpPr>
          <p:cNvPr id="16" name="角丸四角形吹き出し 12">
            <a:extLst>
              <a:ext uri="{FF2B5EF4-FFF2-40B4-BE49-F238E27FC236}">
                <a16:creationId xmlns:a16="http://schemas.microsoft.com/office/drawing/2014/main" id="{C79E7603-D6F9-AAD7-95F8-BB67A8EB1424}"/>
              </a:ext>
            </a:extLst>
          </p:cNvPr>
          <p:cNvSpPr/>
          <p:nvPr/>
        </p:nvSpPr>
        <p:spPr>
          <a:xfrm>
            <a:off x="4585002" y="3856260"/>
            <a:ext cx="2047250" cy="785701"/>
          </a:xfrm>
          <a:prstGeom prst="wedgeRoundRectCallout">
            <a:avLst>
              <a:gd name="adj1" fmla="val 1353"/>
              <a:gd name="adj2" fmla="val -76762"/>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dirty="0">
                <a:latin typeface="Meiryo UI" panose="020B0604030504040204" pitchFamily="50" charset="-128"/>
                <a:ea typeface="Meiryo UI" panose="020B0604030504040204" pitchFamily="50" charset="-128"/>
              </a:rPr>
              <a:t>【Canada】 </a:t>
            </a:r>
            <a:r>
              <a:rPr lang="pl-PL" altLang="ja-JP" sz="1050" dirty="0">
                <a:latin typeface="Meiryo UI" panose="020B0604030504040204" pitchFamily="50" charset="-128"/>
                <a:ea typeface="Meiryo UI" panose="020B0604030504040204" pitchFamily="50" charset="-128"/>
              </a:rPr>
              <a:t>Montreal</a:t>
            </a:r>
            <a:endParaRPr lang="en-US" altLang="ja-JP" sz="1050" dirty="0">
              <a:latin typeface="Meiryo UI" panose="020B0604030504040204" pitchFamily="50" charset="-128"/>
              <a:ea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 (Population: about 1.82M)</a:t>
            </a:r>
          </a:p>
          <a:p>
            <a:pPr algn="ctr"/>
            <a:r>
              <a:rPr lang="en-US" altLang="zh-TW" sz="1050" dirty="0">
                <a:latin typeface="Meiryo UI" panose="020B0604030504040204" pitchFamily="50" charset="-128"/>
                <a:ea typeface="Meiryo UI" panose="020B0604030504040204" pitchFamily="50" charset="-128"/>
              </a:rPr>
              <a:t>Snowfall: </a:t>
            </a:r>
            <a:r>
              <a:rPr lang="en-US" altLang="ja-JP" sz="1050" dirty="0">
                <a:latin typeface="Meiryo UI" panose="020B0604030504040204" pitchFamily="50" charset="-128"/>
                <a:ea typeface="Meiryo UI" panose="020B0604030504040204" pitchFamily="50" charset="-128"/>
              </a:rPr>
              <a:t>215cm</a:t>
            </a:r>
          </a:p>
        </p:txBody>
      </p:sp>
      <p:sp>
        <p:nvSpPr>
          <p:cNvPr id="17" name="角丸四角形吹き出し 14">
            <a:extLst>
              <a:ext uri="{FF2B5EF4-FFF2-40B4-BE49-F238E27FC236}">
                <a16:creationId xmlns:a16="http://schemas.microsoft.com/office/drawing/2014/main" id="{92B9D7EF-D89F-ACF8-0D22-DCF75F7D2738}"/>
              </a:ext>
            </a:extLst>
          </p:cNvPr>
          <p:cNvSpPr/>
          <p:nvPr/>
        </p:nvSpPr>
        <p:spPr>
          <a:xfrm>
            <a:off x="3607678" y="2264839"/>
            <a:ext cx="2935535" cy="879517"/>
          </a:xfrm>
          <a:prstGeom prst="wedgeRoundRectCallout">
            <a:avLst>
              <a:gd name="adj1" fmla="val -48497"/>
              <a:gd name="adj2" fmla="val 82742"/>
              <a:gd name="adj3" fmla="val 16667"/>
            </a:avLst>
          </a:prstGeom>
          <a:solidFill>
            <a:srgbClr val="00206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ja-JP" sz="1300" b="1" dirty="0">
                <a:latin typeface="Meiryo UI" panose="020B0604030504040204" pitchFamily="50" charset="-128"/>
                <a:ea typeface="Meiryo UI" panose="020B0604030504040204" pitchFamily="50" charset="-128"/>
              </a:rPr>
              <a:t>【Sapporo City】</a:t>
            </a:r>
          </a:p>
          <a:p>
            <a:pPr algn="ctr"/>
            <a:r>
              <a:rPr lang="en-US" altLang="ja-JP" sz="1300" b="1" dirty="0">
                <a:latin typeface="Meiryo UI" panose="020B0604030504040204" pitchFamily="50" charset="-128"/>
                <a:ea typeface="Meiryo UI" panose="020B0604030504040204" pitchFamily="50" charset="-128"/>
              </a:rPr>
              <a:t>(Population: about 1.97M)</a:t>
            </a:r>
            <a:r>
              <a:rPr lang="ja-JP" altLang="en-US" sz="1300" b="1" dirty="0">
                <a:latin typeface="Meiryo UI" panose="020B0604030504040204" pitchFamily="50" charset="-128"/>
                <a:ea typeface="Meiryo UI" panose="020B0604030504040204" pitchFamily="50" charset="-128"/>
              </a:rPr>
              <a:t> </a:t>
            </a:r>
            <a:r>
              <a:rPr lang="en-US" altLang="ja-JP" sz="1300" b="1" dirty="0">
                <a:latin typeface="Meiryo UI" panose="020B0604030504040204" pitchFamily="50" charset="-128"/>
                <a:ea typeface="Meiryo UI" panose="020B0604030504040204" pitchFamily="50" charset="-128"/>
              </a:rPr>
              <a:t>Snowfall</a:t>
            </a:r>
            <a:r>
              <a:rPr lang="ja-JP" altLang="en-US" sz="1300" b="1" dirty="0">
                <a:latin typeface="Meiryo UI" panose="020B0604030504040204" pitchFamily="50" charset="-128"/>
                <a:ea typeface="Meiryo UI" panose="020B0604030504040204" pitchFamily="50" charset="-128"/>
              </a:rPr>
              <a:t>：</a:t>
            </a:r>
            <a:r>
              <a:rPr lang="en-US" altLang="ja-JP" sz="1300" b="1" dirty="0">
                <a:latin typeface="Meiryo UI" panose="020B0604030504040204" pitchFamily="50" charset="-128"/>
                <a:ea typeface="Meiryo UI" panose="020B0604030504040204" pitchFamily="50" charset="-128"/>
              </a:rPr>
              <a:t>479cm</a:t>
            </a:r>
          </a:p>
        </p:txBody>
      </p:sp>
      <p:pic>
        <p:nvPicPr>
          <p:cNvPr id="18" name="Picture 3" descr="C:\Documents and Settings\sb02251\デスクトップ\ゆきだるマン１.gif">
            <a:extLst>
              <a:ext uri="{FF2B5EF4-FFF2-40B4-BE49-F238E27FC236}">
                <a16:creationId xmlns:a16="http://schemas.microsoft.com/office/drawing/2014/main" id="{2BA59900-A8B6-C9B1-A78E-2D5FD3AE4B5A}"/>
              </a:ext>
            </a:extLst>
          </p:cNvPr>
          <p:cNvPicPr>
            <a:picLocks noChangeAspect="1" noChangeArrowheads="1"/>
          </p:cNvPicPr>
          <p:nvPr/>
        </p:nvPicPr>
        <p:blipFill>
          <a:blip r:embed="rId4" cstate="print"/>
          <a:srcRect/>
          <a:stretch>
            <a:fillRect/>
          </a:stretch>
        </p:blipFill>
        <p:spPr bwMode="auto">
          <a:xfrm>
            <a:off x="2955251" y="2945965"/>
            <a:ext cx="649842" cy="789649"/>
          </a:xfrm>
          <a:prstGeom prst="rect">
            <a:avLst/>
          </a:prstGeom>
          <a:noFill/>
        </p:spPr>
      </p:pic>
      <p:sp>
        <p:nvSpPr>
          <p:cNvPr id="19" name="テキスト ボックス 18">
            <a:extLst>
              <a:ext uri="{FF2B5EF4-FFF2-40B4-BE49-F238E27FC236}">
                <a16:creationId xmlns:a16="http://schemas.microsoft.com/office/drawing/2014/main" id="{0053EC1F-60C1-F4E5-FD8E-1B5E99C0F485}"/>
              </a:ext>
            </a:extLst>
          </p:cNvPr>
          <p:cNvSpPr txBox="1"/>
          <p:nvPr/>
        </p:nvSpPr>
        <p:spPr>
          <a:xfrm>
            <a:off x="209875" y="5635935"/>
            <a:ext cx="4527378" cy="1015663"/>
          </a:xfrm>
          <a:prstGeom prst="rect">
            <a:avLst/>
          </a:prstGeom>
          <a:noFill/>
        </p:spPr>
        <p:txBody>
          <a:bodyPr wrap="square" rtlCol="0">
            <a:spAutoFit/>
          </a:bodyPr>
          <a:lstStyle/>
          <a:p>
            <a:r>
              <a:rPr lang="en-US" altLang="ja-JP" sz="1200" dirty="0">
                <a:latin typeface="Meiryo UI" panose="020B0604030504040204" pitchFamily="50" charset="-128"/>
                <a:ea typeface="Meiryo UI" panose="020B0604030504040204" pitchFamily="50" charset="-128"/>
              </a:rPr>
              <a:t>Sources:</a:t>
            </a:r>
          </a:p>
          <a:p>
            <a:r>
              <a:rPr lang="en-US" altLang="ja-JP" sz="1200" dirty="0">
                <a:latin typeface="Meiryo UI" panose="020B0604030504040204" pitchFamily="50" charset="-128"/>
                <a:ea typeface="Meiryo UI" panose="020B0604030504040204" pitchFamily="50" charset="-128"/>
              </a:rPr>
              <a:t>- The annual average recorded by the Sapporo District Meteorological Observatory for snowfall in Sapporo </a:t>
            </a:r>
          </a:p>
          <a:p>
            <a:r>
              <a:rPr lang="en-US" altLang="ja-JP" sz="1200" dirty="0">
                <a:latin typeface="Meiryo UI" panose="020B0604030504040204" pitchFamily="50" charset="-128"/>
                <a:ea typeface="Meiryo UI" panose="020B0604030504040204" pitchFamily="50" charset="-128"/>
              </a:rPr>
              <a:t>- 1988 Survey for amounts of snowfalls in other cities</a:t>
            </a:r>
          </a:p>
          <a:p>
            <a:r>
              <a:rPr lang="en-US" altLang="ja-JP" sz="1200" dirty="0">
                <a:latin typeface="Meiryo UI" panose="020B0604030504040204" pitchFamily="50" charset="-128"/>
                <a:ea typeface="Meiryo UI" panose="020B0604030504040204" pitchFamily="50" charset="-128"/>
              </a:rPr>
              <a:t>- World Statistics (2022) for population</a:t>
            </a:r>
            <a:endParaRPr lang="ja-JP" altLang="en-US" sz="1200" dirty="0">
              <a:latin typeface="Meiryo UI" panose="020B0604030504040204" pitchFamily="50" charset="-128"/>
              <a:ea typeface="Meiryo UI" panose="020B0604030504040204" pitchFamily="50" charset="-128"/>
            </a:endParaRPr>
          </a:p>
        </p:txBody>
      </p:sp>
      <p:pic>
        <p:nvPicPr>
          <p:cNvPr id="20" name="Picture 3" descr="C:\Documents and Settings\sb02251\デスクトップ\ゆきだるマン１.gif">
            <a:extLst>
              <a:ext uri="{FF2B5EF4-FFF2-40B4-BE49-F238E27FC236}">
                <a16:creationId xmlns:a16="http://schemas.microsoft.com/office/drawing/2014/main" id="{C7745173-1E54-BE67-19B6-4DF3F4D522DF}"/>
              </a:ext>
            </a:extLst>
          </p:cNvPr>
          <p:cNvPicPr>
            <a:picLocks noChangeAspect="1" noChangeArrowheads="1"/>
          </p:cNvPicPr>
          <p:nvPr/>
        </p:nvPicPr>
        <p:blipFill>
          <a:blip r:embed="rId4" cstate="print"/>
          <a:srcRect/>
          <a:stretch>
            <a:fillRect/>
          </a:stretch>
        </p:blipFill>
        <p:spPr bwMode="auto">
          <a:xfrm>
            <a:off x="2926063" y="3690217"/>
            <a:ext cx="183548" cy="223036"/>
          </a:xfrm>
          <a:prstGeom prst="rect">
            <a:avLst/>
          </a:prstGeom>
          <a:noFill/>
        </p:spPr>
      </p:pic>
      <p:pic>
        <p:nvPicPr>
          <p:cNvPr id="21" name="Picture 3" descr="C:\Documents and Settings\sb02251\デスクトップ\ゆきだるマン１.gif">
            <a:extLst>
              <a:ext uri="{FF2B5EF4-FFF2-40B4-BE49-F238E27FC236}">
                <a16:creationId xmlns:a16="http://schemas.microsoft.com/office/drawing/2014/main" id="{D45F1BBE-6162-AF32-6AD4-D45935D89A83}"/>
              </a:ext>
            </a:extLst>
          </p:cNvPr>
          <p:cNvPicPr>
            <a:picLocks noChangeAspect="1" noChangeArrowheads="1"/>
          </p:cNvPicPr>
          <p:nvPr/>
        </p:nvPicPr>
        <p:blipFill>
          <a:blip r:embed="rId4" cstate="print"/>
          <a:srcRect/>
          <a:stretch>
            <a:fillRect/>
          </a:stretch>
        </p:blipFill>
        <p:spPr bwMode="auto">
          <a:xfrm>
            <a:off x="5248972" y="3330358"/>
            <a:ext cx="358121" cy="435167"/>
          </a:xfrm>
          <a:prstGeom prst="rect">
            <a:avLst/>
          </a:prstGeom>
          <a:noFill/>
        </p:spPr>
      </p:pic>
      <p:pic>
        <p:nvPicPr>
          <p:cNvPr id="22" name="Picture 3" descr="C:\Documents and Settings\sb02251\デスクトップ\ゆきだるマン１.gif">
            <a:extLst>
              <a:ext uri="{FF2B5EF4-FFF2-40B4-BE49-F238E27FC236}">
                <a16:creationId xmlns:a16="http://schemas.microsoft.com/office/drawing/2014/main" id="{A84116FD-02E1-18EF-3416-2BA230028E9B}"/>
              </a:ext>
            </a:extLst>
          </p:cNvPr>
          <p:cNvPicPr>
            <a:picLocks noChangeAspect="1" noChangeArrowheads="1"/>
          </p:cNvPicPr>
          <p:nvPr/>
        </p:nvPicPr>
        <p:blipFill>
          <a:blip r:embed="rId4" cstate="print"/>
          <a:srcRect/>
          <a:stretch>
            <a:fillRect/>
          </a:stretch>
        </p:blipFill>
        <p:spPr bwMode="auto">
          <a:xfrm>
            <a:off x="1501408" y="3041520"/>
            <a:ext cx="368711" cy="448036"/>
          </a:xfrm>
          <a:prstGeom prst="rect">
            <a:avLst/>
          </a:prstGeom>
          <a:noFill/>
        </p:spPr>
      </p:pic>
      <p:pic>
        <p:nvPicPr>
          <p:cNvPr id="23" name="Picture 3" descr="C:\Documents and Settings\sb02251\デスクトップ\ゆきだるマン１.gif">
            <a:extLst>
              <a:ext uri="{FF2B5EF4-FFF2-40B4-BE49-F238E27FC236}">
                <a16:creationId xmlns:a16="http://schemas.microsoft.com/office/drawing/2014/main" id="{D970A3B5-2DE4-E448-43C6-A458E8B5336C}"/>
              </a:ext>
            </a:extLst>
          </p:cNvPr>
          <p:cNvPicPr>
            <a:picLocks noChangeAspect="1" noChangeArrowheads="1"/>
          </p:cNvPicPr>
          <p:nvPr/>
        </p:nvPicPr>
        <p:blipFill>
          <a:blip r:embed="rId4" cstate="print"/>
          <a:srcRect/>
          <a:stretch>
            <a:fillRect/>
          </a:stretch>
        </p:blipFill>
        <p:spPr bwMode="auto">
          <a:xfrm>
            <a:off x="1510286" y="3540177"/>
            <a:ext cx="261261" cy="317468"/>
          </a:xfrm>
          <a:prstGeom prst="rect">
            <a:avLst/>
          </a:prstGeom>
          <a:noFill/>
        </p:spPr>
      </p:pic>
      <p:pic>
        <p:nvPicPr>
          <p:cNvPr id="24" name="Picture 3" descr="C:\Documents and Settings\sb02251\デスクトップ\ゆきだるマン１.gif">
            <a:extLst>
              <a:ext uri="{FF2B5EF4-FFF2-40B4-BE49-F238E27FC236}">
                <a16:creationId xmlns:a16="http://schemas.microsoft.com/office/drawing/2014/main" id="{B03A4248-8E57-D239-B496-1F749A37860C}"/>
              </a:ext>
            </a:extLst>
          </p:cNvPr>
          <p:cNvPicPr>
            <a:picLocks noChangeAspect="1" noChangeArrowheads="1"/>
          </p:cNvPicPr>
          <p:nvPr/>
        </p:nvPicPr>
        <p:blipFill>
          <a:blip r:embed="rId4" cstate="print"/>
          <a:srcRect/>
          <a:stretch>
            <a:fillRect/>
          </a:stretch>
        </p:blipFill>
        <p:spPr bwMode="auto">
          <a:xfrm>
            <a:off x="1256105" y="3421615"/>
            <a:ext cx="195140" cy="237122"/>
          </a:xfrm>
          <a:prstGeom prst="rect">
            <a:avLst/>
          </a:prstGeom>
          <a:noFill/>
        </p:spPr>
      </p:pic>
      <p:sp>
        <p:nvSpPr>
          <p:cNvPr id="25" name="テキスト ボックス 24">
            <a:extLst>
              <a:ext uri="{FF2B5EF4-FFF2-40B4-BE49-F238E27FC236}">
                <a16:creationId xmlns:a16="http://schemas.microsoft.com/office/drawing/2014/main" id="{44E25693-1FA1-EEC9-8E32-3395C792CBFB}"/>
              </a:ext>
            </a:extLst>
          </p:cNvPr>
          <p:cNvSpPr txBox="1"/>
          <p:nvPr/>
        </p:nvSpPr>
        <p:spPr>
          <a:xfrm>
            <a:off x="63592" y="810491"/>
            <a:ext cx="9144000" cy="990015"/>
          </a:xfrm>
          <a:prstGeom prst="rect">
            <a:avLst/>
          </a:prstGeom>
          <a:noFill/>
        </p:spPr>
        <p:txBody>
          <a:bodyPr wrap="square" rtlCol="0">
            <a:spAutoFit/>
          </a:bodyPr>
          <a:lstStyle/>
          <a:p>
            <a:pPr marL="257175" indent="-257175">
              <a:lnSpc>
                <a:spcPts val="1650"/>
              </a:lnSpc>
              <a:spcBef>
                <a:spcPts val="150"/>
              </a:spcBef>
              <a:buFont typeface="Arial" panose="020B0604020202020204" pitchFamily="34" charset="0"/>
              <a:buChar char="•"/>
            </a:pPr>
            <a:r>
              <a:rPr lang="en-US" altLang="ja-JP" b="1" dirty="0">
                <a:solidFill>
                  <a:srgbClr val="002060"/>
                </a:solidFill>
                <a:latin typeface="BIZ UDPゴシック" panose="020B0400000000000000" pitchFamily="50" charset="-128"/>
                <a:ea typeface="BIZ UDPゴシック" panose="020B0400000000000000" pitchFamily="50" charset="-128"/>
              </a:rPr>
              <a:t>Sapporo is the only city in the world where over 1 million people live, and 5 meters of snow falls annually .</a:t>
            </a:r>
            <a:r>
              <a:rPr lang="ja-JP" altLang="en-US" b="1" dirty="0">
                <a:solidFill>
                  <a:srgbClr val="002060"/>
                </a:solidFill>
                <a:latin typeface="BIZ UDPゴシック" panose="020B0400000000000000" pitchFamily="50" charset="-128"/>
                <a:ea typeface="BIZ UDPゴシック" panose="020B0400000000000000" pitchFamily="50" charset="-128"/>
              </a:rPr>
              <a:t> </a:t>
            </a:r>
            <a:endParaRPr lang="en-US" altLang="ja-JP" b="1" dirty="0">
              <a:solidFill>
                <a:srgbClr val="002060"/>
              </a:solidFill>
              <a:latin typeface="BIZ UDPゴシック" panose="020B0400000000000000" pitchFamily="50" charset="-128"/>
              <a:ea typeface="BIZ UDPゴシック" panose="020B0400000000000000" pitchFamily="50" charset="-128"/>
            </a:endParaRPr>
          </a:p>
          <a:p>
            <a:pPr marL="257175" indent="-257175">
              <a:lnSpc>
                <a:spcPts val="1650"/>
              </a:lnSpc>
              <a:spcBef>
                <a:spcPts val="150"/>
              </a:spcBef>
              <a:buFont typeface="Arial" panose="020B0604020202020204" pitchFamily="34" charset="0"/>
              <a:buChar char="•"/>
            </a:pPr>
            <a:r>
              <a:rPr lang="en-US" altLang="ja-JP" b="1" dirty="0">
                <a:solidFill>
                  <a:srgbClr val="002060"/>
                </a:solidFill>
                <a:latin typeface="BIZ UDPゴシック" panose="020B0400000000000000" pitchFamily="50" charset="-128"/>
                <a:ea typeface="BIZ UDPゴシック" panose="020B0400000000000000" pitchFamily="50" charset="-128"/>
              </a:rPr>
              <a:t>The percentage of citizens who go out decreases by 16% in winter compared to fall, which is a major health issue.</a:t>
            </a:r>
          </a:p>
        </p:txBody>
      </p:sp>
      <p:pic>
        <p:nvPicPr>
          <p:cNvPr id="5" name="図 4">
            <a:extLst>
              <a:ext uri="{FF2B5EF4-FFF2-40B4-BE49-F238E27FC236}">
                <a16:creationId xmlns:a16="http://schemas.microsoft.com/office/drawing/2014/main" id="{ADCC637D-6B50-61A1-B7CB-C82B3923F440}"/>
              </a:ext>
            </a:extLst>
          </p:cNvPr>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3301"/>
          <a:stretch/>
        </p:blipFill>
        <p:spPr>
          <a:xfrm>
            <a:off x="6706798" y="4231990"/>
            <a:ext cx="2331552" cy="1638770"/>
          </a:xfrm>
          <a:prstGeom prst="rect">
            <a:avLst/>
          </a:prstGeom>
        </p:spPr>
      </p:pic>
      <p:pic>
        <p:nvPicPr>
          <p:cNvPr id="6" name="図 5">
            <a:extLst>
              <a:ext uri="{FF2B5EF4-FFF2-40B4-BE49-F238E27FC236}">
                <a16:creationId xmlns:a16="http://schemas.microsoft.com/office/drawing/2014/main" id="{3E19C9E4-4E64-6A49-A24C-7CEE373C7A04}"/>
              </a:ext>
            </a:extLst>
          </p:cNvPr>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l="2241"/>
          <a:stretch/>
        </p:blipFill>
        <p:spPr>
          <a:xfrm>
            <a:off x="6723305" y="1980330"/>
            <a:ext cx="2356735" cy="1725315"/>
          </a:xfrm>
          <a:prstGeom prst="rect">
            <a:avLst/>
          </a:prstGeom>
        </p:spPr>
      </p:pic>
      <p:sp>
        <p:nvSpPr>
          <p:cNvPr id="8" name="テキスト ボックス 7">
            <a:extLst>
              <a:ext uri="{FF2B5EF4-FFF2-40B4-BE49-F238E27FC236}">
                <a16:creationId xmlns:a16="http://schemas.microsoft.com/office/drawing/2014/main" id="{6C5FF67F-B224-DEB8-1556-EB1FE8AE5F3F}"/>
              </a:ext>
            </a:extLst>
          </p:cNvPr>
          <p:cNvSpPr txBox="1"/>
          <p:nvPr/>
        </p:nvSpPr>
        <p:spPr>
          <a:xfrm>
            <a:off x="6681615" y="3662715"/>
            <a:ext cx="2356735" cy="415498"/>
          </a:xfrm>
          <a:prstGeom prst="rect">
            <a:avLst/>
          </a:prstGeom>
          <a:noFill/>
        </p:spPr>
        <p:txBody>
          <a:bodyPr wrap="square" rtlCol="0">
            <a:spAutoFit/>
          </a:bodyPr>
          <a:lstStyle/>
          <a:p>
            <a:r>
              <a:rPr kumimoji="1" lang="en-US" altLang="ja-JP" sz="1050" dirty="0">
                <a:solidFill>
                  <a:srgbClr val="002060"/>
                </a:solidFill>
                <a:latin typeface="BIZ UDPゴシック" panose="020B0400000000000000" pitchFamily="50" charset="-128"/>
                <a:ea typeface="BIZ UDPゴシック" panose="020B0400000000000000" pitchFamily="50" charset="-128"/>
              </a:rPr>
              <a:t>Cleared snow piled up </a:t>
            </a:r>
            <a:r>
              <a:rPr kumimoji="1" lang="en-US" altLang="ja-JP" sz="1050" dirty="0">
                <a:latin typeface="BIZ UDPゴシック" panose="020B0400000000000000" pitchFamily="50" charset="-128"/>
                <a:ea typeface="BIZ UDPゴシック" panose="020B0400000000000000" pitchFamily="50" charset="-128"/>
              </a:rPr>
              <a:t>makes roads narrower.</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10116223-4B39-CCA0-C05A-DCD05C3E879B}"/>
              </a:ext>
            </a:extLst>
          </p:cNvPr>
          <p:cNvSpPr txBox="1"/>
          <p:nvPr/>
        </p:nvSpPr>
        <p:spPr>
          <a:xfrm>
            <a:off x="6681615" y="5820601"/>
            <a:ext cx="2356735" cy="415498"/>
          </a:xfrm>
          <a:prstGeom prst="rect">
            <a:avLst/>
          </a:prstGeom>
          <a:noFill/>
        </p:spPr>
        <p:txBody>
          <a:bodyPr wrap="square" rtlCol="0">
            <a:spAutoFit/>
          </a:bodyPr>
          <a:lstStyle/>
          <a:p>
            <a:r>
              <a:rPr kumimoji="1" lang="en-US" altLang="ja-JP" sz="1050" dirty="0">
                <a:latin typeface="BIZ UDPゴシック" panose="020B0400000000000000" pitchFamily="50" charset="-128"/>
                <a:ea typeface="BIZ UDPゴシック" panose="020B0400000000000000" pitchFamily="50" charset="-128"/>
              </a:rPr>
              <a:t>Snow is pressed and becomes crunchy on roads.</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11" name="正方形/長方形 10">
            <a:extLst>
              <a:ext uri="{FF2B5EF4-FFF2-40B4-BE49-F238E27FC236}">
                <a16:creationId xmlns:a16="http://schemas.microsoft.com/office/drawing/2014/main" id="{2CAB8F58-2D6B-E261-199A-1147FA4F0C04}"/>
              </a:ext>
            </a:extLst>
          </p:cNvPr>
          <p:cNvSpPr/>
          <p:nvPr/>
        </p:nvSpPr>
        <p:spPr>
          <a:xfrm>
            <a:off x="0" y="0"/>
            <a:ext cx="9144000" cy="63985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500" b="1" dirty="0">
                <a:solidFill>
                  <a:prstClr val="white"/>
                </a:solidFill>
                <a:latin typeface="BIZ UDPゴシック" panose="020B0400000000000000" pitchFamily="50" charset="-128"/>
                <a:ea typeface="BIZ UDPゴシック" panose="020B0400000000000000" pitchFamily="50" charset="-128"/>
              </a:rPr>
              <a:t>　</a:t>
            </a:r>
            <a:r>
              <a:rPr lang="en-US" altLang="ja-JP" sz="2500" b="1" dirty="0">
                <a:solidFill>
                  <a:prstClr val="white"/>
                </a:solidFill>
                <a:latin typeface="BIZ UDPゴシック" panose="020B0400000000000000" pitchFamily="50" charset="-128"/>
                <a:ea typeface="BIZ UDPゴシック" panose="020B0400000000000000" pitchFamily="50" charset="-128"/>
              </a:rPr>
              <a:t>Harsh Winter Climate Conditions in Sapporo</a:t>
            </a:r>
            <a:endParaRPr lang="ja-JP" altLang="en-US" sz="2500" b="1" dirty="0">
              <a:solidFill>
                <a:prstClr val="white"/>
              </a:solidFill>
              <a:latin typeface="BIZ UDPゴシック" panose="020B0400000000000000" pitchFamily="50" charset="-128"/>
              <a:ea typeface="BIZ UDPゴシック" panose="020B0400000000000000" pitchFamily="50" charset="-128"/>
            </a:endParaRPr>
          </a:p>
        </p:txBody>
      </p:sp>
      <p:pic>
        <p:nvPicPr>
          <p:cNvPr id="12" name="図 11">
            <a:extLst>
              <a:ext uri="{FF2B5EF4-FFF2-40B4-BE49-F238E27FC236}">
                <a16:creationId xmlns:a16="http://schemas.microsoft.com/office/drawing/2014/main" id="{C848F3A5-AB26-2536-7314-D1D3A2048F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55401" y="24937"/>
            <a:ext cx="576000" cy="576000"/>
          </a:xfrm>
          <a:prstGeom prst="rect">
            <a:avLst/>
          </a:prstGeom>
        </p:spPr>
      </p:pic>
      <p:sp>
        <p:nvSpPr>
          <p:cNvPr id="4" name="テキスト ボックス 3">
            <a:extLst>
              <a:ext uri="{FF2B5EF4-FFF2-40B4-BE49-F238E27FC236}">
                <a16:creationId xmlns:a16="http://schemas.microsoft.com/office/drawing/2014/main" id="{4AD915AF-DFD9-E06D-EC50-B418202CBD0E}"/>
              </a:ext>
            </a:extLst>
          </p:cNvPr>
          <p:cNvSpPr txBox="1"/>
          <p:nvPr/>
        </p:nvSpPr>
        <p:spPr>
          <a:xfrm>
            <a:off x="8775872" y="6484322"/>
            <a:ext cx="359394"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２</a:t>
            </a:r>
          </a:p>
        </p:txBody>
      </p:sp>
    </p:spTree>
    <p:extLst>
      <p:ext uri="{BB962C8B-B14F-4D97-AF65-F5344CB8AC3E}">
        <p14:creationId xmlns:p14="http://schemas.microsoft.com/office/powerpoint/2010/main" val="3353576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57B27A3-EBF1-4C90-E747-94021666C650}"/>
              </a:ext>
            </a:extLst>
          </p:cNvPr>
          <p:cNvSpPr/>
          <p:nvPr/>
        </p:nvSpPr>
        <p:spPr>
          <a:xfrm>
            <a:off x="0" y="0"/>
            <a:ext cx="9144000" cy="63985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300" b="1" dirty="0">
                <a:solidFill>
                  <a:prstClr val="white"/>
                </a:solidFill>
                <a:latin typeface="BIZ UDPゴシック" panose="020B0400000000000000" pitchFamily="50" charset="-128"/>
                <a:ea typeface="BIZ UDPゴシック" panose="020B0400000000000000" pitchFamily="50" charset="-128"/>
              </a:rPr>
              <a:t>　</a:t>
            </a:r>
            <a:r>
              <a:rPr lang="en-US" altLang="ja-JP" sz="2300" b="1" dirty="0">
                <a:solidFill>
                  <a:prstClr val="white"/>
                </a:solidFill>
                <a:latin typeface="BIZ UDPゴシック" panose="020B0400000000000000" pitchFamily="50" charset="-128"/>
                <a:ea typeface="BIZ UDPゴシック" panose="020B0400000000000000" pitchFamily="50" charset="-128"/>
              </a:rPr>
              <a:t>Securing Walkable </a:t>
            </a:r>
            <a:r>
              <a:rPr lang="en-US" altLang="ja-JP" sz="2300" b="1" dirty="0">
                <a:solidFill>
                  <a:schemeClr val="bg1"/>
                </a:solidFill>
                <a:latin typeface="BIZ UDPゴシック" panose="020B0400000000000000" pitchFamily="50" charset="-128"/>
                <a:ea typeface="BIZ UDPゴシック" panose="020B0400000000000000" pitchFamily="50" charset="-128"/>
              </a:rPr>
              <a:t>Spaces by Working with the</a:t>
            </a:r>
          </a:p>
          <a:p>
            <a:r>
              <a:rPr lang="en-US" altLang="ja-JP" sz="2300" b="1" dirty="0">
                <a:solidFill>
                  <a:prstClr val="white"/>
                </a:solidFill>
                <a:latin typeface="BIZ UDPゴシック" panose="020B0400000000000000" pitchFamily="50" charset="-128"/>
                <a:ea typeface="BIZ UDPゴシック" panose="020B0400000000000000" pitchFamily="50" charset="-128"/>
              </a:rPr>
              <a:t>  Private Sector</a:t>
            </a:r>
            <a:endParaRPr lang="ja-JP" altLang="en-US" sz="2300" b="1" dirty="0">
              <a:solidFill>
                <a:prstClr val="white"/>
              </a:solidFill>
              <a:latin typeface="BIZ UDPゴシック" panose="020B0400000000000000" pitchFamily="50" charset="-128"/>
              <a:ea typeface="BIZ UDPゴシック" panose="020B0400000000000000" pitchFamily="50" charset="-128"/>
            </a:endParaRPr>
          </a:p>
        </p:txBody>
      </p:sp>
      <p:pic>
        <p:nvPicPr>
          <p:cNvPr id="13" name="図 12">
            <a:extLst>
              <a:ext uri="{FF2B5EF4-FFF2-40B4-BE49-F238E27FC236}">
                <a16:creationId xmlns:a16="http://schemas.microsoft.com/office/drawing/2014/main" id="{576FCA6F-8300-E2F7-94F9-72523BD4E1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0496" y="37004"/>
            <a:ext cx="576000" cy="576000"/>
          </a:xfrm>
          <a:prstGeom prst="rect">
            <a:avLst/>
          </a:prstGeom>
        </p:spPr>
      </p:pic>
      <p:sp>
        <p:nvSpPr>
          <p:cNvPr id="10" name="テキスト ボックス 9">
            <a:extLst>
              <a:ext uri="{FF2B5EF4-FFF2-40B4-BE49-F238E27FC236}">
                <a16:creationId xmlns:a16="http://schemas.microsoft.com/office/drawing/2014/main" id="{1BE88AB2-7688-084E-E77D-11B5E97707E6}"/>
              </a:ext>
            </a:extLst>
          </p:cNvPr>
          <p:cNvSpPr txBox="1"/>
          <p:nvPr/>
        </p:nvSpPr>
        <p:spPr>
          <a:xfrm>
            <a:off x="8734" y="6427113"/>
            <a:ext cx="6623929" cy="430887"/>
          </a:xfrm>
          <a:prstGeom prst="rect">
            <a:avLst/>
          </a:prstGeom>
          <a:noFill/>
        </p:spPr>
        <p:txBody>
          <a:bodyPr wrap="none" rtlCol="0">
            <a:spAutoFit/>
          </a:bodyPr>
          <a:lstStyle/>
          <a:p>
            <a:r>
              <a:rPr kumimoji="1" lang="en-US" altLang="ja-JP" sz="1100" dirty="0">
                <a:latin typeface="BIZ UDPゴシック" panose="020B0400000000000000" pitchFamily="50" charset="-128"/>
                <a:ea typeface="BIZ UDPゴシック" panose="020B0400000000000000" pitchFamily="50" charset="-128"/>
              </a:rPr>
              <a:t>*Source: Guiding Policies for Urban Development</a:t>
            </a:r>
          </a:p>
          <a:p>
            <a:r>
              <a:rPr kumimoji="1" lang="ja-JP" altLang="en-US" sz="1100" dirty="0">
                <a:solidFill>
                  <a:srgbClr val="0070C0"/>
                </a:solidFill>
                <a:latin typeface="BIZ UDPゴシック" panose="020B0400000000000000" pitchFamily="50" charset="-128"/>
                <a:ea typeface="BIZ UDPゴシック" panose="020B0400000000000000" pitchFamily="50" charset="-128"/>
              </a:rPr>
              <a:t>　 </a:t>
            </a:r>
            <a:r>
              <a:rPr kumimoji="1" lang="en-US" altLang="ja-JP" sz="1100" dirty="0">
                <a:solidFill>
                  <a:srgbClr val="0070C0"/>
                </a:solidFill>
                <a:latin typeface="BIZ UDPゴシック" panose="020B0400000000000000" pitchFamily="50" charset="-128"/>
                <a:ea typeface="BIZ UDPゴシック" panose="020B0400000000000000" pitchFamily="50" charset="-128"/>
              </a:rPr>
              <a:t>https://www.city.sapporo.jp/keikaku/documents/yuudouhoushin_annai_2407.pdf</a:t>
            </a:r>
            <a:endParaRPr kumimoji="1" lang="ja-JP" altLang="en-US" sz="1100" dirty="0">
              <a:solidFill>
                <a:srgbClr val="0070C0"/>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300E91D5-20D8-E3D1-1932-849600275393}"/>
              </a:ext>
            </a:extLst>
          </p:cNvPr>
          <p:cNvSpPr txBox="1"/>
          <p:nvPr/>
        </p:nvSpPr>
        <p:spPr>
          <a:xfrm>
            <a:off x="-48986" y="676856"/>
            <a:ext cx="9241971" cy="990015"/>
          </a:xfrm>
          <a:prstGeom prst="rect">
            <a:avLst/>
          </a:prstGeom>
          <a:noFill/>
        </p:spPr>
        <p:txBody>
          <a:bodyPr wrap="square" rtlCol="0">
            <a:spAutoFit/>
          </a:bodyPr>
          <a:lstStyle/>
          <a:p>
            <a:pPr marL="257175" indent="-257175">
              <a:lnSpc>
                <a:spcPts val="1650"/>
              </a:lnSpc>
              <a:spcBef>
                <a:spcPts val="150"/>
              </a:spcBef>
              <a:buFont typeface="Arial" panose="020B0604020202020204" pitchFamily="34" charset="0"/>
              <a:buChar char="•"/>
            </a:pPr>
            <a:r>
              <a:rPr lang="en-US" altLang="ja-JP" sz="1600" b="1" dirty="0">
                <a:solidFill>
                  <a:srgbClr val="002060"/>
                </a:solidFill>
                <a:latin typeface="BIZ UDPゴシック" panose="020B0400000000000000" pitchFamily="50" charset="-128"/>
                <a:ea typeface="BIZ UDPゴシック" panose="020B0400000000000000" pitchFamily="50" charset="-128"/>
              </a:rPr>
              <a:t>Aligning </a:t>
            </a:r>
            <a:r>
              <a:rPr lang="pl-PL" altLang="ja-JP" sz="1600" b="1" dirty="0">
                <a:solidFill>
                  <a:srgbClr val="002060"/>
                </a:solidFill>
                <a:latin typeface="BIZ UDPゴシック" panose="020B0400000000000000" pitchFamily="50" charset="-128"/>
                <a:ea typeface="BIZ UDPゴシック" panose="020B0400000000000000" pitchFamily="50" charset="-128"/>
              </a:rPr>
              <a:t>initiatives with the urban development </a:t>
            </a:r>
            <a:r>
              <a:rPr lang="en-US" altLang="ja-JP" sz="1600" b="1" dirty="0">
                <a:solidFill>
                  <a:srgbClr val="002060"/>
                </a:solidFill>
                <a:latin typeface="BIZ UDPゴシック" panose="020B0400000000000000" pitchFamily="50" charset="-128"/>
                <a:ea typeface="BIZ UDPゴシック" panose="020B0400000000000000" pitchFamily="50" charset="-128"/>
              </a:rPr>
              <a:t>concept, </a:t>
            </a:r>
            <a:r>
              <a:rPr lang="pl-PL" altLang="ja-JP" sz="1600" b="1" dirty="0">
                <a:solidFill>
                  <a:srgbClr val="002060"/>
                </a:solidFill>
                <a:latin typeface="BIZ UDPゴシック" panose="020B0400000000000000" pitchFamily="50" charset="-128"/>
                <a:ea typeface="BIZ UDPゴシック" panose="020B0400000000000000" pitchFamily="50" charset="-128"/>
              </a:rPr>
              <a:t>“S</a:t>
            </a:r>
            <a:r>
              <a:rPr lang="ja-JP" altLang="pl-PL" sz="1600" b="1" dirty="0">
                <a:solidFill>
                  <a:srgbClr val="002060"/>
                </a:solidFill>
                <a:latin typeface="BIZ UDPゴシック" panose="020B0400000000000000" pitchFamily="50" charset="-128"/>
                <a:ea typeface="BIZ UDPゴシック" panose="020B0400000000000000" pitchFamily="50" charset="-128"/>
              </a:rPr>
              <a:t>・</a:t>
            </a:r>
            <a:r>
              <a:rPr lang="pl-PL" altLang="ja-JP" sz="1600" b="1" dirty="0">
                <a:solidFill>
                  <a:srgbClr val="002060"/>
                </a:solidFill>
                <a:latin typeface="BIZ UDPゴシック" panose="020B0400000000000000" pitchFamily="50" charset="-128"/>
                <a:ea typeface="BIZ UDPゴシック" panose="020B0400000000000000" pitchFamily="50" charset="-128"/>
              </a:rPr>
              <a:t>M</a:t>
            </a:r>
            <a:r>
              <a:rPr lang="ja-JP" altLang="pl-PL" sz="1600" b="1" dirty="0">
                <a:solidFill>
                  <a:srgbClr val="002060"/>
                </a:solidFill>
                <a:latin typeface="BIZ UDPゴシック" panose="020B0400000000000000" pitchFamily="50" charset="-128"/>
                <a:ea typeface="BIZ UDPゴシック" panose="020B0400000000000000" pitchFamily="50" charset="-128"/>
              </a:rPr>
              <a:t>・</a:t>
            </a:r>
            <a:r>
              <a:rPr lang="pl-PL" altLang="ja-JP" sz="1600" b="1" dirty="0">
                <a:solidFill>
                  <a:srgbClr val="002060"/>
                </a:solidFill>
                <a:latin typeface="BIZ UDPゴシック" panose="020B0400000000000000" pitchFamily="50" charset="-128"/>
                <a:ea typeface="BIZ UDPゴシック" panose="020B0400000000000000" pitchFamily="50" charset="-128"/>
              </a:rPr>
              <a:t>I</a:t>
            </a:r>
            <a:r>
              <a:rPr lang="ja-JP" altLang="pl-PL" sz="1600" b="1" dirty="0">
                <a:solidFill>
                  <a:srgbClr val="002060"/>
                </a:solidFill>
                <a:latin typeface="BIZ UDPゴシック" panose="020B0400000000000000" pitchFamily="50" charset="-128"/>
                <a:ea typeface="BIZ UDPゴシック" panose="020B0400000000000000" pitchFamily="50" charset="-128"/>
              </a:rPr>
              <a:t>・</a:t>
            </a:r>
            <a:r>
              <a:rPr lang="pl-PL" altLang="ja-JP" sz="1600" b="1" dirty="0">
                <a:solidFill>
                  <a:srgbClr val="002060"/>
                </a:solidFill>
                <a:latin typeface="BIZ UDPゴシック" panose="020B0400000000000000" pitchFamily="50" charset="-128"/>
                <a:ea typeface="BIZ UDPゴシック" panose="020B0400000000000000" pitchFamily="50" charset="-128"/>
              </a:rPr>
              <a:t>L</a:t>
            </a:r>
            <a:r>
              <a:rPr lang="ja-JP" altLang="pl-PL" sz="1600" b="1" dirty="0">
                <a:solidFill>
                  <a:srgbClr val="002060"/>
                </a:solidFill>
                <a:latin typeface="BIZ UDPゴシック" panose="020B0400000000000000" pitchFamily="50" charset="-128"/>
                <a:ea typeface="BIZ UDPゴシック" panose="020B0400000000000000" pitchFamily="50" charset="-128"/>
              </a:rPr>
              <a:t>・</a:t>
            </a:r>
            <a:r>
              <a:rPr lang="pl-PL" altLang="ja-JP" sz="1600" b="1" dirty="0">
                <a:solidFill>
                  <a:srgbClr val="002060"/>
                </a:solidFill>
                <a:latin typeface="BIZ UDPゴシック" panose="020B0400000000000000" pitchFamily="50" charset="-128"/>
                <a:ea typeface="BIZ UDPゴシック" panose="020B0400000000000000" pitchFamily="50" charset="-128"/>
              </a:rPr>
              <a:t>Es”</a:t>
            </a:r>
            <a:r>
              <a:rPr lang="en-US" altLang="ja-JP" sz="1600" b="1" dirty="0">
                <a:solidFill>
                  <a:srgbClr val="002060"/>
                </a:solidFill>
                <a:latin typeface="BIZ UDPゴシック" panose="020B0400000000000000" pitchFamily="50" charset="-128"/>
                <a:ea typeface="BIZ UDPゴシック" panose="020B0400000000000000" pitchFamily="50" charset="-128"/>
              </a:rPr>
              <a:t>,</a:t>
            </a:r>
            <a:r>
              <a:rPr lang="pl-PL" altLang="ja-JP" sz="1600" b="1" dirty="0">
                <a:solidFill>
                  <a:srgbClr val="002060"/>
                </a:solidFill>
                <a:latin typeface="BIZ UDPゴシック" panose="020B0400000000000000" pitchFamily="50" charset="-128"/>
                <a:ea typeface="BIZ UDPゴシック" panose="020B0400000000000000" pitchFamily="50" charset="-128"/>
              </a:rPr>
              <a:t> </a:t>
            </a:r>
            <a:r>
              <a:rPr lang="en-US" altLang="ja-JP" sz="1600" b="1" dirty="0">
                <a:solidFill>
                  <a:srgbClr val="002060"/>
                </a:solidFill>
                <a:latin typeface="BIZ UDPゴシック" panose="020B0400000000000000" pitchFamily="50" charset="-128"/>
                <a:ea typeface="BIZ UDPゴシック" panose="020B0400000000000000" pitchFamily="50" charset="-128"/>
              </a:rPr>
              <a:t>laid out</a:t>
            </a:r>
            <a:r>
              <a:rPr lang="pl-PL" altLang="ja-JP" sz="1600" b="1" dirty="0">
                <a:solidFill>
                  <a:srgbClr val="002060"/>
                </a:solidFill>
                <a:latin typeface="BIZ UDPゴシック" panose="020B0400000000000000" pitchFamily="50" charset="-128"/>
                <a:ea typeface="BIZ UDPゴシック" panose="020B0400000000000000" pitchFamily="50" charset="-128"/>
              </a:rPr>
              <a:t> in the Master Plan for Urban Planning</a:t>
            </a:r>
            <a:endParaRPr lang="en-US" altLang="ja-JP" sz="1600" b="1" dirty="0">
              <a:solidFill>
                <a:srgbClr val="002060"/>
              </a:solidFill>
              <a:latin typeface="BIZ UDPゴシック" panose="020B0400000000000000" pitchFamily="50" charset="-128"/>
              <a:ea typeface="BIZ UDPゴシック" panose="020B0400000000000000" pitchFamily="50" charset="-128"/>
            </a:endParaRPr>
          </a:p>
          <a:p>
            <a:pPr marL="257175" indent="-257175">
              <a:lnSpc>
                <a:spcPts val="1650"/>
              </a:lnSpc>
              <a:spcBef>
                <a:spcPts val="150"/>
              </a:spcBef>
              <a:buFont typeface="Arial" panose="020B0604020202020204" pitchFamily="34" charset="0"/>
              <a:buChar char="•"/>
            </a:pPr>
            <a:r>
              <a:rPr lang="en-US" altLang="ja-JP" sz="1600" b="1" dirty="0">
                <a:solidFill>
                  <a:srgbClr val="002060"/>
                </a:solidFill>
                <a:latin typeface="BIZ UDPゴシック" panose="020B0400000000000000" pitchFamily="50" charset="-128"/>
                <a:ea typeface="BIZ UDPゴシック" panose="020B0400000000000000" pitchFamily="50" charset="-128"/>
              </a:rPr>
              <a:t>Promoting “High-quality Open Spaces” and “Multilayered Circulation Network</a:t>
            </a:r>
            <a:r>
              <a:rPr lang="en-US" altLang="ja-JP" sz="1600" b="1" dirty="0">
                <a:solidFill>
                  <a:srgbClr val="295294"/>
                </a:solidFill>
                <a:latin typeface="BIZ UDPゴシック" panose="020B0400000000000000" pitchFamily="50" charset="-128"/>
                <a:ea typeface="BIZ UDPゴシック" panose="020B0400000000000000" pitchFamily="50" charset="-128"/>
              </a:rPr>
              <a:t>s </a:t>
            </a:r>
            <a:r>
              <a:rPr lang="en-US" altLang="ja-JP" sz="1600" b="1" dirty="0">
                <a:solidFill>
                  <a:srgbClr val="002060"/>
                </a:solidFill>
                <a:latin typeface="BIZ UDPゴシック" panose="020B0400000000000000" pitchFamily="50" charset="-128"/>
                <a:ea typeface="BIZ UDPゴシック" panose="020B0400000000000000" pitchFamily="50" charset="-128"/>
              </a:rPr>
              <a:t>Above and Below Ground”</a:t>
            </a:r>
          </a:p>
        </p:txBody>
      </p:sp>
      <p:pic>
        <p:nvPicPr>
          <p:cNvPr id="4" name="図 3">
            <a:extLst>
              <a:ext uri="{FF2B5EF4-FFF2-40B4-BE49-F238E27FC236}">
                <a16:creationId xmlns:a16="http://schemas.microsoft.com/office/drawing/2014/main" id="{C65A7E58-B74D-0ED9-0F97-BD9C79DB066F}"/>
              </a:ext>
            </a:extLst>
          </p:cNvPr>
          <p:cNvPicPr>
            <a:picLocks noChangeAspect="1"/>
          </p:cNvPicPr>
          <p:nvPr/>
        </p:nvPicPr>
        <p:blipFill>
          <a:blip r:embed="rId4"/>
          <a:stretch>
            <a:fillRect/>
          </a:stretch>
        </p:blipFill>
        <p:spPr>
          <a:xfrm>
            <a:off x="0" y="2242457"/>
            <a:ext cx="4119345" cy="3262555"/>
          </a:xfrm>
          <a:prstGeom prst="rect">
            <a:avLst/>
          </a:prstGeom>
        </p:spPr>
      </p:pic>
      <p:sp>
        <p:nvSpPr>
          <p:cNvPr id="3" name="テキスト ボックス 2">
            <a:extLst>
              <a:ext uri="{FF2B5EF4-FFF2-40B4-BE49-F238E27FC236}">
                <a16:creationId xmlns:a16="http://schemas.microsoft.com/office/drawing/2014/main" id="{ED852EBD-180A-70C0-ED32-584071F469FA}"/>
              </a:ext>
            </a:extLst>
          </p:cNvPr>
          <p:cNvSpPr txBox="1"/>
          <p:nvPr/>
        </p:nvSpPr>
        <p:spPr>
          <a:xfrm>
            <a:off x="8775872" y="6484322"/>
            <a:ext cx="359394"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３</a:t>
            </a:r>
          </a:p>
        </p:txBody>
      </p:sp>
      <p:sp>
        <p:nvSpPr>
          <p:cNvPr id="5" name="テキスト ボックス 4">
            <a:extLst>
              <a:ext uri="{FF2B5EF4-FFF2-40B4-BE49-F238E27FC236}">
                <a16:creationId xmlns:a16="http://schemas.microsoft.com/office/drawing/2014/main" id="{1843B00C-6DC2-1B61-E59F-DD9F62222675}"/>
              </a:ext>
            </a:extLst>
          </p:cNvPr>
          <p:cNvSpPr txBox="1"/>
          <p:nvPr/>
        </p:nvSpPr>
        <p:spPr>
          <a:xfrm>
            <a:off x="644779" y="5113558"/>
            <a:ext cx="3078051" cy="646331"/>
          </a:xfrm>
          <a:prstGeom prst="rect">
            <a:avLst/>
          </a:prstGeom>
          <a:solidFill>
            <a:schemeClr val="bg1"/>
          </a:solidFill>
        </p:spPr>
        <p:txBody>
          <a:bodyPr wrap="square" rtlCol="0">
            <a:spAutoFit/>
          </a:bodyPr>
          <a:lstStyle/>
          <a:p>
            <a:pPr algn="ctr"/>
            <a:r>
              <a:rPr kumimoji="1" lang="en-US" altLang="ja-JP" dirty="0"/>
              <a:t>“S.M.I.L.Es” is a concept suitable for urban areas</a:t>
            </a:r>
            <a:endParaRPr kumimoji="1" lang="ja-JP" altLang="en-US" dirty="0"/>
          </a:p>
        </p:txBody>
      </p:sp>
      <p:grpSp>
        <p:nvGrpSpPr>
          <p:cNvPr id="17" name="グループ化 16">
            <a:extLst>
              <a:ext uri="{FF2B5EF4-FFF2-40B4-BE49-F238E27FC236}">
                <a16:creationId xmlns:a16="http://schemas.microsoft.com/office/drawing/2014/main" id="{4F502131-E273-92A7-5ED5-3E29B3C39770}"/>
              </a:ext>
            </a:extLst>
          </p:cNvPr>
          <p:cNvGrpSpPr/>
          <p:nvPr/>
        </p:nvGrpSpPr>
        <p:grpSpPr>
          <a:xfrm>
            <a:off x="4161402" y="1594162"/>
            <a:ext cx="5031583" cy="4928898"/>
            <a:chOff x="4161402" y="1594162"/>
            <a:chExt cx="5031583" cy="4928898"/>
          </a:xfrm>
        </p:grpSpPr>
        <p:pic>
          <p:nvPicPr>
            <p:cNvPr id="15" name="図 14">
              <a:extLst>
                <a:ext uri="{FF2B5EF4-FFF2-40B4-BE49-F238E27FC236}">
                  <a16:creationId xmlns:a16="http://schemas.microsoft.com/office/drawing/2014/main" id="{9412B083-B022-8E81-E8C8-A890CEFB5EDA}"/>
                </a:ext>
              </a:extLst>
            </p:cNvPr>
            <p:cNvPicPr>
              <a:picLocks noChangeAspect="1"/>
            </p:cNvPicPr>
            <p:nvPr/>
          </p:nvPicPr>
          <p:blipFill>
            <a:blip r:embed="rId5"/>
            <a:stretch>
              <a:fillRect/>
            </a:stretch>
          </p:blipFill>
          <p:spPr>
            <a:xfrm>
              <a:off x="4161402" y="1594162"/>
              <a:ext cx="5031583" cy="4928898"/>
            </a:xfrm>
            <a:prstGeom prst="rect">
              <a:avLst/>
            </a:prstGeom>
          </p:spPr>
        </p:pic>
        <p:sp>
          <p:nvSpPr>
            <p:cNvPr id="7" name="楕円 6">
              <a:extLst>
                <a:ext uri="{FF2B5EF4-FFF2-40B4-BE49-F238E27FC236}">
                  <a16:creationId xmlns:a16="http://schemas.microsoft.com/office/drawing/2014/main" id="{A90C7707-012C-F32F-FDC6-2B29C9EE06B9}"/>
                </a:ext>
              </a:extLst>
            </p:cNvPr>
            <p:cNvSpPr/>
            <p:nvPr/>
          </p:nvSpPr>
          <p:spPr>
            <a:xfrm>
              <a:off x="4785756" y="1670121"/>
              <a:ext cx="950026" cy="944103"/>
            </a:xfrm>
            <a:prstGeom prst="ellipse">
              <a:avLst/>
            </a:prstGeom>
            <a:solidFill>
              <a:srgbClr val="E87385"/>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100" dirty="0">
                  <a:solidFill>
                    <a:schemeClr val="bg1"/>
                  </a:solidFill>
                </a:rPr>
                <a:t>High-standard office </a:t>
              </a:r>
              <a:r>
                <a:rPr kumimoji="1" lang="en-US" altLang="ja-JP" sz="1000" dirty="0">
                  <a:solidFill>
                    <a:schemeClr val="bg1"/>
                  </a:solidFill>
                </a:rPr>
                <a:t>environment</a:t>
              </a:r>
              <a:endParaRPr kumimoji="1" lang="ja-JP" altLang="en-US" sz="1000" dirty="0">
                <a:solidFill>
                  <a:schemeClr val="bg1"/>
                </a:solidFill>
              </a:endParaRPr>
            </a:p>
            <a:p>
              <a:pPr algn="ctr"/>
              <a:endParaRPr kumimoji="1" lang="ja-JP" altLang="en-US" sz="1100" dirty="0"/>
            </a:p>
          </p:txBody>
        </p:sp>
        <p:sp>
          <p:nvSpPr>
            <p:cNvPr id="8" name="楕円 7">
              <a:extLst>
                <a:ext uri="{FF2B5EF4-FFF2-40B4-BE49-F238E27FC236}">
                  <a16:creationId xmlns:a16="http://schemas.microsoft.com/office/drawing/2014/main" id="{5C24D737-F5D6-41AC-A129-96BDD71D6041}"/>
                </a:ext>
              </a:extLst>
            </p:cNvPr>
            <p:cNvSpPr/>
            <p:nvPr/>
          </p:nvSpPr>
          <p:spPr>
            <a:xfrm>
              <a:off x="7510432" y="2142172"/>
              <a:ext cx="1526063" cy="944103"/>
            </a:xfrm>
            <a:prstGeom prst="ellipse">
              <a:avLst/>
            </a:prstGeom>
            <a:solidFill>
              <a:srgbClr val="E87385"/>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100" dirty="0">
                  <a:solidFill>
                    <a:schemeClr val="bg1"/>
                  </a:solidFill>
                </a:rPr>
                <a:t>High-grade </a:t>
              </a:r>
            </a:p>
            <a:p>
              <a:pPr algn="ctr"/>
              <a:r>
                <a:rPr kumimoji="1" lang="en-US" altLang="ja-JP" sz="1100" dirty="0">
                  <a:solidFill>
                    <a:schemeClr val="bg1"/>
                  </a:solidFill>
                </a:rPr>
                <a:t>accommodation</a:t>
              </a:r>
              <a:r>
                <a:rPr kumimoji="1" lang="en-US" altLang="ja-JP" sz="1100" strike="sngStrike" dirty="0">
                  <a:solidFill>
                    <a:schemeClr val="bg1"/>
                  </a:solidFill>
                </a:rPr>
                <a:t>s</a:t>
              </a:r>
              <a:endParaRPr kumimoji="1" lang="ja-JP" altLang="en-US" sz="1000" strike="sngStrike" dirty="0">
                <a:solidFill>
                  <a:schemeClr val="bg1"/>
                </a:solidFill>
              </a:endParaRPr>
            </a:p>
            <a:p>
              <a:pPr algn="ctr"/>
              <a:endParaRPr kumimoji="1" lang="ja-JP" altLang="en-US" sz="1100" dirty="0"/>
            </a:p>
          </p:txBody>
        </p:sp>
        <p:sp>
          <p:nvSpPr>
            <p:cNvPr id="9" name="楕円 8">
              <a:extLst>
                <a:ext uri="{FF2B5EF4-FFF2-40B4-BE49-F238E27FC236}">
                  <a16:creationId xmlns:a16="http://schemas.microsoft.com/office/drawing/2014/main" id="{869AB3A5-6A91-4A13-CA95-FB23964FDF7E}"/>
                </a:ext>
              </a:extLst>
            </p:cNvPr>
            <p:cNvSpPr/>
            <p:nvPr/>
          </p:nvSpPr>
          <p:spPr>
            <a:xfrm>
              <a:off x="7510431" y="3395246"/>
              <a:ext cx="1403551" cy="1182104"/>
            </a:xfrm>
            <a:prstGeom prst="ellipse">
              <a:avLst/>
            </a:prstGeom>
            <a:solidFill>
              <a:srgbClr val="E87385"/>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100" dirty="0">
                  <a:solidFill>
                    <a:schemeClr val="bg1"/>
                  </a:solidFill>
                </a:rPr>
                <a:t>Multilayered circulation networks above and below ground</a:t>
              </a:r>
              <a:endParaRPr kumimoji="1" lang="ja-JP" altLang="en-US" sz="1100" dirty="0"/>
            </a:p>
          </p:txBody>
        </p:sp>
        <p:sp>
          <p:nvSpPr>
            <p:cNvPr id="11" name="楕円 10">
              <a:extLst>
                <a:ext uri="{FF2B5EF4-FFF2-40B4-BE49-F238E27FC236}">
                  <a16:creationId xmlns:a16="http://schemas.microsoft.com/office/drawing/2014/main" id="{6D816F1C-2B10-6570-6D1B-0A866DEB8100}"/>
                </a:ext>
              </a:extLst>
            </p:cNvPr>
            <p:cNvSpPr/>
            <p:nvPr/>
          </p:nvSpPr>
          <p:spPr>
            <a:xfrm>
              <a:off x="5065257" y="5366340"/>
              <a:ext cx="950026" cy="859754"/>
            </a:xfrm>
            <a:prstGeom prst="ellipse">
              <a:avLst/>
            </a:prstGeom>
            <a:solidFill>
              <a:srgbClr val="E87385"/>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100" dirty="0">
                  <a:solidFill>
                    <a:schemeClr val="bg1"/>
                  </a:solidFill>
                </a:rPr>
                <a:t>Creating energy networks</a:t>
              </a:r>
              <a:endParaRPr kumimoji="1" lang="ja-JP" altLang="en-US" sz="1000" dirty="0">
                <a:solidFill>
                  <a:schemeClr val="bg1"/>
                </a:solidFill>
              </a:endParaRPr>
            </a:p>
            <a:p>
              <a:pPr algn="ctr"/>
              <a:endParaRPr kumimoji="1" lang="ja-JP" altLang="en-US" sz="1100" dirty="0"/>
            </a:p>
          </p:txBody>
        </p:sp>
        <p:sp>
          <p:nvSpPr>
            <p:cNvPr id="12" name="楕円 11">
              <a:extLst>
                <a:ext uri="{FF2B5EF4-FFF2-40B4-BE49-F238E27FC236}">
                  <a16:creationId xmlns:a16="http://schemas.microsoft.com/office/drawing/2014/main" id="{504200CB-CA48-33EA-F32B-A0D7F07849F7}"/>
                </a:ext>
              </a:extLst>
            </p:cNvPr>
            <p:cNvSpPr/>
            <p:nvPr/>
          </p:nvSpPr>
          <p:spPr>
            <a:xfrm>
              <a:off x="4197027" y="4770116"/>
              <a:ext cx="950026" cy="859754"/>
            </a:xfrm>
            <a:prstGeom prst="ellipse">
              <a:avLst/>
            </a:prstGeom>
            <a:solidFill>
              <a:srgbClr val="E87385"/>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100" dirty="0">
                  <a:solidFill>
                    <a:schemeClr val="bg1"/>
                  </a:solidFill>
                </a:rPr>
                <a:t>Improved  disaster prevention</a:t>
              </a:r>
              <a:endParaRPr kumimoji="1" lang="ja-JP" altLang="en-US" sz="1000" dirty="0">
                <a:solidFill>
                  <a:schemeClr val="bg1"/>
                </a:solidFill>
              </a:endParaRPr>
            </a:p>
            <a:p>
              <a:pPr algn="ctr"/>
              <a:endParaRPr kumimoji="1" lang="ja-JP" altLang="en-US" sz="1100" dirty="0"/>
            </a:p>
          </p:txBody>
        </p:sp>
        <p:sp>
          <p:nvSpPr>
            <p:cNvPr id="14" name="テキスト ボックス 13">
              <a:extLst>
                <a:ext uri="{FF2B5EF4-FFF2-40B4-BE49-F238E27FC236}">
                  <a16:creationId xmlns:a16="http://schemas.microsoft.com/office/drawing/2014/main" id="{32907624-F1B6-C8DC-3D70-38A90422C4F0}"/>
                </a:ext>
              </a:extLst>
            </p:cNvPr>
            <p:cNvSpPr txBox="1"/>
            <p:nvPr/>
          </p:nvSpPr>
          <p:spPr>
            <a:xfrm>
              <a:off x="4571999" y="6292228"/>
              <a:ext cx="4203873" cy="230832"/>
            </a:xfrm>
            <a:prstGeom prst="rect">
              <a:avLst/>
            </a:prstGeom>
            <a:solidFill>
              <a:schemeClr val="bg1"/>
            </a:solidFill>
          </p:spPr>
          <p:txBody>
            <a:bodyPr wrap="square" rtlCol="0">
              <a:spAutoFit/>
            </a:bodyPr>
            <a:lstStyle/>
            <a:p>
              <a:r>
                <a:rPr kumimoji="1" lang="en-US" altLang="ja-JP" sz="900" dirty="0"/>
                <a:t>Examples of initiatives for realizing targets regarding urban development plans</a:t>
              </a:r>
              <a:endParaRPr kumimoji="1" lang="ja-JP" altLang="en-US" sz="900" dirty="0"/>
            </a:p>
          </p:txBody>
        </p:sp>
      </p:grpSp>
    </p:spTree>
    <p:extLst>
      <p:ext uri="{BB962C8B-B14F-4D97-AF65-F5344CB8AC3E}">
        <p14:creationId xmlns:p14="http://schemas.microsoft.com/office/powerpoint/2010/main" val="2405879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C1720558-3640-6688-601D-AE68F9A0C506}"/>
              </a:ext>
            </a:extLst>
          </p:cNvPr>
          <p:cNvSpPr txBox="1"/>
          <p:nvPr/>
        </p:nvSpPr>
        <p:spPr>
          <a:xfrm>
            <a:off x="8781393" y="1128950"/>
            <a:ext cx="247905" cy="300082"/>
          </a:xfrm>
          <a:prstGeom prst="rect">
            <a:avLst/>
          </a:prstGeom>
          <a:noFill/>
        </p:spPr>
        <p:txBody>
          <a:bodyPr wrap="square" rtlCol="0">
            <a:spAutoFit/>
          </a:bodyPr>
          <a:lstStyle/>
          <a:p>
            <a:r>
              <a:rPr lang="ja-JP" altLang="en-US" sz="1350" b="1" dirty="0">
                <a:solidFill>
                  <a:schemeClr val="bg1"/>
                </a:solidFill>
                <a:latin typeface="BIZ UDPゴシック" panose="020B0400000000000000" pitchFamily="50" charset="-128"/>
                <a:ea typeface="BIZ UDPゴシック" panose="020B0400000000000000" pitchFamily="50" charset="-128"/>
              </a:rPr>
              <a:t>６</a:t>
            </a:r>
            <a:endParaRPr lang="en-US" altLang="ja-JP" sz="1350" b="1" dirty="0">
              <a:solidFill>
                <a:schemeClr val="bg1"/>
              </a:solidFill>
              <a:latin typeface="BIZ UDPゴシック" panose="020B0400000000000000" pitchFamily="50" charset="-128"/>
              <a:ea typeface="BIZ UDPゴシック" panose="020B0400000000000000" pitchFamily="50" charset="-128"/>
            </a:endParaRPr>
          </a:p>
        </p:txBody>
      </p:sp>
      <p:pic>
        <p:nvPicPr>
          <p:cNvPr id="14" name="図 13">
            <a:extLst>
              <a:ext uri="{FF2B5EF4-FFF2-40B4-BE49-F238E27FC236}">
                <a16:creationId xmlns:a16="http://schemas.microsoft.com/office/drawing/2014/main" id="{9DCE10F7-0EAD-6FEB-3509-F07BA381E356}"/>
              </a:ext>
            </a:extLst>
          </p:cNvPr>
          <p:cNvPicPr>
            <a:picLocks noChangeAspect="1"/>
          </p:cNvPicPr>
          <p:nvPr/>
        </p:nvPicPr>
        <p:blipFill>
          <a:blip r:embed="rId3"/>
          <a:stretch>
            <a:fillRect/>
          </a:stretch>
        </p:blipFill>
        <p:spPr>
          <a:xfrm>
            <a:off x="266588" y="1040226"/>
            <a:ext cx="8731546" cy="3144600"/>
          </a:xfrm>
          <a:prstGeom prst="rect">
            <a:avLst/>
          </a:prstGeom>
        </p:spPr>
      </p:pic>
      <p:sp>
        <p:nvSpPr>
          <p:cNvPr id="5" name="正方形/長方形 4">
            <a:extLst>
              <a:ext uri="{FF2B5EF4-FFF2-40B4-BE49-F238E27FC236}">
                <a16:creationId xmlns:a16="http://schemas.microsoft.com/office/drawing/2014/main" id="{2316172A-E490-4950-7008-ACFED328DDC3}"/>
              </a:ext>
            </a:extLst>
          </p:cNvPr>
          <p:cNvSpPr/>
          <p:nvPr/>
        </p:nvSpPr>
        <p:spPr>
          <a:xfrm>
            <a:off x="856730" y="3993015"/>
            <a:ext cx="7239293" cy="276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3" name="テキスト ボックス 2">
            <a:extLst>
              <a:ext uri="{FF2B5EF4-FFF2-40B4-BE49-F238E27FC236}">
                <a16:creationId xmlns:a16="http://schemas.microsoft.com/office/drawing/2014/main" id="{05D4A84E-B425-1472-061A-D28C6B345C5C}"/>
              </a:ext>
            </a:extLst>
          </p:cNvPr>
          <p:cNvSpPr txBox="1"/>
          <p:nvPr/>
        </p:nvSpPr>
        <p:spPr>
          <a:xfrm>
            <a:off x="701975" y="3909959"/>
            <a:ext cx="3620643" cy="369332"/>
          </a:xfrm>
          <a:prstGeom prst="rect">
            <a:avLst/>
          </a:prstGeom>
          <a:noFill/>
        </p:spPr>
        <p:txBody>
          <a:bodyPr wrap="square" rtlCol="0">
            <a:spAutoFit/>
          </a:bodyPr>
          <a:lstStyle/>
          <a:p>
            <a:r>
              <a:rPr lang="en-US" altLang="ja-JP" dirty="0">
                <a:latin typeface="BIZ UDPゴシック" panose="020B0400000000000000" pitchFamily="50" charset="-128"/>
                <a:ea typeface="BIZ UDPゴシック" panose="020B0400000000000000" pitchFamily="50" charset="-128"/>
              </a:rPr>
              <a:t>Before (space for a road</a:t>
            </a:r>
            <a:r>
              <a:rPr lang="ja-JP" altLang="en-US" dirty="0">
                <a:latin typeface="BIZ UDPゴシック" panose="020B0400000000000000" pitchFamily="50" charset="-128"/>
                <a:ea typeface="BIZ UDPゴシック" panose="020B0400000000000000" pitchFamily="50" charset="-128"/>
              </a:rPr>
              <a:t>）</a:t>
            </a:r>
            <a:endParaRPr kumimoji="1" lang="ja-JP" altLang="en-US" dirty="0">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6B2FFAEE-29F9-5CC5-5BC5-9A92022A2F75}"/>
              </a:ext>
            </a:extLst>
          </p:cNvPr>
          <p:cNvSpPr txBox="1"/>
          <p:nvPr/>
        </p:nvSpPr>
        <p:spPr>
          <a:xfrm>
            <a:off x="5702379" y="3993015"/>
            <a:ext cx="2584362" cy="369332"/>
          </a:xfrm>
          <a:prstGeom prst="rect">
            <a:avLst/>
          </a:prstGeom>
          <a:noFill/>
        </p:spPr>
        <p:txBody>
          <a:bodyPr wrap="none" rtlCol="0">
            <a:spAutoFit/>
          </a:bodyPr>
          <a:lstStyle/>
          <a:p>
            <a:r>
              <a:rPr lang="en-US" altLang="ja-JP" dirty="0">
                <a:latin typeface="BIZ UDPゴシック" panose="020B0400000000000000" pitchFamily="50" charset="-128"/>
                <a:ea typeface="BIZ UDPゴシック" panose="020B0400000000000000" pitchFamily="50" charset="-128"/>
              </a:rPr>
              <a:t>After (a park area)</a:t>
            </a:r>
            <a:endParaRPr kumimoji="1" lang="ja-JP" altLang="en-US" dirty="0">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383C605C-C855-7AF8-826D-06E72282E866}"/>
              </a:ext>
            </a:extLst>
          </p:cNvPr>
          <p:cNvSpPr/>
          <p:nvPr/>
        </p:nvSpPr>
        <p:spPr>
          <a:xfrm>
            <a:off x="-95624" y="14100"/>
            <a:ext cx="9144000" cy="63985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prstClr val="white"/>
                </a:solidFill>
                <a:latin typeface="BIZ UDPゴシック" panose="020B0400000000000000" pitchFamily="50" charset="-128"/>
                <a:ea typeface="BIZ UDPゴシック" panose="020B0400000000000000" pitchFamily="50" charset="-128"/>
              </a:rPr>
              <a:t>　</a:t>
            </a:r>
            <a:r>
              <a:rPr lang="en-US" altLang="ja-JP" sz="2200" b="1" dirty="0">
                <a:solidFill>
                  <a:prstClr val="white"/>
                </a:solidFill>
                <a:latin typeface="BIZ UDPゴシック" panose="020B0400000000000000" pitchFamily="50" charset="-128"/>
                <a:ea typeface="BIZ UDPゴシック" panose="020B0400000000000000" pitchFamily="50" charset="-128"/>
              </a:rPr>
              <a:t>Case Example in Central Sapporo,</a:t>
            </a:r>
          </a:p>
          <a:p>
            <a:r>
              <a:rPr lang="en-US" altLang="ja-JP" sz="2200" b="1" dirty="0">
                <a:solidFill>
                  <a:prstClr val="white"/>
                </a:solidFill>
                <a:latin typeface="BIZ UDPゴシック" panose="020B0400000000000000" pitchFamily="50" charset="-128"/>
                <a:ea typeface="BIZ UDPゴシック" panose="020B0400000000000000" pitchFamily="50" charset="-128"/>
              </a:rPr>
              <a:t> “Kita 3-jo Square”</a:t>
            </a:r>
            <a:endParaRPr lang="ja-JP" altLang="en-US" sz="2200" b="1" dirty="0">
              <a:solidFill>
                <a:prstClr val="white"/>
              </a:solidFill>
              <a:latin typeface="BIZ UDPゴシック" panose="020B0400000000000000" pitchFamily="50" charset="-128"/>
              <a:ea typeface="BIZ UDPゴシック" panose="020B0400000000000000" pitchFamily="50" charset="-128"/>
            </a:endParaRPr>
          </a:p>
        </p:txBody>
      </p:sp>
      <p:pic>
        <p:nvPicPr>
          <p:cNvPr id="17" name="図 16">
            <a:extLst>
              <a:ext uri="{FF2B5EF4-FFF2-40B4-BE49-F238E27FC236}">
                <a16:creationId xmlns:a16="http://schemas.microsoft.com/office/drawing/2014/main" id="{8DD72AFB-E76E-710A-C404-999222D3DE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0496" y="37004"/>
            <a:ext cx="576000" cy="576000"/>
          </a:xfrm>
          <a:prstGeom prst="rect">
            <a:avLst/>
          </a:prstGeom>
        </p:spPr>
      </p:pic>
      <p:sp>
        <p:nvSpPr>
          <p:cNvPr id="18" name="二等辺三角形 17">
            <a:extLst>
              <a:ext uri="{FF2B5EF4-FFF2-40B4-BE49-F238E27FC236}">
                <a16:creationId xmlns:a16="http://schemas.microsoft.com/office/drawing/2014/main" id="{788A3F4A-BDA8-AE69-4310-227B13C5359A}"/>
              </a:ext>
            </a:extLst>
          </p:cNvPr>
          <p:cNvSpPr/>
          <p:nvPr/>
        </p:nvSpPr>
        <p:spPr>
          <a:xfrm rot="5400000">
            <a:off x="3740175" y="2337753"/>
            <a:ext cx="1085884" cy="401903"/>
          </a:xfrm>
          <a:prstGeom prst="triangl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79A0C281-3EDA-E3E2-C243-D390AC6634E2}"/>
              </a:ext>
            </a:extLst>
          </p:cNvPr>
          <p:cNvSpPr/>
          <p:nvPr/>
        </p:nvSpPr>
        <p:spPr>
          <a:xfrm>
            <a:off x="473395" y="6581001"/>
            <a:ext cx="7239293" cy="276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8" name="テキスト ボックス 7">
            <a:extLst>
              <a:ext uri="{FF2B5EF4-FFF2-40B4-BE49-F238E27FC236}">
                <a16:creationId xmlns:a16="http://schemas.microsoft.com/office/drawing/2014/main" id="{AFACB1D4-814E-C58D-DC04-4AA954710686}"/>
              </a:ext>
            </a:extLst>
          </p:cNvPr>
          <p:cNvSpPr txBox="1"/>
          <p:nvPr/>
        </p:nvSpPr>
        <p:spPr>
          <a:xfrm>
            <a:off x="6378845" y="6554883"/>
            <a:ext cx="2108269" cy="276999"/>
          </a:xfrm>
          <a:prstGeom prst="rect">
            <a:avLst/>
          </a:prstGeom>
          <a:noFill/>
        </p:spPr>
        <p:txBody>
          <a:bodyPr wrap="none" rtlCol="0">
            <a:spAutoFit/>
          </a:bodyPr>
          <a:lstStyle/>
          <a:p>
            <a:r>
              <a:rPr lang="en-US" altLang="ja-JP" sz="1200" dirty="0">
                <a:latin typeface="BIZ UDPゴシック" panose="020B0400000000000000" pitchFamily="50" charset="-128"/>
                <a:ea typeface="BIZ UDPゴシック" panose="020B0400000000000000" pitchFamily="50" charset="-128"/>
              </a:rPr>
              <a:t>  Smile Rink SAPPORO </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05EFB20A-8C2D-EC1F-CDF0-00234745030E}"/>
              </a:ext>
            </a:extLst>
          </p:cNvPr>
          <p:cNvSpPr txBox="1"/>
          <p:nvPr/>
        </p:nvSpPr>
        <p:spPr>
          <a:xfrm>
            <a:off x="593932" y="6565521"/>
            <a:ext cx="2323072" cy="276999"/>
          </a:xfrm>
          <a:prstGeom prst="rect">
            <a:avLst/>
          </a:prstGeom>
          <a:noFill/>
        </p:spPr>
        <p:txBody>
          <a:bodyPr wrap="none" rtlCol="0">
            <a:spAutoFit/>
          </a:bodyPr>
          <a:lstStyle/>
          <a:p>
            <a:r>
              <a:rPr lang="en-US" altLang="ja-JP" sz="1200" dirty="0">
                <a:latin typeface="BIZ UDPゴシック" panose="020B0400000000000000" pitchFamily="50" charset="-128"/>
                <a:ea typeface="BIZ UDPゴシック" panose="020B0400000000000000" pitchFamily="50" charset="-128"/>
              </a:rPr>
              <a:t>Sapporo August Festival</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46AD058E-C532-75CC-EF65-7756BEB32D44}"/>
              </a:ext>
            </a:extLst>
          </p:cNvPr>
          <p:cNvSpPr txBox="1"/>
          <p:nvPr/>
        </p:nvSpPr>
        <p:spPr>
          <a:xfrm>
            <a:off x="3992135" y="6581000"/>
            <a:ext cx="1311578" cy="276999"/>
          </a:xfrm>
          <a:prstGeom prst="rect">
            <a:avLst/>
          </a:prstGeom>
          <a:noFill/>
        </p:spPr>
        <p:txBody>
          <a:bodyPr wrap="none" rtlCol="0">
            <a:spAutoFit/>
          </a:bodyPr>
          <a:lstStyle/>
          <a:p>
            <a:r>
              <a:rPr lang="en-US" altLang="ja-JP" sz="12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３</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３ </a:t>
            </a:r>
            <a:r>
              <a:rPr lang="en-US" altLang="ja-JP" sz="1200" dirty="0">
                <a:latin typeface="BIZ UDPゴシック" panose="020B0400000000000000" pitchFamily="50" charset="-128"/>
                <a:ea typeface="BIZ UDPゴシック" panose="020B0400000000000000" pitchFamily="50" charset="-128"/>
              </a:rPr>
              <a:t>Festival</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94ADEFA9-6AD8-6756-CEEA-ED0E79A14A77}"/>
              </a:ext>
            </a:extLst>
          </p:cNvPr>
          <p:cNvSpPr txBox="1"/>
          <p:nvPr/>
        </p:nvSpPr>
        <p:spPr>
          <a:xfrm>
            <a:off x="0" y="4304937"/>
            <a:ext cx="3901440" cy="369332"/>
          </a:xfrm>
          <a:prstGeom prst="rect">
            <a:avLst/>
          </a:prstGeom>
          <a:noFill/>
        </p:spPr>
        <p:txBody>
          <a:bodyPr wrap="square">
            <a:spAutoFit/>
          </a:bodyPr>
          <a:lstStyle/>
          <a:p>
            <a:r>
              <a:rPr lang="ja-JP" altLang="en-US" sz="1800" dirty="0">
                <a:solidFill>
                  <a:srgbClr val="002060"/>
                </a:solidFill>
                <a:latin typeface="BIZ UDPゴシック" panose="020B0400000000000000" pitchFamily="50" charset="-128"/>
                <a:ea typeface="BIZ UDPゴシック" panose="020B0400000000000000" pitchFamily="50" charset="-128"/>
                <a:cs typeface="メイリオ" pitchFamily="50" charset="-128"/>
              </a:rPr>
              <a:t>■</a:t>
            </a:r>
            <a:r>
              <a:rPr lang="en-US" altLang="ja-JP" sz="1800" dirty="0">
                <a:solidFill>
                  <a:srgbClr val="002060"/>
                </a:solidFill>
                <a:latin typeface="BIZ UDPゴシック" panose="020B0400000000000000" pitchFamily="50" charset="-128"/>
                <a:ea typeface="BIZ UDPゴシック" panose="020B0400000000000000" pitchFamily="50" charset="-128"/>
                <a:cs typeface="メイリオ" pitchFamily="50" charset="-128"/>
              </a:rPr>
              <a:t>How this area is used</a:t>
            </a:r>
          </a:p>
        </p:txBody>
      </p:sp>
      <p:sp>
        <p:nvSpPr>
          <p:cNvPr id="7" name="テキスト ボックス 6">
            <a:extLst>
              <a:ext uri="{FF2B5EF4-FFF2-40B4-BE49-F238E27FC236}">
                <a16:creationId xmlns:a16="http://schemas.microsoft.com/office/drawing/2014/main" id="{A7463F46-AAB7-5AF0-AF28-6273C199B83D}"/>
              </a:ext>
            </a:extLst>
          </p:cNvPr>
          <p:cNvSpPr txBox="1"/>
          <p:nvPr/>
        </p:nvSpPr>
        <p:spPr>
          <a:xfrm>
            <a:off x="-1" y="689858"/>
            <a:ext cx="6378846" cy="369332"/>
          </a:xfrm>
          <a:prstGeom prst="rect">
            <a:avLst/>
          </a:prstGeom>
          <a:noFill/>
        </p:spPr>
        <p:txBody>
          <a:bodyPr wrap="square">
            <a:spAutoFit/>
          </a:bodyPr>
          <a:lstStyle/>
          <a:p>
            <a:r>
              <a:rPr lang="ja-JP" altLang="en-US" sz="1800" dirty="0">
                <a:solidFill>
                  <a:srgbClr val="002060"/>
                </a:solidFill>
                <a:latin typeface="BIZ UDPゴシック" panose="020B0400000000000000" pitchFamily="50" charset="-128"/>
                <a:ea typeface="BIZ UDPゴシック" panose="020B0400000000000000" pitchFamily="50" charset="-128"/>
                <a:cs typeface="メイリオ" pitchFamily="50" charset="-128"/>
              </a:rPr>
              <a:t>■ </a:t>
            </a:r>
            <a:r>
              <a:rPr lang="en-US" altLang="ja-JP" sz="1800" dirty="0">
                <a:solidFill>
                  <a:srgbClr val="002060"/>
                </a:solidFill>
                <a:latin typeface="BIZ UDPゴシック" panose="020B0400000000000000" pitchFamily="50" charset="-128"/>
                <a:ea typeface="BIZ UDPゴシック" panose="020B0400000000000000" pitchFamily="50" charset="-128"/>
                <a:cs typeface="メイリオ" pitchFamily="50" charset="-128"/>
              </a:rPr>
              <a:t>Photos (before and after development)</a:t>
            </a:r>
          </a:p>
        </p:txBody>
      </p:sp>
      <p:pic>
        <p:nvPicPr>
          <p:cNvPr id="2" name="図 1" descr="スケートリンクにいる人たち&#10;&#10;中程度の精度で自動的に生成された説明">
            <a:extLst>
              <a:ext uri="{FF2B5EF4-FFF2-40B4-BE49-F238E27FC236}">
                <a16:creationId xmlns:a16="http://schemas.microsoft.com/office/drawing/2014/main" id="{271361C4-FD7B-E1F3-7F85-94BF682E65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9952" y="4738341"/>
            <a:ext cx="2798182" cy="1827180"/>
          </a:xfrm>
          <a:prstGeom prst="rect">
            <a:avLst/>
          </a:prstGeom>
        </p:spPr>
      </p:pic>
      <p:pic>
        <p:nvPicPr>
          <p:cNvPr id="12" name="図 11">
            <a:extLst>
              <a:ext uri="{FF2B5EF4-FFF2-40B4-BE49-F238E27FC236}">
                <a16:creationId xmlns:a16="http://schemas.microsoft.com/office/drawing/2014/main" id="{C5194DBD-B470-E54D-1D67-28219629E32E}"/>
              </a:ext>
            </a:extLst>
          </p:cNvPr>
          <p:cNvPicPr>
            <a:picLocks noChangeAspect="1"/>
          </p:cNvPicPr>
          <p:nvPr/>
        </p:nvPicPr>
        <p:blipFill>
          <a:blip r:embed="rId6"/>
          <a:stretch>
            <a:fillRect/>
          </a:stretch>
        </p:blipFill>
        <p:spPr>
          <a:xfrm>
            <a:off x="248332" y="4746081"/>
            <a:ext cx="2861864" cy="1827180"/>
          </a:xfrm>
          <a:prstGeom prst="rect">
            <a:avLst/>
          </a:prstGeom>
        </p:spPr>
      </p:pic>
      <p:pic>
        <p:nvPicPr>
          <p:cNvPr id="13" name="図 12">
            <a:extLst>
              <a:ext uri="{FF2B5EF4-FFF2-40B4-BE49-F238E27FC236}">
                <a16:creationId xmlns:a16="http://schemas.microsoft.com/office/drawing/2014/main" id="{E7E92A52-F4D1-3F17-A035-DCF542EAA8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6953" y="4753821"/>
            <a:ext cx="2841943" cy="1814360"/>
          </a:xfrm>
          <a:prstGeom prst="rect">
            <a:avLst/>
          </a:prstGeom>
        </p:spPr>
      </p:pic>
      <p:sp>
        <p:nvSpPr>
          <p:cNvPr id="15" name="テキスト ボックス 14">
            <a:extLst>
              <a:ext uri="{FF2B5EF4-FFF2-40B4-BE49-F238E27FC236}">
                <a16:creationId xmlns:a16="http://schemas.microsoft.com/office/drawing/2014/main" id="{A9FC46EA-ECC9-FE54-0588-3B31D75EBD52}"/>
              </a:ext>
            </a:extLst>
          </p:cNvPr>
          <p:cNvSpPr txBox="1"/>
          <p:nvPr/>
        </p:nvSpPr>
        <p:spPr>
          <a:xfrm>
            <a:off x="8775872" y="6484322"/>
            <a:ext cx="359394"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４</a:t>
            </a:r>
          </a:p>
        </p:txBody>
      </p:sp>
    </p:spTree>
    <p:extLst>
      <p:ext uri="{BB962C8B-B14F-4D97-AF65-F5344CB8AC3E}">
        <p14:creationId xmlns:p14="http://schemas.microsoft.com/office/powerpoint/2010/main" val="3823162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C1720558-3640-6688-601D-AE68F9A0C506}"/>
              </a:ext>
            </a:extLst>
          </p:cNvPr>
          <p:cNvSpPr txBox="1"/>
          <p:nvPr/>
        </p:nvSpPr>
        <p:spPr>
          <a:xfrm>
            <a:off x="8781393" y="958696"/>
            <a:ext cx="247905" cy="300082"/>
          </a:xfrm>
          <a:prstGeom prst="rect">
            <a:avLst/>
          </a:prstGeom>
          <a:noFill/>
        </p:spPr>
        <p:txBody>
          <a:bodyPr wrap="square" rtlCol="0">
            <a:spAutoFit/>
          </a:bodyPr>
          <a:lstStyle/>
          <a:p>
            <a:r>
              <a:rPr lang="ja-JP" altLang="en-US" sz="1350" b="1" dirty="0">
                <a:solidFill>
                  <a:schemeClr val="bg1"/>
                </a:solidFill>
                <a:latin typeface="BIZ UDPゴシック" panose="020B0400000000000000" pitchFamily="50" charset="-128"/>
                <a:ea typeface="BIZ UDPゴシック" panose="020B0400000000000000" pitchFamily="50" charset="-128"/>
              </a:rPr>
              <a:t>５</a:t>
            </a:r>
            <a:endParaRPr lang="en-US" altLang="ja-JP" sz="1350" b="1" dirty="0">
              <a:solidFill>
                <a:schemeClr val="bg1"/>
              </a:solidFill>
              <a:latin typeface="BIZ UDPゴシック" panose="020B0400000000000000" pitchFamily="50" charset="-128"/>
              <a:ea typeface="BIZ UDPゴシック" panose="020B0400000000000000" pitchFamily="50" charset="-128"/>
            </a:endParaRPr>
          </a:p>
        </p:txBody>
      </p:sp>
      <p:sp>
        <p:nvSpPr>
          <p:cNvPr id="3" name="テキスト ボックス 3">
            <a:extLst>
              <a:ext uri="{FF2B5EF4-FFF2-40B4-BE49-F238E27FC236}">
                <a16:creationId xmlns:a16="http://schemas.microsoft.com/office/drawing/2014/main" id="{4286CA28-1090-A106-D28C-FBB3F9B100E4}"/>
              </a:ext>
            </a:extLst>
          </p:cNvPr>
          <p:cNvSpPr txBox="1">
            <a:spLocks noChangeArrowheads="1"/>
          </p:cNvSpPr>
          <p:nvPr/>
        </p:nvSpPr>
        <p:spPr bwMode="auto">
          <a:xfrm>
            <a:off x="4798501" y="6457869"/>
            <a:ext cx="3977371"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600" dirty="0">
                <a:latin typeface="BIZ UDPゴシック" panose="020B0400000000000000" pitchFamily="50" charset="-128"/>
                <a:ea typeface="BIZ UDPゴシック" panose="020B0400000000000000" pitchFamily="50" charset="-128"/>
              </a:rPr>
              <a:t>Underground pedestrian network</a:t>
            </a:r>
            <a:endParaRPr lang="ja-JP" altLang="en-US" sz="1600" dirty="0">
              <a:latin typeface="BIZ UDPゴシック" panose="020B0400000000000000" pitchFamily="50" charset="-128"/>
              <a:ea typeface="BIZ UDPゴシック" panose="020B0400000000000000" pitchFamily="50" charset="-128"/>
            </a:endParaRPr>
          </a:p>
        </p:txBody>
      </p:sp>
      <p:sp>
        <p:nvSpPr>
          <p:cNvPr id="6" name="テキスト ボックス 3">
            <a:extLst>
              <a:ext uri="{FF2B5EF4-FFF2-40B4-BE49-F238E27FC236}">
                <a16:creationId xmlns:a16="http://schemas.microsoft.com/office/drawing/2014/main" id="{AF9DFA25-6406-86CE-63D7-98C9B9045DBC}"/>
              </a:ext>
            </a:extLst>
          </p:cNvPr>
          <p:cNvSpPr txBox="1">
            <a:spLocks noChangeArrowheads="1"/>
          </p:cNvSpPr>
          <p:nvPr/>
        </p:nvSpPr>
        <p:spPr bwMode="auto">
          <a:xfrm>
            <a:off x="571487" y="6263589"/>
            <a:ext cx="950901" cy="338554"/>
          </a:xfrm>
          <a:prstGeom prst="rect">
            <a:avLst/>
          </a:prstGeom>
          <a:noFill/>
          <a:ln>
            <a:noFill/>
          </a:ln>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600" dirty="0">
                <a:latin typeface="BIZ UDPゴシック" panose="020B0400000000000000" pitchFamily="50" charset="-128"/>
                <a:ea typeface="BIZ UDPゴシック" panose="020B0400000000000000" pitchFamily="50" charset="-128"/>
              </a:rPr>
              <a:t>Events</a:t>
            </a:r>
            <a:endParaRPr lang="ja-JP" altLang="en-US" sz="1600" dirty="0">
              <a:latin typeface="BIZ UDPゴシック" panose="020B0400000000000000" pitchFamily="50" charset="-128"/>
              <a:ea typeface="BIZ UDPゴシック" panose="020B0400000000000000" pitchFamily="50" charset="-128"/>
            </a:endParaRPr>
          </a:p>
        </p:txBody>
      </p:sp>
      <p:sp>
        <p:nvSpPr>
          <p:cNvPr id="8" name="テキスト ボックス 3">
            <a:extLst>
              <a:ext uri="{FF2B5EF4-FFF2-40B4-BE49-F238E27FC236}">
                <a16:creationId xmlns:a16="http://schemas.microsoft.com/office/drawing/2014/main" id="{C1DCF817-43A4-D630-1A3B-E27D714CEE3E}"/>
              </a:ext>
            </a:extLst>
          </p:cNvPr>
          <p:cNvSpPr txBox="1">
            <a:spLocks noChangeArrowheads="1"/>
          </p:cNvSpPr>
          <p:nvPr/>
        </p:nvSpPr>
        <p:spPr bwMode="auto">
          <a:xfrm>
            <a:off x="2652450" y="6235079"/>
            <a:ext cx="1805302" cy="584775"/>
          </a:xfrm>
          <a:prstGeom prst="rect">
            <a:avLst/>
          </a:prstGeom>
          <a:noFill/>
          <a:ln>
            <a:noFill/>
          </a:ln>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600" dirty="0">
                <a:latin typeface="BIZ UDPゴシック" panose="020B0400000000000000" pitchFamily="50" charset="-128"/>
                <a:ea typeface="BIZ UDPゴシック" panose="020B0400000000000000" pitchFamily="50" charset="-128"/>
              </a:rPr>
              <a:t>Connected to </a:t>
            </a:r>
          </a:p>
          <a:p>
            <a:pPr algn="ctr"/>
            <a:r>
              <a:rPr lang="en-US" altLang="ja-JP" sz="1600" dirty="0">
                <a:latin typeface="BIZ UDPゴシック" panose="020B0400000000000000" pitchFamily="50" charset="-128"/>
                <a:ea typeface="BIZ UDPゴシック" panose="020B0400000000000000" pitchFamily="50" charset="-128"/>
              </a:rPr>
              <a:t>buildings</a:t>
            </a:r>
            <a:endParaRPr lang="ja-JP" altLang="en-US" sz="1600" dirty="0">
              <a:latin typeface="BIZ UDPゴシック" panose="020B0400000000000000" pitchFamily="50" charset="-128"/>
              <a:ea typeface="BIZ UDPゴシック" panose="020B0400000000000000" pitchFamily="50" charset="-128"/>
            </a:endParaRPr>
          </a:p>
        </p:txBody>
      </p:sp>
      <p:pic>
        <p:nvPicPr>
          <p:cNvPr id="16" name="図 15">
            <a:extLst>
              <a:ext uri="{FF2B5EF4-FFF2-40B4-BE49-F238E27FC236}">
                <a16:creationId xmlns:a16="http://schemas.microsoft.com/office/drawing/2014/main" id="{E8649FFA-2340-8651-8EE6-3C6377B45CB2}"/>
              </a:ext>
            </a:extLst>
          </p:cNvPr>
          <p:cNvPicPr>
            <a:picLocks noChangeAspect="1"/>
          </p:cNvPicPr>
          <p:nvPr/>
        </p:nvPicPr>
        <p:blipFill>
          <a:blip r:embed="rId3"/>
          <a:stretch>
            <a:fillRect/>
          </a:stretch>
        </p:blipFill>
        <p:spPr>
          <a:xfrm>
            <a:off x="4882191" y="727656"/>
            <a:ext cx="4171635" cy="5778357"/>
          </a:xfrm>
          <a:prstGeom prst="rect">
            <a:avLst/>
          </a:prstGeom>
        </p:spPr>
      </p:pic>
      <p:cxnSp>
        <p:nvCxnSpPr>
          <p:cNvPr id="17" name="直線矢印コネクタ 16">
            <a:extLst>
              <a:ext uri="{FF2B5EF4-FFF2-40B4-BE49-F238E27FC236}">
                <a16:creationId xmlns:a16="http://schemas.microsoft.com/office/drawing/2014/main" id="{E0756F91-CF28-6DA2-6D41-DE1C367D7D97}"/>
              </a:ext>
            </a:extLst>
          </p:cNvPr>
          <p:cNvCxnSpPr>
            <a:cxnSpLocks/>
            <a:endCxn id="23" idx="1"/>
          </p:cNvCxnSpPr>
          <p:nvPr/>
        </p:nvCxnSpPr>
        <p:spPr>
          <a:xfrm>
            <a:off x="4857663" y="1854200"/>
            <a:ext cx="1191053" cy="95088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楕円 22">
            <a:extLst>
              <a:ext uri="{FF2B5EF4-FFF2-40B4-BE49-F238E27FC236}">
                <a16:creationId xmlns:a16="http://schemas.microsoft.com/office/drawing/2014/main" id="{ACA6AACB-61E0-FDB2-7FC0-CBDB30BE6028}"/>
              </a:ext>
            </a:extLst>
          </p:cNvPr>
          <p:cNvSpPr/>
          <p:nvPr/>
        </p:nvSpPr>
        <p:spPr>
          <a:xfrm>
            <a:off x="5970585" y="2602934"/>
            <a:ext cx="533514" cy="1380391"/>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 name="正方形/長方形 1">
            <a:extLst>
              <a:ext uri="{FF2B5EF4-FFF2-40B4-BE49-F238E27FC236}">
                <a16:creationId xmlns:a16="http://schemas.microsoft.com/office/drawing/2014/main" id="{157B27A3-EBF1-4C90-E747-94021666C650}"/>
              </a:ext>
            </a:extLst>
          </p:cNvPr>
          <p:cNvSpPr/>
          <p:nvPr/>
        </p:nvSpPr>
        <p:spPr>
          <a:xfrm>
            <a:off x="-8734" y="0"/>
            <a:ext cx="9144000" cy="63985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prstClr val="white"/>
                </a:solidFill>
                <a:latin typeface="BIZ UDPゴシック" panose="020B0400000000000000" pitchFamily="50" charset="-128"/>
                <a:ea typeface="BIZ UDPゴシック" panose="020B0400000000000000" pitchFamily="50" charset="-128"/>
              </a:rPr>
              <a:t> </a:t>
            </a:r>
            <a:r>
              <a:rPr lang="en-US" altLang="ja-JP" sz="2200" b="1" dirty="0">
                <a:solidFill>
                  <a:prstClr val="white"/>
                </a:solidFill>
                <a:latin typeface="BIZ UDPゴシック" panose="020B0400000000000000" pitchFamily="50" charset="-128"/>
                <a:ea typeface="BIZ UDPゴシック" panose="020B0400000000000000" pitchFamily="50" charset="-128"/>
              </a:rPr>
              <a:t>Case Example in Central Sapporo, </a:t>
            </a:r>
          </a:p>
          <a:p>
            <a:r>
              <a:rPr lang="ja-JP" altLang="en-US" sz="2200" b="1" dirty="0">
                <a:solidFill>
                  <a:prstClr val="white"/>
                </a:solidFill>
                <a:latin typeface="BIZ UDPゴシック" panose="020B0400000000000000" pitchFamily="50" charset="-128"/>
                <a:ea typeface="BIZ UDPゴシック" panose="020B0400000000000000" pitchFamily="50" charset="-128"/>
              </a:rPr>
              <a:t>“</a:t>
            </a:r>
            <a:r>
              <a:rPr lang="pl-PL" altLang="ja-JP" sz="2200" b="1" dirty="0">
                <a:solidFill>
                  <a:prstClr val="white"/>
                </a:solidFill>
                <a:latin typeface="BIZ UDPゴシック" panose="020B0400000000000000" pitchFamily="50" charset="-128"/>
                <a:ea typeface="BIZ UDPゴシック" panose="020B0400000000000000" pitchFamily="50" charset="-128"/>
              </a:rPr>
              <a:t>Sapporo Ekimae-dori Underground Walkway</a:t>
            </a:r>
            <a:r>
              <a:rPr lang="en-US" altLang="ja-JP" sz="2200" b="1" dirty="0">
                <a:solidFill>
                  <a:prstClr val="white"/>
                </a:solidFill>
                <a:latin typeface="BIZ UDPゴシック" panose="020B0400000000000000" pitchFamily="50" charset="-128"/>
                <a:ea typeface="BIZ UDPゴシック" panose="020B0400000000000000" pitchFamily="50" charset="-128"/>
              </a:rPr>
              <a:t>”</a:t>
            </a:r>
            <a:endParaRPr lang="ja-JP" altLang="en-US" sz="2200" b="1" dirty="0">
              <a:solidFill>
                <a:prstClr val="white"/>
              </a:solidFill>
              <a:latin typeface="BIZ UDPゴシック" panose="020B0400000000000000" pitchFamily="50" charset="-128"/>
              <a:ea typeface="BIZ UDPゴシック" panose="020B0400000000000000" pitchFamily="50" charset="-128"/>
            </a:endParaRPr>
          </a:p>
        </p:txBody>
      </p:sp>
      <p:pic>
        <p:nvPicPr>
          <p:cNvPr id="13" name="図 12">
            <a:extLst>
              <a:ext uri="{FF2B5EF4-FFF2-40B4-BE49-F238E27FC236}">
                <a16:creationId xmlns:a16="http://schemas.microsoft.com/office/drawing/2014/main" id="{576FCA6F-8300-E2F7-94F9-72523BD4E1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0496" y="37004"/>
            <a:ext cx="576000" cy="576000"/>
          </a:xfrm>
          <a:prstGeom prst="rect">
            <a:avLst/>
          </a:prstGeom>
        </p:spPr>
      </p:pic>
      <p:pic>
        <p:nvPicPr>
          <p:cNvPr id="15" name="図 14">
            <a:extLst>
              <a:ext uri="{FF2B5EF4-FFF2-40B4-BE49-F238E27FC236}">
                <a16:creationId xmlns:a16="http://schemas.microsoft.com/office/drawing/2014/main" id="{743FC97C-8A7A-2F3A-9688-03241A0C9102}"/>
              </a:ext>
            </a:extLst>
          </p:cNvPr>
          <p:cNvPicPr>
            <a:picLocks noChangeAspect="1"/>
          </p:cNvPicPr>
          <p:nvPr/>
        </p:nvPicPr>
        <p:blipFill>
          <a:blip r:embed="rId5"/>
          <a:stretch>
            <a:fillRect/>
          </a:stretch>
        </p:blipFill>
        <p:spPr>
          <a:xfrm>
            <a:off x="72671" y="791156"/>
            <a:ext cx="4784992" cy="3143908"/>
          </a:xfrm>
          <a:prstGeom prst="rect">
            <a:avLst/>
          </a:prstGeom>
          <a:ln w="19050">
            <a:solidFill>
              <a:srgbClr val="002060"/>
            </a:solidFill>
          </a:ln>
        </p:spPr>
      </p:pic>
      <p:pic>
        <p:nvPicPr>
          <p:cNvPr id="25" name="図 24">
            <a:extLst>
              <a:ext uri="{FF2B5EF4-FFF2-40B4-BE49-F238E27FC236}">
                <a16:creationId xmlns:a16="http://schemas.microsoft.com/office/drawing/2014/main" id="{2B2B42F4-305F-A1D3-7CA9-0521160D9AE9}"/>
              </a:ext>
            </a:extLst>
          </p:cNvPr>
          <p:cNvPicPr>
            <a:picLocks noChangeAspect="1"/>
          </p:cNvPicPr>
          <p:nvPr/>
        </p:nvPicPr>
        <p:blipFill>
          <a:blip r:embed="rId6"/>
          <a:stretch>
            <a:fillRect/>
          </a:stretch>
        </p:blipFill>
        <p:spPr>
          <a:xfrm>
            <a:off x="72671" y="4591537"/>
            <a:ext cx="2241126" cy="1672052"/>
          </a:xfrm>
          <a:prstGeom prst="rect">
            <a:avLst/>
          </a:prstGeom>
        </p:spPr>
      </p:pic>
      <p:pic>
        <p:nvPicPr>
          <p:cNvPr id="27" name="図 26">
            <a:extLst>
              <a:ext uri="{FF2B5EF4-FFF2-40B4-BE49-F238E27FC236}">
                <a16:creationId xmlns:a16="http://schemas.microsoft.com/office/drawing/2014/main" id="{4EE98282-104C-C292-BB11-0986092F49F0}"/>
              </a:ext>
            </a:extLst>
          </p:cNvPr>
          <p:cNvPicPr>
            <a:picLocks noChangeAspect="1"/>
          </p:cNvPicPr>
          <p:nvPr/>
        </p:nvPicPr>
        <p:blipFill>
          <a:blip r:embed="rId7"/>
          <a:stretch>
            <a:fillRect/>
          </a:stretch>
        </p:blipFill>
        <p:spPr>
          <a:xfrm>
            <a:off x="2355828" y="4601679"/>
            <a:ext cx="2501835" cy="1672052"/>
          </a:xfrm>
          <a:prstGeom prst="rect">
            <a:avLst/>
          </a:prstGeom>
        </p:spPr>
      </p:pic>
      <p:sp>
        <p:nvSpPr>
          <p:cNvPr id="28" name="テキスト ボックス 27">
            <a:extLst>
              <a:ext uri="{FF2B5EF4-FFF2-40B4-BE49-F238E27FC236}">
                <a16:creationId xmlns:a16="http://schemas.microsoft.com/office/drawing/2014/main" id="{54A47574-00EA-EDAD-5ED8-60F40890ED4E}"/>
              </a:ext>
            </a:extLst>
          </p:cNvPr>
          <p:cNvSpPr txBox="1"/>
          <p:nvPr/>
        </p:nvSpPr>
        <p:spPr>
          <a:xfrm>
            <a:off x="847087" y="3945206"/>
            <a:ext cx="3236159" cy="646331"/>
          </a:xfrm>
          <a:prstGeom prst="rect">
            <a:avLst/>
          </a:prstGeom>
          <a:noFill/>
        </p:spPr>
        <p:txBody>
          <a:bodyPr wrap="square" rtlCol="0">
            <a:spAutoFit/>
          </a:bodyPr>
          <a:lstStyle/>
          <a:p>
            <a:r>
              <a:rPr lang="en-US" altLang="ja-JP" dirty="0">
                <a:latin typeface="BIZ UDPゴシック" panose="020B0400000000000000" pitchFamily="50" charset="-128"/>
                <a:ea typeface="BIZ UDPゴシック" panose="020B0400000000000000" pitchFamily="50" charset="-128"/>
              </a:rPr>
              <a:t>Sapporo </a:t>
            </a:r>
            <a:r>
              <a:rPr lang="en-US" altLang="ja-JP" dirty="0" err="1">
                <a:latin typeface="BIZ UDPゴシック" panose="020B0400000000000000" pitchFamily="50" charset="-128"/>
                <a:ea typeface="BIZ UDPゴシック" panose="020B0400000000000000" pitchFamily="50" charset="-128"/>
              </a:rPr>
              <a:t>Ekimae-dori</a:t>
            </a:r>
            <a:r>
              <a:rPr lang="en-US" altLang="ja-JP" dirty="0">
                <a:latin typeface="BIZ UDPゴシック" panose="020B0400000000000000" pitchFamily="50" charset="-128"/>
                <a:ea typeface="BIZ UDPゴシック" panose="020B0400000000000000" pitchFamily="50" charset="-128"/>
              </a:rPr>
              <a:t> Underground Walkway</a:t>
            </a:r>
            <a:endParaRPr kumimoji="1" lang="ja-JP" altLang="en-US" dirty="0">
              <a:latin typeface="BIZ UDPゴシック" panose="020B0400000000000000" pitchFamily="50" charset="-128"/>
              <a:ea typeface="BIZ UDPゴシック" panose="020B0400000000000000" pitchFamily="50" charset="-128"/>
            </a:endParaRPr>
          </a:p>
        </p:txBody>
      </p:sp>
      <p:cxnSp>
        <p:nvCxnSpPr>
          <p:cNvPr id="5" name="直線矢印コネクタ 4">
            <a:extLst>
              <a:ext uri="{FF2B5EF4-FFF2-40B4-BE49-F238E27FC236}">
                <a16:creationId xmlns:a16="http://schemas.microsoft.com/office/drawing/2014/main" id="{8FB0DD4F-5F00-C1F7-D179-4ED253547C81}"/>
              </a:ext>
            </a:extLst>
          </p:cNvPr>
          <p:cNvCxnSpPr/>
          <p:nvPr/>
        </p:nvCxnSpPr>
        <p:spPr>
          <a:xfrm>
            <a:off x="6662057" y="2602934"/>
            <a:ext cx="0" cy="133213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D7BCFA2C-F400-7788-7A33-9A90333F93B3}"/>
              </a:ext>
            </a:extLst>
          </p:cNvPr>
          <p:cNvSpPr txBox="1"/>
          <p:nvPr/>
        </p:nvSpPr>
        <p:spPr>
          <a:xfrm>
            <a:off x="6736222" y="3071557"/>
            <a:ext cx="780983" cy="261610"/>
          </a:xfrm>
          <a:prstGeom prst="rect">
            <a:avLst/>
          </a:prstGeom>
          <a:solidFill>
            <a:schemeClr val="bg1"/>
          </a:solidFill>
          <a:ln>
            <a:solidFill>
              <a:schemeClr val="tx1"/>
            </a:solidFill>
          </a:ln>
        </p:spPr>
        <p:txBody>
          <a:bodyPr wrap="none" rtlCol="0">
            <a:spAutoFit/>
          </a:bodyPr>
          <a:lstStyle/>
          <a:p>
            <a:r>
              <a:rPr kumimoji="1" lang="ja-JP" altLang="en-US" sz="1100" dirty="0">
                <a:latin typeface="BIZ UDPゴシック" panose="020B0400000000000000" pitchFamily="50" charset="-128"/>
                <a:ea typeface="BIZ UDPゴシック" panose="020B0400000000000000" pitchFamily="50" charset="-128"/>
              </a:rPr>
              <a:t>約</a:t>
            </a:r>
            <a:r>
              <a:rPr kumimoji="1" lang="en-US" altLang="ja-JP" sz="1100" dirty="0">
                <a:latin typeface="BIZ UDPゴシック" panose="020B0400000000000000" pitchFamily="50" charset="-128"/>
                <a:ea typeface="BIZ UDPゴシック" panose="020B0400000000000000" pitchFamily="50" charset="-128"/>
              </a:rPr>
              <a:t>520m</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F87F49A3-73DD-2C1F-DB23-906F8D2B185D}"/>
              </a:ext>
            </a:extLst>
          </p:cNvPr>
          <p:cNvSpPr txBox="1"/>
          <p:nvPr/>
        </p:nvSpPr>
        <p:spPr>
          <a:xfrm>
            <a:off x="8775872" y="6484322"/>
            <a:ext cx="359394"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５</a:t>
            </a:r>
          </a:p>
        </p:txBody>
      </p:sp>
    </p:spTree>
    <p:extLst>
      <p:ext uri="{BB962C8B-B14F-4D97-AF65-F5344CB8AC3E}">
        <p14:creationId xmlns:p14="http://schemas.microsoft.com/office/powerpoint/2010/main" val="3772334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57B27A3-EBF1-4C90-E747-94021666C650}"/>
              </a:ext>
            </a:extLst>
          </p:cNvPr>
          <p:cNvSpPr/>
          <p:nvPr/>
        </p:nvSpPr>
        <p:spPr>
          <a:xfrm>
            <a:off x="0" y="0"/>
            <a:ext cx="9144000" cy="80752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prstClr val="white"/>
                </a:solidFill>
                <a:latin typeface="BIZ UDPゴシック" panose="020B0400000000000000" pitchFamily="50" charset="-128"/>
                <a:ea typeface="BIZ UDPゴシック" panose="020B0400000000000000" pitchFamily="50" charset="-128"/>
              </a:rPr>
              <a:t> </a:t>
            </a:r>
            <a:r>
              <a:rPr lang="en-US" altLang="ja-JP" sz="2200" b="1" dirty="0">
                <a:solidFill>
                  <a:prstClr val="white"/>
                </a:solidFill>
                <a:latin typeface="BIZ UDPゴシック" panose="020B0400000000000000" pitchFamily="50" charset="-128"/>
                <a:ea typeface="BIZ UDPゴシック" panose="020B0400000000000000" pitchFamily="50" charset="-128"/>
              </a:rPr>
              <a:t>Case Example in Central Sapporo, </a:t>
            </a:r>
          </a:p>
          <a:p>
            <a:r>
              <a:rPr lang="en-US" altLang="ja-JP" sz="2200" b="1" dirty="0">
                <a:solidFill>
                  <a:prstClr val="white"/>
                </a:solidFill>
                <a:latin typeface="BIZ UDPゴシック" panose="020B0400000000000000" pitchFamily="50" charset="-128"/>
                <a:ea typeface="BIZ UDPゴシック" panose="020B0400000000000000" pitchFamily="50" charset="-128"/>
              </a:rPr>
              <a:t>“COCONO</a:t>
            </a:r>
            <a:r>
              <a:rPr lang="ja-JP" altLang="en-US" sz="2200" b="1" dirty="0">
                <a:solidFill>
                  <a:prstClr val="white"/>
                </a:solidFill>
                <a:latin typeface="BIZ UDPゴシック" panose="020B0400000000000000" pitchFamily="50" charset="-128"/>
                <a:ea typeface="BIZ UDPゴシック" panose="020B0400000000000000" pitchFamily="50" charset="-128"/>
              </a:rPr>
              <a:t> </a:t>
            </a:r>
            <a:r>
              <a:rPr lang="en-US" altLang="ja-JP" sz="2200" b="1" dirty="0">
                <a:solidFill>
                  <a:prstClr val="white"/>
                </a:solidFill>
                <a:latin typeface="BIZ UDPゴシック" panose="020B0400000000000000" pitchFamily="50" charset="-128"/>
                <a:ea typeface="BIZ UDPゴシック" panose="020B0400000000000000" pitchFamily="50" charset="-128"/>
              </a:rPr>
              <a:t>SUSUKINO”</a:t>
            </a:r>
            <a:endParaRPr lang="ja-JP" altLang="en-US" sz="2200" b="1" dirty="0">
              <a:solidFill>
                <a:prstClr val="white"/>
              </a:solidFill>
              <a:latin typeface="BIZ UDPゴシック" panose="020B0400000000000000" pitchFamily="50" charset="-128"/>
              <a:ea typeface="BIZ UDPゴシック" panose="020B0400000000000000" pitchFamily="50" charset="-128"/>
            </a:endParaRPr>
          </a:p>
        </p:txBody>
      </p:sp>
      <p:pic>
        <p:nvPicPr>
          <p:cNvPr id="13" name="図 12">
            <a:extLst>
              <a:ext uri="{FF2B5EF4-FFF2-40B4-BE49-F238E27FC236}">
                <a16:creationId xmlns:a16="http://schemas.microsoft.com/office/drawing/2014/main" id="{576FCA6F-8300-E2F7-94F9-72523BD4E1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0496" y="37004"/>
            <a:ext cx="576000" cy="576000"/>
          </a:xfrm>
          <a:prstGeom prst="rect">
            <a:avLst/>
          </a:prstGeom>
        </p:spPr>
      </p:pic>
      <p:pic>
        <p:nvPicPr>
          <p:cNvPr id="4" name="図 3">
            <a:extLst>
              <a:ext uri="{FF2B5EF4-FFF2-40B4-BE49-F238E27FC236}">
                <a16:creationId xmlns:a16="http://schemas.microsoft.com/office/drawing/2014/main" id="{BD899FB5-2D39-1567-2628-A16249705046}"/>
              </a:ext>
            </a:extLst>
          </p:cNvPr>
          <p:cNvPicPr>
            <a:picLocks noChangeAspect="1"/>
          </p:cNvPicPr>
          <p:nvPr/>
        </p:nvPicPr>
        <p:blipFill>
          <a:blip r:embed="rId4"/>
          <a:stretch>
            <a:fillRect/>
          </a:stretch>
        </p:blipFill>
        <p:spPr>
          <a:xfrm>
            <a:off x="55859" y="2362206"/>
            <a:ext cx="4712734" cy="3129449"/>
          </a:xfrm>
          <a:prstGeom prst="rect">
            <a:avLst/>
          </a:prstGeom>
        </p:spPr>
      </p:pic>
      <p:pic>
        <p:nvPicPr>
          <p:cNvPr id="7" name="図 6" descr="店の天井からぶら下がっている&#10;&#10;中程度の精度で自動的に生成された説明">
            <a:extLst>
              <a:ext uri="{FF2B5EF4-FFF2-40B4-BE49-F238E27FC236}">
                <a16:creationId xmlns:a16="http://schemas.microsoft.com/office/drawing/2014/main" id="{824ECBDB-FEE7-DF77-CE39-44E2B1F284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4328" y="2362206"/>
            <a:ext cx="4172168" cy="3129449"/>
          </a:xfrm>
          <a:prstGeom prst="rect">
            <a:avLst/>
          </a:prstGeom>
        </p:spPr>
      </p:pic>
      <p:sp>
        <p:nvSpPr>
          <p:cNvPr id="11" name="テキスト ボックス 10">
            <a:extLst>
              <a:ext uri="{FF2B5EF4-FFF2-40B4-BE49-F238E27FC236}">
                <a16:creationId xmlns:a16="http://schemas.microsoft.com/office/drawing/2014/main" id="{98665854-D416-881A-6F4B-75E1D3CE9DCD}"/>
              </a:ext>
            </a:extLst>
          </p:cNvPr>
          <p:cNvSpPr txBox="1"/>
          <p:nvPr/>
        </p:nvSpPr>
        <p:spPr>
          <a:xfrm>
            <a:off x="114702" y="942119"/>
            <a:ext cx="8975399" cy="1200329"/>
          </a:xfrm>
          <a:prstGeom prst="rect">
            <a:avLst/>
          </a:prstGeom>
          <a:noFill/>
        </p:spPr>
        <p:txBody>
          <a:bodyPr wrap="square" rtlCol="0">
            <a:spAutoFit/>
          </a:bodyPr>
          <a:lstStyle/>
          <a:p>
            <a:pPr marL="257175" indent="-257175">
              <a:buFont typeface="Arial" panose="020B0604020202020204" pitchFamily="34" charset="0"/>
              <a:buChar char="•"/>
            </a:pPr>
            <a:r>
              <a:rPr lang="en-US" altLang="ja-JP" b="1" dirty="0" err="1">
                <a:solidFill>
                  <a:srgbClr val="002060"/>
                </a:solidFill>
                <a:latin typeface="BIZ UDPゴシック" panose="020B0400000000000000" pitchFamily="50" charset="-128"/>
                <a:ea typeface="BIZ UDPゴシック" panose="020B0400000000000000" pitchFamily="50" charset="-128"/>
              </a:rPr>
              <a:t>Cocono</a:t>
            </a:r>
            <a:r>
              <a:rPr lang="en-US" altLang="ja-JP" b="1" dirty="0">
                <a:solidFill>
                  <a:srgbClr val="002060"/>
                </a:solidFill>
                <a:latin typeface="BIZ UDPゴシック" panose="020B0400000000000000" pitchFamily="50" charset="-128"/>
                <a:ea typeface="BIZ UDPゴシック" panose="020B0400000000000000" pitchFamily="50" charset="-128"/>
              </a:rPr>
              <a:t> </a:t>
            </a:r>
            <a:r>
              <a:rPr lang="en-US" altLang="ja-JP" b="1" dirty="0" err="1">
                <a:solidFill>
                  <a:srgbClr val="002060"/>
                </a:solidFill>
                <a:latin typeface="BIZ UDPゴシック" panose="020B0400000000000000" pitchFamily="50" charset="-128"/>
                <a:ea typeface="BIZ UDPゴシック" panose="020B0400000000000000" pitchFamily="50" charset="-128"/>
              </a:rPr>
              <a:t>Susukino</a:t>
            </a:r>
            <a:r>
              <a:rPr lang="en-US" altLang="ja-JP" b="1" dirty="0">
                <a:solidFill>
                  <a:srgbClr val="002060"/>
                </a:solidFill>
                <a:latin typeface="BIZ UDPゴシック" panose="020B0400000000000000" pitchFamily="50" charset="-128"/>
                <a:ea typeface="BIZ UDPゴシック" panose="020B0400000000000000" pitchFamily="50" charset="-128"/>
              </a:rPr>
              <a:t> opened in the center of the </a:t>
            </a:r>
            <a:r>
              <a:rPr lang="en-US" altLang="ja-JP" b="1" dirty="0" err="1">
                <a:solidFill>
                  <a:srgbClr val="002060"/>
                </a:solidFill>
                <a:latin typeface="BIZ UDPゴシック" panose="020B0400000000000000" pitchFamily="50" charset="-128"/>
                <a:ea typeface="BIZ UDPゴシック" panose="020B0400000000000000" pitchFamily="50" charset="-128"/>
              </a:rPr>
              <a:t>Susukino</a:t>
            </a:r>
            <a:r>
              <a:rPr lang="en-US" altLang="ja-JP" b="1" dirty="0">
                <a:solidFill>
                  <a:srgbClr val="002060"/>
                </a:solidFill>
                <a:latin typeface="BIZ UDPゴシック" panose="020B0400000000000000" pitchFamily="50" charset="-128"/>
                <a:ea typeface="BIZ UDPゴシック" panose="020B0400000000000000" pitchFamily="50" charset="-128"/>
              </a:rPr>
              <a:t> area in September 2023.</a:t>
            </a:r>
          </a:p>
          <a:p>
            <a:pPr marL="257175" indent="-257175">
              <a:buFont typeface="Arial" panose="020B0604020202020204" pitchFamily="34" charset="0"/>
              <a:buChar char="•"/>
            </a:pPr>
            <a:r>
              <a:rPr lang="en-US" altLang="ja-JP" b="1" dirty="0">
                <a:solidFill>
                  <a:srgbClr val="002060"/>
                </a:solidFill>
                <a:latin typeface="BIZ UDPゴシック" panose="020B0400000000000000" pitchFamily="50" charset="-128"/>
                <a:ea typeface="BIZ UDPゴシック" panose="020B0400000000000000" pitchFamily="50" charset="-128"/>
              </a:rPr>
              <a:t>There is a bus waiting area in the building which anybody can use so that they can use public transportation safely even in winter.</a:t>
            </a:r>
          </a:p>
        </p:txBody>
      </p:sp>
      <p:sp>
        <p:nvSpPr>
          <p:cNvPr id="18" name="テキスト ボックス 17">
            <a:extLst>
              <a:ext uri="{FF2B5EF4-FFF2-40B4-BE49-F238E27FC236}">
                <a16:creationId xmlns:a16="http://schemas.microsoft.com/office/drawing/2014/main" id="{9A325EA5-67C1-7228-8BE9-167E32C18D2A}"/>
              </a:ext>
            </a:extLst>
          </p:cNvPr>
          <p:cNvSpPr txBox="1"/>
          <p:nvPr/>
        </p:nvSpPr>
        <p:spPr>
          <a:xfrm>
            <a:off x="4765283" y="5491655"/>
            <a:ext cx="4375408" cy="369332"/>
          </a:xfrm>
          <a:prstGeom prst="rect">
            <a:avLst/>
          </a:prstGeom>
          <a:noFill/>
        </p:spPr>
        <p:txBody>
          <a:bodyPr wrap="square" rtlCol="0">
            <a:spAutoFit/>
          </a:bodyPr>
          <a:lstStyle/>
          <a:p>
            <a:pPr algn="ctr"/>
            <a:r>
              <a:rPr lang="en-US" altLang="ja-JP" dirty="0">
                <a:latin typeface="BIZ UDPゴシック" panose="020B0400000000000000" pitchFamily="50" charset="-128"/>
                <a:ea typeface="BIZ UDPゴシック" panose="020B0400000000000000" pitchFamily="50" charset="-128"/>
              </a:rPr>
              <a:t>Bus waiting area in the building</a:t>
            </a:r>
            <a:endParaRPr kumimoji="1" lang="ja-JP" altLang="en-US" dirty="0">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65131314-142A-8002-F3E0-D4201CFFD3B9}"/>
              </a:ext>
            </a:extLst>
          </p:cNvPr>
          <p:cNvSpPr txBox="1"/>
          <p:nvPr/>
        </p:nvSpPr>
        <p:spPr>
          <a:xfrm>
            <a:off x="10887" y="5491655"/>
            <a:ext cx="4757706" cy="646331"/>
          </a:xfrm>
          <a:prstGeom prst="rect">
            <a:avLst/>
          </a:prstGeom>
          <a:noFill/>
        </p:spPr>
        <p:txBody>
          <a:bodyPr wrap="square" rtlCol="0">
            <a:spAutoFit/>
          </a:bodyPr>
          <a:lstStyle/>
          <a:p>
            <a:pPr algn="ctr"/>
            <a:r>
              <a:rPr lang="en-US" altLang="ja-JP" dirty="0">
                <a:latin typeface="BIZ UDPゴシック" panose="020B0400000000000000" pitchFamily="50" charset="-128"/>
                <a:ea typeface="BIZ UDPゴシック" panose="020B0400000000000000" pitchFamily="50" charset="-128"/>
              </a:rPr>
              <a:t>COCONO SUSUKINO</a:t>
            </a:r>
          </a:p>
          <a:p>
            <a:pPr algn="ct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shopping complex</a:t>
            </a:r>
            <a:r>
              <a:rPr lang="ja-JP" altLang="en-US" dirty="0">
                <a:latin typeface="BIZ UDPゴシック" panose="020B0400000000000000" pitchFamily="50" charset="-128"/>
                <a:ea typeface="BIZ UDPゴシック" panose="020B0400000000000000" pitchFamily="50" charset="-128"/>
              </a:rPr>
              <a:t>） </a:t>
            </a:r>
            <a:endParaRPr kumimoji="1" lang="ja-JP" altLang="en-US" dirty="0">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3EDA3799-83A1-5B7D-B1DF-47054582E946}"/>
              </a:ext>
            </a:extLst>
          </p:cNvPr>
          <p:cNvSpPr txBox="1"/>
          <p:nvPr/>
        </p:nvSpPr>
        <p:spPr>
          <a:xfrm>
            <a:off x="8775872" y="6484322"/>
            <a:ext cx="359394"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６</a:t>
            </a:r>
          </a:p>
        </p:txBody>
      </p:sp>
    </p:spTree>
    <p:extLst>
      <p:ext uri="{BB962C8B-B14F-4D97-AF65-F5344CB8AC3E}">
        <p14:creationId xmlns:p14="http://schemas.microsoft.com/office/powerpoint/2010/main" val="917980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吹き出し: 角を丸めた四角形 25">
            <a:extLst>
              <a:ext uri="{FF2B5EF4-FFF2-40B4-BE49-F238E27FC236}">
                <a16:creationId xmlns:a16="http://schemas.microsoft.com/office/drawing/2014/main" id="{9BC8A9E1-3F36-A563-2CC6-F95C1B17222F}"/>
              </a:ext>
            </a:extLst>
          </p:cNvPr>
          <p:cNvSpPr/>
          <p:nvPr/>
        </p:nvSpPr>
        <p:spPr>
          <a:xfrm>
            <a:off x="3216325" y="4757529"/>
            <a:ext cx="5475730" cy="1167989"/>
          </a:xfrm>
          <a:prstGeom prst="wedgeRoundRectCallout">
            <a:avLst>
              <a:gd name="adj1" fmla="val -6648"/>
              <a:gd name="adj2" fmla="val -68030"/>
              <a:gd name="adj3" fmla="val 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9" name="テキスト ボックス 8">
            <a:extLst>
              <a:ext uri="{FF2B5EF4-FFF2-40B4-BE49-F238E27FC236}">
                <a16:creationId xmlns:a16="http://schemas.microsoft.com/office/drawing/2014/main" id="{C1720558-3640-6688-601D-AE68F9A0C506}"/>
              </a:ext>
            </a:extLst>
          </p:cNvPr>
          <p:cNvSpPr txBox="1"/>
          <p:nvPr/>
        </p:nvSpPr>
        <p:spPr>
          <a:xfrm>
            <a:off x="8781393" y="958696"/>
            <a:ext cx="247905" cy="300082"/>
          </a:xfrm>
          <a:prstGeom prst="rect">
            <a:avLst/>
          </a:prstGeom>
          <a:noFill/>
        </p:spPr>
        <p:txBody>
          <a:bodyPr wrap="square" rtlCol="0">
            <a:spAutoFit/>
          </a:bodyPr>
          <a:lstStyle/>
          <a:p>
            <a:r>
              <a:rPr kumimoji="1" lang="ja-JP" altLang="en-US" sz="1350" b="1" dirty="0">
                <a:solidFill>
                  <a:schemeClr val="bg1"/>
                </a:solidFill>
                <a:latin typeface="BIZ UDPゴシック" panose="020B0400000000000000" pitchFamily="50" charset="-128"/>
                <a:ea typeface="BIZ UDPゴシック" panose="020B0400000000000000" pitchFamily="50" charset="-128"/>
              </a:rPr>
              <a:t>３</a:t>
            </a:r>
          </a:p>
        </p:txBody>
      </p:sp>
      <p:sp>
        <p:nvSpPr>
          <p:cNvPr id="25" name="テキスト ボックス 24">
            <a:extLst>
              <a:ext uri="{FF2B5EF4-FFF2-40B4-BE49-F238E27FC236}">
                <a16:creationId xmlns:a16="http://schemas.microsoft.com/office/drawing/2014/main" id="{44E25693-1FA1-EEC9-8E32-3395C792CBFB}"/>
              </a:ext>
            </a:extLst>
          </p:cNvPr>
          <p:cNvSpPr txBox="1"/>
          <p:nvPr/>
        </p:nvSpPr>
        <p:spPr>
          <a:xfrm>
            <a:off x="114702" y="836164"/>
            <a:ext cx="8975399" cy="923330"/>
          </a:xfrm>
          <a:prstGeom prst="rect">
            <a:avLst/>
          </a:prstGeom>
          <a:noFill/>
        </p:spPr>
        <p:txBody>
          <a:bodyPr wrap="square" rtlCol="0">
            <a:spAutoFit/>
          </a:bodyPr>
          <a:lstStyle/>
          <a:p>
            <a:pPr marL="257175" indent="-257175">
              <a:buFont typeface="Arial" panose="020B0604020202020204" pitchFamily="34" charset="0"/>
              <a:buChar char="•"/>
            </a:pPr>
            <a:r>
              <a:rPr lang="en-US" altLang="ja-JP" b="1" dirty="0">
                <a:solidFill>
                  <a:srgbClr val="002060"/>
                </a:solidFill>
                <a:latin typeface="BIZ UDPゴシック" panose="020B0400000000000000" pitchFamily="50" charset="-128"/>
                <a:ea typeface="BIZ UDPゴシック" panose="020B0400000000000000" pitchFamily="50" charset="-128"/>
              </a:rPr>
              <a:t>“The 2nd Sapporo City Development Strategy Vision” was established as Sapporo’s comprehensive plan in 2022.</a:t>
            </a:r>
          </a:p>
          <a:p>
            <a:pPr marL="257175" indent="-257175">
              <a:buFont typeface="Arial" panose="020B0604020202020204" pitchFamily="34" charset="0"/>
              <a:buChar char="•"/>
            </a:pPr>
            <a:r>
              <a:rPr lang="en-US" altLang="ja-JP" b="1" dirty="0">
                <a:solidFill>
                  <a:srgbClr val="002060"/>
                </a:solidFill>
                <a:latin typeface="BIZ UDPゴシック" panose="020B0400000000000000" pitchFamily="50" charset="-128"/>
                <a:ea typeface="BIZ UDPゴシック" panose="020B0400000000000000" pitchFamily="50" charset="-128"/>
              </a:rPr>
              <a:t>Promotion of a walkable city was one of its priority measures.</a:t>
            </a:r>
            <a:endParaRPr lang="ja-JP" altLang="en-US" b="1" dirty="0">
              <a:solidFill>
                <a:srgbClr val="002060"/>
              </a:solidFill>
              <a:latin typeface="BIZ UDPゴシック" panose="020B0400000000000000" pitchFamily="50" charset="-128"/>
              <a:ea typeface="BIZ UDPゴシック" panose="020B0400000000000000" pitchFamily="50" charset="-128"/>
            </a:endParaRPr>
          </a:p>
        </p:txBody>
      </p:sp>
      <p:pic>
        <p:nvPicPr>
          <p:cNvPr id="5" name="図 4">
            <a:extLst>
              <a:ext uri="{FF2B5EF4-FFF2-40B4-BE49-F238E27FC236}">
                <a16:creationId xmlns:a16="http://schemas.microsoft.com/office/drawing/2014/main" id="{A0583492-7750-4A4C-9F59-2CE2FECA575C}"/>
              </a:ext>
            </a:extLst>
          </p:cNvPr>
          <p:cNvPicPr>
            <a:picLocks noChangeAspect="1"/>
          </p:cNvPicPr>
          <p:nvPr/>
        </p:nvPicPr>
        <p:blipFill>
          <a:blip r:embed="rId3"/>
          <a:stretch>
            <a:fillRect/>
          </a:stretch>
        </p:blipFill>
        <p:spPr>
          <a:xfrm>
            <a:off x="483510" y="1939674"/>
            <a:ext cx="2601925" cy="3692767"/>
          </a:xfrm>
          <a:prstGeom prst="rect">
            <a:avLst/>
          </a:prstGeom>
        </p:spPr>
      </p:pic>
      <p:sp>
        <p:nvSpPr>
          <p:cNvPr id="6" name="テキスト ボックス 5">
            <a:extLst>
              <a:ext uri="{FF2B5EF4-FFF2-40B4-BE49-F238E27FC236}">
                <a16:creationId xmlns:a16="http://schemas.microsoft.com/office/drawing/2014/main" id="{00FBDC9E-5684-9404-DEDF-20693D747F5D}"/>
              </a:ext>
            </a:extLst>
          </p:cNvPr>
          <p:cNvSpPr txBox="1"/>
          <p:nvPr/>
        </p:nvSpPr>
        <p:spPr>
          <a:xfrm flipH="1">
            <a:off x="365165" y="5621092"/>
            <a:ext cx="2851160" cy="461665"/>
          </a:xfrm>
          <a:prstGeom prst="rect">
            <a:avLst/>
          </a:prstGeom>
          <a:noFill/>
        </p:spPr>
        <p:txBody>
          <a:bodyPr wrap="square" rtlCol="0">
            <a:spAutoFit/>
          </a:bodyPr>
          <a:lstStyle/>
          <a:p>
            <a:r>
              <a:rPr kumimoji="1" lang="en-US" altLang="ja-JP" sz="1200" dirty="0">
                <a:latin typeface="BIZ UDPゴシック" panose="020B0400000000000000" pitchFamily="50" charset="-128"/>
                <a:ea typeface="BIZ UDPゴシック" panose="020B0400000000000000" pitchFamily="50" charset="-128"/>
              </a:rPr>
              <a:t>Comprehensive Plan of Sapporo (FY2022-2031)</a:t>
            </a:r>
          </a:p>
        </p:txBody>
      </p:sp>
      <p:sp>
        <p:nvSpPr>
          <p:cNvPr id="8" name="テキスト ボックス 7">
            <a:extLst>
              <a:ext uri="{FF2B5EF4-FFF2-40B4-BE49-F238E27FC236}">
                <a16:creationId xmlns:a16="http://schemas.microsoft.com/office/drawing/2014/main" id="{EF32890A-5C98-8E83-8306-EE013EC8F83C}"/>
              </a:ext>
            </a:extLst>
          </p:cNvPr>
          <p:cNvSpPr txBox="1"/>
          <p:nvPr/>
        </p:nvSpPr>
        <p:spPr>
          <a:xfrm flipH="1">
            <a:off x="3407141" y="4773915"/>
            <a:ext cx="4963124" cy="1200329"/>
          </a:xfrm>
          <a:prstGeom prst="rect">
            <a:avLst/>
          </a:prstGeom>
          <a:noFill/>
        </p:spPr>
        <p:txBody>
          <a:bodyPr wrap="square" rtlCol="0">
            <a:spAutoFit/>
          </a:bodyPr>
          <a:lstStyle/>
          <a:p>
            <a:r>
              <a:rPr kumimoji="1" lang="en-US" altLang="ja-JP" sz="1200" dirty="0">
                <a:latin typeface="BIZ UDPゴシック" panose="020B0400000000000000" pitchFamily="50" charset="-128"/>
                <a:ea typeface="BIZ UDPゴシック" panose="020B0400000000000000" pitchFamily="50" charset="-128"/>
              </a:rPr>
              <a:t>One of the 3 pillars of the </a:t>
            </a:r>
            <a:r>
              <a:rPr kumimoji="1" lang="en-US" altLang="ja-JP" sz="1200" b="1" dirty="0">
                <a:latin typeface="BIZ UDPゴシック" panose="020B0400000000000000" pitchFamily="50" charset="-128"/>
                <a:ea typeface="BIZ UDPゴシック" panose="020B0400000000000000" pitchFamily="50" charset="-128"/>
              </a:rPr>
              <a:t>projects is the promotion of a walkable city.</a:t>
            </a:r>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b="1" dirty="0">
                <a:latin typeface="BIZ UDPゴシック" panose="020B0400000000000000" pitchFamily="50" charset="-128"/>
                <a:ea typeface="BIZ UDPゴシック" panose="020B0400000000000000" pitchFamily="50" charset="-128"/>
              </a:rPr>
              <a:t>Urban areas, local exchange hubs and residential areas </a:t>
            </a:r>
            <a:r>
              <a:rPr kumimoji="1" lang="en-US" altLang="ja-JP" sz="1200" dirty="0">
                <a:latin typeface="BIZ UDPゴシック" panose="020B0400000000000000" pitchFamily="50" charset="-128"/>
                <a:ea typeface="BIZ UDPゴシック" panose="020B0400000000000000" pitchFamily="50" charset="-128"/>
              </a:rPr>
              <a:t>will be developed, taking advantage of the unique characteristics of each area to create comfortable spaces </a:t>
            </a:r>
            <a:r>
              <a:rPr kumimoji="1" lang="en-US" altLang="ja-JP" sz="1200" b="1" u="sng" dirty="0">
                <a:latin typeface="BIZ UDPゴシック" panose="020B0400000000000000" pitchFamily="50" charset="-128"/>
                <a:ea typeface="BIZ UDPゴシック" panose="020B0400000000000000" pitchFamily="50" charset="-128"/>
              </a:rPr>
              <a:t>where people want to walk and gather for various activities</a:t>
            </a:r>
            <a:endParaRPr kumimoji="1" lang="ja-JP" altLang="en-US" sz="1200" b="1" u="sng" dirty="0">
              <a:latin typeface="BIZ UDPゴシック" panose="020B0400000000000000" pitchFamily="50" charset="-128"/>
              <a:ea typeface="BIZ UDPゴシック" panose="020B0400000000000000" pitchFamily="50" charset="-128"/>
            </a:endParaRPr>
          </a:p>
        </p:txBody>
      </p:sp>
      <p:sp>
        <p:nvSpPr>
          <p:cNvPr id="12" name="テキスト プレースホルダー 2">
            <a:extLst>
              <a:ext uri="{FF2B5EF4-FFF2-40B4-BE49-F238E27FC236}">
                <a16:creationId xmlns:a16="http://schemas.microsoft.com/office/drawing/2014/main" id="{1361F137-286F-4F5A-E4FA-6725B836AB40}"/>
              </a:ext>
            </a:extLst>
          </p:cNvPr>
          <p:cNvSpPr txBox="1">
            <a:spLocks/>
          </p:cNvSpPr>
          <p:nvPr/>
        </p:nvSpPr>
        <p:spPr>
          <a:xfrm>
            <a:off x="389636" y="6145002"/>
            <a:ext cx="8364728" cy="337428"/>
          </a:xfrm>
          <a:prstGeom prst="rect">
            <a:avLst/>
          </a:prstGeom>
          <a:ln w="12700">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b="1" dirty="0">
                <a:solidFill>
                  <a:srgbClr val="FF0000"/>
                </a:solidFill>
                <a:latin typeface="BIZ UDPゴシック" panose="020B0400000000000000" pitchFamily="50" charset="-128"/>
                <a:ea typeface="BIZ UDPゴシック" panose="020B0400000000000000" pitchFamily="50" charset="-128"/>
              </a:rPr>
              <a:t>⇒</a:t>
            </a:r>
            <a:r>
              <a:rPr lang="en-US" altLang="ja-JP" sz="2200" b="1" dirty="0">
                <a:solidFill>
                  <a:srgbClr val="FF0000"/>
                </a:solidFill>
                <a:latin typeface="BIZ UDPゴシック" panose="020B0400000000000000" pitchFamily="50" charset="-128"/>
                <a:ea typeface="BIZ UDPゴシック" panose="020B0400000000000000" pitchFamily="50" charset="-128"/>
              </a:rPr>
              <a:t>Sapporo Walkable Vision will be established  at the end of FY2025</a:t>
            </a:r>
            <a:endParaRPr lang="ja-JP" altLang="en-US" sz="2200" b="1" dirty="0">
              <a:solidFill>
                <a:srgbClr val="FF0000"/>
              </a:solidFill>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89329573-556C-20B2-B129-1F9BE27A1AE4}"/>
              </a:ext>
            </a:extLst>
          </p:cNvPr>
          <p:cNvSpPr/>
          <p:nvPr/>
        </p:nvSpPr>
        <p:spPr>
          <a:xfrm>
            <a:off x="0" y="0"/>
            <a:ext cx="9144000" cy="63985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chemeClr val="bg1"/>
                </a:solidFill>
                <a:latin typeface="BIZ UDPゴシック" panose="020B0400000000000000" pitchFamily="50" charset="-128"/>
                <a:ea typeface="BIZ UDPゴシック" panose="020B0400000000000000" pitchFamily="50" charset="-128"/>
              </a:rPr>
              <a:t>　</a:t>
            </a:r>
            <a:r>
              <a:rPr lang="en-US" altLang="ja-JP" sz="2800" b="1" dirty="0">
                <a:solidFill>
                  <a:schemeClr val="bg1"/>
                </a:solidFill>
                <a:latin typeface="BIZ UDPゴシック" panose="020B0400000000000000" pitchFamily="50" charset="-128"/>
                <a:ea typeface="BIZ UDPゴシック" panose="020B0400000000000000" pitchFamily="50" charset="-128"/>
              </a:rPr>
              <a:t>Developing Sapporo’s </a:t>
            </a:r>
            <a:r>
              <a:rPr lang="en-US" altLang="ja-JP" sz="2800" b="1" dirty="0">
                <a:solidFill>
                  <a:prstClr val="white"/>
                </a:solidFill>
                <a:latin typeface="BIZ UDPゴシック" panose="020B0400000000000000" pitchFamily="50" charset="-128"/>
                <a:ea typeface="BIZ UDPゴシック" panose="020B0400000000000000" pitchFamily="50" charset="-128"/>
              </a:rPr>
              <a:t>Walkable Vision</a:t>
            </a:r>
            <a:endParaRPr lang="ja-JP" altLang="en-US" sz="2800" b="1" dirty="0">
              <a:solidFill>
                <a:prstClr val="white"/>
              </a:solidFill>
              <a:latin typeface="BIZ UDPゴシック" panose="020B0400000000000000" pitchFamily="50" charset="-128"/>
              <a:ea typeface="BIZ UDPゴシック" panose="020B0400000000000000" pitchFamily="50" charset="-128"/>
            </a:endParaRPr>
          </a:p>
        </p:txBody>
      </p:sp>
      <p:pic>
        <p:nvPicPr>
          <p:cNvPr id="3" name="図 2">
            <a:extLst>
              <a:ext uri="{FF2B5EF4-FFF2-40B4-BE49-F238E27FC236}">
                <a16:creationId xmlns:a16="http://schemas.microsoft.com/office/drawing/2014/main" id="{FB082F15-573E-7778-2AA6-A18E4AAE27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0496" y="37004"/>
            <a:ext cx="576000" cy="576000"/>
          </a:xfrm>
          <a:prstGeom prst="rect">
            <a:avLst/>
          </a:prstGeom>
        </p:spPr>
      </p:pic>
      <p:sp>
        <p:nvSpPr>
          <p:cNvPr id="4" name="テキスト ボックス 3">
            <a:extLst>
              <a:ext uri="{FF2B5EF4-FFF2-40B4-BE49-F238E27FC236}">
                <a16:creationId xmlns:a16="http://schemas.microsoft.com/office/drawing/2014/main" id="{80573C83-19C1-4BC8-48B5-369CC3DA0BAA}"/>
              </a:ext>
            </a:extLst>
          </p:cNvPr>
          <p:cNvSpPr txBox="1"/>
          <p:nvPr/>
        </p:nvSpPr>
        <p:spPr>
          <a:xfrm>
            <a:off x="8775872" y="6484322"/>
            <a:ext cx="359394"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７</a:t>
            </a:r>
          </a:p>
        </p:txBody>
      </p:sp>
      <p:grpSp>
        <p:nvGrpSpPr>
          <p:cNvPr id="20" name="グループ化 19">
            <a:extLst>
              <a:ext uri="{FF2B5EF4-FFF2-40B4-BE49-F238E27FC236}">
                <a16:creationId xmlns:a16="http://schemas.microsoft.com/office/drawing/2014/main" id="{2F0644A9-E2C5-178F-CBF1-991C005BED9D}"/>
              </a:ext>
            </a:extLst>
          </p:cNvPr>
          <p:cNvGrpSpPr/>
          <p:nvPr/>
        </p:nvGrpSpPr>
        <p:grpSpPr>
          <a:xfrm>
            <a:off x="3205043" y="1943603"/>
            <a:ext cx="5570829" cy="2430195"/>
            <a:chOff x="3216325" y="2047320"/>
            <a:chExt cx="5570829" cy="2430195"/>
          </a:xfrm>
        </p:grpSpPr>
        <p:pic>
          <p:nvPicPr>
            <p:cNvPr id="10" name="図 9">
              <a:extLst>
                <a:ext uri="{FF2B5EF4-FFF2-40B4-BE49-F238E27FC236}">
                  <a16:creationId xmlns:a16="http://schemas.microsoft.com/office/drawing/2014/main" id="{01E6AF00-9602-942A-FA1F-128ED7A198B5}"/>
                </a:ext>
              </a:extLst>
            </p:cNvPr>
            <p:cNvPicPr>
              <a:picLocks noChangeAspect="1"/>
            </p:cNvPicPr>
            <p:nvPr/>
          </p:nvPicPr>
          <p:blipFill>
            <a:blip r:embed="rId5"/>
            <a:stretch>
              <a:fillRect/>
            </a:stretch>
          </p:blipFill>
          <p:spPr>
            <a:xfrm>
              <a:off x="3216325" y="2946514"/>
              <a:ext cx="5565067" cy="1531001"/>
            </a:xfrm>
            <a:prstGeom prst="rect">
              <a:avLst/>
            </a:prstGeom>
          </p:spPr>
        </p:pic>
        <p:pic>
          <p:nvPicPr>
            <p:cNvPr id="11" name="図 10">
              <a:extLst>
                <a:ext uri="{FF2B5EF4-FFF2-40B4-BE49-F238E27FC236}">
                  <a16:creationId xmlns:a16="http://schemas.microsoft.com/office/drawing/2014/main" id="{93F54493-2888-CDC0-1377-D0EE315769FE}"/>
                </a:ext>
              </a:extLst>
            </p:cNvPr>
            <p:cNvPicPr>
              <a:picLocks noChangeAspect="1"/>
            </p:cNvPicPr>
            <p:nvPr/>
          </p:nvPicPr>
          <p:blipFill>
            <a:blip r:embed="rId6"/>
            <a:stretch>
              <a:fillRect/>
            </a:stretch>
          </p:blipFill>
          <p:spPr>
            <a:xfrm>
              <a:off x="3216326" y="2047320"/>
              <a:ext cx="5570828" cy="803438"/>
            </a:xfrm>
            <a:prstGeom prst="rect">
              <a:avLst/>
            </a:prstGeom>
          </p:spPr>
        </p:pic>
        <p:sp>
          <p:nvSpPr>
            <p:cNvPr id="7" name="テキスト ボックス 6">
              <a:extLst>
                <a:ext uri="{FF2B5EF4-FFF2-40B4-BE49-F238E27FC236}">
                  <a16:creationId xmlns:a16="http://schemas.microsoft.com/office/drawing/2014/main" id="{3BFB055A-C0B4-2C21-ABFB-3BECC84647E0}"/>
                </a:ext>
              </a:extLst>
            </p:cNvPr>
            <p:cNvSpPr txBox="1"/>
            <p:nvPr/>
          </p:nvSpPr>
          <p:spPr>
            <a:xfrm>
              <a:off x="4762007" y="2059701"/>
              <a:ext cx="3003774" cy="292388"/>
            </a:xfrm>
            <a:prstGeom prst="rect">
              <a:avLst/>
            </a:prstGeom>
            <a:solidFill>
              <a:srgbClr val="295294"/>
            </a:solidFill>
          </p:spPr>
          <p:txBody>
            <a:bodyPr wrap="square" tIns="0" rtlCol="0">
              <a:spAutoFit/>
            </a:bodyPr>
            <a:lstStyle/>
            <a:p>
              <a:r>
                <a:rPr kumimoji="1" lang="en-US" altLang="ja-JP" sz="1600" dirty="0">
                  <a:solidFill>
                    <a:schemeClr val="bg1">
                      <a:lumMod val="95000"/>
                    </a:schemeClr>
                  </a:solidFill>
                </a:rPr>
                <a:t>Target image of the city</a:t>
              </a:r>
              <a:endParaRPr kumimoji="1" lang="ja-JP" altLang="en-US" sz="1600" dirty="0">
                <a:solidFill>
                  <a:schemeClr val="bg1">
                    <a:lumMod val="95000"/>
                  </a:schemeClr>
                </a:solidFill>
              </a:endParaRPr>
            </a:p>
          </p:txBody>
        </p:sp>
        <p:sp>
          <p:nvSpPr>
            <p:cNvPr id="13" name="テキスト ボックス 12">
              <a:extLst>
                <a:ext uri="{FF2B5EF4-FFF2-40B4-BE49-F238E27FC236}">
                  <a16:creationId xmlns:a16="http://schemas.microsoft.com/office/drawing/2014/main" id="{7B729DA2-B2E2-5351-C0C9-A8BEA6E1F0A4}"/>
                </a:ext>
              </a:extLst>
            </p:cNvPr>
            <p:cNvSpPr txBox="1"/>
            <p:nvPr/>
          </p:nvSpPr>
          <p:spPr>
            <a:xfrm>
              <a:off x="3241965" y="2336199"/>
              <a:ext cx="5510150" cy="492443"/>
            </a:xfrm>
            <a:prstGeom prst="rect">
              <a:avLst/>
            </a:prstGeom>
            <a:solidFill>
              <a:schemeClr val="bg1"/>
            </a:solidFill>
            <a:ln w="25400">
              <a:solidFill>
                <a:schemeClr val="tx1"/>
              </a:solidFill>
            </a:ln>
          </p:spPr>
          <p:txBody>
            <a:bodyPr wrap="square" rtlCol="0">
              <a:spAutoFit/>
            </a:bodyPr>
            <a:lstStyle/>
            <a:p>
              <a:r>
                <a:rPr kumimoji="1" lang="en-US" altLang="ja-JP" sz="1300" dirty="0"/>
                <a:t>Sapporo, a sustainable world city where rich lifestyles and new values are created through the brilliant interweaving of people, snow and greenery</a:t>
              </a:r>
              <a:endParaRPr kumimoji="1" lang="ja-JP" altLang="en-US" sz="1300" dirty="0"/>
            </a:p>
          </p:txBody>
        </p:sp>
        <p:sp>
          <p:nvSpPr>
            <p:cNvPr id="14" name="テキスト ボックス 13">
              <a:extLst>
                <a:ext uri="{FF2B5EF4-FFF2-40B4-BE49-F238E27FC236}">
                  <a16:creationId xmlns:a16="http://schemas.microsoft.com/office/drawing/2014/main" id="{E6632C2F-FD7F-D7F9-9D89-0981412393D6}"/>
                </a:ext>
              </a:extLst>
            </p:cNvPr>
            <p:cNvSpPr txBox="1"/>
            <p:nvPr/>
          </p:nvSpPr>
          <p:spPr>
            <a:xfrm>
              <a:off x="3389500" y="3447298"/>
              <a:ext cx="1289379" cy="784830"/>
            </a:xfrm>
            <a:prstGeom prst="rect">
              <a:avLst/>
            </a:prstGeom>
            <a:solidFill>
              <a:srgbClr val="EF7B31"/>
            </a:solidFill>
            <a:ln w="25400">
              <a:noFill/>
            </a:ln>
          </p:spPr>
          <p:txBody>
            <a:bodyPr wrap="square" rtlCol="0">
              <a:spAutoFit/>
            </a:bodyPr>
            <a:lstStyle/>
            <a:p>
              <a:pPr algn="ctr"/>
              <a:r>
                <a:rPr kumimoji="1" lang="en-US" altLang="ja-JP" sz="1500" dirty="0">
                  <a:solidFill>
                    <a:schemeClr val="bg1">
                      <a:lumMod val="95000"/>
                    </a:schemeClr>
                  </a:solidFill>
                </a:rPr>
                <a:t>Universal (Coexistence) Project</a:t>
              </a:r>
              <a:endParaRPr kumimoji="1" lang="ja-JP" altLang="en-US" sz="1500" dirty="0">
                <a:solidFill>
                  <a:schemeClr val="bg1">
                    <a:lumMod val="95000"/>
                  </a:schemeClr>
                </a:solidFill>
              </a:endParaRPr>
            </a:p>
          </p:txBody>
        </p:sp>
        <p:sp>
          <p:nvSpPr>
            <p:cNvPr id="15" name="テキスト ボックス 14">
              <a:extLst>
                <a:ext uri="{FF2B5EF4-FFF2-40B4-BE49-F238E27FC236}">
                  <a16:creationId xmlns:a16="http://schemas.microsoft.com/office/drawing/2014/main" id="{C206B809-E791-C616-7F55-7C7237CD40F0}"/>
                </a:ext>
              </a:extLst>
            </p:cNvPr>
            <p:cNvSpPr txBox="1"/>
            <p:nvPr/>
          </p:nvSpPr>
          <p:spPr>
            <a:xfrm>
              <a:off x="4762007" y="3447298"/>
              <a:ext cx="1175655" cy="784830"/>
            </a:xfrm>
            <a:prstGeom prst="rect">
              <a:avLst/>
            </a:prstGeom>
            <a:solidFill>
              <a:srgbClr val="73AD42"/>
            </a:solidFill>
            <a:ln w="25400">
              <a:noFill/>
            </a:ln>
          </p:spPr>
          <p:txBody>
            <a:bodyPr wrap="square" rtlCol="0">
              <a:spAutoFit/>
            </a:bodyPr>
            <a:lstStyle/>
            <a:p>
              <a:pPr algn="ctr"/>
              <a:r>
                <a:rPr kumimoji="1" lang="en-US" altLang="ja-JP" sz="1500" dirty="0">
                  <a:solidFill>
                    <a:schemeClr val="bg1"/>
                  </a:solidFill>
                </a:rPr>
                <a:t>Wellness (Health) Project</a:t>
              </a:r>
              <a:endParaRPr kumimoji="1" lang="ja-JP" altLang="en-US" sz="1500" dirty="0">
                <a:solidFill>
                  <a:schemeClr val="bg1"/>
                </a:solidFill>
              </a:endParaRPr>
            </a:p>
          </p:txBody>
        </p:sp>
        <p:sp>
          <p:nvSpPr>
            <p:cNvPr id="17" name="テキスト ボックス 16">
              <a:extLst>
                <a:ext uri="{FF2B5EF4-FFF2-40B4-BE49-F238E27FC236}">
                  <a16:creationId xmlns:a16="http://schemas.microsoft.com/office/drawing/2014/main" id="{17B10389-F437-0895-2BB0-87C38E7E7613}"/>
                </a:ext>
              </a:extLst>
            </p:cNvPr>
            <p:cNvSpPr txBox="1"/>
            <p:nvPr/>
          </p:nvSpPr>
          <p:spPr>
            <a:xfrm>
              <a:off x="6124181" y="3435392"/>
              <a:ext cx="1175655" cy="830997"/>
            </a:xfrm>
            <a:prstGeom prst="rect">
              <a:avLst/>
            </a:prstGeom>
            <a:solidFill>
              <a:srgbClr val="7331A5"/>
            </a:solidFill>
            <a:ln w="25400">
              <a:noFill/>
            </a:ln>
          </p:spPr>
          <p:txBody>
            <a:bodyPr wrap="square" rtlCol="0">
              <a:spAutoFit/>
            </a:bodyPr>
            <a:lstStyle/>
            <a:p>
              <a:pPr algn="ctr"/>
              <a:r>
                <a:rPr kumimoji="1" lang="en-US" altLang="ja-JP" sz="1200" dirty="0">
                  <a:solidFill>
                    <a:schemeClr val="bg1">
                      <a:lumMod val="95000"/>
                    </a:schemeClr>
                  </a:solidFill>
                </a:rPr>
                <a:t>Smart (Comfort, </a:t>
              </a:r>
              <a:r>
                <a:rPr kumimoji="1" lang="en-US" altLang="ja-JP" sz="1200" dirty="0">
                  <a:solidFill>
                    <a:schemeClr val="bg1"/>
                  </a:solidFill>
                </a:rPr>
                <a:t>spearhead</a:t>
              </a:r>
              <a:r>
                <a:rPr kumimoji="1" lang="en-US" altLang="ja-JP" sz="1200" dirty="0">
                  <a:solidFill>
                    <a:schemeClr val="bg1">
                      <a:lumMod val="95000"/>
                    </a:schemeClr>
                  </a:solidFill>
                </a:rPr>
                <a:t>) </a:t>
              </a:r>
              <a:r>
                <a:rPr kumimoji="1" lang="en-US" altLang="ja-JP" sz="1200" dirty="0">
                  <a:solidFill>
                    <a:schemeClr val="bg1"/>
                  </a:solidFill>
                </a:rPr>
                <a:t>Project 1</a:t>
              </a:r>
            </a:p>
            <a:p>
              <a:pPr algn="ctr"/>
              <a:r>
                <a:rPr kumimoji="1" lang="en-US" altLang="ja-JP" sz="1200" dirty="0">
                  <a:solidFill>
                    <a:schemeClr val="bg1"/>
                  </a:solidFill>
                </a:rPr>
                <a:t>Project 2</a:t>
              </a:r>
              <a:endParaRPr kumimoji="1" lang="ja-JP" altLang="en-US" sz="1200" dirty="0">
                <a:solidFill>
                  <a:schemeClr val="bg1"/>
                </a:solidFill>
              </a:endParaRPr>
            </a:p>
          </p:txBody>
        </p:sp>
        <p:sp>
          <p:nvSpPr>
            <p:cNvPr id="18" name="テキスト ボックス 17">
              <a:extLst>
                <a:ext uri="{FF2B5EF4-FFF2-40B4-BE49-F238E27FC236}">
                  <a16:creationId xmlns:a16="http://schemas.microsoft.com/office/drawing/2014/main" id="{88257873-85E8-0D2B-7D02-BBD912153A49}"/>
                </a:ext>
              </a:extLst>
            </p:cNvPr>
            <p:cNvSpPr txBox="1"/>
            <p:nvPr/>
          </p:nvSpPr>
          <p:spPr>
            <a:xfrm>
              <a:off x="4034189" y="3008285"/>
              <a:ext cx="3731592" cy="200055"/>
            </a:xfrm>
            <a:prstGeom prst="rect">
              <a:avLst/>
            </a:prstGeom>
            <a:solidFill>
              <a:srgbClr val="FFCECE"/>
            </a:solidFill>
            <a:ln w="25400">
              <a:noFill/>
            </a:ln>
          </p:spPr>
          <p:txBody>
            <a:bodyPr wrap="square" tIns="0" bIns="0" rtlCol="0">
              <a:spAutoFit/>
            </a:bodyPr>
            <a:lstStyle/>
            <a:p>
              <a:pPr algn="ctr"/>
              <a:r>
                <a:rPr kumimoji="1" lang="en-US" altLang="ja-JP" sz="1300" dirty="0"/>
                <a:t>Cross-field Measures (Policies)</a:t>
              </a:r>
              <a:endParaRPr kumimoji="1" lang="ja-JP" altLang="en-US" sz="1300" dirty="0"/>
            </a:p>
          </p:txBody>
        </p:sp>
        <p:sp>
          <p:nvSpPr>
            <p:cNvPr id="19" name="テキスト ボックス 18">
              <a:extLst>
                <a:ext uri="{FF2B5EF4-FFF2-40B4-BE49-F238E27FC236}">
                  <a16:creationId xmlns:a16="http://schemas.microsoft.com/office/drawing/2014/main" id="{64F1D74E-BEAB-9F7A-67A6-FA6C09359578}"/>
                </a:ext>
              </a:extLst>
            </p:cNvPr>
            <p:cNvSpPr txBox="1"/>
            <p:nvPr/>
          </p:nvSpPr>
          <p:spPr>
            <a:xfrm>
              <a:off x="7486355" y="3396544"/>
              <a:ext cx="1175655" cy="954107"/>
            </a:xfrm>
            <a:prstGeom prst="rect">
              <a:avLst/>
            </a:prstGeom>
            <a:solidFill>
              <a:srgbClr val="9CC6E7"/>
            </a:solidFill>
            <a:ln w="25400">
              <a:noFill/>
            </a:ln>
          </p:spPr>
          <p:txBody>
            <a:bodyPr wrap="square" rtlCol="0">
              <a:spAutoFit/>
            </a:bodyPr>
            <a:lstStyle/>
            <a:p>
              <a:pPr algn="ctr"/>
              <a:r>
                <a:rPr kumimoji="1" lang="en-US" altLang="ja-JP" sz="1400" dirty="0">
                  <a:solidFill>
                    <a:schemeClr val="bg1">
                      <a:lumMod val="95000"/>
                    </a:schemeClr>
                  </a:solidFill>
                </a:rPr>
                <a:t>Project to mitigate population decline</a:t>
              </a:r>
              <a:endParaRPr kumimoji="1" lang="ja-JP" altLang="en-US" sz="1400" dirty="0">
                <a:solidFill>
                  <a:schemeClr val="bg1">
                    <a:lumMod val="95000"/>
                  </a:schemeClr>
                </a:solidFill>
              </a:endParaRPr>
            </a:p>
          </p:txBody>
        </p:sp>
      </p:grpSp>
    </p:spTree>
    <p:extLst>
      <p:ext uri="{BB962C8B-B14F-4D97-AF65-F5344CB8AC3E}">
        <p14:creationId xmlns:p14="http://schemas.microsoft.com/office/powerpoint/2010/main" val="1408181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夜の街の様子&#10;&#10;中程度の精度で自動的に生成された説明">
            <a:extLst>
              <a:ext uri="{FF2B5EF4-FFF2-40B4-BE49-F238E27FC236}">
                <a16:creationId xmlns:a16="http://schemas.microsoft.com/office/drawing/2014/main" id="{2C956391-0DF7-0EE8-FFF9-8FCB612CE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6218" y="1583759"/>
            <a:ext cx="3318517" cy="2326193"/>
          </a:xfrm>
          <a:prstGeom prst="rect">
            <a:avLst/>
          </a:prstGeom>
        </p:spPr>
      </p:pic>
      <p:pic>
        <p:nvPicPr>
          <p:cNvPr id="10" name="図 9" descr="夜の街の様子のcg&#10;&#10;低い精度で自動的に生成された説明">
            <a:extLst>
              <a:ext uri="{FF2B5EF4-FFF2-40B4-BE49-F238E27FC236}">
                <a16:creationId xmlns:a16="http://schemas.microsoft.com/office/drawing/2014/main" id="{B08B4898-DBEC-B2C7-4EBD-B5A07E4600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5755" y="4233414"/>
            <a:ext cx="3318517" cy="2314532"/>
          </a:xfrm>
          <a:prstGeom prst="rect">
            <a:avLst/>
          </a:prstGeom>
        </p:spPr>
      </p:pic>
      <p:pic>
        <p:nvPicPr>
          <p:cNvPr id="3" name="図 2" descr="屋外, 建物, 雪, 覆い が含まれている画像&#10;&#10;自動的に生成された説明">
            <a:extLst>
              <a:ext uri="{FF2B5EF4-FFF2-40B4-BE49-F238E27FC236}">
                <a16:creationId xmlns:a16="http://schemas.microsoft.com/office/drawing/2014/main" id="{B79A0B8C-D0AA-B0F9-0591-AC85E9829CC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61849" y="4233414"/>
            <a:ext cx="3503483" cy="2335634"/>
          </a:xfrm>
          <a:prstGeom prst="rect">
            <a:avLst/>
          </a:prstGeom>
        </p:spPr>
      </p:pic>
      <p:pic>
        <p:nvPicPr>
          <p:cNvPr id="5" name="図 4" descr="夜の街の様子&#10;&#10;自動的に生成された説明">
            <a:extLst>
              <a:ext uri="{FF2B5EF4-FFF2-40B4-BE49-F238E27FC236}">
                <a16:creationId xmlns:a16="http://schemas.microsoft.com/office/drawing/2014/main" id="{729765B2-8DB4-2EF4-84FB-40D434258B9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2799" y="1554932"/>
            <a:ext cx="3532533" cy="2355022"/>
          </a:xfrm>
          <a:prstGeom prst="rect">
            <a:avLst/>
          </a:prstGeom>
        </p:spPr>
      </p:pic>
      <p:sp>
        <p:nvSpPr>
          <p:cNvPr id="2" name="正方形/長方形 1">
            <a:extLst>
              <a:ext uri="{FF2B5EF4-FFF2-40B4-BE49-F238E27FC236}">
                <a16:creationId xmlns:a16="http://schemas.microsoft.com/office/drawing/2014/main" id="{157B27A3-EBF1-4C90-E747-94021666C650}"/>
              </a:ext>
            </a:extLst>
          </p:cNvPr>
          <p:cNvSpPr/>
          <p:nvPr/>
        </p:nvSpPr>
        <p:spPr>
          <a:xfrm>
            <a:off x="0" y="0"/>
            <a:ext cx="9144000" cy="63985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200" b="1" dirty="0">
                <a:solidFill>
                  <a:prstClr val="white"/>
                </a:solidFill>
                <a:latin typeface="BIZ UDPゴシック" panose="020B0400000000000000" pitchFamily="50" charset="-128"/>
                <a:ea typeface="BIZ UDPゴシック" panose="020B0400000000000000" pitchFamily="50" charset="-128"/>
              </a:rPr>
              <a:t> Case Example of Walkable</a:t>
            </a:r>
            <a:r>
              <a:rPr lang="ja-JP" altLang="en-US" sz="2200" b="1" dirty="0">
                <a:solidFill>
                  <a:prstClr val="white"/>
                </a:solidFill>
                <a:latin typeface="BIZ UDPゴシック" panose="020B0400000000000000" pitchFamily="50" charset="-128"/>
                <a:ea typeface="BIZ UDPゴシック" panose="020B0400000000000000" pitchFamily="50" charset="-128"/>
              </a:rPr>
              <a:t> </a:t>
            </a:r>
            <a:r>
              <a:rPr lang="en-US" altLang="ja-JP" sz="2200" b="1" dirty="0">
                <a:solidFill>
                  <a:prstClr val="white"/>
                </a:solidFill>
                <a:latin typeface="BIZ UDPゴシック" panose="020B0400000000000000" pitchFamily="50" charset="-128"/>
                <a:ea typeface="BIZ UDPゴシック" panose="020B0400000000000000" pitchFamily="50" charset="-128"/>
              </a:rPr>
              <a:t>Spaces Utilizing Snow</a:t>
            </a:r>
            <a:endParaRPr lang="ja-JP" altLang="en-US" sz="2200" b="1" dirty="0">
              <a:solidFill>
                <a:prstClr val="white"/>
              </a:solidFill>
              <a:latin typeface="BIZ UDPゴシック" panose="020B0400000000000000" pitchFamily="50" charset="-128"/>
              <a:ea typeface="BIZ UDPゴシック" panose="020B0400000000000000" pitchFamily="50" charset="-128"/>
            </a:endParaRPr>
          </a:p>
        </p:txBody>
      </p:sp>
      <p:pic>
        <p:nvPicPr>
          <p:cNvPr id="13" name="図 12">
            <a:extLst>
              <a:ext uri="{FF2B5EF4-FFF2-40B4-BE49-F238E27FC236}">
                <a16:creationId xmlns:a16="http://schemas.microsoft.com/office/drawing/2014/main" id="{576FCA6F-8300-E2F7-94F9-72523BD4E1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60496" y="37004"/>
            <a:ext cx="576000" cy="576000"/>
          </a:xfrm>
          <a:prstGeom prst="rect">
            <a:avLst/>
          </a:prstGeom>
        </p:spPr>
      </p:pic>
      <p:sp>
        <p:nvSpPr>
          <p:cNvPr id="16" name="テキスト ボックス 15">
            <a:extLst>
              <a:ext uri="{FF2B5EF4-FFF2-40B4-BE49-F238E27FC236}">
                <a16:creationId xmlns:a16="http://schemas.microsoft.com/office/drawing/2014/main" id="{7CD01F76-7686-FE8F-5A78-C50AF5011F3A}"/>
              </a:ext>
            </a:extLst>
          </p:cNvPr>
          <p:cNvSpPr txBox="1"/>
          <p:nvPr/>
        </p:nvSpPr>
        <p:spPr>
          <a:xfrm>
            <a:off x="128731" y="604950"/>
            <a:ext cx="8975399" cy="984885"/>
          </a:xfrm>
          <a:prstGeom prst="rect">
            <a:avLst/>
          </a:prstGeom>
          <a:noFill/>
        </p:spPr>
        <p:txBody>
          <a:bodyPr wrap="square" rtlCol="0">
            <a:spAutoFit/>
          </a:bodyPr>
          <a:lstStyle/>
          <a:p>
            <a:pPr marL="257175" indent="-257175">
              <a:buFont typeface="Arial" panose="020B0604020202020204" pitchFamily="34" charset="0"/>
              <a:buChar char="•"/>
            </a:pPr>
            <a:r>
              <a:rPr lang="en-US" altLang="ja-JP" sz="1400" b="1" dirty="0">
                <a:solidFill>
                  <a:srgbClr val="002060"/>
                </a:solidFill>
                <a:latin typeface="BIZ UDPゴシック" panose="020B0400000000000000" pitchFamily="50" charset="-128"/>
                <a:ea typeface="BIZ UDPゴシック" panose="020B0400000000000000" pitchFamily="50" charset="-128"/>
              </a:rPr>
              <a:t>Attractive snow-covered illuminations and snow candles that create outdoor spaces that people want to walk around.</a:t>
            </a:r>
          </a:p>
          <a:p>
            <a:pPr marL="257175" indent="-257175">
              <a:buFont typeface="Arial" panose="020B0604020202020204" pitchFamily="34" charset="0"/>
              <a:buChar char="•"/>
            </a:pPr>
            <a:r>
              <a:rPr lang="en-US" altLang="ja-JP" sz="1400" b="1" dirty="0">
                <a:solidFill>
                  <a:srgbClr val="002060"/>
                </a:solidFill>
                <a:latin typeface="BIZ UDPゴシック" panose="020B0400000000000000" pitchFamily="50" charset="-128"/>
                <a:ea typeface="BIZ UDPゴシック" panose="020B0400000000000000" pitchFamily="50" charset="-128"/>
              </a:rPr>
              <a:t>The importance of public-private city development through the collaboration of different sectors - private companies, government and residents</a:t>
            </a:r>
            <a:endParaRPr lang="ja-JP" altLang="en-US" sz="1600" b="1" dirty="0">
              <a:solidFill>
                <a:srgbClr val="002060"/>
              </a:solidFill>
              <a:latin typeface="BIZ UDPゴシック" panose="020B0400000000000000" pitchFamily="50" charset="-128"/>
              <a:ea typeface="BIZ UDPゴシック" panose="020B0400000000000000" pitchFamily="50" charset="-128"/>
            </a:endParaRPr>
          </a:p>
        </p:txBody>
      </p:sp>
      <p:sp>
        <p:nvSpPr>
          <p:cNvPr id="20" name="テキスト ボックス 3">
            <a:extLst>
              <a:ext uri="{FF2B5EF4-FFF2-40B4-BE49-F238E27FC236}">
                <a16:creationId xmlns:a16="http://schemas.microsoft.com/office/drawing/2014/main" id="{F12DCCA1-D691-3420-3B1F-1106A3287E18}"/>
              </a:ext>
            </a:extLst>
          </p:cNvPr>
          <p:cNvSpPr txBox="1">
            <a:spLocks noChangeArrowheads="1"/>
          </p:cNvSpPr>
          <p:nvPr/>
        </p:nvSpPr>
        <p:spPr bwMode="auto">
          <a:xfrm>
            <a:off x="4709181" y="3868534"/>
            <a:ext cx="3300904" cy="261610"/>
          </a:xfrm>
          <a:prstGeom prst="rect">
            <a:avLst/>
          </a:prstGeom>
          <a:noFill/>
          <a:ln>
            <a:noFill/>
          </a:ln>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100" dirty="0">
                <a:latin typeface="BIZ UDPゴシック" panose="020B0400000000000000" pitchFamily="50" charset="-128"/>
                <a:ea typeface="BIZ UDPゴシック" panose="020B0400000000000000" pitchFamily="50" charset="-128"/>
              </a:rPr>
              <a:t>Sapporo White Illumination (Odori Park)</a:t>
            </a:r>
          </a:p>
        </p:txBody>
      </p:sp>
      <p:sp>
        <p:nvSpPr>
          <p:cNvPr id="21" name="テキスト ボックス 3">
            <a:extLst>
              <a:ext uri="{FF2B5EF4-FFF2-40B4-BE49-F238E27FC236}">
                <a16:creationId xmlns:a16="http://schemas.microsoft.com/office/drawing/2014/main" id="{1F9F5C73-5093-97BF-17B4-F1E9C76B285A}"/>
              </a:ext>
            </a:extLst>
          </p:cNvPr>
          <p:cNvSpPr txBox="1">
            <a:spLocks noChangeArrowheads="1"/>
          </p:cNvSpPr>
          <p:nvPr/>
        </p:nvSpPr>
        <p:spPr bwMode="auto">
          <a:xfrm>
            <a:off x="1150689" y="6545877"/>
            <a:ext cx="2925801" cy="307777"/>
          </a:xfrm>
          <a:prstGeom prst="rect">
            <a:avLst/>
          </a:prstGeom>
          <a:noFill/>
          <a:ln>
            <a:noFill/>
          </a:ln>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400" dirty="0">
                <a:latin typeface="BIZ UDPゴシック" panose="020B0400000000000000" pitchFamily="50" charset="-128"/>
                <a:ea typeface="BIZ UDPゴシック" panose="020B0400000000000000" pitchFamily="50" charset="-128"/>
              </a:rPr>
              <a:t>Snow Light in </a:t>
            </a:r>
            <a:r>
              <a:rPr lang="en-US" altLang="ja-JP" sz="1400" dirty="0" err="1">
                <a:latin typeface="BIZ UDPゴシック" panose="020B0400000000000000" pitchFamily="50" charset="-128"/>
                <a:ea typeface="BIZ UDPゴシック" panose="020B0400000000000000" pitchFamily="50" charset="-128"/>
              </a:rPr>
              <a:t>Miyanosawa</a:t>
            </a:r>
            <a:r>
              <a:rPr lang="en-US" altLang="ja-JP" sz="1400" dirty="0">
                <a:latin typeface="BIZ UDPゴシック" panose="020B0400000000000000" pitchFamily="50" charset="-128"/>
                <a:ea typeface="BIZ UDPゴシック" panose="020B0400000000000000" pitchFamily="50" charset="-128"/>
              </a:rPr>
              <a:t> </a:t>
            </a:r>
            <a:endParaRPr lang="ja-JP" altLang="en-US" sz="1400" dirty="0">
              <a:latin typeface="BIZ UDPゴシック" panose="020B0400000000000000" pitchFamily="50" charset="-128"/>
              <a:ea typeface="BIZ UDPゴシック" panose="020B0400000000000000" pitchFamily="50" charset="-128"/>
            </a:endParaRPr>
          </a:p>
        </p:txBody>
      </p:sp>
      <p:sp>
        <p:nvSpPr>
          <p:cNvPr id="22" name="テキスト ボックス 3">
            <a:extLst>
              <a:ext uri="{FF2B5EF4-FFF2-40B4-BE49-F238E27FC236}">
                <a16:creationId xmlns:a16="http://schemas.microsoft.com/office/drawing/2014/main" id="{1648DCF0-F910-DB6E-7A33-2D385EA52F4C}"/>
              </a:ext>
            </a:extLst>
          </p:cNvPr>
          <p:cNvSpPr txBox="1">
            <a:spLocks noChangeArrowheads="1"/>
          </p:cNvSpPr>
          <p:nvPr/>
        </p:nvSpPr>
        <p:spPr bwMode="auto">
          <a:xfrm>
            <a:off x="4910381" y="6563631"/>
            <a:ext cx="3031599" cy="307777"/>
          </a:xfrm>
          <a:prstGeom prst="rect">
            <a:avLst/>
          </a:prstGeom>
          <a:noFill/>
          <a:ln>
            <a:noFill/>
          </a:ln>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400" dirty="0">
                <a:latin typeface="BIZ UDPゴシック" panose="020B0400000000000000" pitchFamily="50" charset="-128"/>
                <a:ea typeface="BIZ UDPゴシック" panose="020B0400000000000000" pitchFamily="50" charset="-128"/>
              </a:rPr>
              <a:t>Snow Candle Way (</a:t>
            </a:r>
            <a:r>
              <a:rPr lang="en-US" altLang="ja-JP" sz="1400" dirty="0" err="1">
                <a:latin typeface="BIZ UDPゴシック" panose="020B0400000000000000" pitchFamily="50" charset="-128"/>
                <a:ea typeface="BIZ UDPゴシック" panose="020B0400000000000000" pitchFamily="50" charset="-128"/>
              </a:rPr>
              <a:t>Jozankei</a:t>
            </a:r>
            <a:r>
              <a:rPr lang="en-US" altLang="ja-JP" sz="1400" dirty="0">
                <a:latin typeface="BIZ UDPゴシック" panose="020B0400000000000000" pitchFamily="50" charset="-128"/>
                <a:ea typeface="BIZ UDPゴシック" panose="020B0400000000000000" pitchFamily="50" charset="-128"/>
              </a:rPr>
              <a:t>)</a:t>
            </a:r>
            <a:endParaRPr lang="ja-JP" altLang="en-US" sz="1400" dirty="0">
              <a:latin typeface="BIZ UDPゴシック" panose="020B0400000000000000" pitchFamily="50" charset="-128"/>
              <a:ea typeface="BIZ UDPゴシック" panose="020B0400000000000000" pitchFamily="50" charset="-128"/>
            </a:endParaRPr>
          </a:p>
        </p:txBody>
      </p:sp>
      <p:sp>
        <p:nvSpPr>
          <p:cNvPr id="23" name="テキスト ボックス 3">
            <a:extLst>
              <a:ext uri="{FF2B5EF4-FFF2-40B4-BE49-F238E27FC236}">
                <a16:creationId xmlns:a16="http://schemas.microsoft.com/office/drawing/2014/main" id="{63A1B8FA-5842-DDF5-2742-C28D0858C1B8}"/>
              </a:ext>
            </a:extLst>
          </p:cNvPr>
          <p:cNvSpPr txBox="1">
            <a:spLocks noChangeArrowheads="1"/>
          </p:cNvSpPr>
          <p:nvPr/>
        </p:nvSpPr>
        <p:spPr bwMode="auto">
          <a:xfrm>
            <a:off x="1302976" y="3868534"/>
            <a:ext cx="2396810" cy="400110"/>
          </a:xfrm>
          <a:prstGeom prst="rect">
            <a:avLst/>
          </a:prstGeom>
          <a:noFill/>
          <a:ln>
            <a:noFill/>
          </a:ln>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000" dirty="0">
                <a:latin typeface="BIZ UDPゴシック" panose="020B0400000000000000" pitchFamily="50" charset="-128"/>
                <a:ea typeface="BIZ UDPゴシック" panose="020B0400000000000000" pitchFamily="50" charset="-128"/>
              </a:rPr>
              <a:t>Sapporo White Illumination </a:t>
            </a:r>
          </a:p>
          <a:p>
            <a:r>
              <a:rPr lang="en-US" altLang="ja-JP" sz="1000" dirty="0">
                <a:latin typeface="BIZ UDPゴシック" panose="020B0400000000000000" pitchFamily="50" charset="-128"/>
                <a:ea typeface="BIZ UDPゴシック" panose="020B0400000000000000" pitchFamily="50" charset="-128"/>
              </a:rPr>
              <a:t>(Sapporo </a:t>
            </a:r>
            <a:r>
              <a:rPr lang="en-US" altLang="ja-JP" sz="1000" dirty="0" err="1">
                <a:latin typeface="BIZ UDPゴシック" panose="020B0400000000000000" pitchFamily="50" charset="-128"/>
                <a:ea typeface="BIZ UDPゴシック" panose="020B0400000000000000" pitchFamily="50" charset="-128"/>
              </a:rPr>
              <a:t>Ekimae-dori</a:t>
            </a:r>
            <a:r>
              <a:rPr lang="en-US" altLang="ja-JP" sz="1000" dirty="0">
                <a:latin typeface="BIZ UDPゴシック" panose="020B0400000000000000" pitchFamily="50" charset="-128"/>
                <a:ea typeface="BIZ UDPゴシック" panose="020B0400000000000000" pitchFamily="50" charset="-128"/>
              </a:rPr>
              <a:t> Avenue) </a:t>
            </a:r>
            <a:endParaRPr lang="ja-JP" altLang="en-US" sz="1000"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4983E6E7-FAA0-DFFC-FCD6-32F57EED97C5}"/>
              </a:ext>
            </a:extLst>
          </p:cNvPr>
          <p:cNvSpPr txBox="1"/>
          <p:nvPr/>
        </p:nvSpPr>
        <p:spPr>
          <a:xfrm>
            <a:off x="8775872" y="6484322"/>
            <a:ext cx="359394"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８</a:t>
            </a:r>
          </a:p>
        </p:txBody>
      </p:sp>
    </p:spTree>
    <p:extLst>
      <p:ext uri="{BB962C8B-B14F-4D97-AF65-F5344CB8AC3E}">
        <p14:creationId xmlns:p14="http://schemas.microsoft.com/office/powerpoint/2010/main" val="770481821"/>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1987</TotalTime>
  <Words>2265</Words>
  <Application>Microsoft Office PowerPoint</Application>
  <PresentationFormat>画面に合わせる (4:3)</PresentationFormat>
  <Paragraphs>204</Paragraphs>
  <Slides>11</Slides>
  <Notes>11</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11</vt:i4>
      </vt:variant>
    </vt:vector>
  </HeadingPairs>
  <TitlesOfParts>
    <vt:vector size="20" baseType="lpstr">
      <vt:lpstr>BIZ UDPゴシック</vt:lpstr>
      <vt:lpstr>Meiryo UI</vt:lpstr>
      <vt:lpstr>游ゴシック</vt:lpstr>
      <vt:lpstr>游ゴシックBold</vt:lpstr>
      <vt:lpstr>游ゴシックRegular</vt:lpstr>
      <vt:lpstr>Arial</vt:lpstr>
      <vt:lpstr>Calibri</vt:lpstr>
      <vt:lpstr>Calibri Light</vt:lpstr>
      <vt:lpstr>Office テーマ</vt:lpstr>
      <vt:lpstr>Initiatives to Promote a Walkable City in Winter                                                                                AKIMOTO Katsuhiro                                                                 Mayor of Sapporo</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札幌市における冬のウォーカブルシティの推進 　　　　　　　　　　　　　　　　　　　　札幌市長　秋元　克広</dc:title>
  <dc:creator>阿部 勇士</dc:creator>
  <cp:lastModifiedBy>寺本 晃子</cp:lastModifiedBy>
  <cp:revision>24</cp:revision>
  <cp:lastPrinted>2024-11-22T00:57:49Z</cp:lastPrinted>
  <dcterms:created xsi:type="dcterms:W3CDTF">2024-11-18T05:29:47Z</dcterms:created>
  <dcterms:modified xsi:type="dcterms:W3CDTF">2024-11-29T07:06:25Z</dcterms:modified>
</cp:coreProperties>
</file>