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147139216" r:id="rId3"/>
    <p:sldId id="2147139215" r:id="rId4"/>
    <p:sldId id="2147139231" r:id="rId5"/>
    <p:sldId id="2147139220" r:id="rId6"/>
    <p:sldId id="2147139219" r:id="rId7"/>
    <p:sldId id="2147139230" r:id="rId8"/>
    <p:sldId id="2147139217" r:id="rId9"/>
    <p:sldId id="2147139234" r:id="rId10"/>
    <p:sldId id="2147139232" r:id="rId11"/>
    <p:sldId id="2147139233" r:id="rId12"/>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765" autoAdjust="0"/>
  </p:normalViewPr>
  <p:slideViewPr>
    <p:cSldViewPr snapToGrid="0">
      <p:cViewPr varScale="1">
        <p:scale>
          <a:sx n="88" d="100"/>
          <a:sy n="88" d="100"/>
        </p:scale>
        <p:origin x="2274" y="78"/>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72ADA42F-1DE1-4B03-B06F-E2E94FB9BCE2}" type="datetimeFigureOut">
              <a:rPr kumimoji="1" lang="ja-JP" altLang="en-US" smtClean="0"/>
              <a:t>2024/11/22</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91D643B-3037-4B93-B6CD-23412A332150}" type="slidenum">
              <a:rPr kumimoji="1" lang="ja-JP" altLang="en-US" smtClean="0"/>
              <a:t>‹#›</a:t>
            </a:fld>
            <a:endParaRPr kumimoji="1" lang="ja-JP" altLang="en-US"/>
          </a:p>
        </p:txBody>
      </p:sp>
    </p:spTree>
    <p:extLst>
      <p:ext uri="{BB962C8B-B14F-4D97-AF65-F5344CB8AC3E}">
        <p14:creationId xmlns:p14="http://schemas.microsoft.com/office/powerpoint/2010/main" val="21241032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●札幌市長の秋元克広です。</a:t>
            </a:r>
            <a:endParaRPr kumimoji="1" lang="en-US" altLang="ja-JP" dirty="0"/>
          </a:p>
          <a:p>
            <a:endParaRPr kumimoji="1" lang="en-US" altLang="ja-JP" dirty="0"/>
          </a:p>
          <a:p>
            <a:r>
              <a:rPr kumimoji="1" lang="ja-JP" altLang="en-US" dirty="0"/>
              <a:t>●私からは、札幌市における冬のウォーカブルシティ推進の取組について、ご紹介いたします。</a:t>
            </a:r>
            <a:endParaRPr kumimoji="1" lang="en-US" altLang="ja-JP" dirty="0"/>
          </a:p>
          <a:p>
            <a:endParaRPr kumimoji="1" lang="en-US" altLang="ja-JP" dirty="0"/>
          </a:p>
          <a:p>
            <a:r>
              <a:rPr kumimoji="1" lang="ja-JP" altLang="en-US" dirty="0"/>
              <a:t>●「ウォーカブル」とは、英語で</a:t>
            </a:r>
            <a:r>
              <a:rPr kumimoji="1" lang="en-US" altLang="ja-JP" dirty="0"/>
              <a:t>walk</a:t>
            </a:r>
            <a:r>
              <a:rPr kumimoji="1" lang="ja-JP" altLang="en-US" dirty="0"/>
              <a:t>（歩く）と</a:t>
            </a:r>
            <a:r>
              <a:rPr kumimoji="1" lang="en-US" altLang="ja-JP" dirty="0"/>
              <a:t>able</a:t>
            </a:r>
            <a:r>
              <a:rPr kumimoji="1" lang="ja-JP" altLang="en-US" dirty="0"/>
              <a:t>（できる）を組み合わせた造語であり、札幌市では「居心地が良く、歩きたくなる」という意味で都市政策の重要な方向性として推進をしております。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E91D643B-3037-4B93-B6CD-23412A332150}" type="slidenum">
              <a:rPr kumimoji="1" lang="ja-JP" altLang="en-US" smtClean="0"/>
              <a:t>1</a:t>
            </a:fld>
            <a:endParaRPr kumimoji="1" lang="ja-JP" altLang="en-US"/>
          </a:p>
        </p:txBody>
      </p:sp>
    </p:spTree>
    <p:extLst>
      <p:ext uri="{BB962C8B-B14F-4D97-AF65-F5344CB8AC3E}">
        <p14:creationId xmlns:p14="http://schemas.microsoft.com/office/powerpoint/2010/main" val="1734877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●最後に、公共空間における雪を活かした観光コンテンツについてご説明します。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●積雪寒冷地におけるウォーカブルシティを推進し、また国内外の観光客に冬の札幌の魅力を体験いただけるコンテンツとして代表的にあげられるのは、毎年</a:t>
            </a:r>
            <a:r>
              <a:rPr kumimoji="1" lang="en-US" altLang="ja-JP" sz="1200" kern="1200" dirty="0">
                <a:solidFill>
                  <a:schemeClr val="tx1"/>
                </a:solidFill>
                <a:latin typeface="+mn-lt"/>
                <a:ea typeface="+mn-ea"/>
                <a:cs typeface="+mn-cs"/>
              </a:rPr>
              <a:t>200 </a:t>
            </a:r>
            <a:r>
              <a:rPr kumimoji="1" lang="ja-JP" altLang="en-US" sz="1200" kern="1200" dirty="0">
                <a:solidFill>
                  <a:schemeClr val="tx1"/>
                </a:solidFill>
                <a:latin typeface="+mn-lt"/>
                <a:ea typeface="+mn-ea"/>
                <a:cs typeface="+mn-cs"/>
              </a:rPr>
              <a:t>万人以上の来場者数を誇る「さっぽろ雪まつり」です。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●大通公園</a:t>
            </a:r>
            <a:r>
              <a:rPr kumimoji="1" lang="en-US" altLang="ja-JP" sz="1200" kern="1200" dirty="0">
                <a:solidFill>
                  <a:schemeClr val="tx1"/>
                </a:solidFill>
                <a:latin typeface="+mn-lt"/>
                <a:ea typeface="+mn-ea"/>
                <a:cs typeface="+mn-cs"/>
              </a:rPr>
              <a:t>11 </a:t>
            </a:r>
            <a:r>
              <a:rPr kumimoji="1" lang="ja-JP" altLang="en-US" sz="1200" kern="1200" dirty="0">
                <a:solidFill>
                  <a:schemeClr val="tx1"/>
                </a:solidFill>
                <a:latin typeface="+mn-lt"/>
                <a:ea typeface="+mn-ea"/>
                <a:cs typeface="+mn-cs"/>
              </a:rPr>
              <a:t>丁目の国際雪像コンクールには世界各地の国と地域から制作チームが参加し、会期中に制作過程を見ることもできます。同時開催となるすすきの会場には氷彫刻コンクールや氷像のライトアップ、アイスバーなども登場し、厳冬期においても歩く理由となることで、札幌の冬のウォーカブルを支え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●また、昨冬には「札幌国際芸術祭</a:t>
            </a:r>
            <a:r>
              <a:rPr kumimoji="1" lang="en-US" altLang="ja-JP" sz="1200" kern="1200" dirty="0">
                <a:solidFill>
                  <a:schemeClr val="tx1"/>
                </a:solidFill>
                <a:latin typeface="+mn-lt"/>
                <a:ea typeface="+mn-ea"/>
                <a:cs typeface="+mn-cs"/>
              </a:rPr>
              <a:t>2024</a:t>
            </a:r>
            <a:r>
              <a:rPr kumimoji="1" lang="ja-JP" altLang="en-US" sz="1200" kern="1200" dirty="0">
                <a:solidFill>
                  <a:schemeClr val="tx1"/>
                </a:solidFill>
                <a:latin typeface="+mn-lt"/>
                <a:ea typeface="+mn-ea"/>
                <a:cs typeface="+mn-cs"/>
              </a:rPr>
              <a:t>」が開催され、大通公園２丁目会場では「とある未来の雪のまち」と題して、これからの移動や暮らしに焦点を当て、未来を参加者と一緒に構想する社会実験を実施しました。特に自動運転モビリティ「</a:t>
            </a:r>
            <a:r>
              <a:rPr kumimoji="1" lang="en-US" altLang="ja-JP" sz="1200" kern="1200" dirty="0">
                <a:solidFill>
                  <a:schemeClr val="tx1"/>
                </a:solidFill>
                <a:latin typeface="+mn-lt"/>
                <a:ea typeface="+mn-ea"/>
                <a:cs typeface="+mn-cs"/>
              </a:rPr>
              <a:t>GACHA</a:t>
            </a:r>
            <a:r>
              <a:rPr kumimoji="1" lang="ja-JP" altLang="en-US" sz="1200" kern="1200" dirty="0">
                <a:solidFill>
                  <a:schemeClr val="tx1"/>
                </a:solidFill>
                <a:latin typeface="+mn-lt"/>
                <a:ea typeface="+mn-ea"/>
                <a:cs typeface="+mn-cs"/>
              </a:rPr>
              <a:t>（ガチャ）」による雪上の自動運転体験は、冬でも思わず出かけたくなるような快適な移動体験ができるものでありました。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10</a:t>
            </a:fld>
            <a:endParaRPr kumimoji="1" lang="ja-JP" altLang="en-US"/>
          </a:p>
        </p:txBody>
      </p:sp>
    </p:spTree>
    <p:extLst>
      <p:ext uri="{BB962C8B-B14F-4D97-AF65-F5344CB8AC3E}">
        <p14:creationId xmlns:p14="http://schemas.microsoft.com/office/powerpoint/2010/main" val="882108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●ここまで、札幌市における冬のウォーカブルシティ推進の取組についてハード・ソフト両面からご説明いたしました。</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●札幌市では誰もが自然と歩きたくなる冬のウォーカブルシティを目指してまいりたいと考えております。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●まだまだ手探りな部分もございますので、ぜひ参加都市のみなさまと意見交換をさせていただけると嬉しく思います。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●私からは以上でございます。ご清聴ありがとうございました。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11</a:t>
            </a:fld>
            <a:endParaRPr kumimoji="1" lang="ja-JP" altLang="en-US"/>
          </a:p>
        </p:txBody>
      </p:sp>
    </p:spTree>
    <p:extLst>
      <p:ext uri="{BB962C8B-B14F-4D97-AF65-F5344CB8AC3E}">
        <p14:creationId xmlns:p14="http://schemas.microsoft.com/office/powerpoint/2010/main" val="145545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sz="1200" kern="1200" dirty="0">
                <a:solidFill>
                  <a:schemeClr val="tx1"/>
                </a:solidFill>
                <a:latin typeface="+mn-lt"/>
                <a:ea typeface="+mn-ea"/>
                <a:cs typeface="+mn-cs"/>
              </a:rPr>
              <a:t>●はじめに札幌市の概況についてご説明します。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●札幌市は、北海道の道庁所在地であり、約</a:t>
            </a:r>
            <a:r>
              <a:rPr kumimoji="1" lang="en-US" altLang="ja-JP" sz="1200" kern="1200" dirty="0">
                <a:solidFill>
                  <a:schemeClr val="tx1"/>
                </a:solidFill>
                <a:latin typeface="+mn-lt"/>
                <a:ea typeface="+mn-ea"/>
                <a:cs typeface="+mn-cs"/>
              </a:rPr>
              <a:t>197</a:t>
            </a:r>
            <a:r>
              <a:rPr kumimoji="1" lang="ja-JP" altLang="en-US" sz="1200" kern="1200" dirty="0">
                <a:solidFill>
                  <a:schemeClr val="tx1"/>
                </a:solidFill>
                <a:latin typeface="+mn-lt"/>
                <a:ea typeface="+mn-ea"/>
                <a:cs typeface="+mn-cs"/>
              </a:rPr>
              <a:t>万人という日本で５番目の人口を有する都市です。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●その一方で、市域の約６割が森林となっており、都市と自然が共存する、日本の中でも特徴的な都市です。</a:t>
            </a:r>
            <a:endParaRPr kumimoji="1" lang="en-US" altLang="ja-JP" sz="1200" kern="1200" dirty="0">
              <a:solidFill>
                <a:schemeClr val="tx1"/>
              </a:solidFill>
              <a:latin typeface="+mn-lt"/>
              <a:ea typeface="+mn-ea"/>
              <a:cs typeface="+mn-cs"/>
            </a:endParaRPr>
          </a:p>
          <a:p>
            <a:pPr algn="l"/>
            <a:endParaRPr kumimoji="1" lang="en-US" altLang="ja-JP" sz="1200" kern="1200" dirty="0">
              <a:solidFill>
                <a:schemeClr val="tx1"/>
              </a:solidFill>
              <a:latin typeface="+mn-lt"/>
              <a:ea typeface="+mn-ea"/>
              <a:cs typeface="+mn-cs"/>
            </a:endParaRPr>
          </a:p>
          <a:p>
            <a:pPr algn="l"/>
            <a:r>
              <a:rPr kumimoji="1" lang="ja-JP" altLang="en-US" sz="1200" kern="1200" dirty="0">
                <a:solidFill>
                  <a:schemeClr val="tx1"/>
                </a:solidFill>
                <a:latin typeface="+mn-lt"/>
                <a:ea typeface="+mn-ea"/>
                <a:cs typeface="+mn-cs"/>
              </a:rPr>
              <a:t>●さらに、札幌市はその”明瞭な四季”や、”公共交通の発達”を理由に、約９割の市民が「札幌を好き」と回答する、非常に市民愛着度の高い都市です。</a:t>
            </a: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2</a:t>
            </a:fld>
            <a:endParaRPr kumimoji="1" lang="ja-JP" altLang="en-US"/>
          </a:p>
        </p:txBody>
      </p:sp>
    </p:spTree>
    <p:extLst>
      <p:ext uri="{BB962C8B-B14F-4D97-AF65-F5344CB8AC3E}">
        <p14:creationId xmlns:p14="http://schemas.microsoft.com/office/powerpoint/2010/main" val="200431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●つぎに、札幌市の厳しい気候条件についてご説明します。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●札幌市は、世界的に見ても稀な豪雪都市であり、年間降雪量は約５ｍに及びます。この規模の雪が降る人口</a:t>
            </a:r>
            <a:r>
              <a:rPr kumimoji="1" lang="en-US" altLang="ja-JP" sz="1200" b="0" dirty="0">
                <a:latin typeface="+mn-lt"/>
              </a:rPr>
              <a:t>100</a:t>
            </a:r>
            <a:r>
              <a:rPr kumimoji="1" lang="ja-JP" altLang="en-US" sz="1200" b="0" dirty="0">
                <a:latin typeface="+mn-lt"/>
              </a:rPr>
              <a:t>万人以上の都市は世界で札幌市のみです。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●札幌市は一晩に約</a:t>
            </a:r>
            <a:r>
              <a:rPr kumimoji="1" lang="en-US" altLang="ja-JP" sz="1200" b="0" dirty="0">
                <a:latin typeface="+mn-lt"/>
              </a:rPr>
              <a:t>5200km</a:t>
            </a:r>
            <a:r>
              <a:rPr kumimoji="1" lang="ja-JP" altLang="en-US" sz="1200" b="0" dirty="0">
                <a:latin typeface="+mn-lt"/>
              </a:rPr>
              <a:t>を除雪できる体制を整えていますが、時間とともに激しく変化する気象状況により、右側の写真のように道幅が狭くなったり、ザクザク路面化してしまうこともあります。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●また、札幌市民の冬期間の外出率は秋期と比較して約</a:t>
            </a:r>
            <a:r>
              <a:rPr kumimoji="1" lang="en-US" altLang="ja-JP" sz="1200" b="0" dirty="0">
                <a:latin typeface="+mn-lt"/>
              </a:rPr>
              <a:t>16</a:t>
            </a:r>
            <a:r>
              <a:rPr kumimoji="1" lang="ja-JP" altLang="en-US" sz="1200" b="0" dirty="0">
                <a:latin typeface="+mn-lt"/>
              </a:rPr>
              <a:t>％減少することから、運動不足につながるなど健康面においても大きな課題となっております。</a:t>
            </a:r>
            <a:endParaRPr lang="en-US" altLang="ja-JP" sz="1200" b="1" dirty="0">
              <a:latin typeface="游ゴシックBold"/>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3</a:t>
            </a:fld>
            <a:endParaRPr kumimoji="1" lang="ja-JP" altLang="en-US"/>
          </a:p>
        </p:txBody>
      </p:sp>
    </p:spTree>
    <p:extLst>
      <p:ext uri="{BB962C8B-B14F-4D97-AF65-F5344CB8AC3E}">
        <p14:creationId xmlns:p14="http://schemas.microsoft.com/office/powerpoint/2010/main" val="1243107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●札幌市におけるウォーカブルシティ推進の取組として、特に都心部においては民間開発事業と連携したウォーカブル空間の確保を進めております。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●サスティナビリティやエコノミーなど、都市計画マスタープランにおける都市づくりの理念に沿った取組、具体的には「質の高いオープンスペース」や「敷地外のまちづくり貢献」、</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　また「地上・地下の重層的な回遊ネットワークの形成」などの取組に対して、容積率などの緩和を行うことでウォーカブルなまちづくりへの開発誘導を推進しております。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4</a:t>
            </a:fld>
            <a:endParaRPr kumimoji="1" lang="ja-JP" altLang="en-US"/>
          </a:p>
        </p:txBody>
      </p:sp>
    </p:spTree>
    <p:extLst>
      <p:ext uri="{BB962C8B-B14F-4D97-AF65-F5344CB8AC3E}">
        <p14:creationId xmlns:p14="http://schemas.microsoft.com/office/powerpoint/2010/main" val="3459394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●都心部における事例として、北３条広場をご紹介します。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●北３条広場は隣接地の再開発に伴う公共貢献により、広場として整備され、左側の車道空間から、右側の歩行者空間に生まれ変わりました。</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●下の３枚の活用事例写真のように、休日を中心に様々なイベントが開催されており、左下の写真のように夏にはお祭りの開催や３</a:t>
            </a:r>
            <a:r>
              <a:rPr kumimoji="1" lang="en-US" altLang="ja-JP" sz="1200" b="0" dirty="0">
                <a:latin typeface="+mn-lt"/>
              </a:rPr>
              <a:t>×</a:t>
            </a:r>
            <a:r>
              <a:rPr kumimoji="1" lang="ja-JP" altLang="en-US" sz="1200" b="0" dirty="0">
                <a:latin typeface="+mn-lt"/>
              </a:rPr>
              <a:t>３（スリーオンスリー）のバスケットボールコートが設置されるほか、</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　冬期間にはスケートリンクが設置されるなど活用が進んでおります。</a:t>
            </a:r>
            <a:endParaRPr lang="en-US" altLang="ja-JP" sz="1200" b="1" dirty="0">
              <a:latin typeface="游ゴシックBold"/>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5</a:t>
            </a:fld>
            <a:endParaRPr kumimoji="1" lang="ja-JP" altLang="en-US"/>
          </a:p>
        </p:txBody>
      </p:sp>
    </p:spTree>
    <p:extLst>
      <p:ext uri="{BB962C8B-B14F-4D97-AF65-F5344CB8AC3E}">
        <p14:creationId xmlns:p14="http://schemas.microsoft.com/office/powerpoint/2010/main" val="352899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●つぎに、札幌都心部の冬のウォーカブルを支える地下ネットワークについてご説明します。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●札幌市では、右側の図のように季節や天候を問わずに安心して移動できる地下歩行ネットワークを整備しております。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●特に、</a:t>
            </a:r>
            <a:r>
              <a:rPr kumimoji="1" lang="en-US" altLang="ja-JP" sz="1200" b="0" dirty="0">
                <a:latin typeface="+mn-lt"/>
              </a:rPr>
              <a:t>JR</a:t>
            </a:r>
            <a:r>
              <a:rPr kumimoji="1" lang="ja-JP" altLang="en-US" sz="1200" b="0" dirty="0">
                <a:latin typeface="+mn-lt"/>
              </a:rPr>
              <a:t>札幌駅と商業の中心である大通駅をつなぐ札幌駅前通地下歩行空間は、開通</a:t>
            </a:r>
            <a:r>
              <a:rPr kumimoji="1" lang="en-US" altLang="ja-JP" sz="1200" b="0" dirty="0">
                <a:latin typeface="+mn-lt"/>
              </a:rPr>
              <a:t>10</a:t>
            </a:r>
            <a:r>
              <a:rPr kumimoji="1" lang="ja-JP" altLang="en-US" sz="1200" b="0" dirty="0">
                <a:latin typeface="+mn-lt"/>
              </a:rPr>
              <a:t>年後の調査</a:t>
            </a:r>
            <a:r>
              <a:rPr kumimoji="1" lang="ja-JP" altLang="en-US" sz="1200" b="0" dirty="0">
                <a:latin typeface="游ゴシックRegular"/>
              </a:rPr>
              <a:t>で</a:t>
            </a:r>
            <a:r>
              <a:rPr lang="ja-JP" altLang="en-US" sz="1200" dirty="0">
                <a:latin typeface="游ゴシックRegular"/>
              </a:rPr>
              <a:t>は地上・地下の歩行者交通量が約</a:t>
            </a:r>
            <a:r>
              <a:rPr lang="en-US" altLang="ja-JP" sz="1200" dirty="0">
                <a:latin typeface="游ゴシックRegular"/>
              </a:rPr>
              <a:t>2.4 </a:t>
            </a:r>
            <a:r>
              <a:rPr lang="ja-JP" altLang="en-US" sz="1200" dirty="0">
                <a:latin typeface="游ゴシックRegular"/>
              </a:rPr>
              <a:t>倍の９万人に増加し、沿道地価が約</a:t>
            </a:r>
            <a:r>
              <a:rPr lang="en-US" altLang="ja-JP" sz="1200" dirty="0">
                <a:latin typeface="游ゴシックRegular"/>
              </a:rPr>
              <a:t>2.2 </a:t>
            </a:r>
            <a:r>
              <a:rPr lang="ja-JP" altLang="en-US" sz="1200" dirty="0">
                <a:latin typeface="游ゴシックRegular"/>
              </a:rPr>
              <a:t>倍になりました。</a:t>
            </a:r>
            <a:endParaRPr lang="en-US" altLang="ja-JP" sz="1200" dirty="0">
              <a:latin typeface="游ゴシック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游ゴシック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游ゴシックRegular"/>
              </a:rPr>
              <a:t>●このほかにも再開発に伴う沿道ビル接続による賑わい空間創出や、北海道胆振東部地震では一時避難施設の役割を果たすなど、多様な効果を発揮しております。</a:t>
            </a:r>
            <a:endParaRPr kumimoji="1" lang="ja-JP" altLang="en-US" sz="1000" dirty="0"/>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6</a:t>
            </a:fld>
            <a:endParaRPr kumimoji="1" lang="ja-JP" altLang="en-US"/>
          </a:p>
        </p:txBody>
      </p:sp>
    </p:spTree>
    <p:extLst>
      <p:ext uri="{BB962C8B-B14F-4D97-AF65-F5344CB8AC3E}">
        <p14:creationId xmlns:p14="http://schemas.microsoft.com/office/powerpoint/2010/main" val="13509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●こちらはススキノエリアの中心部に昨年開業した</a:t>
            </a:r>
            <a:r>
              <a:rPr kumimoji="1" lang="en-US" altLang="ja-JP" sz="1200" kern="1200" dirty="0">
                <a:solidFill>
                  <a:schemeClr val="tx1"/>
                </a:solidFill>
                <a:latin typeface="+mn-lt"/>
                <a:ea typeface="+mn-ea"/>
                <a:cs typeface="+mn-cs"/>
              </a:rPr>
              <a:t>COCONO SUSUKINO</a:t>
            </a:r>
            <a:r>
              <a:rPr kumimoji="1" lang="ja-JP" altLang="en-US" sz="1200" kern="1200" dirty="0">
                <a:solidFill>
                  <a:schemeClr val="tx1"/>
                </a:solidFill>
                <a:latin typeface="+mn-lt"/>
                <a:ea typeface="+mn-ea"/>
                <a:cs typeface="+mn-cs"/>
              </a:rPr>
              <a:t>（ココノ ススキノ）です。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●再開発ビル前にはバス停がありますが、これまでは冬期間、気温が氷点下にも及ぶなか、屋外でバスを待つ必要がありました。</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●今回の再開発事業によって、誰もが使用できるバス待合空間をビル内に整備することで、この課題に対応することができました。</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7</a:t>
            </a:fld>
            <a:endParaRPr kumimoji="1" lang="ja-JP" altLang="en-US"/>
          </a:p>
        </p:txBody>
      </p:sp>
    </p:spTree>
    <p:extLst>
      <p:ext uri="{BB962C8B-B14F-4D97-AF65-F5344CB8AC3E}">
        <p14:creationId xmlns:p14="http://schemas.microsoft.com/office/powerpoint/2010/main" val="2439281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●ここまでは都心部における先行事例についてご説明しましたが、つぎに札幌市ウォーカブルビジョンの策定についてご説明します。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●札幌市は市政施行</a:t>
            </a:r>
            <a:r>
              <a:rPr kumimoji="1" lang="en-US" altLang="ja-JP" sz="1200" b="0" dirty="0">
                <a:latin typeface="+mn-lt"/>
              </a:rPr>
              <a:t>100</a:t>
            </a:r>
            <a:r>
              <a:rPr kumimoji="1" lang="ja-JP" altLang="en-US" sz="1200" b="0" dirty="0">
                <a:latin typeface="+mn-lt"/>
              </a:rPr>
              <a:t>周年を迎えた</a:t>
            </a:r>
            <a:r>
              <a:rPr kumimoji="1" lang="en-US" altLang="ja-JP" sz="1200" b="0" dirty="0">
                <a:latin typeface="+mn-lt"/>
              </a:rPr>
              <a:t>2022</a:t>
            </a:r>
            <a:r>
              <a:rPr kumimoji="1" lang="ja-JP" altLang="en-US" sz="1200" b="0" dirty="0">
                <a:latin typeface="+mn-lt"/>
              </a:rPr>
              <a:t>年に、長期総合計画である「第２次札幌市まちづくり戦略ビジョン」を策定しており、目指すべき都市像として</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　「ひと」「ゆき」「みどり」が織りなす輝きが、豊かな暮らしと新たな価値を創る、持続可能な世界都市・さっぽろ　を掲げております。</a:t>
            </a: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●ウォーカブルシティは重要施策のひとつとして、居心地が良く歩きたくなり、多様な活動ができる・滞留したくなる空間の形成に向けた整備を進めることとしており、来年</a:t>
            </a:r>
            <a:r>
              <a:rPr kumimoji="1" lang="en-US" altLang="ja-JP" sz="1200" b="0" dirty="0">
                <a:latin typeface="+mn-lt"/>
              </a:rPr>
              <a:t>2025</a:t>
            </a:r>
            <a:r>
              <a:rPr kumimoji="1" lang="ja-JP" altLang="en-US" sz="1200" b="0" dirty="0">
                <a:latin typeface="+mn-lt"/>
              </a:rPr>
              <a:t>年度には「札幌市ウォーカブルビジョン」を策定する予定です。</a:t>
            </a:r>
            <a:endParaRPr kumimoji="1" lang="ja-JP" altLang="en-US" dirty="0"/>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8</a:t>
            </a:fld>
            <a:endParaRPr kumimoji="1" lang="ja-JP" altLang="en-US"/>
          </a:p>
        </p:txBody>
      </p:sp>
    </p:spTree>
    <p:extLst>
      <p:ext uri="{BB962C8B-B14F-4D97-AF65-F5344CB8AC3E}">
        <p14:creationId xmlns:p14="http://schemas.microsoft.com/office/powerpoint/2010/main" val="1800939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●現在、札幌市では雪を活用したウォーカブルな取組について検討を進めており、雪に映えるイルミネーションやスノーキャンドルなどもそのひとつです。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●気温氷点下にも及ぶ屋外空間において、歩きたくなる仕掛けとして、冬の景観の魅力についても検討しているところです。</a:t>
            </a: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latin typeface="+mn-lt"/>
                <a:ea typeface="+mn-ea"/>
                <a:cs typeface="+mn-cs"/>
              </a:rPr>
              <a:t>●企業や行政が行う大規模なものから、地域住民で実施する比較的小規模なものまで、官民協働でこの取組を進めていきたいと考えております。</a:t>
            </a:r>
            <a:endParaRPr kumimoji="1" lang="en-US" altLang="ja-JP" sz="1200" kern="1200" dirty="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B2C7DFC4-0B7D-4F66-BBEF-019DAB778336}" type="slidenum">
              <a:rPr kumimoji="1" lang="ja-JP" altLang="en-US" smtClean="0"/>
              <a:t>9</a:t>
            </a:fld>
            <a:endParaRPr kumimoji="1" lang="ja-JP" altLang="en-US"/>
          </a:p>
        </p:txBody>
      </p:sp>
    </p:spTree>
    <p:extLst>
      <p:ext uri="{BB962C8B-B14F-4D97-AF65-F5344CB8AC3E}">
        <p14:creationId xmlns:p14="http://schemas.microsoft.com/office/powerpoint/2010/main" val="3236437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51658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299373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386965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45443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79263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58442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987801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07686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1931622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79577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51E2067-B68A-4726-A614-C9451969D3DE}" type="datetimeFigureOut">
              <a:rPr kumimoji="1" lang="ja-JP" altLang="en-US" smtClean="0"/>
              <a:t>2024/11/22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14459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1E2067-B68A-4726-A614-C9451969D3DE}" type="datetimeFigureOut">
              <a:rPr kumimoji="1" lang="ja-JP" altLang="en-US" smtClean="0"/>
              <a:t>2024/11/22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DB0EC-9BA7-40DE-93D9-340EE28A67BA}" type="slidenum">
              <a:rPr kumimoji="1" lang="ja-JP" altLang="en-US" smtClean="0"/>
              <a:t>‹#›</a:t>
            </a:fld>
            <a:endParaRPr kumimoji="1" lang="ja-JP" altLang="en-US"/>
          </a:p>
        </p:txBody>
      </p:sp>
    </p:spTree>
    <p:extLst>
      <p:ext uri="{BB962C8B-B14F-4D97-AF65-F5344CB8AC3E}">
        <p14:creationId xmlns:p14="http://schemas.microsoft.com/office/powerpoint/2010/main" val="20880371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gif"/><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48693FC-867D-747A-AFF0-F9CF7872ED64}"/>
              </a:ext>
            </a:extLst>
          </p:cNvPr>
          <p:cNvPicPr>
            <a:picLocks noChangeAspect="1"/>
          </p:cNvPicPr>
          <p:nvPr/>
        </p:nvPicPr>
        <p:blipFill>
          <a:blip r:embed="rId3"/>
          <a:stretch>
            <a:fillRect/>
          </a:stretch>
        </p:blipFill>
        <p:spPr>
          <a:xfrm>
            <a:off x="0" y="0"/>
            <a:ext cx="9144000" cy="5589773"/>
          </a:xfrm>
          <a:prstGeom prst="rect">
            <a:avLst/>
          </a:prstGeom>
        </p:spPr>
      </p:pic>
      <p:sp>
        <p:nvSpPr>
          <p:cNvPr id="7" name="タイトル 3">
            <a:extLst>
              <a:ext uri="{FF2B5EF4-FFF2-40B4-BE49-F238E27FC236}">
                <a16:creationId xmlns:a16="http://schemas.microsoft.com/office/drawing/2014/main" id="{E20C8D2C-9E02-68D6-0C2E-9F6889FC02FC}"/>
              </a:ext>
            </a:extLst>
          </p:cNvPr>
          <p:cNvSpPr>
            <a:spLocks noGrp="1"/>
          </p:cNvSpPr>
          <p:nvPr>
            <p:ph type="ctrTitle"/>
          </p:nvPr>
        </p:nvSpPr>
        <p:spPr>
          <a:xfrm>
            <a:off x="-1" y="5577736"/>
            <a:ext cx="9143999" cy="1268227"/>
          </a:xfrm>
        </p:spPr>
        <p:txBody>
          <a:bodyPr anchor="ctr">
            <a:noAutofit/>
          </a:bodyPr>
          <a:lstStyle/>
          <a:p>
            <a:pPr algn="l"/>
            <a:r>
              <a:rPr lang="ja-JP" altLang="en-US" sz="3200" b="1" dirty="0">
                <a:latin typeface="BIZ UDPゴシック" panose="020B0400000000000000" pitchFamily="50" charset="-128"/>
                <a:ea typeface="BIZ UDPゴシック" panose="020B0400000000000000" pitchFamily="50" charset="-128"/>
              </a:rPr>
              <a:t>冬のウォーカブルシティ推進の取組</a:t>
            </a:r>
            <a:br>
              <a:rPr lang="en-US" altLang="ja-JP" sz="3200" b="1" dirty="0">
                <a:latin typeface="BIZ UDPゴシック" panose="020B0400000000000000" pitchFamily="50" charset="-128"/>
                <a:ea typeface="BIZ UDPゴシック" panose="020B0400000000000000" pitchFamily="50" charset="-128"/>
              </a:rPr>
            </a:br>
            <a:r>
              <a:rPr lang="ja-JP" altLang="en-US" sz="3200" b="1"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札幌市長　秋元　克広</a:t>
            </a:r>
            <a:endParaRPr lang="ja-JP" altLang="en-US" sz="3200" dirty="0">
              <a:latin typeface="BIZ UDPゴシック" panose="020B0400000000000000" pitchFamily="50" charset="-128"/>
              <a:ea typeface="BIZ UDPゴシック" panose="020B0400000000000000" pitchFamily="50" charset="-128"/>
            </a:endParaRPr>
          </a:p>
        </p:txBody>
      </p:sp>
      <p:pic>
        <p:nvPicPr>
          <p:cNvPr id="8" name="図 7">
            <a:extLst>
              <a:ext uri="{FF2B5EF4-FFF2-40B4-BE49-F238E27FC236}">
                <a16:creationId xmlns:a16="http://schemas.microsoft.com/office/drawing/2014/main" id="{E4B735FE-2F0E-EC77-49D0-0D63017FA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47214" y="6167459"/>
            <a:ext cx="581376" cy="581376"/>
          </a:xfrm>
          <a:prstGeom prst="rect">
            <a:avLst/>
          </a:prstGeom>
        </p:spPr>
      </p:pic>
    </p:spTree>
    <p:extLst>
      <p:ext uri="{BB962C8B-B14F-4D97-AF65-F5344CB8AC3E}">
        <p14:creationId xmlns:p14="http://schemas.microsoft.com/office/powerpoint/2010/main" val="3474956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946539781">
            <a:extLst>
              <a:ext uri="{FF2B5EF4-FFF2-40B4-BE49-F238E27FC236}">
                <a16:creationId xmlns:a16="http://schemas.microsoft.com/office/drawing/2014/main" id="{51096E21-AAE4-0D82-570A-4C480A3AD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7176" y="4251411"/>
            <a:ext cx="3307166" cy="2301230"/>
          </a:xfrm>
          <a:prstGeom prst="rect">
            <a:avLst/>
          </a:prstGeom>
        </p:spPr>
      </p:pic>
      <p:pic>
        <p:nvPicPr>
          <p:cNvPr id="8" name="Picture 1850412674">
            <a:extLst>
              <a:ext uri="{FF2B5EF4-FFF2-40B4-BE49-F238E27FC236}">
                <a16:creationId xmlns:a16="http://schemas.microsoft.com/office/drawing/2014/main" id="{838529DF-CE2B-54C1-0C3C-14375E9F7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848" y="4233413"/>
            <a:ext cx="3513699" cy="2309961"/>
          </a:xfrm>
          <a:prstGeom prst="rect">
            <a:avLst/>
          </a:prstGeom>
        </p:spPr>
      </p:pic>
      <p:pic>
        <p:nvPicPr>
          <p:cNvPr id="9" name="Picture 1201102914">
            <a:extLst>
              <a:ext uri="{FF2B5EF4-FFF2-40B4-BE49-F238E27FC236}">
                <a16:creationId xmlns:a16="http://schemas.microsoft.com/office/drawing/2014/main" id="{DB8AF8E9-4836-9515-11B2-F00AF4547C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8004" y="1554930"/>
            <a:ext cx="3326283" cy="2363927"/>
          </a:xfrm>
          <a:prstGeom prst="rect">
            <a:avLst/>
          </a:prstGeom>
        </p:spPr>
      </p:pic>
      <p:pic>
        <p:nvPicPr>
          <p:cNvPr id="10" name="Picture 689381258">
            <a:extLst>
              <a:ext uri="{FF2B5EF4-FFF2-40B4-BE49-F238E27FC236}">
                <a16:creationId xmlns:a16="http://schemas.microsoft.com/office/drawing/2014/main" id="{64C6775B-2AD6-E657-BDB8-F564F816D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847" y="1554586"/>
            <a:ext cx="3513699" cy="2353288"/>
          </a:xfrm>
          <a:prstGeom prst="rect">
            <a:avLst/>
          </a:prstGeom>
        </p:spPr>
      </p:pic>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公共空間における雪を活用した観光コンテンツ</a:t>
            </a: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7" name="テキスト ボックス 6">
            <a:extLst>
              <a:ext uri="{FF2B5EF4-FFF2-40B4-BE49-F238E27FC236}">
                <a16:creationId xmlns:a16="http://schemas.microsoft.com/office/drawing/2014/main" id="{0F46014C-4F11-B720-BB56-BBEB8D6429E8}"/>
              </a:ext>
            </a:extLst>
          </p:cNvPr>
          <p:cNvSpPr txBox="1"/>
          <p:nvPr/>
        </p:nvSpPr>
        <p:spPr>
          <a:xfrm>
            <a:off x="168601" y="819418"/>
            <a:ext cx="8975399" cy="584775"/>
          </a:xfrm>
          <a:prstGeom prst="rect">
            <a:avLst/>
          </a:prstGeom>
          <a:noFill/>
        </p:spPr>
        <p:txBody>
          <a:bodyPr wrap="square" rtlCol="0">
            <a:spAutoFit/>
          </a:bodyPr>
          <a:lstStyle/>
          <a:p>
            <a:pPr marL="257175" indent="-257175">
              <a:buFont typeface="Arial" panose="020B0604020202020204" pitchFamily="34" charset="0"/>
              <a:buChar char="•"/>
            </a:pPr>
            <a:r>
              <a:rPr lang="ja-JP" altLang="en-US" sz="1600" b="1" dirty="0">
                <a:solidFill>
                  <a:srgbClr val="002060"/>
                </a:solidFill>
                <a:latin typeface="BIZ UDPゴシック" panose="020B0400000000000000" pitchFamily="50" charset="-128"/>
                <a:ea typeface="BIZ UDPゴシック" panose="020B0400000000000000" pitchFamily="50" charset="-128"/>
              </a:rPr>
              <a:t>国内外の観光客が冬の札幌を体験できる「さっぽろ雪まつり」には毎年</a:t>
            </a:r>
            <a:r>
              <a:rPr lang="en-US" altLang="ja-JP" sz="1600" b="1" dirty="0">
                <a:solidFill>
                  <a:srgbClr val="002060"/>
                </a:solidFill>
                <a:latin typeface="BIZ UDPゴシック" panose="020B0400000000000000" pitchFamily="50" charset="-128"/>
                <a:ea typeface="BIZ UDPゴシック" panose="020B0400000000000000" pitchFamily="50" charset="-128"/>
              </a:rPr>
              <a:t>200</a:t>
            </a:r>
            <a:r>
              <a:rPr lang="ja-JP" altLang="en-US" sz="1600" b="1" dirty="0">
                <a:solidFill>
                  <a:srgbClr val="002060"/>
                </a:solidFill>
                <a:latin typeface="BIZ UDPゴシック" panose="020B0400000000000000" pitchFamily="50" charset="-128"/>
                <a:ea typeface="BIZ UDPゴシック" panose="020B0400000000000000" pitchFamily="50" charset="-128"/>
              </a:rPr>
              <a:t>万人以上が来場</a:t>
            </a:r>
            <a:endParaRPr lang="en-US" altLang="ja-JP" sz="1600" b="1" dirty="0">
              <a:solidFill>
                <a:srgbClr val="002060"/>
              </a:solidFill>
              <a:latin typeface="BIZ UDPゴシック" panose="020B0400000000000000" pitchFamily="50" charset="-128"/>
              <a:ea typeface="BIZ UDPゴシック" panose="020B0400000000000000" pitchFamily="50" charset="-128"/>
            </a:endParaRPr>
          </a:p>
          <a:p>
            <a:pPr marL="257175" indent="-257175">
              <a:buFont typeface="Arial" panose="020B0604020202020204" pitchFamily="34" charset="0"/>
              <a:buChar char="•"/>
            </a:pPr>
            <a:r>
              <a:rPr lang="ja-JP" altLang="en-US" sz="1600" b="1" dirty="0">
                <a:solidFill>
                  <a:srgbClr val="002060"/>
                </a:solidFill>
                <a:latin typeface="BIZ UDPゴシック" panose="020B0400000000000000" pitchFamily="50" charset="-128"/>
                <a:ea typeface="BIZ UDPゴシック" panose="020B0400000000000000" pitchFamily="50" charset="-128"/>
              </a:rPr>
              <a:t>昨冬には「札幌国際芸術祭</a:t>
            </a:r>
            <a:r>
              <a:rPr lang="en-US" altLang="ja-JP" sz="1600" b="1" dirty="0">
                <a:solidFill>
                  <a:srgbClr val="002060"/>
                </a:solidFill>
                <a:latin typeface="BIZ UDPゴシック" panose="020B0400000000000000" pitchFamily="50" charset="-128"/>
                <a:ea typeface="BIZ UDPゴシック" panose="020B0400000000000000" pitchFamily="50" charset="-128"/>
              </a:rPr>
              <a:t>2024</a:t>
            </a:r>
            <a:r>
              <a:rPr lang="ja-JP" altLang="en-US" sz="1600" b="1" dirty="0">
                <a:solidFill>
                  <a:srgbClr val="002060"/>
                </a:solidFill>
                <a:latin typeface="BIZ UDPゴシック" panose="020B0400000000000000" pitchFamily="50" charset="-128"/>
                <a:ea typeface="BIZ UDPゴシック" panose="020B0400000000000000" pitchFamily="50" charset="-128"/>
              </a:rPr>
              <a:t>」も開催され、アートや新たな自動運転モビリティも登場した</a:t>
            </a:r>
          </a:p>
        </p:txBody>
      </p:sp>
      <p:sp>
        <p:nvSpPr>
          <p:cNvPr id="14" name="テキスト ボックス 3">
            <a:extLst>
              <a:ext uri="{FF2B5EF4-FFF2-40B4-BE49-F238E27FC236}">
                <a16:creationId xmlns:a16="http://schemas.microsoft.com/office/drawing/2014/main" id="{096DD2AC-B73E-4C09-B483-507B506518E0}"/>
              </a:ext>
            </a:extLst>
          </p:cNvPr>
          <p:cNvSpPr txBox="1">
            <a:spLocks noChangeArrowheads="1"/>
          </p:cNvSpPr>
          <p:nvPr/>
        </p:nvSpPr>
        <p:spPr bwMode="auto">
          <a:xfrm>
            <a:off x="1216459" y="6507585"/>
            <a:ext cx="3007555"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エネス（札幌国際芸術祭</a:t>
            </a:r>
            <a:r>
              <a:rPr lang="en-US" altLang="ja-JP" sz="1400" dirty="0">
                <a:latin typeface="BIZ UDPゴシック" panose="020B0400000000000000" pitchFamily="50" charset="-128"/>
                <a:ea typeface="BIZ UDPゴシック" panose="020B0400000000000000" pitchFamily="50" charset="-128"/>
              </a:rPr>
              <a:t>2024</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15" name="テキスト ボックス 3">
            <a:extLst>
              <a:ext uri="{FF2B5EF4-FFF2-40B4-BE49-F238E27FC236}">
                <a16:creationId xmlns:a16="http://schemas.microsoft.com/office/drawing/2014/main" id="{8C7194A4-554B-0ADE-2434-688AF678730D}"/>
              </a:ext>
            </a:extLst>
          </p:cNvPr>
          <p:cNvSpPr txBox="1">
            <a:spLocks noChangeArrowheads="1"/>
          </p:cNvSpPr>
          <p:nvPr/>
        </p:nvSpPr>
        <p:spPr bwMode="auto">
          <a:xfrm>
            <a:off x="1397047" y="3877197"/>
            <a:ext cx="2443298"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さっぽろ雪まつり大雪像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16" name="テキスト ボックス 3">
            <a:extLst>
              <a:ext uri="{FF2B5EF4-FFF2-40B4-BE49-F238E27FC236}">
                <a16:creationId xmlns:a16="http://schemas.microsoft.com/office/drawing/2014/main" id="{0E12735C-563C-C0B6-CD80-87A47CD906B4}"/>
              </a:ext>
            </a:extLst>
          </p:cNvPr>
          <p:cNvSpPr txBox="1">
            <a:spLocks noChangeArrowheads="1"/>
          </p:cNvSpPr>
          <p:nvPr/>
        </p:nvSpPr>
        <p:spPr bwMode="auto">
          <a:xfrm>
            <a:off x="5303205" y="3877197"/>
            <a:ext cx="2598788"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すすきの氷彫刻コンクール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17" name="テキスト ボックス 3">
            <a:extLst>
              <a:ext uri="{FF2B5EF4-FFF2-40B4-BE49-F238E27FC236}">
                <a16:creationId xmlns:a16="http://schemas.microsoft.com/office/drawing/2014/main" id="{1FF2E427-0FB9-AA26-0A2E-C3782FDBFAA4}"/>
              </a:ext>
            </a:extLst>
          </p:cNvPr>
          <p:cNvSpPr txBox="1">
            <a:spLocks noChangeArrowheads="1"/>
          </p:cNvSpPr>
          <p:nvPr/>
        </p:nvSpPr>
        <p:spPr bwMode="auto">
          <a:xfrm>
            <a:off x="4832367" y="6482019"/>
            <a:ext cx="3231975"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GACHA</a:t>
            </a:r>
            <a:r>
              <a:rPr lang="ja-JP" altLang="en-US" sz="1400" dirty="0">
                <a:latin typeface="BIZ UDPゴシック" panose="020B0400000000000000" pitchFamily="50" charset="-128"/>
                <a:ea typeface="BIZ UDPゴシック" panose="020B0400000000000000" pitchFamily="50" charset="-128"/>
              </a:rPr>
              <a:t>（札幌国際芸術祭</a:t>
            </a:r>
            <a:r>
              <a:rPr lang="en-US" altLang="ja-JP" sz="1400" dirty="0">
                <a:latin typeface="BIZ UDPゴシック" panose="020B0400000000000000" pitchFamily="50" charset="-128"/>
                <a:ea typeface="BIZ UDPゴシック" panose="020B0400000000000000" pitchFamily="50" charset="-128"/>
              </a:rPr>
              <a:t>2024</a:t>
            </a:r>
            <a:r>
              <a:rPr lang="ja-JP" altLang="en-US" sz="1400" dirty="0">
                <a:latin typeface="BIZ UDPゴシック" panose="020B0400000000000000" pitchFamily="50" charset="-128"/>
                <a:ea typeface="BIZ UDPゴシック" panose="020B0400000000000000" pitchFamily="50" charset="-128"/>
              </a:rPr>
              <a:t>）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CC89380B-B753-881C-E070-57337DACEF9E}"/>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９</a:t>
            </a:r>
          </a:p>
        </p:txBody>
      </p:sp>
    </p:spTree>
    <p:extLst>
      <p:ext uri="{BB962C8B-B14F-4D97-AF65-F5344CB8AC3E}">
        <p14:creationId xmlns:p14="http://schemas.microsoft.com/office/powerpoint/2010/main" val="2060250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9C88EE8C-799A-8297-D76C-E5CC2F9B00D6}"/>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8800"/>
                    </a14:imgEffect>
                    <a14:imgEffect>
                      <a14:brightnessContrast bright="20000"/>
                    </a14:imgEffect>
                  </a14:imgLayer>
                </a14:imgProps>
              </a:ext>
              <a:ext uri="{28A0092B-C50C-407E-A947-70E740481C1C}">
                <a14:useLocalDpi xmlns:a14="http://schemas.microsoft.com/office/drawing/2010/main" val="0"/>
              </a:ext>
            </a:extLst>
          </a:blip>
          <a:srcRect l="4219" r="9114"/>
          <a:stretch/>
        </p:blipFill>
        <p:spPr>
          <a:xfrm>
            <a:off x="20" y="10"/>
            <a:ext cx="9143980" cy="6857990"/>
          </a:xfrm>
          <a:prstGeom prst="rect">
            <a:avLst/>
          </a:prstGeom>
        </p:spPr>
      </p:pic>
      <p:sp>
        <p:nvSpPr>
          <p:cNvPr id="18" name="Rectangle 1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0370E3E-2C98-C82F-6D94-2BAB3A86457D}"/>
              </a:ext>
            </a:extLst>
          </p:cNvPr>
          <p:cNvSpPr txBox="1"/>
          <p:nvPr/>
        </p:nvSpPr>
        <p:spPr>
          <a:xfrm>
            <a:off x="423840" y="5457584"/>
            <a:ext cx="8499443" cy="461665"/>
          </a:xfrm>
          <a:prstGeom prst="rect">
            <a:avLst/>
          </a:prstGeom>
          <a:noFill/>
        </p:spPr>
        <p:txBody>
          <a:bodyPr wrap="none" rtlCol="0">
            <a:spAutoFit/>
          </a:bodyPr>
          <a:lstStyle/>
          <a:p>
            <a:r>
              <a:rPr kumimoji="1" lang="ja-JP" altLang="en-US" sz="2400" b="1" dirty="0">
                <a:latin typeface="BIZ UDPゴシック" panose="020B0400000000000000" pitchFamily="50" charset="-128"/>
                <a:ea typeface="BIZ UDPゴシック" panose="020B0400000000000000" pitchFamily="50" charset="-128"/>
              </a:rPr>
              <a:t>誰もが自然と歩きたくなる冬のウォーカブルシティを目指して</a:t>
            </a:r>
          </a:p>
        </p:txBody>
      </p:sp>
    </p:spTree>
    <p:extLst>
      <p:ext uri="{BB962C8B-B14F-4D97-AF65-F5344CB8AC3E}">
        <p14:creationId xmlns:p14="http://schemas.microsoft.com/office/powerpoint/2010/main" val="1621025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DC3F281-5A08-2DDA-1B42-AEB563E7411B}"/>
              </a:ext>
            </a:extLst>
          </p:cNvPr>
          <p:cNvPicPr>
            <a:picLocks noChangeAspect="1"/>
          </p:cNvPicPr>
          <p:nvPr/>
        </p:nvPicPr>
        <p:blipFill>
          <a:blip r:embed="rId3"/>
          <a:stretch>
            <a:fillRect/>
          </a:stretch>
        </p:blipFill>
        <p:spPr>
          <a:xfrm>
            <a:off x="4839926" y="955275"/>
            <a:ext cx="4235831" cy="3911718"/>
          </a:xfrm>
          <a:prstGeom prst="rect">
            <a:avLst/>
          </a:prstGeom>
        </p:spPr>
      </p:pic>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kumimoji="1" lang="ja-JP" altLang="en-US" sz="1350" b="1" dirty="0">
                <a:solidFill>
                  <a:schemeClr val="bg1"/>
                </a:solidFill>
                <a:latin typeface="BIZ UDPゴシック" panose="020B0400000000000000" pitchFamily="50" charset="-128"/>
                <a:ea typeface="BIZ UDPゴシック" panose="020B0400000000000000" pitchFamily="50" charset="-128"/>
              </a:rPr>
              <a:t>１</a:t>
            </a:r>
          </a:p>
        </p:txBody>
      </p:sp>
      <p:sp>
        <p:nvSpPr>
          <p:cNvPr id="10" name="AutoShape 26">
            <a:extLst>
              <a:ext uri="{FF2B5EF4-FFF2-40B4-BE49-F238E27FC236}">
                <a16:creationId xmlns:a16="http://schemas.microsoft.com/office/drawing/2014/main" id="{4A0006D3-8E2A-79E2-1C33-62B9ADDC9E4C}"/>
              </a:ext>
            </a:extLst>
          </p:cNvPr>
          <p:cNvSpPr>
            <a:spLocks noChangeArrowheads="1"/>
          </p:cNvSpPr>
          <p:nvPr/>
        </p:nvSpPr>
        <p:spPr bwMode="auto">
          <a:xfrm>
            <a:off x="6255860" y="2873210"/>
            <a:ext cx="758126" cy="311351"/>
          </a:xfrm>
          <a:prstGeom prst="roundRect">
            <a:avLst>
              <a:gd name="adj" fmla="val 16667"/>
            </a:avLst>
          </a:prstGeom>
          <a:solidFill>
            <a:srgbClr val="6E508C"/>
          </a:solidFill>
          <a:ln w="34925">
            <a:solidFill>
              <a:schemeClr val="bg1"/>
            </a:solidFill>
            <a:round/>
            <a:headEnd/>
            <a:tailEnd/>
          </a:ln>
        </p:spPr>
        <p:txBody>
          <a:bodyPr wrap="none" tIns="89100" anchor="ct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algn="ctr" eaLnBrk="1" hangingPunct="1"/>
            <a:r>
              <a:rPr lang="ja-JP" altLang="en-US" sz="1350" dirty="0">
                <a:solidFill>
                  <a:schemeClr val="bg1"/>
                </a:solidFill>
                <a:latin typeface="Arial" pitchFamily="34" charset="0"/>
                <a:ea typeface="メイリオ" pitchFamily="50" charset="-128"/>
                <a:cs typeface="メイリオ" pitchFamily="50" charset="-128"/>
              </a:rPr>
              <a:t>札幌市</a:t>
            </a:r>
          </a:p>
        </p:txBody>
      </p:sp>
      <p:pic>
        <p:nvPicPr>
          <p:cNvPr id="5" name="図 31">
            <a:extLst>
              <a:ext uri="{FF2B5EF4-FFF2-40B4-BE49-F238E27FC236}">
                <a16:creationId xmlns:a16="http://schemas.microsoft.com/office/drawing/2014/main" id="{21681B2D-1643-4780-F04B-0366C794F8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499" y="765227"/>
            <a:ext cx="4740912" cy="280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46">
            <a:extLst>
              <a:ext uri="{FF2B5EF4-FFF2-40B4-BE49-F238E27FC236}">
                <a16:creationId xmlns:a16="http://schemas.microsoft.com/office/drawing/2014/main" id="{1B6F31F3-A8BC-65E4-480A-D5B5B63A6B77}"/>
              </a:ext>
            </a:extLst>
          </p:cNvPr>
          <p:cNvSpPr txBox="1">
            <a:spLocks noChangeArrowheads="1"/>
          </p:cNvSpPr>
          <p:nvPr/>
        </p:nvSpPr>
        <p:spPr bwMode="auto">
          <a:xfrm>
            <a:off x="1491926" y="3405008"/>
            <a:ext cx="368661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defTabSz="912813"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■面積</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1,121k</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endPar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市域の</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6</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割が森林</a:t>
            </a:r>
            <a:endPar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■人口</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1,968,326</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人</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(2024</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年</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11</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月</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1</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日</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■気温</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平年</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10.0</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endPar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最高</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34.3</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r>
              <a:rPr lang="ja-JP" altLang="en-US"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最低</a:t>
            </a:r>
            <a:r>
              <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-14.9</a:t>
            </a:r>
            <a:r>
              <a:rPr lang="ja-JP" altLang="en-US"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endPar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　</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(2020</a:t>
            </a:r>
            <a:r>
              <a:rPr lang="ja-JP" altLang="en-US"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年</a:t>
            </a:r>
            <a:r>
              <a:rPr lang="en-US" altLang="ja-JP" sz="900" dirty="0">
                <a:solidFill>
                  <a:srgbClr val="002060"/>
                </a:solidFill>
                <a:latin typeface="BIZ UDPゴシック" panose="020B0400000000000000" pitchFamily="50" charset="-128"/>
                <a:ea typeface="BIZ UDPゴシック" panose="020B0400000000000000" pitchFamily="50" charset="-128"/>
                <a:cs typeface="メイリオ" pitchFamily="50" charset="-128"/>
              </a:rPr>
              <a:t>)</a:t>
            </a:r>
          </a:p>
          <a:p>
            <a:pPr eaLnBrk="1" hangingPunct="1"/>
            <a:r>
              <a:rPr lang="ja-JP" altLang="en-US" sz="1500" dirty="0">
                <a:solidFill>
                  <a:srgbClr val="002060"/>
                </a:solidFill>
                <a:latin typeface="BIZ UDPゴシック" panose="020B0400000000000000" pitchFamily="50" charset="-128"/>
                <a:ea typeface="BIZ UDPゴシック" panose="020B0400000000000000" pitchFamily="50" charset="-128"/>
                <a:cs typeface="メイリオ" pitchFamily="50" charset="-128"/>
              </a:rPr>
              <a:t>■年間降雪量　</a:t>
            </a:r>
            <a:r>
              <a:rPr lang="ja-JP" altLang="en-US"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平年</a:t>
            </a:r>
            <a:r>
              <a:rPr lang="en-US" altLang="ja-JP" sz="1500" u="sng" dirty="0">
                <a:solidFill>
                  <a:srgbClr val="002060"/>
                </a:solidFill>
                <a:latin typeface="BIZ UDPゴシック" panose="020B0400000000000000" pitchFamily="50" charset="-128"/>
                <a:ea typeface="BIZ UDPゴシック" panose="020B0400000000000000" pitchFamily="50" charset="-128"/>
                <a:cs typeface="メイリオ" pitchFamily="50" charset="-128"/>
              </a:rPr>
              <a:t>479cm</a:t>
            </a:r>
          </a:p>
        </p:txBody>
      </p:sp>
      <p:sp>
        <p:nvSpPr>
          <p:cNvPr id="2" name="テキスト ボックス 1">
            <a:extLst>
              <a:ext uri="{FF2B5EF4-FFF2-40B4-BE49-F238E27FC236}">
                <a16:creationId xmlns:a16="http://schemas.microsoft.com/office/drawing/2014/main" id="{AB58BBCB-F3C5-4A9A-D7BE-0F5990DE848C}"/>
              </a:ext>
            </a:extLst>
          </p:cNvPr>
          <p:cNvSpPr txBox="1"/>
          <p:nvPr/>
        </p:nvSpPr>
        <p:spPr>
          <a:xfrm>
            <a:off x="1763257" y="770183"/>
            <a:ext cx="1954381" cy="338554"/>
          </a:xfrm>
          <a:prstGeom prst="rect">
            <a:avLst/>
          </a:prstGeom>
          <a:noFill/>
        </p:spPr>
        <p:txBody>
          <a:bodyPr wrap="none" rtlCol="0">
            <a:spAutoFit/>
          </a:bodyPr>
          <a:lstStyle/>
          <a:p>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広域図（北海道） </a:t>
            </a:r>
            <a:r>
              <a:rPr kumimoji="1"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894CBCC5-922B-2CC6-4BF3-FBF0FD2C92D6}"/>
              </a:ext>
            </a:extLst>
          </p:cNvPr>
          <p:cNvSpPr txBox="1"/>
          <p:nvPr/>
        </p:nvSpPr>
        <p:spPr>
          <a:xfrm>
            <a:off x="7013986" y="719190"/>
            <a:ext cx="1954381" cy="338554"/>
          </a:xfrm>
          <a:prstGeom prst="rect">
            <a:avLst/>
          </a:prstGeom>
          <a:noFill/>
        </p:spPr>
        <p:txBody>
          <a:bodyPr wrap="none" rtlCol="0">
            <a:spAutoFit/>
          </a:bodyPr>
          <a:lstStyle/>
          <a:p>
            <a:r>
              <a:rPr kumimoji="1" lang="en-US" altLang="ja-JP" sz="1600" dirty="0">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拡大図（札幌市） </a:t>
            </a:r>
            <a:r>
              <a:rPr kumimoji="1"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90CECD70-EF58-8009-7250-04F1384F8C97}"/>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札幌市の概況</a:t>
            </a:r>
          </a:p>
        </p:txBody>
      </p:sp>
      <p:pic>
        <p:nvPicPr>
          <p:cNvPr id="12" name="図 11">
            <a:extLst>
              <a:ext uri="{FF2B5EF4-FFF2-40B4-BE49-F238E27FC236}">
                <a16:creationId xmlns:a16="http://schemas.microsoft.com/office/drawing/2014/main" id="{28C76141-EA32-2FA8-C60E-57353C603D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13" name="図 12">
            <a:extLst>
              <a:ext uri="{FF2B5EF4-FFF2-40B4-BE49-F238E27FC236}">
                <a16:creationId xmlns:a16="http://schemas.microsoft.com/office/drawing/2014/main" id="{C7419927-2999-52EE-C7B2-0CBE5434FDA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15290" y="5417920"/>
            <a:ext cx="2141410" cy="1440080"/>
          </a:xfrm>
          <a:prstGeom prst="rect">
            <a:avLst/>
          </a:prstGeom>
          <a:effectLst/>
        </p:spPr>
      </p:pic>
      <p:pic>
        <p:nvPicPr>
          <p:cNvPr id="14" name="図 13">
            <a:extLst>
              <a:ext uri="{FF2B5EF4-FFF2-40B4-BE49-F238E27FC236}">
                <a16:creationId xmlns:a16="http://schemas.microsoft.com/office/drawing/2014/main" id="{FD49DDEB-B4F1-8349-5CCD-626DCD42D7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9085" y="5500773"/>
            <a:ext cx="2204901" cy="1357226"/>
          </a:xfrm>
          <a:prstGeom prst="rect">
            <a:avLst/>
          </a:prstGeom>
          <a:effectLst/>
        </p:spPr>
      </p:pic>
      <p:pic>
        <p:nvPicPr>
          <p:cNvPr id="15" name="図 14">
            <a:extLst>
              <a:ext uri="{FF2B5EF4-FFF2-40B4-BE49-F238E27FC236}">
                <a16:creationId xmlns:a16="http://schemas.microsoft.com/office/drawing/2014/main" id="{6090EAD8-9D04-EE5C-D576-D562CEDFE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2" y="5482300"/>
            <a:ext cx="2403637" cy="1375699"/>
          </a:xfrm>
          <a:prstGeom prst="rect">
            <a:avLst/>
          </a:prstGeom>
        </p:spPr>
      </p:pic>
      <p:pic>
        <p:nvPicPr>
          <p:cNvPr id="17" name="図 16">
            <a:extLst>
              <a:ext uri="{FF2B5EF4-FFF2-40B4-BE49-F238E27FC236}">
                <a16:creationId xmlns:a16="http://schemas.microsoft.com/office/drawing/2014/main" id="{9B0E2313-34A7-F999-7761-59ADB3A5E5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400298" y="5482301"/>
            <a:ext cx="2409763" cy="1375700"/>
          </a:xfrm>
          <a:prstGeom prst="rect">
            <a:avLst/>
          </a:prstGeom>
          <a:effectLst/>
        </p:spPr>
      </p:pic>
      <p:sp>
        <p:nvSpPr>
          <p:cNvPr id="4" name="テキスト ボックス 3">
            <a:extLst>
              <a:ext uri="{FF2B5EF4-FFF2-40B4-BE49-F238E27FC236}">
                <a16:creationId xmlns:a16="http://schemas.microsoft.com/office/drawing/2014/main" id="{3D6935BB-DC7F-2380-A094-4313D55AF3D6}"/>
              </a:ext>
            </a:extLst>
          </p:cNvPr>
          <p:cNvSpPr txBox="1"/>
          <p:nvPr/>
        </p:nvSpPr>
        <p:spPr>
          <a:xfrm>
            <a:off x="8775872" y="6484322"/>
            <a:ext cx="330540" cy="369332"/>
          </a:xfrm>
          <a:prstGeom prst="rect">
            <a:avLst/>
          </a:prstGeom>
          <a:noFill/>
        </p:spPr>
        <p:txBody>
          <a:bodyPr wrap="none" rtlCol="0">
            <a:spAutoFit/>
          </a:bodyPr>
          <a:lstStyle/>
          <a:p>
            <a:r>
              <a:rPr kumimoji="1" lang="en-US" altLang="ja-JP" b="1" dirty="0">
                <a:solidFill>
                  <a:schemeClr val="bg1"/>
                </a:solidFill>
                <a:latin typeface="BIZ UDPゴシック" panose="020B0400000000000000" pitchFamily="50" charset="-128"/>
                <a:ea typeface="BIZ UDPゴシック" panose="020B0400000000000000" pitchFamily="50" charset="-128"/>
              </a:rPr>
              <a:t>1</a:t>
            </a:r>
            <a:endParaRPr kumimoji="1" lang="ja-JP" altLang="en-US" b="1"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293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２</a:t>
            </a:r>
            <a:endParaRPr kumimoji="1" lang="ja-JP" altLang="en-US" sz="1350" b="1" dirty="0">
              <a:solidFill>
                <a:schemeClr val="bg1"/>
              </a:solidFill>
              <a:latin typeface="BIZ UDPゴシック" panose="020B0400000000000000" pitchFamily="50" charset="-128"/>
              <a:ea typeface="BIZ UDPゴシック" panose="020B0400000000000000" pitchFamily="50" charset="-128"/>
            </a:endParaRPr>
          </a:p>
        </p:txBody>
      </p:sp>
      <p:pic>
        <p:nvPicPr>
          <p:cNvPr id="2" name="Picture 17" descr="01-02">
            <a:extLst>
              <a:ext uri="{FF2B5EF4-FFF2-40B4-BE49-F238E27FC236}">
                <a16:creationId xmlns:a16="http://schemas.microsoft.com/office/drawing/2014/main" id="{A30F4E2E-C5CD-31EC-352B-F5ACB37A6938}"/>
              </a:ext>
            </a:extLst>
          </p:cNvPr>
          <p:cNvPicPr>
            <a:picLocks noChangeAspect="1" noChangeArrowheads="1"/>
          </p:cNvPicPr>
          <p:nvPr/>
        </p:nvPicPr>
        <p:blipFill>
          <a:blip r:embed="rId3" cstate="print"/>
          <a:srcRect/>
          <a:stretch>
            <a:fillRect/>
          </a:stretch>
        </p:blipFill>
        <p:spPr bwMode="auto">
          <a:xfrm>
            <a:off x="880837" y="2766566"/>
            <a:ext cx="5377694" cy="2284809"/>
          </a:xfrm>
          <a:prstGeom prst="rect">
            <a:avLst/>
          </a:prstGeom>
          <a:noFill/>
        </p:spPr>
      </p:pic>
      <p:sp>
        <p:nvSpPr>
          <p:cNvPr id="3" name="角丸四角形吹き出し 8">
            <a:extLst>
              <a:ext uri="{FF2B5EF4-FFF2-40B4-BE49-F238E27FC236}">
                <a16:creationId xmlns:a16="http://schemas.microsoft.com/office/drawing/2014/main" id="{A9D950F0-4020-F140-50B7-6FE84583DCB4}"/>
              </a:ext>
            </a:extLst>
          </p:cNvPr>
          <p:cNvSpPr/>
          <p:nvPr/>
        </p:nvSpPr>
        <p:spPr>
          <a:xfrm>
            <a:off x="807175" y="2370861"/>
            <a:ext cx="2271485" cy="556152"/>
          </a:xfrm>
          <a:prstGeom prst="wedgeRoundRectCallout">
            <a:avLst>
              <a:gd name="adj1" fmla="val -15344"/>
              <a:gd name="adj2" fmla="val 69055"/>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ロシア</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サンクトペテルブルグ</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（人口：約</a:t>
            </a:r>
            <a:r>
              <a:rPr lang="en-US" altLang="ja-JP" sz="1050" dirty="0">
                <a:latin typeface="Meiryo UI" panose="020B0604030504040204" pitchFamily="50" charset="-128"/>
                <a:ea typeface="Meiryo UI" panose="020B0604030504040204" pitchFamily="50" charset="-128"/>
              </a:rPr>
              <a:t>499</a:t>
            </a:r>
            <a:r>
              <a:rPr lang="ja-JP" altLang="en-US" sz="1050" dirty="0">
                <a:latin typeface="Meiryo UI" panose="020B0604030504040204" pitchFamily="50" charset="-128"/>
                <a:ea typeface="Meiryo UI" panose="020B0604030504040204" pitchFamily="50" charset="-128"/>
              </a:rPr>
              <a:t>万人）</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降雪量：</a:t>
            </a:r>
            <a:r>
              <a:rPr lang="en-US" altLang="ja-JP" sz="1050" dirty="0">
                <a:latin typeface="Meiryo UI" panose="020B0604030504040204" pitchFamily="50" charset="-128"/>
                <a:ea typeface="Meiryo UI" panose="020B0604030504040204" pitchFamily="50" charset="-128"/>
              </a:rPr>
              <a:t>297cm</a:t>
            </a:r>
          </a:p>
        </p:txBody>
      </p:sp>
      <p:sp>
        <p:nvSpPr>
          <p:cNvPr id="13" name="角丸四角形吹き出し 9">
            <a:extLst>
              <a:ext uri="{FF2B5EF4-FFF2-40B4-BE49-F238E27FC236}">
                <a16:creationId xmlns:a16="http://schemas.microsoft.com/office/drawing/2014/main" id="{3B9AAA15-C316-23D6-4192-EE43D9B8CC39}"/>
              </a:ext>
            </a:extLst>
          </p:cNvPr>
          <p:cNvSpPr/>
          <p:nvPr/>
        </p:nvSpPr>
        <p:spPr>
          <a:xfrm>
            <a:off x="59921" y="3946303"/>
            <a:ext cx="1625843" cy="602102"/>
          </a:xfrm>
          <a:prstGeom prst="wedgeRoundRectCallout">
            <a:avLst>
              <a:gd name="adj1" fmla="val 29589"/>
              <a:gd name="adj2" fmla="val -84321"/>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ドイツ</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ミュンヘン</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（人口：約</a:t>
            </a:r>
            <a:r>
              <a:rPr lang="en-US" altLang="ja-JP" sz="1050" dirty="0">
                <a:latin typeface="Meiryo UI" panose="020B0604030504040204" pitchFamily="50" charset="-128"/>
                <a:ea typeface="Meiryo UI" panose="020B0604030504040204" pitchFamily="50" charset="-128"/>
              </a:rPr>
              <a:t>147</a:t>
            </a:r>
            <a:r>
              <a:rPr lang="ja-JP" altLang="en-US" sz="1050" dirty="0">
                <a:latin typeface="Meiryo UI" panose="020B0604030504040204" pitchFamily="50" charset="-128"/>
                <a:ea typeface="Meiryo UI" panose="020B0604030504040204" pitchFamily="50" charset="-128"/>
              </a:rPr>
              <a:t>万人）</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降雪量：</a:t>
            </a:r>
            <a:r>
              <a:rPr lang="en-US" altLang="ja-JP" sz="1050" b="1" dirty="0">
                <a:latin typeface="Meiryo UI" panose="020B0604030504040204" pitchFamily="50" charset="-128"/>
                <a:ea typeface="Meiryo UI" panose="020B0604030504040204" pitchFamily="50" charset="-128"/>
              </a:rPr>
              <a:t>100cm</a:t>
            </a:r>
          </a:p>
        </p:txBody>
      </p:sp>
      <p:sp>
        <p:nvSpPr>
          <p:cNvPr id="14" name="角丸四角形吹き出し 10">
            <a:extLst>
              <a:ext uri="{FF2B5EF4-FFF2-40B4-BE49-F238E27FC236}">
                <a16:creationId xmlns:a16="http://schemas.microsoft.com/office/drawing/2014/main" id="{72E94D04-784B-7A2B-3B68-36F700F1CC29}"/>
              </a:ext>
            </a:extLst>
          </p:cNvPr>
          <p:cNvSpPr/>
          <p:nvPr/>
        </p:nvSpPr>
        <p:spPr>
          <a:xfrm>
            <a:off x="1432246" y="4777701"/>
            <a:ext cx="1910996" cy="608080"/>
          </a:xfrm>
          <a:prstGeom prst="wedgeRoundRectCallout">
            <a:avLst>
              <a:gd name="adj1" fmla="val -33294"/>
              <a:gd name="adj2" fmla="val -197253"/>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オーストリア</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ウィーン</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　　（人口：約</a:t>
            </a:r>
            <a:r>
              <a:rPr lang="en-US" altLang="ja-JP" sz="1050" dirty="0">
                <a:latin typeface="Meiryo UI" panose="020B0604030504040204" pitchFamily="50" charset="-128"/>
                <a:ea typeface="Meiryo UI" panose="020B0604030504040204" pitchFamily="50" charset="-128"/>
              </a:rPr>
              <a:t>190</a:t>
            </a:r>
            <a:r>
              <a:rPr lang="ja-JP" altLang="en-US" sz="1050" dirty="0">
                <a:latin typeface="Meiryo UI" panose="020B0604030504040204" pitchFamily="50" charset="-128"/>
                <a:ea typeface="Meiryo UI" panose="020B0604030504040204" pitchFamily="50" charset="-128"/>
              </a:rPr>
              <a:t>万人）</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降雪量：</a:t>
            </a:r>
            <a:r>
              <a:rPr lang="en-US" altLang="ja-JP" sz="1050" dirty="0">
                <a:latin typeface="Meiryo UI" panose="020B0604030504040204" pitchFamily="50" charset="-128"/>
                <a:ea typeface="Meiryo UI" panose="020B0604030504040204" pitchFamily="50" charset="-128"/>
              </a:rPr>
              <a:t>172cm</a:t>
            </a:r>
            <a:endParaRPr lang="en-US" altLang="ja-JP" sz="1050" b="1" dirty="0">
              <a:latin typeface="Meiryo UI" panose="020B0604030504040204" pitchFamily="50" charset="-128"/>
              <a:ea typeface="Meiryo UI" panose="020B0604030504040204" pitchFamily="50" charset="-128"/>
            </a:endParaRPr>
          </a:p>
        </p:txBody>
      </p:sp>
      <p:sp>
        <p:nvSpPr>
          <p:cNvPr id="15" name="角丸四角形吹き出し 11">
            <a:extLst>
              <a:ext uri="{FF2B5EF4-FFF2-40B4-BE49-F238E27FC236}">
                <a16:creationId xmlns:a16="http://schemas.microsoft.com/office/drawing/2014/main" id="{110DD26F-F097-7E00-F680-BDBA5D9148F3}"/>
              </a:ext>
            </a:extLst>
          </p:cNvPr>
          <p:cNvSpPr/>
          <p:nvPr/>
        </p:nvSpPr>
        <p:spPr>
          <a:xfrm>
            <a:off x="3542383" y="4798574"/>
            <a:ext cx="1910996" cy="608080"/>
          </a:xfrm>
          <a:prstGeom prst="wedgeRoundRectCallout">
            <a:avLst>
              <a:gd name="adj1" fmla="val -67894"/>
              <a:gd name="adj2" fmla="val -188308"/>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50" dirty="0">
                <a:latin typeface="Meiryo UI" panose="020B0604030504040204" pitchFamily="50" charset="-128"/>
                <a:ea typeface="Meiryo UI" panose="020B0604030504040204" pitchFamily="50" charset="-128"/>
              </a:rPr>
              <a:t>【</a:t>
            </a:r>
            <a:r>
              <a:rPr lang="zh-TW" altLang="en-US" sz="1050" dirty="0">
                <a:latin typeface="Meiryo UI" panose="020B0604030504040204" pitchFamily="50" charset="-128"/>
                <a:ea typeface="Meiryo UI" panose="020B0604030504040204" pitchFamily="50" charset="-128"/>
              </a:rPr>
              <a:t>中国</a:t>
            </a:r>
            <a:r>
              <a:rPr lang="en-US" altLang="zh-TW" sz="1050" dirty="0">
                <a:latin typeface="Meiryo UI" panose="020B0604030504040204" pitchFamily="50" charset="-128"/>
                <a:ea typeface="Meiryo UI" panose="020B0604030504040204" pitchFamily="50" charset="-128"/>
              </a:rPr>
              <a:t>】</a:t>
            </a:r>
            <a:r>
              <a:rPr lang="zh-TW" altLang="en-US" sz="1050" dirty="0">
                <a:latin typeface="Meiryo UI" panose="020B0604030504040204" pitchFamily="50" charset="-128"/>
                <a:ea typeface="Meiryo UI" panose="020B0604030504040204" pitchFamily="50" charset="-128"/>
              </a:rPr>
              <a:t>瀋陽</a:t>
            </a:r>
          </a:p>
          <a:p>
            <a:pPr algn="ctr"/>
            <a:r>
              <a:rPr lang="zh-TW" altLang="en-US" sz="1050" dirty="0">
                <a:latin typeface="Meiryo UI" panose="020B0604030504040204" pitchFamily="50" charset="-128"/>
                <a:ea typeface="Meiryo UI" panose="020B0604030504040204" pitchFamily="50" charset="-128"/>
              </a:rPr>
              <a:t>（人口：約</a:t>
            </a:r>
            <a:r>
              <a:rPr lang="en-US" altLang="ja-JP" sz="1050" dirty="0">
                <a:latin typeface="Meiryo UI" panose="020B0604030504040204" pitchFamily="50" charset="-128"/>
                <a:ea typeface="Meiryo UI" panose="020B0604030504040204" pitchFamily="50" charset="-128"/>
              </a:rPr>
              <a:t>530</a:t>
            </a:r>
            <a:r>
              <a:rPr lang="zh-TW" altLang="en-US" sz="1050" dirty="0">
                <a:latin typeface="Meiryo UI" panose="020B0604030504040204" pitchFamily="50" charset="-128"/>
                <a:ea typeface="Meiryo UI" panose="020B0604030504040204" pitchFamily="50" charset="-128"/>
              </a:rPr>
              <a:t>万人）</a:t>
            </a:r>
            <a:endParaRPr lang="en-US" altLang="zh-TW" sz="1050" dirty="0">
              <a:latin typeface="Meiryo UI" panose="020B0604030504040204" pitchFamily="50" charset="-128"/>
              <a:ea typeface="Meiryo UI" panose="020B0604030504040204" pitchFamily="50" charset="-128"/>
            </a:endParaRPr>
          </a:p>
          <a:p>
            <a:pPr algn="ctr"/>
            <a:r>
              <a:rPr lang="zh-TW" altLang="en-US" sz="1050" dirty="0">
                <a:latin typeface="Meiryo UI" panose="020B0604030504040204" pitchFamily="50" charset="-128"/>
                <a:ea typeface="Meiryo UI" panose="020B0604030504040204" pitchFamily="50" charset="-128"/>
              </a:rPr>
              <a:t>降雪量：</a:t>
            </a:r>
            <a:r>
              <a:rPr lang="en-US" altLang="zh-TW" sz="1050" dirty="0">
                <a:latin typeface="Meiryo UI" panose="020B0604030504040204" pitchFamily="50" charset="-128"/>
                <a:ea typeface="Meiryo UI" panose="020B0604030504040204" pitchFamily="50" charset="-128"/>
              </a:rPr>
              <a:t>49cm</a:t>
            </a:r>
          </a:p>
        </p:txBody>
      </p:sp>
      <p:sp>
        <p:nvSpPr>
          <p:cNvPr id="16" name="角丸四角形吹き出し 12">
            <a:extLst>
              <a:ext uri="{FF2B5EF4-FFF2-40B4-BE49-F238E27FC236}">
                <a16:creationId xmlns:a16="http://schemas.microsoft.com/office/drawing/2014/main" id="{C79E7603-D6F9-AAD7-95F8-BB67A8EB1424}"/>
              </a:ext>
            </a:extLst>
          </p:cNvPr>
          <p:cNvSpPr/>
          <p:nvPr/>
        </p:nvSpPr>
        <p:spPr>
          <a:xfrm>
            <a:off x="4721256" y="3917393"/>
            <a:ext cx="1910996" cy="546948"/>
          </a:xfrm>
          <a:prstGeom prst="wedgeRoundRectCallout">
            <a:avLst>
              <a:gd name="adj1" fmla="val 1353"/>
              <a:gd name="adj2" fmla="val -76762"/>
              <a:gd name="adj3" fmla="val 16667"/>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カナダ</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モントリオール</a:t>
            </a:r>
          </a:p>
          <a:p>
            <a:pPr algn="ctr"/>
            <a:r>
              <a:rPr lang="ja-JP" altLang="en-US" sz="1050" dirty="0">
                <a:latin typeface="Meiryo UI" panose="020B0604030504040204" pitchFamily="50" charset="-128"/>
                <a:ea typeface="Meiryo UI" panose="020B0604030504040204" pitchFamily="50" charset="-128"/>
              </a:rPr>
              <a:t>　（人口：約</a:t>
            </a:r>
            <a:r>
              <a:rPr lang="en-US" altLang="ja-JP" sz="1050" dirty="0">
                <a:latin typeface="Meiryo UI" panose="020B0604030504040204" pitchFamily="50" charset="-128"/>
                <a:ea typeface="Meiryo UI" panose="020B0604030504040204" pitchFamily="50" charset="-128"/>
              </a:rPr>
              <a:t>182</a:t>
            </a:r>
            <a:r>
              <a:rPr lang="ja-JP" altLang="en-US" sz="1050" dirty="0">
                <a:latin typeface="Meiryo UI" panose="020B0604030504040204" pitchFamily="50" charset="-128"/>
                <a:ea typeface="Meiryo UI" panose="020B0604030504040204" pitchFamily="50" charset="-128"/>
              </a:rPr>
              <a:t>万人）</a:t>
            </a:r>
            <a:endParaRPr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降雪量：</a:t>
            </a:r>
            <a:r>
              <a:rPr lang="en-US" altLang="ja-JP" sz="1050" dirty="0">
                <a:latin typeface="Meiryo UI" panose="020B0604030504040204" pitchFamily="50" charset="-128"/>
                <a:ea typeface="Meiryo UI" panose="020B0604030504040204" pitchFamily="50" charset="-128"/>
              </a:rPr>
              <a:t>215cm</a:t>
            </a:r>
          </a:p>
        </p:txBody>
      </p:sp>
      <p:sp>
        <p:nvSpPr>
          <p:cNvPr id="17" name="角丸四角形吹き出し 14">
            <a:extLst>
              <a:ext uri="{FF2B5EF4-FFF2-40B4-BE49-F238E27FC236}">
                <a16:creationId xmlns:a16="http://schemas.microsoft.com/office/drawing/2014/main" id="{92B9D7EF-D89F-ACF8-0D22-DCF75F7D2738}"/>
              </a:ext>
            </a:extLst>
          </p:cNvPr>
          <p:cNvSpPr/>
          <p:nvPr/>
        </p:nvSpPr>
        <p:spPr>
          <a:xfrm>
            <a:off x="3737926" y="2072683"/>
            <a:ext cx="2271485" cy="881366"/>
          </a:xfrm>
          <a:prstGeom prst="wedgeRoundRectCallout">
            <a:avLst>
              <a:gd name="adj1" fmla="val -48497"/>
              <a:gd name="adj2" fmla="val 82742"/>
              <a:gd name="adj3" fmla="val 16667"/>
            </a:avLst>
          </a:prstGeom>
          <a:solidFill>
            <a:srgbClr val="00206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altLang="ja-JP" sz="1500" b="1" dirty="0">
                <a:latin typeface="Meiryo UI" panose="020B0604030504040204" pitchFamily="50" charset="-128"/>
                <a:ea typeface="Meiryo UI" panose="020B0604030504040204" pitchFamily="50" charset="-128"/>
              </a:rPr>
              <a:t>【</a:t>
            </a:r>
            <a:r>
              <a:rPr lang="ja-JP" altLang="en-US" sz="1500" b="1" dirty="0">
                <a:latin typeface="Meiryo UI" panose="020B0604030504040204" pitchFamily="50" charset="-128"/>
                <a:ea typeface="Meiryo UI" panose="020B0604030504040204" pitchFamily="50" charset="-128"/>
              </a:rPr>
              <a:t>札幌市</a:t>
            </a:r>
            <a:r>
              <a:rPr lang="en-US" altLang="ja-JP" sz="1500" b="1" dirty="0">
                <a:latin typeface="Meiryo UI" panose="020B0604030504040204" pitchFamily="50" charset="-128"/>
                <a:ea typeface="Meiryo UI" panose="020B0604030504040204" pitchFamily="50" charset="-128"/>
              </a:rPr>
              <a:t>】</a:t>
            </a:r>
          </a:p>
          <a:p>
            <a:pPr algn="ctr"/>
            <a:r>
              <a:rPr lang="ja-JP" altLang="en-US" sz="1500" b="1" dirty="0">
                <a:latin typeface="Meiryo UI" panose="020B0604030504040204" pitchFamily="50" charset="-128"/>
                <a:ea typeface="Meiryo UI" panose="020B0604030504040204" pitchFamily="50" charset="-128"/>
              </a:rPr>
              <a:t>（人口：約</a:t>
            </a:r>
            <a:r>
              <a:rPr lang="en-US" altLang="ja-JP" sz="1500" b="1" dirty="0">
                <a:latin typeface="Meiryo UI" panose="020B0604030504040204" pitchFamily="50" charset="-128"/>
                <a:ea typeface="Meiryo UI" panose="020B0604030504040204" pitchFamily="50" charset="-128"/>
              </a:rPr>
              <a:t>197</a:t>
            </a:r>
            <a:r>
              <a:rPr lang="ja-JP" altLang="en-US" sz="1500" b="1" dirty="0">
                <a:latin typeface="Meiryo UI" panose="020B0604030504040204" pitchFamily="50" charset="-128"/>
                <a:ea typeface="Meiryo UI" panose="020B0604030504040204" pitchFamily="50" charset="-128"/>
              </a:rPr>
              <a:t>万人）</a:t>
            </a:r>
            <a:endParaRPr lang="en-US" altLang="ja-JP" sz="1500" b="1" dirty="0">
              <a:latin typeface="Meiryo UI" panose="020B0604030504040204" pitchFamily="50" charset="-128"/>
              <a:ea typeface="Meiryo UI" panose="020B0604030504040204" pitchFamily="50" charset="-128"/>
            </a:endParaRPr>
          </a:p>
          <a:p>
            <a:pPr algn="ctr"/>
            <a:r>
              <a:rPr lang="ja-JP" altLang="en-US" sz="1500" b="1" dirty="0">
                <a:latin typeface="Meiryo UI" panose="020B0604030504040204" pitchFamily="50" charset="-128"/>
                <a:ea typeface="Meiryo UI" panose="020B0604030504040204" pitchFamily="50" charset="-128"/>
              </a:rPr>
              <a:t>降雪量：</a:t>
            </a:r>
            <a:r>
              <a:rPr lang="en-US" altLang="ja-JP" sz="1500" b="1" dirty="0">
                <a:latin typeface="Meiryo UI" panose="020B0604030504040204" pitchFamily="50" charset="-128"/>
                <a:ea typeface="Meiryo UI" panose="020B0604030504040204" pitchFamily="50" charset="-128"/>
              </a:rPr>
              <a:t>479cm</a:t>
            </a:r>
          </a:p>
        </p:txBody>
      </p:sp>
      <p:pic>
        <p:nvPicPr>
          <p:cNvPr id="18" name="Picture 3" descr="C:\Documents and Settings\sb02251\デスクトップ\ゆきだるマン１.gif">
            <a:extLst>
              <a:ext uri="{FF2B5EF4-FFF2-40B4-BE49-F238E27FC236}">
                <a16:creationId xmlns:a16="http://schemas.microsoft.com/office/drawing/2014/main" id="{2BA59900-A8B6-C9B1-A78E-2D5FD3AE4B5A}"/>
              </a:ext>
            </a:extLst>
          </p:cNvPr>
          <p:cNvPicPr>
            <a:picLocks noChangeAspect="1" noChangeArrowheads="1"/>
          </p:cNvPicPr>
          <p:nvPr/>
        </p:nvPicPr>
        <p:blipFill>
          <a:blip r:embed="rId4" cstate="print"/>
          <a:srcRect/>
          <a:stretch>
            <a:fillRect/>
          </a:stretch>
        </p:blipFill>
        <p:spPr bwMode="auto">
          <a:xfrm>
            <a:off x="2955251" y="2945965"/>
            <a:ext cx="649842" cy="789649"/>
          </a:xfrm>
          <a:prstGeom prst="rect">
            <a:avLst/>
          </a:prstGeom>
          <a:noFill/>
        </p:spPr>
      </p:pic>
      <p:sp>
        <p:nvSpPr>
          <p:cNvPr id="19" name="テキスト ボックス 18">
            <a:extLst>
              <a:ext uri="{FF2B5EF4-FFF2-40B4-BE49-F238E27FC236}">
                <a16:creationId xmlns:a16="http://schemas.microsoft.com/office/drawing/2014/main" id="{0053EC1F-60C1-F4E5-FD8E-1B5E99C0F485}"/>
              </a:ext>
            </a:extLst>
          </p:cNvPr>
          <p:cNvSpPr txBox="1"/>
          <p:nvPr/>
        </p:nvSpPr>
        <p:spPr>
          <a:xfrm>
            <a:off x="209875" y="5635935"/>
            <a:ext cx="3528051" cy="646331"/>
          </a:xfrm>
          <a:prstGeom prst="rect">
            <a:avLst/>
          </a:prstGeom>
          <a:noFill/>
        </p:spPr>
        <p:txBody>
          <a:bodyPr wrap="square" rtlCol="0">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札幌市の降雪量は、気象台（札幌）の平年値</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世界各都市の降雪量は、昭和</a:t>
            </a:r>
            <a:r>
              <a:rPr lang="en-US" altLang="ja-JP" sz="1200" dirty="0">
                <a:latin typeface="Meiryo UI" panose="020B0604030504040204" pitchFamily="50" charset="-128"/>
                <a:ea typeface="Meiryo UI" panose="020B0604030504040204" pitchFamily="50" charset="-128"/>
              </a:rPr>
              <a:t>63</a:t>
            </a:r>
            <a:r>
              <a:rPr lang="ja-JP" altLang="en-US" sz="1200" dirty="0">
                <a:latin typeface="Meiryo UI" panose="020B0604030504040204" pitchFamily="50" charset="-128"/>
                <a:ea typeface="Meiryo UI" panose="020B0604030504040204" pitchFamily="50" charset="-128"/>
              </a:rPr>
              <a:t>年の調査値</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人口は総務省統計局「世界の統計　</a:t>
            </a:r>
            <a:r>
              <a:rPr lang="en-US" altLang="ja-JP" sz="1200" dirty="0">
                <a:latin typeface="Meiryo UI" panose="020B0604030504040204" pitchFamily="50" charset="-128"/>
                <a:ea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rPr>
              <a:t>」　　より</a:t>
            </a:r>
          </a:p>
        </p:txBody>
      </p:sp>
      <p:pic>
        <p:nvPicPr>
          <p:cNvPr id="20" name="Picture 3" descr="C:\Documents and Settings\sb02251\デスクトップ\ゆきだるマン１.gif">
            <a:extLst>
              <a:ext uri="{FF2B5EF4-FFF2-40B4-BE49-F238E27FC236}">
                <a16:creationId xmlns:a16="http://schemas.microsoft.com/office/drawing/2014/main" id="{C7745173-1E54-BE67-19B6-4DF3F4D522DF}"/>
              </a:ext>
            </a:extLst>
          </p:cNvPr>
          <p:cNvPicPr>
            <a:picLocks noChangeAspect="1" noChangeArrowheads="1"/>
          </p:cNvPicPr>
          <p:nvPr/>
        </p:nvPicPr>
        <p:blipFill>
          <a:blip r:embed="rId4" cstate="print"/>
          <a:srcRect/>
          <a:stretch>
            <a:fillRect/>
          </a:stretch>
        </p:blipFill>
        <p:spPr bwMode="auto">
          <a:xfrm>
            <a:off x="2926063" y="3690217"/>
            <a:ext cx="183548" cy="223036"/>
          </a:xfrm>
          <a:prstGeom prst="rect">
            <a:avLst/>
          </a:prstGeom>
          <a:noFill/>
        </p:spPr>
      </p:pic>
      <p:pic>
        <p:nvPicPr>
          <p:cNvPr id="21" name="Picture 3" descr="C:\Documents and Settings\sb02251\デスクトップ\ゆきだるマン１.gif">
            <a:extLst>
              <a:ext uri="{FF2B5EF4-FFF2-40B4-BE49-F238E27FC236}">
                <a16:creationId xmlns:a16="http://schemas.microsoft.com/office/drawing/2014/main" id="{D45F1BBE-6162-AF32-6AD4-D45935D89A83}"/>
              </a:ext>
            </a:extLst>
          </p:cNvPr>
          <p:cNvPicPr>
            <a:picLocks noChangeAspect="1" noChangeArrowheads="1"/>
          </p:cNvPicPr>
          <p:nvPr/>
        </p:nvPicPr>
        <p:blipFill>
          <a:blip r:embed="rId4" cstate="print"/>
          <a:srcRect/>
          <a:stretch>
            <a:fillRect/>
          </a:stretch>
        </p:blipFill>
        <p:spPr bwMode="auto">
          <a:xfrm>
            <a:off x="5248972" y="3330358"/>
            <a:ext cx="358121" cy="435167"/>
          </a:xfrm>
          <a:prstGeom prst="rect">
            <a:avLst/>
          </a:prstGeom>
          <a:noFill/>
        </p:spPr>
      </p:pic>
      <p:pic>
        <p:nvPicPr>
          <p:cNvPr id="22" name="Picture 3" descr="C:\Documents and Settings\sb02251\デスクトップ\ゆきだるマン１.gif">
            <a:extLst>
              <a:ext uri="{FF2B5EF4-FFF2-40B4-BE49-F238E27FC236}">
                <a16:creationId xmlns:a16="http://schemas.microsoft.com/office/drawing/2014/main" id="{A84116FD-02E1-18EF-3416-2BA230028E9B}"/>
              </a:ext>
            </a:extLst>
          </p:cNvPr>
          <p:cNvPicPr>
            <a:picLocks noChangeAspect="1" noChangeArrowheads="1"/>
          </p:cNvPicPr>
          <p:nvPr/>
        </p:nvPicPr>
        <p:blipFill>
          <a:blip r:embed="rId4" cstate="print"/>
          <a:srcRect/>
          <a:stretch>
            <a:fillRect/>
          </a:stretch>
        </p:blipFill>
        <p:spPr bwMode="auto">
          <a:xfrm>
            <a:off x="1501408" y="3041520"/>
            <a:ext cx="368711" cy="448036"/>
          </a:xfrm>
          <a:prstGeom prst="rect">
            <a:avLst/>
          </a:prstGeom>
          <a:noFill/>
        </p:spPr>
      </p:pic>
      <p:pic>
        <p:nvPicPr>
          <p:cNvPr id="23" name="Picture 3" descr="C:\Documents and Settings\sb02251\デスクトップ\ゆきだるマン１.gif">
            <a:extLst>
              <a:ext uri="{FF2B5EF4-FFF2-40B4-BE49-F238E27FC236}">
                <a16:creationId xmlns:a16="http://schemas.microsoft.com/office/drawing/2014/main" id="{D970A3B5-2DE4-E448-43C6-A458E8B5336C}"/>
              </a:ext>
            </a:extLst>
          </p:cNvPr>
          <p:cNvPicPr>
            <a:picLocks noChangeAspect="1" noChangeArrowheads="1"/>
          </p:cNvPicPr>
          <p:nvPr/>
        </p:nvPicPr>
        <p:blipFill>
          <a:blip r:embed="rId4" cstate="print"/>
          <a:srcRect/>
          <a:stretch>
            <a:fillRect/>
          </a:stretch>
        </p:blipFill>
        <p:spPr bwMode="auto">
          <a:xfrm>
            <a:off x="1510286" y="3540177"/>
            <a:ext cx="261261" cy="317468"/>
          </a:xfrm>
          <a:prstGeom prst="rect">
            <a:avLst/>
          </a:prstGeom>
          <a:noFill/>
        </p:spPr>
      </p:pic>
      <p:pic>
        <p:nvPicPr>
          <p:cNvPr id="24" name="Picture 3" descr="C:\Documents and Settings\sb02251\デスクトップ\ゆきだるマン１.gif">
            <a:extLst>
              <a:ext uri="{FF2B5EF4-FFF2-40B4-BE49-F238E27FC236}">
                <a16:creationId xmlns:a16="http://schemas.microsoft.com/office/drawing/2014/main" id="{B03A4248-8E57-D239-B496-1F749A37860C}"/>
              </a:ext>
            </a:extLst>
          </p:cNvPr>
          <p:cNvPicPr>
            <a:picLocks noChangeAspect="1" noChangeArrowheads="1"/>
          </p:cNvPicPr>
          <p:nvPr/>
        </p:nvPicPr>
        <p:blipFill>
          <a:blip r:embed="rId4" cstate="print"/>
          <a:srcRect/>
          <a:stretch>
            <a:fillRect/>
          </a:stretch>
        </p:blipFill>
        <p:spPr bwMode="auto">
          <a:xfrm>
            <a:off x="1256105" y="3421615"/>
            <a:ext cx="195140" cy="237122"/>
          </a:xfrm>
          <a:prstGeom prst="rect">
            <a:avLst/>
          </a:prstGeom>
          <a:noFill/>
        </p:spPr>
      </p:pic>
      <p:sp>
        <p:nvSpPr>
          <p:cNvPr id="25" name="テキスト ボックス 24">
            <a:extLst>
              <a:ext uri="{FF2B5EF4-FFF2-40B4-BE49-F238E27FC236}">
                <a16:creationId xmlns:a16="http://schemas.microsoft.com/office/drawing/2014/main" id="{44E25693-1FA1-EEC9-8E32-3395C792CBFB}"/>
              </a:ext>
            </a:extLst>
          </p:cNvPr>
          <p:cNvSpPr txBox="1"/>
          <p:nvPr/>
        </p:nvSpPr>
        <p:spPr>
          <a:xfrm>
            <a:off x="149256" y="1002911"/>
            <a:ext cx="9144000" cy="553998"/>
          </a:xfrm>
          <a:prstGeom prst="rect">
            <a:avLst/>
          </a:prstGeom>
          <a:noFill/>
        </p:spPr>
        <p:txBody>
          <a:bodyPr wrap="square" rtlCol="0">
            <a:spAutoFit/>
          </a:bodyPr>
          <a:lstStyle/>
          <a:p>
            <a:pPr marL="257175" indent="-257175">
              <a:lnSpc>
                <a:spcPts val="1650"/>
              </a:lnSpc>
              <a:spcBef>
                <a:spcPts val="150"/>
              </a:spcBef>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年間約</a:t>
            </a:r>
            <a:r>
              <a:rPr lang="en-US" altLang="ja-JP" b="1" dirty="0">
                <a:solidFill>
                  <a:srgbClr val="002060"/>
                </a:solidFill>
                <a:latin typeface="BIZ UDPゴシック" panose="020B0400000000000000" pitchFamily="50" charset="-128"/>
                <a:ea typeface="BIZ UDPゴシック" panose="020B0400000000000000" pitchFamily="50" charset="-128"/>
              </a:rPr>
              <a:t>5m</a:t>
            </a:r>
            <a:r>
              <a:rPr lang="ja-JP" altLang="en-US" b="1" dirty="0">
                <a:solidFill>
                  <a:srgbClr val="002060"/>
                </a:solidFill>
                <a:latin typeface="BIZ UDPゴシック" panose="020B0400000000000000" pitchFamily="50" charset="-128"/>
                <a:ea typeface="BIZ UDPゴシック" panose="020B0400000000000000" pitchFamily="50" charset="-128"/>
              </a:rPr>
              <a:t>の雪が降る人口</a:t>
            </a:r>
            <a:r>
              <a:rPr lang="en-US" altLang="ja-JP" b="1" dirty="0">
                <a:solidFill>
                  <a:srgbClr val="002060"/>
                </a:solidFill>
                <a:latin typeface="BIZ UDPゴシック" panose="020B0400000000000000" pitchFamily="50" charset="-128"/>
                <a:ea typeface="BIZ UDPゴシック" panose="020B0400000000000000" pitchFamily="50" charset="-128"/>
              </a:rPr>
              <a:t>100</a:t>
            </a:r>
            <a:r>
              <a:rPr lang="ja-JP" altLang="en-US" b="1" dirty="0">
                <a:solidFill>
                  <a:srgbClr val="002060"/>
                </a:solidFill>
                <a:latin typeface="BIZ UDPゴシック" panose="020B0400000000000000" pitchFamily="50" charset="-128"/>
                <a:ea typeface="BIZ UDPゴシック" panose="020B0400000000000000" pitchFamily="50" charset="-128"/>
              </a:rPr>
              <a:t>万人以上の都市は世界で札幌市のみ</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pPr marL="257175" indent="-257175">
              <a:lnSpc>
                <a:spcPts val="1650"/>
              </a:lnSpc>
              <a:spcBef>
                <a:spcPts val="150"/>
              </a:spcBef>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市民の冬期外出率は秋期と比較して約</a:t>
            </a:r>
            <a:r>
              <a:rPr lang="en-US" altLang="ja-JP" b="1" dirty="0">
                <a:solidFill>
                  <a:srgbClr val="002060"/>
                </a:solidFill>
                <a:latin typeface="BIZ UDPゴシック" panose="020B0400000000000000" pitchFamily="50" charset="-128"/>
                <a:ea typeface="BIZ UDPゴシック" panose="020B0400000000000000" pitchFamily="50" charset="-128"/>
              </a:rPr>
              <a:t>16</a:t>
            </a:r>
            <a:r>
              <a:rPr lang="ja-JP" altLang="en-US" b="1" dirty="0">
                <a:solidFill>
                  <a:srgbClr val="002060"/>
                </a:solidFill>
                <a:latin typeface="BIZ UDPゴシック" panose="020B0400000000000000" pitchFamily="50" charset="-128"/>
                <a:ea typeface="BIZ UDPゴシック" panose="020B0400000000000000" pitchFamily="50" charset="-128"/>
              </a:rPr>
              <a:t>％減少し、健康面においても大きな課題に</a:t>
            </a:r>
            <a:endParaRPr lang="en-US" altLang="ja-JP" b="1" dirty="0">
              <a:solidFill>
                <a:srgbClr val="002060"/>
              </a:solidFill>
              <a:latin typeface="BIZ UDPゴシック" panose="020B0400000000000000" pitchFamily="50" charset="-128"/>
              <a:ea typeface="BIZ UDPゴシック" panose="020B0400000000000000" pitchFamily="50" charset="-128"/>
            </a:endParaRPr>
          </a:p>
        </p:txBody>
      </p:sp>
      <p:pic>
        <p:nvPicPr>
          <p:cNvPr id="5" name="図 4">
            <a:extLst>
              <a:ext uri="{FF2B5EF4-FFF2-40B4-BE49-F238E27FC236}">
                <a16:creationId xmlns:a16="http://schemas.microsoft.com/office/drawing/2014/main" id="{ADCC637D-6B50-61A1-B7CB-C82B3923F440}"/>
              </a:ext>
            </a:extLst>
          </p:cNvPr>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3301"/>
          <a:stretch/>
        </p:blipFill>
        <p:spPr>
          <a:xfrm>
            <a:off x="6723305" y="4129066"/>
            <a:ext cx="2331552" cy="1638770"/>
          </a:xfrm>
          <a:prstGeom prst="rect">
            <a:avLst/>
          </a:prstGeom>
        </p:spPr>
      </p:pic>
      <p:pic>
        <p:nvPicPr>
          <p:cNvPr id="6" name="図 5">
            <a:extLst>
              <a:ext uri="{FF2B5EF4-FFF2-40B4-BE49-F238E27FC236}">
                <a16:creationId xmlns:a16="http://schemas.microsoft.com/office/drawing/2014/main" id="{3E19C9E4-4E64-6A49-A24C-7CEE373C7A04}"/>
              </a:ext>
            </a:extLst>
          </p:cNvPr>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40000" contrast="-20000"/>
                    </a14:imgEffect>
                  </a14:imgLayer>
                </a14:imgProps>
              </a:ext>
              <a:ext uri="{28A0092B-C50C-407E-A947-70E740481C1C}">
                <a14:useLocalDpi xmlns:a14="http://schemas.microsoft.com/office/drawing/2010/main" val="0"/>
              </a:ext>
            </a:extLst>
          </a:blip>
          <a:srcRect l="2241"/>
          <a:stretch/>
        </p:blipFill>
        <p:spPr>
          <a:xfrm>
            <a:off x="6723305" y="1980330"/>
            <a:ext cx="2356735" cy="1725315"/>
          </a:xfrm>
          <a:prstGeom prst="rect">
            <a:avLst/>
          </a:prstGeom>
        </p:spPr>
      </p:pic>
      <p:sp>
        <p:nvSpPr>
          <p:cNvPr id="8" name="テキスト ボックス 7">
            <a:extLst>
              <a:ext uri="{FF2B5EF4-FFF2-40B4-BE49-F238E27FC236}">
                <a16:creationId xmlns:a16="http://schemas.microsoft.com/office/drawing/2014/main" id="{6C5FF67F-B224-DEB8-1556-EB1FE8AE5F3F}"/>
              </a:ext>
            </a:extLst>
          </p:cNvPr>
          <p:cNvSpPr txBox="1"/>
          <p:nvPr/>
        </p:nvSpPr>
        <p:spPr>
          <a:xfrm>
            <a:off x="6748488" y="3739695"/>
            <a:ext cx="2356735" cy="253916"/>
          </a:xfrm>
          <a:prstGeom prst="rect">
            <a:avLst/>
          </a:prstGeom>
          <a:noFill/>
        </p:spPr>
        <p:txBody>
          <a:bodyPr wrap="none" rtlCol="0">
            <a:spAutoFit/>
          </a:bodyPr>
          <a:lstStyle/>
          <a:p>
            <a:r>
              <a:rPr kumimoji="1" lang="en-US" altLang="ja-JP" sz="1050" dirty="0">
                <a:latin typeface="BIZ UDPゴシック" panose="020B0400000000000000" pitchFamily="50" charset="-128"/>
                <a:ea typeface="BIZ UDPゴシック" panose="020B0400000000000000" pitchFamily="50" charset="-128"/>
              </a:rPr>
              <a:t>- </a:t>
            </a:r>
            <a:r>
              <a:rPr lang="ja-JP" altLang="en-US" sz="1050" dirty="0">
                <a:latin typeface="BIZ UDPゴシック" panose="020B0400000000000000" pitchFamily="50" charset="-128"/>
                <a:ea typeface="BIZ UDPゴシック" panose="020B0400000000000000" pitchFamily="50" charset="-128"/>
              </a:rPr>
              <a:t>除雪</a:t>
            </a:r>
            <a:r>
              <a:rPr kumimoji="1" lang="ja-JP" altLang="en-US" sz="1050" dirty="0">
                <a:latin typeface="BIZ UDPゴシック" panose="020B0400000000000000" pitchFamily="50" charset="-128"/>
                <a:ea typeface="BIZ UDPゴシック" panose="020B0400000000000000" pitchFamily="50" charset="-128"/>
              </a:rPr>
              <a:t>により道幅が狭くなった道路 </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10116223-4B39-CCA0-C05A-DCD05C3E879B}"/>
              </a:ext>
            </a:extLst>
          </p:cNvPr>
          <p:cNvSpPr txBox="1"/>
          <p:nvPr/>
        </p:nvSpPr>
        <p:spPr>
          <a:xfrm>
            <a:off x="6653005" y="5832142"/>
            <a:ext cx="2472152" cy="253916"/>
          </a:xfrm>
          <a:prstGeom prst="rect">
            <a:avLst/>
          </a:prstGeom>
          <a:noFill/>
        </p:spPr>
        <p:txBody>
          <a:bodyPr wrap="none" rtlCol="0">
            <a:spAutoFit/>
          </a:bodyPr>
          <a:lstStyle/>
          <a:p>
            <a:r>
              <a:rPr kumimoji="1" lang="en-US" altLang="ja-JP" sz="1050" dirty="0">
                <a:latin typeface="BIZ UDPゴシック" panose="020B0400000000000000" pitchFamily="50" charset="-128"/>
                <a:ea typeface="BIZ UDPゴシック" panose="020B0400000000000000" pitchFamily="50" charset="-128"/>
              </a:rPr>
              <a:t>- </a:t>
            </a:r>
            <a:r>
              <a:rPr kumimoji="1" lang="ja-JP" altLang="en-US" sz="1050" dirty="0">
                <a:latin typeface="BIZ UDPゴシック" panose="020B0400000000000000" pitchFamily="50" charset="-128"/>
                <a:ea typeface="BIZ UDPゴシック" panose="020B0400000000000000" pitchFamily="50" charset="-128"/>
              </a:rPr>
              <a:t>圧雪によりザクザク路面化した道路 </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1" name="正方形/長方形 10">
            <a:extLst>
              <a:ext uri="{FF2B5EF4-FFF2-40B4-BE49-F238E27FC236}">
                <a16:creationId xmlns:a16="http://schemas.microsoft.com/office/drawing/2014/main" id="{2CAB8F58-2D6B-E261-199A-1147FA4F0C04}"/>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札幌市の厳しい気候条件</a:t>
            </a:r>
          </a:p>
        </p:txBody>
      </p:sp>
      <p:pic>
        <p:nvPicPr>
          <p:cNvPr id="12" name="図 11">
            <a:extLst>
              <a:ext uri="{FF2B5EF4-FFF2-40B4-BE49-F238E27FC236}">
                <a16:creationId xmlns:a16="http://schemas.microsoft.com/office/drawing/2014/main" id="{C848F3A5-AB26-2536-7314-D1D3A2048F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4" name="テキスト ボックス 3">
            <a:extLst>
              <a:ext uri="{FF2B5EF4-FFF2-40B4-BE49-F238E27FC236}">
                <a16:creationId xmlns:a16="http://schemas.microsoft.com/office/drawing/2014/main" id="{4AD915AF-DFD9-E06D-EC50-B418202CBD0E}"/>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２</a:t>
            </a:r>
          </a:p>
        </p:txBody>
      </p:sp>
    </p:spTree>
    <p:extLst>
      <p:ext uri="{BB962C8B-B14F-4D97-AF65-F5344CB8AC3E}">
        <p14:creationId xmlns:p14="http://schemas.microsoft.com/office/powerpoint/2010/main" val="3353576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民間開発事業と連携したウォーカブル空間の確保</a:t>
            </a: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0" name="テキスト ボックス 9">
            <a:extLst>
              <a:ext uri="{FF2B5EF4-FFF2-40B4-BE49-F238E27FC236}">
                <a16:creationId xmlns:a16="http://schemas.microsoft.com/office/drawing/2014/main" id="{1BE88AB2-7688-084E-E77D-11B5E97707E6}"/>
              </a:ext>
            </a:extLst>
          </p:cNvPr>
          <p:cNvSpPr txBox="1"/>
          <p:nvPr/>
        </p:nvSpPr>
        <p:spPr>
          <a:xfrm>
            <a:off x="0" y="6427113"/>
            <a:ext cx="6646371" cy="430887"/>
          </a:xfrm>
          <a:prstGeom prst="rect">
            <a:avLst/>
          </a:prstGeom>
          <a:noFill/>
        </p:spPr>
        <p:txBody>
          <a:bodyPr wrap="none" rtlCol="0">
            <a:spAutoFit/>
          </a:bodyPr>
          <a:lstStyle/>
          <a:p>
            <a:r>
              <a:rPr kumimoji="1" lang="en-US" altLang="ja-JP" sz="1100" dirty="0">
                <a:latin typeface="BIZ UDPゴシック" panose="020B0400000000000000" pitchFamily="50" charset="-128"/>
                <a:ea typeface="BIZ UDPゴシック" panose="020B0400000000000000" pitchFamily="50" charset="-128"/>
              </a:rPr>
              <a:t>※</a:t>
            </a:r>
            <a:r>
              <a:rPr kumimoji="1" lang="ja-JP" altLang="en-US" sz="1100" dirty="0">
                <a:latin typeface="BIZ UDPゴシック" panose="020B0400000000000000" pitchFamily="50" charset="-128"/>
                <a:ea typeface="BIZ UDPゴシック" panose="020B0400000000000000" pitchFamily="50" charset="-128"/>
              </a:rPr>
              <a:t>出典「都心における開発誘導方針（札幌市）」：</a:t>
            </a:r>
            <a:endParaRPr kumimoji="1" lang="en-US" altLang="ja-JP" sz="1100" dirty="0">
              <a:latin typeface="BIZ UDPゴシック" panose="020B0400000000000000" pitchFamily="50" charset="-128"/>
              <a:ea typeface="BIZ UDPゴシック" panose="020B0400000000000000" pitchFamily="50" charset="-128"/>
            </a:endParaRPr>
          </a:p>
          <a:p>
            <a:r>
              <a:rPr kumimoji="1" lang="ja-JP" altLang="en-US" sz="1100" dirty="0">
                <a:solidFill>
                  <a:srgbClr val="0070C0"/>
                </a:solidFill>
                <a:latin typeface="BIZ UDPゴシック" panose="020B0400000000000000" pitchFamily="50" charset="-128"/>
                <a:ea typeface="BIZ UDPゴシック" panose="020B0400000000000000" pitchFamily="50" charset="-128"/>
              </a:rPr>
              <a:t>　 </a:t>
            </a:r>
            <a:r>
              <a:rPr kumimoji="1" lang="en-US" altLang="ja-JP" sz="1100" dirty="0">
                <a:solidFill>
                  <a:srgbClr val="0070C0"/>
                </a:solidFill>
                <a:latin typeface="BIZ UDPゴシック" panose="020B0400000000000000" pitchFamily="50" charset="-128"/>
                <a:ea typeface="BIZ UDPゴシック" panose="020B0400000000000000" pitchFamily="50" charset="-128"/>
              </a:rPr>
              <a:t>https://www.city.sapporo.jp/keikaku/documents/yuudouhoushin_annai_2407.pdf</a:t>
            </a:r>
            <a:endParaRPr kumimoji="1" lang="ja-JP" altLang="en-US" sz="1100" dirty="0">
              <a:solidFill>
                <a:srgbClr val="0070C0"/>
              </a:solidFill>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300E91D5-20D8-E3D1-1932-849600275393}"/>
              </a:ext>
            </a:extLst>
          </p:cNvPr>
          <p:cNvSpPr txBox="1"/>
          <p:nvPr/>
        </p:nvSpPr>
        <p:spPr>
          <a:xfrm>
            <a:off x="-32659" y="1007955"/>
            <a:ext cx="9241971" cy="553998"/>
          </a:xfrm>
          <a:prstGeom prst="rect">
            <a:avLst/>
          </a:prstGeom>
          <a:noFill/>
        </p:spPr>
        <p:txBody>
          <a:bodyPr wrap="square" rtlCol="0">
            <a:spAutoFit/>
          </a:bodyPr>
          <a:lstStyle/>
          <a:p>
            <a:pPr marL="257175" indent="-257175">
              <a:lnSpc>
                <a:spcPts val="1650"/>
              </a:lnSpc>
              <a:spcBef>
                <a:spcPts val="150"/>
              </a:spcBef>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都市計画マスタープランに掲げる都市づくりの理念「</a:t>
            </a:r>
            <a:r>
              <a:rPr lang="en-US" altLang="ja-JP" b="1" dirty="0">
                <a:solidFill>
                  <a:srgbClr val="002060"/>
                </a:solidFill>
                <a:latin typeface="BIZ UDPゴシック" panose="020B0400000000000000" pitchFamily="50" charset="-128"/>
                <a:ea typeface="BIZ UDPゴシック" panose="020B0400000000000000" pitchFamily="50" charset="-128"/>
              </a:rPr>
              <a:t>S</a:t>
            </a:r>
            <a:r>
              <a:rPr lang="ja-JP" altLang="en-US" b="1" dirty="0">
                <a:solidFill>
                  <a:srgbClr val="002060"/>
                </a:solidFill>
                <a:latin typeface="BIZ UDPゴシック" panose="020B0400000000000000" pitchFamily="50" charset="-128"/>
                <a:ea typeface="BIZ UDPゴシック" panose="020B0400000000000000" pitchFamily="50" charset="-128"/>
              </a:rPr>
              <a:t>・</a:t>
            </a:r>
            <a:r>
              <a:rPr lang="en-US" altLang="ja-JP" b="1" dirty="0">
                <a:solidFill>
                  <a:srgbClr val="002060"/>
                </a:solidFill>
                <a:latin typeface="BIZ UDPゴシック" panose="020B0400000000000000" pitchFamily="50" charset="-128"/>
                <a:ea typeface="BIZ UDPゴシック" panose="020B0400000000000000" pitchFamily="50" charset="-128"/>
              </a:rPr>
              <a:t>M</a:t>
            </a:r>
            <a:r>
              <a:rPr lang="ja-JP" altLang="en-US" b="1" dirty="0">
                <a:solidFill>
                  <a:srgbClr val="002060"/>
                </a:solidFill>
                <a:latin typeface="BIZ UDPゴシック" panose="020B0400000000000000" pitchFamily="50" charset="-128"/>
                <a:ea typeface="BIZ UDPゴシック" panose="020B0400000000000000" pitchFamily="50" charset="-128"/>
              </a:rPr>
              <a:t>・</a:t>
            </a:r>
            <a:r>
              <a:rPr lang="en-US" altLang="ja-JP" b="1" dirty="0">
                <a:solidFill>
                  <a:srgbClr val="002060"/>
                </a:solidFill>
                <a:latin typeface="BIZ UDPゴシック" panose="020B0400000000000000" pitchFamily="50" charset="-128"/>
                <a:ea typeface="BIZ UDPゴシック" panose="020B0400000000000000" pitchFamily="50" charset="-128"/>
              </a:rPr>
              <a:t>I</a:t>
            </a:r>
            <a:r>
              <a:rPr lang="ja-JP" altLang="en-US" b="1" dirty="0">
                <a:solidFill>
                  <a:srgbClr val="002060"/>
                </a:solidFill>
                <a:latin typeface="BIZ UDPゴシック" panose="020B0400000000000000" pitchFamily="50" charset="-128"/>
                <a:ea typeface="BIZ UDPゴシック" panose="020B0400000000000000" pitchFamily="50" charset="-128"/>
              </a:rPr>
              <a:t>・</a:t>
            </a:r>
            <a:r>
              <a:rPr lang="en-US" altLang="ja-JP" b="1" dirty="0">
                <a:solidFill>
                  <a:srgbClr val="002060"/>
                </a:solidFill>
                <a:latin typeface="BIZ UDPゴシック" panose="020B0400000000000000" pitchFamily="50" charset="-128"/>
                <a:ea typeface="BIZ UDPゴシック" panose="020B0400000000000000" pitchFamily="50" charset="-128"/>
              </a:rPr>
              <a:t>L</a:t>
            </a:r>
            <a:r>
              <a:rPr lang="ja-JP" altLang="en-US" b="1" dirty="0">
                <a:solidFill>
                  <a:srgbClr val="002060"/>
                </a:solidFill>
                <a:latin typeface="BIZ UDPゴシック" panose="020B0400000000000000" pitchFamily="50" charset="-128"/>
                <a:ea typeface="BIZ UDPゴシック" panose="020B0400000000000000" pitchFamily="50" charset="-128"/>
              </a:rPr>
              <a:t>・</a:t>
            </a:r>
            <a:r>
              <a:rPr lang="en-US" altLang="ja-JP" b="1" dirty="0">
                <a:solidFill>
                  <a:srgbClr val="002060"/>
                </a:solidFill>
                <a:latin typeface="BIZ UDPゴシック" panose="020B0400000000000000" pitchFamily="50" charset="-128"/>
                <a:ea typeface="BIZ UDPゴシック" panose="020B0400000000000000" pitchFamily="50" charset="-128"/>
              </a:rPr>
              <a:t>Es</a:t>
            </a:r>
            <a:r>
              <a:rPr lang="ja-JP" altLang="en-US" b="1" dirty="0">
                <a:solidFill>
                  <a:srgbClr val="002060"/>
                </a:solidFill>
                <a:latin typeface="BIZ UDPゴシック" panose="020B0400000000000000" pitchFamily="50" charset="-128"/>
                <a:ea typeface="BIZ UDPゴシック" panose="020B0400000000000000" pitchFamily="50" charset="-128"/>
              </a:rPr>
              <a:t>」に沿った取組を誘導</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pPr marL="257175" indent="-257175">
              <a:lnSpc>
                <a:spcPts val="1650"/>
              </a:lnSpc>
              <a:spcBef>
                <a:spcPts val="150"/>
              </a:spcBef>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「質の高いオープンスペース」や「地上・地下の重層的な回遊ネットワーク」などを推進</a:t>
            </a:r>
            <a:endParaRPr lang="en-US" altLang="ja-JP" b="1" dirty="0">
              <a:solidFill>
                <a:srgbClr val="002060"/>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9412B083-B022-8E81-E8C8-A890CEFB5EDA}"/>
              </a:ext>
            </a:extLst>
          </p:cNvPr>
          <p:cNvPicPr>
            <a:picLocks noChangeAspect="1"/>
          </p:cNvPicPr>
          <p:nvPr/>
        </p:nvPicPr>
        <p:blipFill>
          <a:blip r:embed="rId4"/>
          <a:stretch>
            <a:fillRect/>
          </a:stretch>
        </p:blipFill>
        <p:spPr>
          <a:xfrm>
            <a:off x="4112417" y="1634949"/>
            <a:ext cx="5031583" cy="4928898"/>
          </a:xfrm>
          <a:prstGeom prst="rect">
            <a:avLst/>
          </a:prstGeom>
        </p:spPr>
      </p:pic>
      <p:pic>
        <p:nvPicPr>
          <p:cNvPr id="4" name="図 3">
            <a:extLst>
              <a:ext uri="{FF2B5EF4-FFF2-40B4-BE49-F238E27FC236}">
                <a16:creationId xmlns:a16="http://schemas.microsoft.com/office/drawing/2014/main" id="{C65A7E58-B74D-0ED9-0F97-BD9C79DB066F}"/>
              </a:ext>
            </a:extLst>
          </p:cNvPr>
          <p:cNvPicPr>
            <a:picLocks noChangeAspect="1"/>
          </p:cNvPicPr>
          <p:nvPr/>
        </p:nvPicPr>
        <p:blipFill>
          <a:blip r:embed="rId5"/>
          <a:stretch>
            <a:fillRect/>
          </a:stretch>
        </p:blipFill>
        <p:spPr>
          <a:xfrm>
            <a:off x="0" y="2242457"/>
            <a:ext cx="4119345" cy="3262555"/>
          </a:xfrm>
          <a:prstGeom prst="rect">
            <a:avLst/>
          </a:prstGeom>
        </p:spPr>
      </p:pic>
      <p:sp>
        <p:nvSpPr>
          <p:cNvPr id="3" name="テキスト ボックス 2">
            <a:extLst>
              <a:ext uri="{FF2B5EF4-FFF2-40B4-BE49-F238E27FC236}">
                <a16:creationId xmlns:a16="http://schemas.microsoft.com/office/drawing/2014/main" id="{ED852EBD-180A-70C0-ED32-584071F469FA}"/>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３</a:t>
            </a:r>
          </a:p>
        </p:txBody>
      </p:sp>
    </p:spTree>
    <p:extLst>
      <p:ext uri="{BB962C8B-B14F-4D97-AF65-F5344CB8AC3E}">
        <p14:creationId xmlns:p14="http://schemas.microsoft.com/office/powerpoint/2010/main" val="2405879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1128950"/>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６</a:t>
            </a:r>
            <a:endParaRPr lang="en-US" altLang="ja-JP" sz="1350" b="1" dirty="0">
              <a:solidFill>
                <a:schemeClr val="bg1"/>
              </a:solidFill>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9DCE10F7-0EAD-6FEB-3509-F07BA381E356}"/>
              </a:ext>
            </a:extLst>
          </p:cNvPr>
          <p:cNvPicPr>
            <a:picLocks noChangeAspect="1"/>
          </p:cNvPicPr>
          <p:nvPr/>
        </p:nvPicPr>
        <p:blipFill>
          <a:blip r:embed="rId3"/>
          <a:stretch>
            <a:fillRect/>
          </a:stretch>
        </p:blipFill>
        <p:spPr>
          <a:xfrm>
            <a:off x="266588" y="1040226"/>
            <a:ext cx="8731546" cy="3144600"/>
          </a:xfrm>
          <a:prstGeom prst="rect">
            <a:avLst/>
          </a:prstGeom>
        </p:spPr>
      </p:pic>
      <p:sp>
        <p:nvSpPr>
          <p:cNvPr id="5" name="正方形/長方形 4">
            <a:extLst>
              <a:ext uri="{FF2B5EF4-FFF2-40B4-BE49-F238E27FC236}">
                <a16:creationId xmlns:a16="http://schemas.microsoft.com/office/drawing/2014/main" id="{2316172A-E490-4950-7008-ACFED328DDC3}"/>
              </a:ext>
            </a:extLst>
          </p:cNvPr>
          <p:cNvSpPr/>
          <p:nvPr/>
        </p:nvSpPr>
        <p:spPr>
          <a:xfrm>
            <a:off x="856730" y="3993015"/>
            <a:ext cx="7239293"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 name="テキスト ボックス 2">
            <a:extLst>
              <a:ext uri="{FF2B5EF4-FFF2-40B4-BE49-F238E27FC236}">
                <a16:creationId xmlns:a16="http://schemas.microsoft.com/office/drawing/2014/main" id="{05D4A84E-B425-1472-061A-D28C6B345C5C}"/>
              </a:ext>
            </a:extLst>
          </p:cNvPr>
          <p:cNvSpPr txBox="1"/>
          <p:nvPr/>
        </p:nvSpPr>
        <p:spPr>
          <a:xfrm>
            <a:off x="1077946" y="3993015"/>
            <a:ext cx="2395207" cy="369332"/>
          </a:xfrm>
          <a:prstGeom prst="rect">
            <a:avLst/>
          </a:prstGeom>
          <a:noFill/>
        </p:spPr>
        <p:txBody>
          <a:bodyPr wrap="square" rtlCol="0">
            <a:spAutoFit/>
          </a:bodyPr>
          <a:lstStyle/>
          <a:p>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整備前（道路空間）</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6B2FFAEE-29F9-5CC5-5BC5-9A92022A2F75}"/>
              </a:ext>
            </a:extLst>
          </p:cNvPr>
          <p:cNvSpPr txBox="1"/>
          <p:nvPr/>
        </p:nvSpPr>
        <p:spPr>
          <a:xfrm>
            <a:off x="5702379" y="3993015"/>
            <a:ext cx="2329484"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整備後（広場空間）</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16" name="正方形/長方形 15">
            <a:extLst>
              <a:ext uri="{FF2B5EF4-FFF2-40B4-BE49-F238E27FC236}">
                <a16:creationId xmlns:a16="http://schemas.microsoft.com/office/drawing/2014/main" id="{383C605C-C855-7AF8-826D-06E72282E866}"/>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都心部における事例「北３条広場」</a:t>
            </a:r>
          </a:p>
        </p:txBody>
      </p:sp>
      <p:pic>
        <p:nvPicPr>
          <p:cNvPr id="17" name="図 16">
            <a:extLst>
              <a:ext uri="{FF2B5EF4-FFF2-40B4-BE49-F238E27FC236}">
                <a16:creationId xmlns:a16="http://schemas.microsoft.com/office/drawing/2014/main" id="{8DD72AFB-E76E-710A-C404-999222D3DE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8" name="二等辺三角形 17">
            <a:extLst>
              <a:ext uri="{FF2B5EF4-FFF2-40B4-BE49-F238E27FC236}">
                <a16:creationId xmlns:a16="http://schemas.microsoft.com/office/drawing/2014/main" id="{788A3F4A-BDA8-AE69-4310-227B13C5359A}"/>
              </a:ext>
            </a:extLst>
          </p:cNvPr>
          <p:cNvSpPr/>
          <p:nvPr/>
        </p:nvSpPr>
        <p:spPr>
          <a:xfrm rot="5400000">
            <a:off x="3740175" y="2337753"/>
            <a:ext cx="1085884" cy="401903"/>
          </a:xfrm>
          <a:prstGeom prst="triangle">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79A0C281-3EDA-E3E2-C243-D390AC6634E2}"/>
              </a:ext>
            </a:extLst>
          </p:cNvPr>
          <p:cNvSpPr/>
          <p:nvPr/>
        </p:nvSpPr>
        <p:spPr>
          <a:xfrm>
            <a:off x="473395" y="6581001"/>
            <a:ext cx="7239293" cy="276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8" name="テキスト ボックス 7">
            <a:extLst>
              <a:ext uri="{FF2B5EF4-FFF2-40B4-BE49-F238E27FC236}">
                <a16:creationId xmlns:a16="http://schemas.microsoft.com/office/drawing/2014/main" id="{AFACB1D4-814E-C58D-DC04-4AA954710686}"/>
              </a:ext>
            </a:extLst>
          </p:cNvPr>
          <p:cNvSpPr txBox="1"/>
          <p:nvPr/>
        </p:nvSpPr>
        <p:spPr>
          <a:xfrm>
            <a:off x="6378845" y="6554883"/>
            <a:ext cx="2321469"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 SMILE RINK SAPPORO -</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05EFB20A-8C2D-EC1F-CDF0-00234745030E}"/>
              </a:ext>
            </a:extLst>
          </p:cNvPr>
          <p:cNvSpPr txBox="1"/>
          <p:nvPr/>
        </p:nvSpPr>
        <p:spPr>
          <a:xfrm>
            <a:off x="942592" y="6565521"/>
            <a:ext cx="1483098"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さっぽろ八月祭 </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6AD058E-C532-75CC-EF65-7756BEB32D44}"/>
              </a:ext>
            </a:extLst>
          </p:cNvPr>
          <p:cNvSpPr txBox="1"/>
          <p:nvPr/>
        </p:nvSpPr>
        <p:spPr>
          <a:xfrm>
            <a:off x="3678967" y="6555907"/>
            <a:ext cx="1786066" cy="276999"/>
          </a:xfrm>
          <a:prstGeom prst="rect">
            <a:avLst/>
          </a:prstGeom>
          <a:noFill/>
        </p:spPr>
        <p:txBody>
          <a:bodyPr wrap="none" rtlCol="0">
            <a:spAutoFit/>
          </a:bodyPr>
          <a:lstStyle/>
          <a:p>
            <a:r>
              <a:rPr lang="en-US" altLang="ja-JP"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３</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３フェスティバル </a:t>
            </a:r>
            <a:r>
              <a:rPr lang="en-US" altLang="ja-JP" sz="1200" dirty="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4ADEFA9-6AD8-6756-CEEA-ED0E79A14A77}"/>
              </a:ext>
            </a:extLst>
          </p:cNvPr>
          <p:cNvSpPr txBox="1"/>
          <p:nvPr/>
        </p:nvSpPr>
        <p:spPr>
          <a:xfrm>
            <a:off x="0" y="4304937"/>
            <a:ext cx="1679264" cy="369332"/>
          </a:xfrm>
          <a:prstGeom prst="rect">
            <a:avLst/>
          </a:prstGeom>
          <a:noFill/>
        </p:spPr>
        <p:txBody>
          <a:bodyPr wrap="square">
            <a:spAutoFit/>
          </a:bodyPr>
          <a:lstStyle/>
          <a:p>
            <a:r>
              <a:rPr lang="ja-JP" altLang="en-US"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■活用事例</a:t>
            </a:r>
            <a:endParaRPr lang="en-US" altLang="ja-JP" sz="18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p:txBody>
      </p:sp>
      <p:sp>
        <p:nvSpPr>
          <p:cNvPr id="7" name="テキスト ボックス 6">
            <a:extLst>
              <a:ext uri="{FF2B5EF4-FFF2-40B4-BE49-F238E27FC236}">
                <a16:creationId xmlns:a16="http://schemas.microsoft.com/office/drawing/2014/main" id="{A7463F46-AAB7-5AF0-AF28-6273C199B83D}"/>
              </a:ext>
            </a:extLst>
          </p:cNvPr>
          <p:cNvSpPr txBox="1"/>
          <p:nvPr/>
        </p:nvSpPr>
        <p:spPr>
          <a:xfrm>
            <a:off x="0" y="689858"/>
            <a:ext cx="2575034" cy="369332"/>
          </a:xfrm>
          <a:prstGeom prst="rect">
            <a:avLst/>
          </a:prstGeom>
          <a:noFill/>
        </p:spPr>
        <p:txBody>
          <a:bodyPr wrap="square">
            <a:spAutoFit/>
          </a:bodyPr>
          <a:lstStyle/>
          <a:p>
            <a:r>
              <a:rPr lang="ja-JP" altLang="en-US" sz="1800" dirty="0">
                <a:solidFill>
                  <a:srgbClr val="002060"/>
                </a:solidFill>
                <a:latin typeface="BIZ UDPゴシック" panose="020B0400000000000000" pitchFamily="50" charset="-128"/>
                <a:ea typeface="BIZ UDPゴシック" panose="020B0400000000000000" pitchFamily="50" charset="-128"/>
                <a:cs typeface="メイリオ" pitchFamily="50" charset="-128"/>
              </a:rPr>
              <a:t>■現場写真（整備前後）</a:t>
            </a:r>
            <a:endParaRPr lang="en-US" altLang="ja-JP" sz="1800" dirty="0">
              <a:solidFill>
                <a:srgbClr val="002060"/>
              </a:solidFill>
              <a:latin typeface="BIZ UDPゴシック" panose="020B0400000000000000" pitchFamily="50" charset="-128"/>
              <a:ea typeface="BIZ UDPゴシック" panose="020B0400000000000000" pitchFamily="50" charset="-128"/>
              <a:cs typeface="メイリオ" pitchFamily="50" charset="-128"/>
            </a:endParaRPr>
          </a:p>
        </p:txBody>
      </p:sp>
      <p:pic>
        <p:nvPicPr>
          <p:cNvPr id="2" name="図 1" descr="スケートリンクにいる人たち&#10;&#10;中程度の精度で自動的に生成された説明">
            <a:extLst>
              <a:ext uri="{FF2B5EF4-FFF2-40B4-BE49-F238E27FC236}">
                <a16:creationId xmlns:a16="http://schemas.microsoft.com/office/drawing/2014/main" id="{271361C4-FD7B-E1F3-7F85-94BF682E6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9952" y="4738341"/>
            <a:ext cx="2798182" cy="1827180"/>
          </a:xfrm>
          <a:prstGeom prst="rect">
            <a:avLst/>
          </a:prstGeom>
        </p:spPr>
      </p:pic>
      <p:pic>
        <p:nvPicPr>
          <p:cNvPr id="12" name="図 11">
            <a:extLst>
              <a:ext uri="{FF2B5EF4-FFF2-40B4-BE49-F238E27FC236}">
                <a16:creationId xmlns:a16="http://schemas.microsoft.com/office/drawing/2014/main" id="{C5194DBD-B470-E54D-1D67-28219629E32E}"/>
              </a:ext>
            </a:extLst>
          </p:cNvPr>
          <p:cNvPicPr>
            <a:picLocks noChangeAspect="1"/>
          </p:cNvPicPr>
          <p:nvPr/>
        </p:nvPicPr>
        <p:blipFill>
          <a:blip r:embed="rId6"/>
          <a:stretch>
            <a:fillRect/>
          </a:stretch>
        </p:blipFill>
        <p:spPr>
          <a:xfrm>
            <a:off x="248332" y="4746081"/>
            <a:ext cx="2861864" cy="1827180"/>
          </a:xfrm>
          <a:prstGeom prst="rect">
            <a:avLst/>
          </a:prstGeom>
        </p:spPr>
      </p:pic>
      <p:pic>
        <p:nvPicPr>
          <p:cNvPr id="13" name="図 12">
            <a:extLst>
              <a:ext uri="{FF2B5EF4-FFF2-40B4-BE49-F238E27FC236}">
                <a16:creationId xmlns:a16="http://schemas.microsoft.com/office/drawing/2014/main" id="{E7E92A52-F4D1-3F17-A035-DCF542EAA8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26953" y="4753821"/>
            <a:ext cx="2841943" cy="1814360"/>
          </a:xfrm>
          <a:prstGeom prst="rect">
            <a:avLst/>
          </a:prstGeom>
        </p:spPr>
      </p:pic>
      <p:sp>
        <p:nvSpPr>
          <p:cNvPr id="15" name="テキスト ボックス 14">
            <a:extLst>
              <a:ext uri="{FF2B5EF4-FFF2-40B4-BE49-F238E27FC236}">
                <a16:creationId xmlns:a16="http://schemas.microsoft.com/office/drawing/2014/main" id="{A9FC46EA-ECC9-FE54-0588-3B31D75EBD52}"/>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４</a:t>
            </a:r>
          </a:p>
        </p:txBody>
      </p:sp>
    </p:spTree>
    <p:extLst>
      <p:ext uri="{BB962C8B-B14F-4D97-AF65-F5344CB8AC3E}">
        <p14:creationId xmlns:p14="http://schemas.microsoft.com/office/powerpoint/2010/main" val="3823162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lang="ja-JP" altLang="en-US" sz="1350" b="1" dirty="0">
                <a:solidFill>
                  <a:schemeClr val="bg1"/>
                </a:solidFill>
                <a:latin typeface="BIZ UDPゴシック" panose="020B0400000000000000" pitchFamily="50" charset="-128"/>
                <a:ea typeface="BIZ UDPゴシック" panose="020B0400000000000000" pitchFamily="50" charset="-128"/>
              </a:rPr>
              <a:t>５</a:t>
            </a:r>
            <a:endParaRPr lang="en-US" altLang="ja-JP" sz="1350" b="1" dirty="0">
              <a:solidFill>
                <a:schemeClr val="bg1"/>
              </a:solidFill>
              <a:latin typeface="BIZ UDPゴシック" panose="020B0400000000000000" pitchFamily="50" charset="-128"/>
              <a:ea typeface="BIZ UDPゴシック" panose="020B0400000000000000" pitchFamily="50" charset="-128"/>
            </a:endParaRPr>
          </a:p>
        </p:txBody>
      </p:sp>
      <p:sp>
        <p:nvSpPr>
          <p:cNvPr id="3" name="テキスト ボックス 3">
            <a:extLst>
              <a:ext uri="{FF2B5EF4-FFF2-40B4-BE49-F238E27FC236}">
                <a16:creationId xmlns:a16="http://schemas.microsoft.com/office/drawing/2014/main" id="{4286CA28-1090-A106-D28C-FBB3F9B100E4}"/>
              </a:ext>
            </a:extLst>
          </p:cNvPr>
          <p:cNvSpPr txBox="1">
            <a:spLocks noChangeArrowheads="1"/>
          </p:cNvSpPr>
          <p:nvPr/>
        </p:nvSpPr>
        <p:spPr bwMode="auto">
          <a:xfrm>
            <a:off x="5518716" y="6497574"/>
            <a:ext cx="3041217"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 </a:t>
            </a:r>
            <a:r>
              <a:rPr lang="ja-JP" altLang="en-US" sz="1600" dirty="0">
                <a:latin typeface="BIZ UDPゴシック" panose="020B0400000000000000" pitchFamily="50" charset="-128"/>
                <a:ea typeface="BIZ UDPゴシック" panose="020B0400000000000000" pitchFamily="50" charset="-128"/>
              </a:rPr>
              <a:t>地下歩行ネットワーク現況図 </a:t>
            </a:r>
            <a:r>
              <a:rPr lang="en-US" altLang="ja-JP" sz="1600" dirty="0">
                <a:latin typeface="BIZ UDPゴシック" panose="020B0400000000000000" pitchFamily="50" charset="-128"/>
                <a:ea typeface="BIZ UDPゴシック" panose="020B0400000000000000" pitchFamily="50" charset="-128"/>
              </a:rPr>
              <a:t>-</a:t>
            </a:r>
            <a:endParaRPr lang="ja-JP" altLang="en-US" sz="1600" dirty="0">
              <a:latin typeface="BIZ UDPゴシック" panose="020B0400000000000000" pitchFamily="50" charset="-128"/>
              <a:ea typeface="BIZ UDPゴシック" panose="020B0400000000000000" pitchFamily="50" charset="-128"/>
            </a:endParaRPr>
          </a:p>
        </p:txBody>
      </p:sp>
      <p:sp>
        <p:nvSpPr>
          <p:cNvPr id="6" name="テキスト ボックス 3">
            <a:extLst>
              <a:ext uri="{FF2B5EF4-FFF2-40B4-BE49-F238E27FC236}">
                <a16:creationId xmlns:a16="http://schemas.microsoft.com/office/drawing/2014/main" id="{AF9DFA25-6406-86CE-63D7-98C9B9045DBC}"/>
              </a:ext>
            </a:extLst>
          </p:cNvPr>
          <p:cNvSpPr txBox="1">
            <a:spLocks noChangeArrowheads="1"/>
          </p:cNvSpPr>
          <p:nvPr/>
        </p:nvSpPr>
        <p:spPr bwMode="auto">
          <a:xfrm>
            <a:off x="370049" y="6497574"/>
            <a:ext cx="1630575" cy="338554"/>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イベント活用 </a:t>
            </a:r>
            <a:r>
              <a:rPr lang="en-US" altLang="ja-JP" sz="1600" dirty="0">
                <a:latin typeface="BIZ UDPゴシック" panose="020B0400000000000000" pitchFamily="50" charset="-128"/>
                <a:ea typeface="BIZ UDPゴシック" panose="020B0400000000000000" pitchFamily="50" charset="-128"/>
              </a:rPr>
              <a:t>-</a:t>
            </a:r>
            <a:endParaRPr lang="ja-JP" altLang="en-US" sz="1600" dirty="0">
              <a:latin typeface="BIZ UDPゴシック" panose="020B0400000000000000" pitchFamily="50" charset="-128"/>
              <a:ea typeface="BIZ UDPゴシック" panose="020B0400000000000000" pitchFamily="50" charset="-128"/>
            </a:endParaRPr>
          </a:p>
        </p:txBody>
      </p:sp>
      <p:sp>
        <p:nvSpPr>
          <p:cNvPr id="8" name="テキスト ボックス 3">
            <a:extLst>
              <a:ext uri="{FF2B5EF4-FFF2-40B4-BE49-F238E27FC236}">
                <a16:creationId xmlns:a16="http://schemas.microsoft.com/office/drawing/2014/main" id="{C1DCF817-43A4-D630-1A3B-E27D714CEE3E}"/>
              </a:ext>
            </a:extLst>
          </p:cNvPr>
          <p:cNvSpPr txBox="1">
            <a:spLocks noChangeArrowheads="1"/>
          </p:cNvSpPr>
          <p:nvPr/>
        </p:nvSpPr>
        <p:spPr bwMode="auto">
          <a:xfrm>
            <a:off x="2725058" y="6497574"/>
            <a:ext cx="1737976" cy="338554"/>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 沿道ビル接続 </a:t>
            </a:r>
            <a:r>
              <a:rPr lang="en-US" altLang="ja-JP" sz="1600" dirty="0">
                <a:latin typeface="BIZ UDPゴシック" panose="020B0400000000000000" pitchFamily="50" charset="-128"/>
                <a:ea typeface="BIZ UDPゴシック" panose="020B0400000000000000" pitchFamily="50" charset="-128"/>
              </a:rPr>
              <a:t>-</a:t>
            </a:r>
            <a:endParaRPr lang="ja-JP" altLang="en-US" sz="1600" dirty="0">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E8649FFA-2340-8651-8EE6-3C6377B45CB2}"/>
              </a:ext>
            </a:extLst>
          </p:cNvPr>
          <p:cNvPicPr>
            <a:picLocks noChangeAspect="1"/>
          </p:cNvPicPr>
          <p:nvPr/>
        </p:nvPicPr>
        <p:blipFill>
          <a:blip r:embed="rId3"/>
          <a:stretch>
            <a:fillRect/>
          </a:stretch>
        </p:blipFill>
        <p:spPr>
          <a:xfrm>
            <a:off x="4882191" y="727656"/>
            <a:ext cx="4171635" cy="5778357"/>
          </a:xfrm>
          <a:prstGeom prst="rect">
            <a:avLst/>
          </a:prstGeom>
        </p:spPr>
      </p:pic>
      <p:cxnSp>
        <p:nvCxnSpPr>
          <p:cNvPr id="17" name="直線矢印コネクタ 16">
            <a:extLst>
              <a:ext uri="{FF2B5EF4-FFF2-40B4-BE49-F238E27FC236}">
                <a16:creationId xmlns:a16="http://schemas.microsoft.com/office/drawing/2014/main" id="{E0756F91-CF28-6DA2-6D41-DE1C367D7D97}"/>
              </a:ext>
            </a:extLst>
          </p:cNvPr>
          <p:cNvCxnSpPr>
            <a:cxnSpLocks/>
            <a:endCxn id="23" idx="1"/>
          </p:cNvCxnSpPr>
          <p:nvPr/>
        </p:nvCxnSpPr>
        <p:spPr>
          <a:xfrm>
            <a:off x="4857663" y="1854200"/>
            <a:ext cx="1191053" cy="95088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楕円 22">
            <a:extLst>
              <a:ext uri="{FF2B5EF4-FFF2-40B4-BE49-F238E27FC236}">
                <a16:creationId xmlns:a16="http://schemas.microsoft.com/office/drawing/2014/main" id="{ACA6AACB-61E0-FDB2-7FC0-CBDB30BE6028}"/>
              </a:ext>
            </a:extLst>
          </p:cNvPr>
          <p:cNvSpPr/>
          <p:nvPr/>
        </p:nvSpPr>
        <p:spPr>
          <a:xfrm>
            <a:off x="5970585" y="2602934"/>
            <a:ext cx="533514" cy="1380391"/>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都心部における事例「札幌駅前通地下歩行空間」</a:t>
            </a: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15" name="図 14">
            <a:extLst>
              <a:ext uri="{FF2B5EF4-FFF2-40B4-BE49-F238E27FC236}">
                <a16:creationId xmlns:a16="http://schemas.microsoft.com/office/drawing/2014/main" id="{743FC97C-8A7A-2F3A-9688-03241A0C9102}"/>
              </a:ext>
            </a:extLst>
          </p:cNvPr>
          <p:cNvPicPr>
            <a:picLocks noChangeAspect="1"/>
          </p:cNvPicPr>
          <p:nvPr/>
        </p:nvPicPr>
        <p:blipFill>
          <a:blip r:embed="rId5"/>
          <a:stretch>
            <a:fillRect/>
          </a:stretch>
        </p:blipFill>
        <p:spPr>
          <a:xfrm>
            <a:off x="72671" y="791156"/>
            <a:ext cx="4784992" cy="3143908"/>
          </a:xfrm>
          <a:prstGeom prst="rect">
            <a:avLst/>
          </a:prstGeom>
          <a:ln w="19050">
            <a:solidFill>
              <a:srgbClr val="002060"/>
            </a:solidFill>
          </a:ln>
        </p:spPr>
      </p:pic>
      <p:pic>
        <p:nvPicPr>
          <p:cNvPr id="25" name="図 24">
            <a:extLst>
              <a:ext uri="{FF2B5EF4-FFF2-40B4-BE49-F238E27FC236}">
                <a16:creationId xmlns:a16="http://schemas.microsoft.com/office/drawing/2014/main" id="{2B2B42F4-305F-A1D3-7CA9-0521160D9AE9}"/>
              </a:ext>
            </a:extLst>
          </p:cNvPr>
          <p:cNvPicPr>
            <a:picLocks noChangeAspect="1"/>
          </p:cNvPicPr>
          <p:nvPr/>
        </p:nvPicPr>
        <p:blipFill>
          <a:blip r:embed="rId6"/>
          <a:stretch>
            <a:fillRect/>
          </a:stretch>
        </p:blipFill>
        <p:spPr>
          <a:xfrm>
            <a:off x="64774" y="4798822"/>
            <a:ext cx="2241126" cy="1672052"/>
          </a:xfrm>
          <a:prstGeom prst="rect">
            <a:avLst/>
          </a:prstGeom>
        </p:spPr>
      </p:pic>
      <p:pic>
        <p:nvPicPr>
          <p:cNvPr id="27" name="図 26">
            <a:extLst>
              <a:ext uri="{FF2B5EF4-FFF2-40B4-BE49-F238E27FC236}">
                <a16:creationId xmlns:a16="http://schemas.microsoft.com/office/drawing/2014/main" id="{4EE98282-104C-C292-BB11-0986092F49F0}"/>
              </a:ext>
            </a:extLst>
          </p:cNvPr>
          <p:cNvPicPr>
            <a:picLocks noChangeAspect="1"/>
          </p:cNvPicPr>
          <p:nvPr/>
        </p:nvPicPr>
        <p:blipFill>
          <a:blip r:embed="rId7"/>
          <a:stretch>
            <a:fillRect/>
          </a:stretch>
        </p:blipFill>
        <p:spPr>
          <a:xfrm>
            <a:off x="2354956" y="4798822"/>
            <a:ext cx="2501835" cy="1672052"/>
          </a:xfrm>
          <a:prstGeom prst="rect">
            <a:avLst/>
          </a:prstGeom>
        </p:spPr>
      </p:pic>
      <p:sp>
        <p:nvSpPr>
          <p:cNvPr id="28" name="テキスト ボックス 27">
            <a:extLst>
              <a:ext uri="{FF2B5EF4-FFF2-40B4-BE49-F238E27FC236}">
                <a16:creationId xmlns:a16="http://schemas.microsoft.com/office/drawing/2014/main" id="{54A47574-00EA-EDAD-5ED8-60F40890ED4E}"/>
              </a:ext>
            </a:extLst>
          </p:cNvPr>
          <p:cNvSpPr txBox="1"/>
          <p:nvPr/>
        </p:nvSpPr>
        <p:spPr>
          <a:xfrm>
            <a:off x="847087" y="3945206"/>
            <a:ext cx="3236159" cy="369332"/>
          </a:xfrm>
          <a:prstGeom prst="rect">
            <a:avLst/>
          </a:prstGeom>
          <a:noFill/>
        </p:spPr>
        <p:txBody>
          <a:bodyPr wrap="square" rtlCol="0">
            <a:spAutoFit/>
          </a:bodyPr>
          <a:lstStyle/>
          <a:p>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札幌駅前通地下歩行空間</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cxnSp>
        <p:nvCxnSpPr>
          <p:cNvPr id="5" name="直線矢印コネクタ 4">
            <a:extLst>
              <a:ext uri="{FF2B5EF4-FFF2-40B4-BE49-F238E27FC236}">
                <a16:creationId xmlns:a16="http://schemas.microsoft.com/office/drawing/2014/main" id="{8FB0DD4F-5F00-C1F7-D179-4ED253547C81}"/>
              </a:ext>
            </a:extLst>
          </p:cNvPr>
          <p:cNvCxnSpPr/>
          <p:nvPr/>
        </p:nvCxnSpPr>
        <p:spPr>
          <a:xfrm>
            <a:off x="6662057" y="2602934"/>
            <a:ext cx="0" cy="133213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7BCFA2C-F400-7788-7A33-9A90333F93B3}"/>
              </a:ext>
            </a:extLst>
          </p:cNvPr>
          <p:cNvSpPr txBox="1"/>
          <p:nvPr/>
        </p:nvSpPr>
        <p:spPr>
          <a:xfrm>
            <a:off x="6736222" y="3071557"/>
            <a:ext cx="780983" cy="261610"/>
          </a:xfrm>
          <a:prstGeom prst="rect">
            <a:avLst/>
          </a:prstGeom>
          <a:solidFill>
            <a:schemeClr val="bg1"/>
          </a:solidFill>
          <a:ln>
            <a:solidFill>
              <a:schemeClr val="tx1"/>
            </a:solidFill>
          </a:ln>
        </p:spPr>
        <p:txBody>
          <a:bodyPr wrap="none" rtlCol="0">
            <a:spAutoFit/>
          </a:bodyPr>
          <a:lstStyle/>
          <a:p>
            <a:r>
              <a:rPr kumimoji="1" lang="ja-JP" altLang="en-US" sz="1100" dirty="0">
                <a:latin typeface="BIZ UDPゴシック" panose="020B0400000000000000" pitchFamily="50" charset="-128"/>
                <a:ea typeface="BIZ UDPゴシック" panose="020B0400000000000000" pitchFamily="50" charset="-128"/>
              </a:rPr>
              <a:t>約</a:t>
            </a:r>
            <a:r>
              <a:rPr kumimoji="1" lang="en-US" altLang="ja-JP" sz="1100" dirty="0">
                <a:latin typeface="BIZ UDPゴシック" panose="020B0400000000000000" pitchFamily="50" charset="-128"/>
                <a:ea typeface="BIZ UDPゴシック" panose="020B0400000000000000" pitchFamily="50" charset="-128"/>
              </a:rPr>
              <a:t>520m</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F87F49A3-73DD-2C1F-DB23-906F8D2B185D}"/>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５</a:t>
            </a:r>
          </a:p>
        </p:txBody>
      </p:sp>
    </p:spTree>
    <p:extLst>
      <p:ext uri="{BB962C8B-B14F-4D97-AF65-F5344CB8AC3E}">
        <p14:creationId xmlns:p14="http://schemas.microsoft.com/office/powerpoint/2010/main" val="3772334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都心部における事例「</a:t>
            </a:r>
            <a:r>
              <a:rPr lang="en-US" altLang="ja-JP" sz="2800" b="1" dirty="0">
                <a:solidFill>
                  <a:prstClr val="white"/>
                </a:solidFill>
                <a:latin typeface="BIZ UDPゴシック" panose="020B0400000000000000" pitchFamily="50" charset="-128"/>
                <a:ea typeface="BIZ UDPゴシック" panose="020B0400000000000000" pitchFamily="50" charset="-128"/>
              </a:rPr>
              <a:t>COCONO</a:t>
            </a:r>
            <a:r>
              <a:rPr lang="ja-JP" altLang="en-US" sz="2800" b="1" dirty="0">
                <a:solidFill>
                  <a:prstClr val="white"/>
                </a:solidFill>
                <a:latin typeface="BIZ UDPゴシック" panose="020B0400000000000000" pitchFamily="50" charset="-128"/>
                <a:ea typeface="BIZ UDPゴシック" panose="020B0400000000000000" pitchFamily="50" charset="-128"/>
              </a:rPr>
              <a:t> </a:t>
            </a:r>
            <a:r>
              <a:rPr lang="en-US" altLang="ja-JP" sz="2800" b="1" dirty="0">
                <a:solidFill>
                  <a:prstClr val="white"/>
                </a:solidFill>
                <a:latin typeface="BIZ UDPゴシック" panose="020B0400000000000000" pitchFamily="50" charset="-128"/>
                <a:ea typeface="BIZ UDPゴシック" panose="020B0400000000000000" pitchFamily="50" charset="-128"/>
              </a:rPr>
              <a:t>SUSUKINO</a:t>
            </a:r>
            <a:r>
              <a:rPr lang="ja-JP" altLang="en-US" sz="2800" b="1" dirty="0">
                <a:solidFill>
                  <a:prstClr val="white"/>
                </a:solidFill>
                <a:latin typeface="BIZ UDPゴシック" panose="020B0400000000000000" pitchFamily="50" charset="-128"/>
                <a:ea typeface="BIZ UDPゴシック" panose="020B0400000000000000" pitchFamily="50" charset="-128"/>
              </a:rPr>
              <a:t>」</a:t>
            </a: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pic>
        <p:nvPicPr>
          <p:cNvPr id="4" name="図 3">
            <a:extLst>
              <a:ext uri="{FF2B5EF4-FFF2-40B4-BE49-F238E27FC236}">
                <a16:creationId xmlns:a16="http://schemas.microsoft.com/office/drawing/2014/main" id="{BD899FB5-2D39-1567-2628-A16249705046}"/>
              </a:ext>
            </a:extLst>
          </p:cNvPr>
          <p:cNvPicPr>
            <a:picLocks noChangeAspect="1"/>
          </p:cNvPicPr>
          <p:nvPr/>
        </p:nvPicPr>
        <p:blipFill>
          <a:blip r:embed="rId4"/>
          <a:stretch>
            <a:fillRect/>
          </a:stretch>
        </p:blipFill>
        <p:spPr>
          <a:xfrm>
            <a:off x="55859" y="2362206"/>
            <a:ext cx="4712734" cy="3129449"/>
          </a:xfrm>
          <a:prstGeom prst="rect">
            <a:avLst/>
          </a:prstGeom>
        </p:spPr>
      </p:pic>
      <p:pic>
        <p:nvPicPr>
          <p:cNvPr id="7" name="図 6" descr="店の天井からぶら下がっている&#10;&#10;中程度の精度で自動的に生成された説明">
            <a:extLst>
              <a:ext uri="{FF2B5EF4-FFF2-40B4-BE49-F238E27FC236}">
                <a16:creationId xmlns:a16="http://schemas.microsoft.com/office/drawing/2014/main" id="{824ECBDB-FEE7-DF77-CE39-44E2B1F28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4328" y="2362206"/>
            <a:ext cx="4172168" cy="3129449"/>
          </a:xfrm>
          <a:prstGeom prst="rect">
            <a:avLst/>
          </a:prstGeom>
        </p:spPr>
      </p:pic>
      <p:sp>
        <p:nvSpPr>
          <p:cNvPr id="11" name="テキスト ボックス 10">
            <a:extLst>
              <a:ext uri="{FF2B5EF4-FFF2-40B4-BE49-F238E27FC236}">
                <a16:creationId xmlns:a16="http://schemas.microsoft.com/office/drawing/2014/main" id="{98665854-D416-881A-6F4B-75E1D3CE9DCD}"/>
              </a:ext>
            </a:extLst>
          </p:cNvPr>
          <p:cNvSpPr txBox="1"/>
          <p:nvPr/>
        </p:nvSpPr>
        <p:spPr>
          <a:xfrm>
            <a:off x="114702" y="942119"/>
            <a:ext cx="8975399" cy="646331"/>
          </a:xfrm>
          <a:prstGeom prst="rect">
            <a:avLst/>
          </a:prstGeom>
          <a:noFill/>
        </p:spPr>
        <p:txBody>
          <a:bodyPr wrap="square" rtlCol="0">
            <a:spAutoFit/>
          </a:bodyPr>
          <a:lstStyle/>
          <a:p>
            <a:pPr marL="257175" indent="-257175">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ススキノエリアの中心部に</a:t>
            </a:r>
            <a:r>
              <a:rPr lang="en-US" altLang="ja-JP" b="1" dirty="0">
                <a:solidFill>
                  <a:srgbClr val="002060"/>
                </a:solidFill>
                <a:latin typeface="BIZ UDPゴシック" panose="020B0400000000000000" pitchFamily="50" charset="-128"/>
                <a:ea typeface="BIZ UDPゴシック" panose="020B0400000000000000" pitchFamily="50" charset="-128"/>
              </a:rPr>
              <a:t>COCONO SUSUKINO</a:t>
            </a:r>
            <a:r>
              <a:rPr lang="ja-JP" altLang="en-US" b="1" dirty="0">
                <a:solidFill>
                  <a:srgbClr val="002060"/>
                </a:solidFill>
                <a:latin typeface="BIZ UDPゴシック" panose="020B0400000000000000" pitchFamily="50" charset="-128"/>
                <a:ea typeface="BIZ UDPゴシック" panose="020B0400000000000000" pitchFamily="50" charset="-128"/>
              </a:rPr>
              <a:t>が</a:t>
            </a:r>
            <a:r>
              <a:rPr lang="en-US" altLang="ja-JP" b="1" dirty="0">
                <a:solidFill>
                  <a:srgbClr val="002060"/>
                </a:solidFill>
                <a:latin typeface="BIZ UDPゴシック" panose="020B0400000000000000" pitchFamily="50" charset="-128"/>
                <a:ea typeface="BIZ UDPゴシック" panose="020B0400000000000000" pitchFamily="50" charset="-128"/>
              </a:rPr>
              <a:t>2023</a:t>
            </a:r>
            <a:r>
              <a:rPr lang="ja-JP" altLang="en-US" b="1" dirty="0">
                <a:solidFill>
                  <a:srgbClr val="002060"/>
                </a:solidFill>
                <a:latin typeface="BIZ UDPゴシック" panose="020B0400000000000000" pitchFamily="50" charset="-128"/>
                <a:ea typeface="BIZ UDPゴシック" panose="020B0400000000000000" pitchFamily="50" charset="-128"/>
              </a:rPr>
              <a:t>年９月開業</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pPr marL="257175" indent="-257175">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冬でも安全に公共交通が利用できるように誰でも利用可能なバス待合空間を整備</a:t>
            </a:r>
            <a:endParaRPr lang="en-US" altLang="ja-JP" b="1" dirty="0">
              <a:solidFill>
                <a:srgbClr val="002060"/>
              </a:solidFill>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A325EA5-67C1-7228-8BE9-167E32C18D2A}"/>
              </a:ext>
            </a:extLst>
          </p:cNvPr>
          <p:cNvSpPr txBox="1"/>
          <p:nvPr/>
        </p:nvSpPr>
        <p:spPr>
          <a:xfrm>
            <a:off x="4765283" y="5491655"/>
            <a:ext cx="4375408" cy="369332"/>
          </a:xfrm>
          <a:prstGeom prst="rect">
            <a:avLst/>
          </a:prstGeom>
          <a:noFill/>
        </p:spPr>
        <p:txBody>
          <a:bodyPr wrap="square" rtlCol="0">
            <a:spAutoFit/>
          </a:bodyPr>
          <a:lstStyle/>
          <a:p>
            <a:pPr algn="ctr"/>
            <a:r>
              <a:rPr lang="en-US" altLang="ja-JP" dirty="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再開発ビル内に整備したバス待合空間 </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65131314-142A-8002-F3E0-D4201CFFD3B9}"/>
              </a:ext>
            </a:extLst>
          </p:cNvPr>
          <p:cNvSpPr txBox="1"/>
          <p:nvPr/>
        </p:nvSpPr>
        <p:spPr>
          <a:xfrm>
            <a:off x="10887" y="5491655"/>
            <a:ext cx="4757706" cy="369332"/>
          </a:xfrm>
          <a:prstGeom prst="rect">
            <a:avLst/>
          </a:prstGeom>
          <a:noFill/>
        </p:spPr>
        <p:txBody>
          <a:bodyPr wrap="square" rtlCol="0">
            <a:spAutoFit/>
          </a:bodyPr>
          <a:lstStyle/>
          <a:p>
            <a:r>
              <a:rPr lang="en-US" altLang="ja-JP" dirty="0">
                <a:latin typeface="BIZ UDPゴシック" panose="020B0400000000000000" pitchFamily="50" charset="-128"/>
                <a:ea typeface="BIZ UDPゴシック" panose="020B0400000000000000" pitchFamily="50" charset="-128"/>
              </a:rPr>
              <a:t>- COCONO SUSUKINO</a:t>
            </a:r>
            <a:r>
              <a:rPr lang="ja-JP" altLang="en-US" dirty="0">
                <a:latin typeface="BIZ UDPゴシック" panose="020B0400000000000000" pitchFamily="50" charset="-128"/>
                <a:ea typeface="BIZ UDPゴシック" panose="020B0400000000000000" pitchFamily="50" charset="-128"/>
              </a:rPr>
              <a:t>（複合商業施設） </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3EDA3799-83A1-5B7D-B1DF-47054582E946}"/>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６</a:t>
            </a:r>
          </a:p>
        </p:txBody>
      </p:sp>
    </p:spTree>
    <p:extLst>
      <p:ext uri="{BB962C8B-B14F-4D97-AF65-F5344CB8AC3E}">
        <p14:creationId xmlns:p14="http://schemas.microsoft.com/office/powerpoint/2010/main" val="917980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吹き出し: 角を丸めた四角形 25">
            <a:extLst>
              <a:ext uri="{FF2B5EF4-FFF2-40B4-BE49-F238E27FC236}">
                <a16:creationId xmlns:a16="http://schemas.microsoft.com/office/drawing/2014/main" id="{9BC8A9E1-3F36-A563-2CC6-F95C1B17222F}"/>
              </a:ext>
            </a:extLst>
          </p:cNvPr>
          <p:cNvSpPr/>
          <p:nvPr/>
        </p:nvSpPr>
        <p:spPr>
          <a:xfrm>
            <a:off x="3216325" y="4757529"/>
            <a:ext cx="5475730" cy="1167989"/>
          </a:xfrm>
          <a:prstGeom prst="wedgeRoundRectCallout">
            <a:avLst>
              <a:gd name="adj1" fmla="val -6648"/>
              <a:gd name="adj2" fmla="val -68030"/>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dirty="0"/>
          </a:p>
        </p:txBody>
      </p:sp>
      <p:sp>
        <p:nvSpPr>
          <p:cNvPr id="9" name="テキスト ボックス 8">
            <a:extLst>
              <a:ext uri="{FF2B5EF4-FFF2-40B4-BE49-F238E27FC236}">
                <a16:creationId xmlns:a16="http://schemas.microsoft.com/office/drawing/2014/main" id="{C1720558-3640-6688-601D-AE68F9A0C506}"/>
              </a:ext>
            </a:extLst>
          </p:cNvPr>
          <p:cNvSpPr txBox="1"/>
          <p:nvPr/>
        </p:nvSpPr>
        <p:spPr>
          <a:xfrm>
            <a:off x="8781393" y="958696"/>
            <a:ext cx="247905" cy="300082"/>
          </a:xfrm>
          <a:prstGeom prst="rect">
            <a:avLst/>
          </a:prstGeom>
          <a:noFill/>
        </p:spPr>
        <p:txBody>
          <a:bodyPr wrap="square" rtlCol="0">
            <a:spAutoFit/>
          </a:bodyPr>
          <a:lstStyle/>
          <a:p>
            <a:r>
              <a:rPr kumimoji="1" lang="ja-JP" altLang="en-US" sz="1350" b="1" dirty="0">
                <a:solidFill>
                  <a:schemeClr val="bg1"/>
                </a:solidFill>
                <a:latin typeface="BIZ UDPゴシック" panose="020B0400000000000000" pitchFamily="50" charset="-128"/>
                <a:ea typeface="BIZ UDPゴシック" panose="020B0400000000000000" pitchFamily="50" charset="-128"/>
              </a:rPr>
              <a:t>３</a:t>
            </a:r>
          </a:p>
        </p:txBody>
      </p:sp>
      <p:sp>
        <p:nvSpPr>
          <p:cNvPr id="25" name="テキスト ボックス 24">
            <a:extLst>
              <a:ext uri="{FF2B5EF4-FFF2-40B4-BE49-F238E27FC236}">
                <a16:creationId xmlns:a16="http://schemas.microsoft.com/office/drawing/2014/main" id="{44E25693-1FA1-EEC9-8E32-3395C792CBFB}"/>
              </a:ext>
            </a:extLst>
          </p:cNvPr>
          <p:cNvSpPr txBox="1"/>
          <p:nvPr/>
        </p:nvSpPr>
        <p:spPr>
          <a:xfrm>
            <a:off x="114702" y="952629"/>
            <a:ext cx="8975399" cy="646331"/>
          </a:xfrm>
          <a:prstGeom prst="rect">
            <a:avLst/>
          </a:prstGeom>
          <a:noFill/>
        </p:spPr>
        <p:txBody>
          <a:bodyPr wrap="square" rtlCol="0">
            <a:spAutoFit/>
          </a:bodyPr>
          <a:lstStyle/>
          <a:p>
            <a:pPr marL="257175" indent="-257175">
              <a:buFont typeface="Arial" panose="020B0604020202020204" pitchFamily="34" charset="0"/>
              <a:buChar char="•"/>
            </a:pPr>
            <a:r>
              <a:rPr lang="en-US" altLang="ja-JP" b="1" dirty="0">
                <a:solidFill>
                  <a:srgbClr val="002060"/>
                </a:solidFill>
                <a:latin typeface="BIZ UDPゴシック" panose="020B0400000000000000" pitchFamily="50" charset="-128"/>
                <a:ea typeface="BIZ UDPゴシック" panose="020B0400000000000000" pitchFamily="50" charset="-128"/>
              </a:rPr>
              <a:t>2022</a:t>
            </a:r>
            <a:r>
              <a:rPr lang="ja-JP" altLang="en-US" b="1" dirty="0">
                <a:solidFill>
                  <a:srgbClr val="002060"/>
                </a:solidFill>
                <a:latin typeface="BIZ UDPゴシック" panose="020B0400000000000000" pitchFamily="50" charset="-128"/>
                <a:ea typeface="BIZ UDPゴシック" panose="020B0400000000000000" pitchFamily="50" charset="-128"/>
              </a:rPr>
              <a:t>年に札幌市の総合計画である「第２次札幌市まちづくり戦略ビジョン」を策定</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pPr marL="257175" indent="-257175">
              <a:buFont typeface="Arial" panose="020B0604020202020204" pitchFamily="34" charset="0"/>
              <a:buChar char="•"/>
            </a:pPr>
            <a:r>
              <a:rPr lang="ja-JP" altLang="en-US" b="1" dirty="0">
                <a:solidFill>
                  <a:srgbClr val="002060"/>
                </a:solidFill>
                <a:latin typeface="BIZ UDPゴシック" panose="020B0400000000000000" pitchFamily="50" charset="-128"/>
                <a:ea typeface="BIZ UDPゴシック" panose="020B0400000000000000" pitchFamily="50" charset="-128"/>
              </a:rPr>
              <a:t>重要施策の一つとして「ウォーカブルシティの推進」を掲げている</a:t>
            </a:r>
          </a:p>
        </p:txBody>
      </p:sp>
      <p:pic>
        <p:nvPicPr>
          <p:cNvPr id="5" name="図 4">
            <a:extLst>
              <a:ext uri="{FF2B5EF4-FFF2-40B4-BE49-F238E27FC236}">
                <a16:creationId xmlns:a16="http://schemas.microsoft.com/office/drawing/2014/main" id="{A0583492-7750-4A4C-9F59-2CE2FECA575C}"/>
              </a:ext>
            </a:extLst>
          </p:cNvPr>
          <p:cNvPicPr>
            <a:picLocks noChangeAspect="1"/>
          </p:cNvPicPr>
          <p:nvPr/>
        </p:nvPicPr>
        <p:blipFill>
          <a:blip r:embed="rId3"/>
          <a:stretch>
            <a:fillRect/>
          </a:stretch>
        </p:blipFill>
        <p:spPr>
          <a:xfrm>
            <a:off x="451945" y="2059701"/>
            <a:ext cx="2601925" cy="3692767"/>
          </a:xfrm>
          <a:prstGeom prst="rect">
            <a:avLst/>
          </a:prstGeom>
        </p:spPr>
      </p:pic>
      <p:sp>
        <p:nvSpPr>
          <p:cNvPr id="6" name="テキスト ボックス 5">
            <a:extLst>
              <a:ext uri="{FF2B5EF4-FFF2-40B4-BE49-F238E27FC236}">
                <a16:creationId xmlns:a16="http://schemas.microsoft.com/office/drawing/2014/main" id="{00FBDC9E-5684-9404-DEDF-20693D747F5D}"/>
              </a:ext>
            </a:extLst>
          </p:cNvPr>
          <p:cNvSpPr txBox="1"/>
          <p:nvPr/>
        </p:nvSpPr>
        <p:spPr>
          <a:xfrm flipH="1">
            <a:off x="327327" y="5766871"/>
            <a:ext cx="2851160" cy="276999"/>
          </a:xfrm>
          <a:prstGeom prst="rect">
            <a:avLst/>
          </a:prstGeom>
          <a:noFill/>
        </p:spPr>
        <p:txBody>
          <a:bodyPr wrap="square" rtlCol="0">
            <a:spAutoFit/>
          </a:bodyPr>
          <a:lstStyle/>
          <a:p>
            <a:r>
              <a:rPr kumimoji="1" lang="ja-JP" altLang="en-US" sz="1200" dirty="0">
                <a:latin typeface="BIZ UDPゴシック" panose="020B0400000000000000" pitchFamily="50" charset="-128"/>
                <a:ea typeface="BIZ UDPゴシック" panose="020B0400000000000000" pitchFamily="50" charset="-128"/>
              </a:rPr>
              <a:t>札幌市の総合計画</a:t>
            </a:r>
            <a:r>
              <a:rPr kumimoji="1" lang="en-US" altLang="ja-JP" sz="1200" dirty="0">
                <a:latin typeface="BIZ UDPゴシック" panose="020B0400000000000000" pitchFamily="50" charset="-128"/>
                <a:ea typeface="BIZ UDPゴシック" panose="020B0400000000000000" pitchFamily="50" charset="-128"/>
              </a:rPr>
              <a:t>(2022-2031</a:t>
            </a:r>
            <a:r>
              <a:rPr kumimoji="1" lang="ja-JP" altLang="en-US" sz="1200" dirty="0">
                <a:latin typeface="BIZ UDPゴシック" panose="020B0400000000000000" pitchFamily="50" charset="-128"/>
                <a:ea typeface="BIZ UDPゴシック" panose="020B0400000000000000" pitchFamily="50" charset="-128"/>
              </a:rPr>
              <a:t>年度</a:t>
            </a:r>
            <a:r>
              <a:rPr kumimoji="1" lang="en-US" altLang="ja-JP" sz="1200" dirty="0">
                <a:latin typeface="BIZ UDPゴシック" panose="020B0400000000000000" pitchFamily="50" charset="-128"/>
                <a:ea typeface="BIZ UDPゴシック" panose="020B0400000000000000" pitchFamily="50" charset="-128"/>
              </a:rPr>
              <a:t>)</a:t>
            </a:r>
          </a:p>
        </p:txBody>
      </p:sp>
      <p:sp>
        <p:nvSpPr>
          <p:cNvPr id="8" name="テキスト ボックス 7">
            <a:extLst>
              <a:ext uri="{FF2B5EF4-FFF2-40B4-BE49-F238E27FC236}">
                <a16:creationId xmlns:a16="http://schemas.microsoft.com/office/drawing/2014/main" id="{EF32890A-5C98-8E83-8306-EE013EC8F83C}"/>
              </a:ext>
            </a:extLst>
          </p:cNvPr>
          <p:cNvSpPr txBox="1"/>
          <p:nvPr/>
        </p:nvSpPr>
        <p:spPr>
          <a:xfrm flipH="1">
            <a:off x="3472628" y="4896892"/>
            <a:ext cx="4963124" cy="954107"/>
          </a:xfrm>
          <a:prstGeom prst="rect">
            <a:avLst/>
          </a:prstGeom>
          <a:noFill/>
        </p:spPr>
        <p:txBody>
          <a:bodyPr wrap="square" rtlCol="0">
            <a:spAutoFit/>
          </a:bodyPr>
          <a:lstStyle/>
          <a:p>
            <a:r>
              <a:rPr kumimoji="1" lang="ja-JP" altLang="en-US" sz="1400" dirty="0">
                <a:latin typeface="BIZ UDPゴシック" panose="020B0400000000000000" pitchFamily="50" charset="-128"/>
                <a:ea typeface="BIZ UDPゴシック" panose="020B0400000000000000" pitchFamily="50" charset="-128"/>
              </a:rPr>
              <a:t>プロジェクト３本柱の１つに</a:t>
            </a:r>
            <a:r>
              <a:rPr kumimoji="1"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ウォーカブルシティの推進</a:t>
            </a:r>
            <a:r>
              <a:rPr kumimoji="1" lang="en-US" altLang="ja-JP" sz="1400" b="1" dirty="0">
                <a:latin typeface="BIZ UDPゴシック" panose="020B0400000000000000" pitchFamily="50" charset="-128"/>
                <a:ea typeface="BIZ UDPゴシック" panose="020B0400000000000000" pitchFamily="50" charset="-128"/>
              </a:rPr>
              <a:t>】</a:t>
            </a:r>
            <a:endParaRPr kumimoji="1" lang="en-US" altLang="ja-JP" dirty="0">
              <a:latin typeface="BIZ UDPゴシック" panose="020B0400000000000000" pitchFamily="50" charset="-128"/>
              <a:ea typeface="BIZ UDPゴシック" panose="020B0400000000000000" pitchFamily="50" charset="-128"/>
            </a:endParaRPr>
          </a:p>
          <a:p>
            <a:r>
              <a:rPr kumimoji="1" lang="ja-JP" altLang="en-US" sz="1400" dirty="0">
                <a:latin typeface="BIZ UDPゴシック" panose="020B0400000000000000" pitchFamily="50" charset="-128"/>
                <a:ea typeface="BIZ UDPゴシック" panose="020B0400000000000000" pitchFamily="50" charset="-128"/>
              </a:rPr>
              <a:t>「</a:t>
            </a:r>
            <a:r>
              <a:rPr kumimoji="1" lang="ja-JP" altLang="en-US" sz="1400" b="1" u="sng" dirty="0">
                <a:latin typeface="BIZ UDPゴシック" panose="020B0400000000000000" pitchFamily="50" charset="-128"/>
                <a:ea typeface="BIZ UDPゴシック" panose="020B0400000000000000" pitchFamily="50" charset="-128"/>
              </a:rPr>
              <a:t>居心地が良く歩きたくなり、多様な活動ができる・滞留したくなる空間の形成</a:t>
            </a:r>
            <a:r>
              <a:rPr kumimoji="1" lang="ja-JP" altLang="en-US" sz="1400" dirty="0">
                <a:latin typeface="BIZ UDPゴシック" panose="020B0400000000000000" pitchFamily="50" charset="-128"/>
                <a:ea typeface="BIZ UDPゴシック" panose="020B0400000000000000" pitchFamily="50" charset="-128"/>
              </a:rPr>
              <a:t>に向けて、</a:t>
            </a:r>
            <a:r>
              <a:rPr kumimoji="1" lang="ja-JP" altLang="en-US" sz="1400" b="1" u="sng" dirty="0">
                <a:latin typeface="BIZ UDPゴシック" panose="020B0400000000000000" pitchFamily="50" charset="-128"/>
                <a:ea typeface="BIZ UDPゴシック" panose="020B0400000000000000" pitchFamily="50" charset="-128"/>
              </a:rPr>
              <a:t>都心・地域交流拠点・住宅市街地のそれぞれの特性を生かした空間の整備</a:t>
            </a:r>
            <a:r>
              <a:rPr kumimoji="1" lang="ja-JP" altLang="en-US" sz="1400" dirty="0">
                <a:latin typeface="BIZ UDPゴシック" panose="020B0400000000000000" pitchFamily="50" charset="-128"/>
                <a:ea typeface="BIZ UDPゴシック" panose="020B0400000000000000" pitchFamily="50" charset="-128"/>
              </a:rPr>
              <a:t>を進めます。」</a:t>
            </a:r>
          </a:p>
        </p:txBody>
      </p:sp>
      <p:pic>
        <p:nvPicPr>
          <p:cNvPr id="10" name="図 9">
            <a:extLst>
              <a:ext uri="{FF2B5EF4-FFF2-40B4-BE49-F238E27FC236}">
                <a16:creationId xmlns:a16="http://schemas.microsoft.com/office/drawing/2014/main" id="{01E6AF00-9602-942A-FA1F-128ED7A198B5}"/>
              </a:ext>
            </a:extLst>
          </p:cNvPr>
          <p:cNvPicPr>
            <a:picLocks noChangeAspect="1"/>
          </p:cNvPicPr>
          <p:nvPr/>
        </p:nvPicPr>
        <p:blipFill>
          <a:blip r:embed="rId4"/>
          <a:stretch>
            <a:fillRect/>
          </a:stretch>
        </p:blipFill>
        <p:spPr>
          <a:xfrm>
            <a:off x="3216325" y="2990121"/>
            <a:ext cx="5565067" cy="1531001"/>
          </a:xfrm>
          <a:prstGeom prst="rect">
            <a:avLst/>
          </a:prstGeom>
        </p:spPr>
      </p:pic>
      <p:pic>
        <p:nvPicPr>
          <p:cNvPr id="11" name="図 10">
            <a:extLst>
              <a:ext uri="{FF2B5EF4-FFF2-40B4-BE49-F238E27FC236}">
                <a16:creationId xmlns:a16="http://schemas.microsoft.com/office/drawing/2014/main" id="{93F54493-2888-CDC0-1377-D0EE315769FE}"/>
              </a:ext>
            </a:extLst>
          </p:cNvPr>
          <p:cNvPicPr>
            <a:picLocks noChangeAspect="1"/>
          </p:cNvPicPr>
          <p:nvPr/>
        </p:nvPicPr>
        <p:blipFill>
          <a:blip r:embed="rId5"/>
          <a:stretch>
            <a:fillRect/>
          </a:stretch>
        </p:blipFill>
        <p:spPr>
          <a:xfrm>
            <a:off x="3216326" y="2047320"/>
            <a:ext cx="5570828" cy="803438"/>
          </a:xfrm>
          <a:prstGeom prst="rect">
            <a:avLst/>
          </a:prstGeom>
        </p:spPr>
      </p:pic>
      <p:sp>
        <p:nvSpPr>
          <p:cNvPr id="12" name="テキスト プレースホルダー 2">
            <a:extLst>
              <a:ext uri="{FF2B5EF4-FFF2-40B4-BE49-F238E27FC236}">
                <a16:creationId xmlns:a16="http://schemas.microsoft.com/office/drawing/2014/main" id="{1361F137-286F-4F5A-E4FA-6725B836AB40}"/>
              </a:ext>
            </a:extLst>
          </p:cNvPr>
          <p:cNvSpPr txBox="1">
            <a:spLocks/>
          </p:cNvSpPr>
          <p:nvPr/>
        </p:nvSpPr>
        <p:spPr>
          <a:xfrm>
            <a:off x="389636" y="6232074"/>
            <a:ext cx="8364728" cy="337428"/>
          </a:xfrm>
          <a:prstGeom prst="rect">
            <a:avLst/>
          </a:prstGeom>
          <a:ln w="12700">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b="1" dirty="0">
                <a:solidFill>
                  <a:srgbClr val="FF0000"/>
                </a:solidFill>
                <a:latin typeface="BIZ UDPゴシック" panose="020B0400000000000000" pitchFamily="50" charset="-128"/>
                <a:ea typeface="BIZ UDPゴシック" panose="020B0400000000000000" pitchFamily="50" charset="-128"/>
              </a:rPr>
              <a:t>⇒</a:t>
            </a:r>
            <a:r>
              <a:rPr lang="en-US" altLang="ja-JP" sz="2400" b="1" dirty="0">
                <a:solidFill>
                  <a:srgbClr val="FF0000"/>
                </a:solidFill>
                <a:latin typeface="BIZ UDPゴシック" panose="020B0400000000000000" pitchFamily="50" charset="-128"/>
                <a:ea typeface="BIZ UDPゴシック" panose="020B0400000000000000" pitchFamily="50" charset="-128"/>
              </a:rPr>
              <a:t>2025</a:t>
            </a:r>
            <a:r>
              <a:rPr lang="ja-JP" altLang="en-US" sz="2400" b="1" dirty="0">
                <a:solidFill>
                  <a:srgbClr val="FF0000"/>
                </a:solidFill>
                <a:latin typeface="BIZ UDPゴシック" panose="020B0400000000000000" pitchFamily="50" charset="-128"/>
                <a:ea typeface="BIZ UDPゴシック" panose="020B0400000000000000" pitchFamily="50" charset="-128"/>
              </a:rPr>
              <a:t>年度末に「札幌市ウォーカブルビジョン」を策定予定</a:t>
            </a:r>
          </a:p>
        </p:txBody>
      </p:sp>
      <p:sp>
        <p:nvSpPr>
          <p:cNvPr id="2" name="正方形/長方形 1">
            <a:extLst>
              <a:ext uri="{FF2B5EF4-FFF2-40B4-BE49-F238E27FC236}">
                <a16:creationId xmlns:a16="http://schemas.microsoft.com/office/drawing/2014/main" id="{89329573-556C-20B2-B129-1F9BE27A1AE4}"/>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札幌市ウォーカブルビジョン策定に向けて</a:t>
            </a:r>
          </a:p>
        </p:txBody>
      </p:sp>
      <p:pic>
        <p:nvPicPr>
          <p:cNvPr id="3" name="図 2">
            <a:extLst>
              <a:ext uri="{FF2B5EF4-FFF2-40B4-BE49-F238E27FC236}">
                <a16:creationId xmlns:a16="http://schemas.microsoft.com/office/drawing/2014/main" id="{FB082F15-573E-7778-2AA6-A18E4AAE27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4" name="テキスト ボックス 3">
            <a:extLst>
              <a:ext uri="{FF2B5EF4-FFF2-40B4-BE49-F238E27FC236}">
                <a16:creationId xmlns:a16="http://schemas.microsoft.com/office/drawing/2014/main" id="{80573C83-19C1-4BC8-48B5-369CC3DA0BAA}"/>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７</a:t>
            </a:r>
          </a:p>
        </p:txBody>
      </p:sp>
    </p:spTree>
    <p:extLst>
      <p:ext uri="{BB962C8B-B14F-4D97-AF65-F5344CB8AC3E}">
        <p14:creationId xmlns:p14="http://schemas.microsoft.com/office/powerpoint/2010/main" val="1408181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夜の街の様子&#10;&#10;中程度の精度で自動的に生成された説明">
            <a:extLst>
              <a:ext uri="{FF2B5EF4-FFF2-40B4-BE49-F238E27FC236}">
                <a16:creationId xmlns:a16="http://schemas.microsoft.com/office/drawing/2014/main" id="{2C956391-0DF7-0EE8-FFF9-8FCB612CED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218" y="1583759"/>
            <a:ext cx="3318517" cy="2326193"/>
          </a:xfrm>
          <a:prstGeom prst="rect">
            <a:avLst/>
          </a:prstGeom>
        </p:spPr>
      </p:pic>
      <p:pic>
        <p:nvPicPr>
          <p:cNvPr id="10" name="図 9" descr="夜の街の様子のcg&#10;&#10;低い精度で自動的に生成された説明">
            <a:extLst>
              <a:ext uri="{FF2B5EF4-FFF2-40B4-BE49-F238E27FC236}">
                <a16:creationId xmlns:a16="http://schemas.microsoft.com/office/drawing/2014/main" id="{B08B4898-DBEC-B2C7-4EBD-B5A07E4600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219" y="4233414"/>
            <a:ext cx="3318517" cy="2314532"/>
          </a:xfrm>
          <a:prstGeom prst="rect">
            <a:avLst/>
          </a:prstGeom>
        </p:spPr>
      </p:pic>
      <p:pic>
        <p:nvPicPr>
          <p:cNvPr id="3" name="図 2" descr="屋外, 建物, 雪, 覆い が含まれている画像&#10;&#10;自動的に生成された説明">
            <a:extLst>
              <a:ext uri="{FF2B5EF4-FFF2-40B4-BE49-F238E27FC236}">
                <a16:creationId xmlns:a16="http://schemas.microsoft.com/office/drawing/2014/main" id="{B79A0B8C-D0AA-B0F9-0591-AC85E9829CC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1849" y="4233414"/>
            <a:ext cx="3503483" cy="2335634"/>
          </a:xfrm>
          <a:prstGeom prst="rect">
            <a:avLst/>
          </a:prstGeom>
        </p:spPr>
      </p:pic>
      <p:pic>
        <p:nvPicPr>
          <p:cNvPr id="5" name="図 4" descr="夜の街の様子&#10;&#10;自動的に生成された説明">
            <a:extLst>
              <a:ext uri="{FF2B5EF4-FFF2-40B4-BE49-F238E27FC236}">
                <a16:creationId xmlns:a16="http://schemas.microsoft.com/office/drawing/2014/main" id="{729765B2-8DB4-2EF4-84FB-40D434258B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2799" y="1554932"/>
            <a:ext cx="3532533" cy="2355022"/>
          </a:xfrm>
          <a:prstGeom prst="rect">
            <a:avLst/>
          </a:prstGeom>
        </p:spPr>
      </p:pic>
      <p:sp>
        <p:nvSpPr>
          <p:cNvPr id="2" name="正方形/長方形 1">
            <a:extLst>
              <a:ext uri="{FF2B5EF4-FFF2-40B4-BE49-F238E27FC236}">
                <a16:creationId xmlns:a16="http://schemas.microsoft.com/office/drawing/2014/main" id="{157B27A3-EBF1-4C90-E747-94021666C650}"/>
              </a:ext>
            </a:extLst>
          </p:cNvPr>
          <p:cNvSpPr/>
          <p:nvPr/>
        </p:nvSpPr>
        <p:spPr>
          <a:xfrm>
            <a:off x="0" y="0"/>
            <a:ext cx="9144000" cy="63985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800" b="1" dirty="0">
                <a:solidFill>
                  <a:prstClr val="white"/>
                </a:solidFill>
                <a:latin typeface="BIZ UDPゴシック" panose="020B0400000000000000" pitchFamily="50" charset="-128"/>
                <a:ea typeface="BIZ UDPゴシック" panose="020B0400000000000000" pitchFamily="50" charset="-128"/>
              </a:rPr>
              <a:t>　雪を活用したウォーカブルな取組事例</a:t>
            </a:r>
          </a:p>
        </p:txBody>
      </p:sp>
      <p:pic>
        <p:nvPicPr>
          <p:cNvPr id="13" name="図 12">
            <a:extLst>
              <a:ext uri="{FF2B5EF4-FFF2-40B4-BE49-F238E27FC236}">
                <a16:creationId xmlns:a16="http://schemas.microsoft.com/office/drawing/2014/main" id="{576FCA6F-8300-E2F7-94F9-72523BD4E1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60496" y="37004"/>
            <a:ext cx="576000" cy="576000"/>
          </a:xfrm>
          <a:prstGeom prst="rect">
            <a:avLst/>
          </a:prstGeom>
        </p:spPr>
      </p:pic>
      <p:sp>
        <p:nvSpPr>
          <p:cNvPr id="16" name="テキスト ボックス 15">
            <a:extLst>
              <a:ext uri="{FF2B5EF4-FFF2-40B4-BE49-F238E27FC236}">
                <a16:creationId xmlns:a16="http://schemas.microsoft.com/office/drawing/2014/main" id="{7CD01F76-7686-FE8F-5A78-C50AF5011F3A}"/>
              </a:ext>
            </a:extLst>
          </p:cNvPr>
          <p:cNvSpPr txBox="1"/>
          <p:nvPr/>
        </p:nvSpPr>
        <p:spPr>
          <a:xfrm>
            <a:off x="168601" y="819418"/>
            <a:ext cx="8975399" cy="584775"/>
          </a:xfrm>
          <a:prstGeom prst="rect">
            <a:avLst/>
          </a:prstGeom>
          <a:noFill/>
        </p:spPr>
        <p:txBody>
          <a:bodyPr wrap="square" rtlCol="0">
            <a:spAutoFit/>
          </a:bodyPr>
          <a:lstStyle/>
          <a:p>
            <a:pPr marL="257175" indent="-257175">
              <a:buFont typeface="Arial" panose="020B0604020202020204" pitchFamily="34" charset="0"/>
              <a:buChar char="•"/>
            </a:pPr>
            <a:r>
              <a:rPr lang="ja-JP" altLang="en-US" sz="1600" b="1" dirty="0">
                <a:solidFill>
                  <a:srgbClr val="002060"/>
                </a:solidFill>
                <a:latin typeface="BIZ UDPゴシック" panose="020B0400000000000000" pitchFamily="50" charset="-128"/>
                <a:ea typeface="BIZ UDPゴシック" panose="020B0400000000000000" pitchFamily="50" charset="-128"/>
              </a:rPr>
              <a:t>雪に映えるイルミネーションやスノーキャンドル等の仕掛けにより、歩きたくなる屋外空間を創出</a:t>
            </a:r>
            <a:endParaRPr lang="en-US" altLang="ja-JP" sz="1600" b="1" dirty="0">
              <a:solidFill>
                <a:srgbClr val="002060"/>
              </a:solidFill>
              <a:latin typeface="BIZ UDPゴシック" panose="020B0400000000000000" pitchFamily="50" charset="-128"/>
              <a:ea typeface="BIZ UDPゴシック" panose="020B0400000000000000" pitchFamily="50" charset="-128"/>
            </a:endParaRPr>
          </a:p>
          <a:p>
            <a:pPr marL="257175" indent="-257175">
              <a:buFont typeface="Arial" panose="020B0604020202020204" pitchFamily="34" charset="0"/>
              <a:buChar char="•"/>
            </a:pPr>
            <a:r>
              <a:rPr lang="ja-JP" altLang="en-US" sz="1600" b="1" dirty="0">
                <a:solidFill>
                  <a:srgbClr val="002060"/>
                </a:solidFill>
                <a:latin typeface="BIZ UDPゴシック" panose="020B0400000000000000" pitchFamily="50" charset="-128"/>
                <a:ea typeface="BIZ UDPゴシック" panose="020B0400000000000000" pitchFamily="50" charset="-128"/>
              </a:rPr>
              <a:t>企業、行政、地域住民など、様々な主体による官民協働まちづくりとしても重要性を再認識</a:t>
            </a:r>
          </a:p>
        </p:txBody>
      </p:sp>
      <p:sp>
        <p:nvSpPr>
          <p:cNvPr id="20" name="テキスト ボックス 3">
            <a:extLst>
              <a:ext uri="{FF2B5EF4-FFF2-40B4-BE49-F238E27FC236}">
                <a16:creationId xmlns:a16="http://schemas.microsoft.com/office/drawing/2014/main" id="{F12DCCA1-D691-3420-3B1F-1106A3287E18}"/>
              </a:ext>
            </a:extLst>
          </p:cNvPr>
          <p:cNvSpPr txBox="1">
            <a:spLocks noChangeArrowheads="1"/>
          </p:cNvSpPr>
          <p:nvPr/>
        </p:nvSpPr>
        <p:spPr bwMode="auto">
          <a:xfrm>
            <a:off x="4709181" y="3868534"/>
            <a:ext cx="3696846"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札幌ホワイトイルミネーション（大通公園）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21" name="テキスト ボックス 3">
            <a:extLst>
              <a:ext uri="{FF2B5EF4-FFF2-40B4-BE49-F238E27FC236}">
                <a16:creationId xmlns:a16="http://schemas.microsoft.com/office/drawing/2014/main" id="{1F9F5C73-5093-97BF-17B4-F1E9C76B285A}"/>
              </a:ext>
            </a:extLst>
          </p:cNvPr>
          <p:cNvSpPr txBox="1">
            <a:spLocks noChangeArrowheads="1"/>
          </p:cNvSpPr>
          <p:nvPr/>
        </p:nvSpPr>
        <p:spPr bwMode="auto">
          <a:xfrm>
            <a:off x="1474398" y="6503791"/>
            <a:ext cx="2249334"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スノーライト </a:t>
            </a:r>
            <a:r>
              <a:rPr lang="en-US" altLang="ja-JP" sz="1400" dirty="0">
                <a:latin typeface="BIZ UDPゴシック" panose="020B0400000000000000" pitchFamily="50" charset="-128"/>
                <a:ea typeface="BIZ UDPゴシック" panose="020B0400000000000000" pitchFamily="50" charset="-128"/>
              </a:rPr>
              <a:t>in </a:t>
            </a:r>
            <a:r>
              <a:rPr lang="ja-JP" altLang="en-US" sz="1400" dirty="0">
                <a:latin typeface="BIZ UDPゴシック" panose="020B0400000000000000" pitchFamily="50" charset="-128"/>
                <a:ea typeface="BIZ UDPゴシック" panose="020B0400000000000000" pitchFamily="50" charset="-128"/>
              </a:rPr>
              <a:t>宮の沢</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22" name="テキスト ボックス 3">
            <a:extLst>
              <a:ext uri="{FF2B5EF4-FFF2-40B4-BE49-F238E27FC236}">
                <a16:creationId xmlns:a16="http://schemas.microsoft.com/office/drawing/2014/main" id="{1648DCF0-F910-DB6E-7A33-2D385EA52F4C}"/>
              </a:ext>
            </a:extLst>
          </p:cNvPr>
          <p:cNvSpPr txBox="1">
            <a:spLocks noChangeArrowheads="1"/>
          </p:cNvSpPr>
          <p:nvPr/>
        </p:nvSpPr>
        <p:spPr bwMode="auto">
          <a:xfrm>
            <a:off x="5370121" y="6503791"/>
            <a:ext cx="2130711"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冬の雪灯り（定山渓）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23" name="テキスト ボックス 3">
            <a:extLst>
              <a:ext uri="{FF2B5EF4-FFF2-40B4-BE49-F238E27FC236}">
                <a16:creationId xmlns:a16="http://schemas.microsoft.com/office/drawing/2014/main" id="{63A1B8FA-5842-DDF5-2742-C28D0858C1B8}"/>
              </a:ext>
            </a:extLst>
          </p:cNvPr>
          <p:cNvSpPr txBox="1">
            <a:spLocks noChangeArrowheads="1"/>
          </p:cNvSpPr>
          <p:nvPr/>
        </p:nvSpPr>
        <p:spPr bwMode="auto">
          <a:xfrm>
            <a:off x="779918" y="3858777"/>
            <a:ext cx="3876382" cy="307777"/>
          </a:xfrm>
          <a:prstGeom prst="rect">
            <a:avLst/>
          </a:prstGeom>
          <a:noFill/>
          <a:ln>
            <a:noFill/>
          </a:ln>
        </p:spPr>
        <p:txBody>
          <a:bodyPr wrap="none">
            <a:spAutoFit/>
          </a:bodyPr>
          <a:lstStyle>
            <a:lvl1pPr>
              <a:defRPr kumimoji="1" sz="2400">
                <a:solidFill>
                  <a:schemeClr val="tx1"/>
                </a:solidFill>
                <a:latin typeface="Arial" panose="020B0604020202020204" pitchFamily="34" charset="0"/>
                <a:ea typeface="ＭＳ Ｐゴシック" panose="020B0600070205080204" pitchFamily="50" charset="-128"/>
              </a:defRPr>
            </a:lvl1pPr>
            <a:lvl2pPr marL="742950" indent="-285750">
              <a:defRPr kumimoji="1" sz="2400">
                <a:solidFill>
                  <a:schemeClr val="tx1"/>
                </a:solidFill>
                <a:latin typeface="Arial" panose="020B0604020202020204" pitchFamily="34" charset="0"/>
                <a:ea typeface="ＭＳ Ｐゴシック" panose="020B0600070205080204" pitchFamily="50" charset="-128"/>
              </a:defRPr>
            </a:lvl2pPr>
            <a:lvl3pPr marL="1143000" indent="-228600">
              <a:defRPr kumimoji="1" sz="2400">
                <a:solidFill>
                  <a:schemeClr val="tx1"/>
                </a:solidFill>
                <a:latin typeface="Arial" panose="020B0604020202020204" pitchFamily="34" charset="0"/>
                <a:ea typeface="ＭＳ Ｐゴシック" panose="020B0600070205080204" pitchFamily="50" charset="-128"/>
              </a:defRPr>
            </a:lvl3pPr>
            <a:lvl4pPr marL="1600200" indent="-228600">
              <a:defRPr kumimoji="1" sz="2400">
                <a:solidFill>
                  <a:schemeClr val="tx1"/>
                </a:solidFill>
                <a:latin typeface="Arial" panose="020B0604020202020204" pitchFamily="34" charset="0"/>
                <a:ea typeface="ＭＳ Ｐゴシック" panose="020B0600070205080204" pitchFamily="50" charset="-128"/>
              </a:defRPr>
            </a:lvl4pPr>
            <a:lvl5pPr marL="2057400" indent="-22860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札幌ホワイトイルミネーション（札幌駅前通） </a:t>
            </a:r>
            <a:r>
              <a:rPr lang="en-US" altLang="ja-JP" sz="1400" dirty="0">
                <a:latin typeface="BIZ UDPゴシック" panose="020B0400000000000000" pitchFamily="50" charset="-128"/>
                <a:ea typeface="BIZ UDPゴシック" panose="020B0400000000000000" pitchFamily="50" charset="-128"/>
              </a:rPr>
              <a:t>- </a:t>
            </a:r>
            <a:endParaRPr lang="ja-JP" altLang="en-US" sz="1400" dirty="0">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4983E6E7-FAA0-DFFC-FCD6-32F57EED97C5}"/>
              </a:ext>
            </a:extLst>
          </p:cNvPr>
          <p:cNvSpPr txBox="1"/>
          <p:nvPr/>
        </p:nvSpPr>
        <p:spPr>
          <a:xfrm>
            <a:off x="8775872" y="6484322"/>
            <a:ext cx="359394"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８</a:t>
            </a:r>
          </a:p>
        </p:txBody>
      </p:sp>
    </p:spTree>
    <p:extLst>
      <p:ext uri="{BB962C8B-B14F-4D97-AF65-F5344CB8AC3E}">
        <p14:creationId xmlns:p14="http://schemas.microsoft.com/office/powerpoint/2010/main" val="7704818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1134</TotalTime>
  <Words>2173</Words>
  <Application>Microsoft Office PowerPoint</Application>
  <PresentationFormat>画面に合わせる (4:3)</PresentationFormat>
  <Paragraphs>178</Paragraphs>
  <Slides>11</Slides>
  <Notes>11</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11</vt:i4>
      </vt:variant>
    </vt:vector>
  </HeadingPairs>
  <TitlesOfParts>
    <vt:vector size="20" baseType="lpstr">
      <vt:lpstr>BIZ UDPゴシック</vt:lpstr>
      <vt:lpstr>Meiryo UI</vt:lpstr>
      <vt:lpstr>游ゴシック</vt:lpstr>
      <vt:lpstr>游ゴシックBold</vt:lpstr>
      <vt:lpstr>游ゴシックRegular</vt:lpstr>
      <vt:lpstr>Arial</vt:lpstr>
      <vt:lpstr>Calibri</vt:lpstr>
      <vt:lpstr>Calibri Light</vt:lpstr>
      <vt:lpstr>Office テーマ</vt:lpstr>
      <vt:lpstr>冬のウォーカブルシティ推進の取組 　　　　　　　　　　　　　　　　　　　　札幌市長　秋元　克広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札幌市における冬のウォーカブルシティの推進 　　　　　　　　　　　　　　　　　　　　札幌市長　秋元　克広</dc:title>
  <dc:creator>阿部 勇士</dc:creator>
  <cp:lastModifiedBy>阿部 勇士</cp:lastModifiedBy>
  <cp:revision>9</cp:revision>
  <cp:lastPrinted>2024-11-22T00:57:49Z</cp:lastPrinted>
  <dcterms:created xsi:type="dcterms:W3CDTF">2024-11-18T05:29:47Z</dcterms:created>
  <dcterms:modified xsi:type="dcterms:W3CDTF">2024-11-22T02:48:44Z</dcterms:modified>
</cp:coreProperties>
</file>