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sldIdLst>
    <p:sldId id="298" r:id="rId2"/>
    <p:sldId id="295" r:id="rId3"/>
    <p:sldId id="262" r:id="rId4"/>
    <p:sldId id="299" r:id="rId5"/>
    <p:sldId id="297" r:id="rId6"/>
  </p:sldIdLst>
  <p:sldSz cx="12192000" cy="6858000"/>
  <p:notesSz cx="6797675" cy="9872663"/>
  <p:embeddedFontLst>
    <p:embeddedFont>
      <p:font typeface="맑은 고딕" panose="020B0503020000020004" pitchFamily="34" charset="-127"/>
      <p:regular r:id="rId8"/>
      <p:bold r:id="rId9"/>
    </p:embeddedFont>
    <p:embeddedFont>
      <p:font typeface="游明朝" panose="02020400000000000000" pitchFamily="18" charset="-128"/>
      <p:regular r:id="rId1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tor" initials="ED" lastIdx="2" clrIdx="0">
    <p:extLst>
      <p:ext uri="{19B8F6BF-5375-455C-9EA6-DF929625EA0E}">
        <p15:presenceInfo xmlns:p15="http://schemas.microsoft.com/office/powerpoint/2012/main" userId="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CBC"/>
    <a:srgbClr val="01B7C5"/>
    <a:srgbClr val="017FA4"/>
    <a:srgbClr val="023756"/>
    <a:srgbClr val="F2F2F2"/>
    <a:srgbClr val="CBD8E0"/>
    <a:srgbClr val="6997A7"/>
    <a:srgbClr val="6DB6CE"/>
    <a:srgbClr val="60986B"/>
    <a:srgbClr val="2A3E1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09" autoAdjust="0"/>
    <p:restoredTop sz="94660"/>
  </p:normalViewPr>
  <p:slideViewPr>
    <p:cSldViewPr snapToGrid="0" showGuides="1">
      <p:cViewPr>
        <p:scale>
          <a:sx n="110" d="100"/>
          <a:sy n="110" d="100"/>
        </p:scale>
        <p:origin x="864" y="3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86A76-A75E-4FA2-BB81-7FFAD494B5FF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377319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026DF-BD93-45C6-83ED-7CACB5E95A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8819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08C2BA-A520-4A3D-837B-1144CC828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DB805C3-45CC-420E-AA61-55499D64D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35A0575-1A63-47D4-AF56-51DE76F4F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EA5EEFC-CC09-42B2-9416-B858D083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2EDA89-6BAF-4489-B77B-85410576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708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8F368477-37A1-40E6-BFAC-E247D1FA4B7D}"/>
              </a:ext>
            </a:extLst>
          </p:cNvPr>
          <p:cNvCxnSpPr/>
          <p:nvPr userDrawn="1"/>
        </p:nvCxnSpPr>
        <p:spPr>
          <a:xfrm>
            <a:off x="584200" y="1143000"/>
            <a:ext cx="11607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4253D07-F80B-461B-9F3D-76300A0C9074}"/>
              </a:ext>
            </a:extLst>
          </p:cNvPr>
          <p:cNvCxnSpPr/>
          <p:nvPr userDrawn="1"/>
        </p:nvCxnSpPr>
        <p:spPr>
          <a:xfrm>
            <a:off x="584200" y="6527800"/>
            <a:ext cx="11607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D33244-5D91-4F75-BE7D-F157FD48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F4D3456-BB71-4D4D-85A7-8901A75DE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EDAB67-95D2-42ED-82CD-990BF521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AB942BB-9D2C-4F27-88B0-AFA1563F10DF}"/>
              </a:ext>
            </a:extLst>
          </p:cNvPr>
          <p:cNvSpPr/>
          <p:nvPr userDrawn="1"/>
        </p:nvSpPr>
        <p:spPr>
          <a:xfrm flipH="1">
            <a:off x="11302999" y="-1"/>
            <a:ext cx="622300" cy="846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2753449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8F368477-37A1-40E6-BFAC-E247D1FA4B7D}"/>
              </a:ext>
            </a:extLst>
          </p:cNvPr>
          <p:cNvCxnSpPr/>
          <p:nvPr userDrawn="1"/>
        </p:nvCxnSpPr>
        <p:spPr>
          <a:xfrm>
            <a:off x="584200" y="1143000"/>
            <a:ext cx="11607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4253D07-F80B-461B-9F3D-76300A0C9074}"/>
              </a:ext>
            </a:extLst>
          </p:cNvPr>
          <p:cNvCxnSpPr/>
          <p:nvPr userDrawn="1"/>
        </p:nvCxnSpPr>
        <p:spPr>
          <a:xfrm>
            <a:off x="584200" y="6527800"/>
            <a:ext cx="11607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A42DCF3-6C94-469C-9E11-836CF4367D35}"/>
              </a:ext>
            </a:extLst>
          </p:cNvPr>
          <p:cNvSpPr txBox="1"/>
          <p:nvPr userDrawn="1"/>
        </p:nvSpPr>
        <p:spPr>
          <a:xfrm>
            <a:off x="10006664" y="6588607"/>
            <a:ext cx="21948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tx1"/>
                </a:solidFill>
              </a:rPr>
              <a:t>ⓒSaebyeol Yu.</a:t>
            </a:r>
            <a:r>
              <a:rPr lang="ko-KR" altLang="en-US" sz="900" dirty="0">
                <a:solidFill>
                  <a:schemeClr val="tx1"/>
                </a:solidFill>
              </a:rPr>
              <a:t> </a:t>
            </a:r>
            <a:r>
              <a:rPr lang="en-US" altLang="ko-KR" sz="900" dirty="0">
                <a:solidFill>
                  <a:schemeClr val="tx1"/>
                </a:solidFill>
              </a:rPr>
              <a:t>Saebyeol’s</a:t>
            </a:r>
            <a:r>
              <a:rPr lang="ko-KR" altLang="en-US" sz="900" dirty="0">
                <a:solidFill>
                  <a:schemeClr val="tx1"/>
                </a:solidFill>
              </a:rPr>
              <a:t> </a:t>
            </a:r>
            <a:r>
              <a:rPr lang="en-US" altLang="ko-KR" sz="900" dirty="0">
                <a:solidFill>
                  <a:schemeClr val="tx1"/>
                </a:solidFill>
              </a:rPr>
              <a:t>PowerPoint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D33244-5D91-4F75-BE7D-F157FD48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F4D3456-BB71-4D4D-85A7-8901A75DE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EDAB67-95D2-42ED-82CD-990BF521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AB942BB-9D2C-4F27-88B0-AFA1563F10DF}"/>
              </a:ext>
            </a:extLst>
          </p:cNvPr>
          <p:cNvSpPr/>
          <p:nvPr userDrawn="1"/>
        </p:nvSpPr>
        <p:spPr>
          <a:xfrm flipH="1">
            <a:off x="11302999" y="-1"/>
            <a:ext cx="622300" cy="846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90D59-F9FA-4EC6-A832-D91E2EA3760E}"/>
              </a:ext>
            </a:extLst>
          </p:cNvPr>
          <p:cNvSpPr txBox="1"/>
          <p:nvPr userDrawn="1"/>
        </p:nvSpPr>
        <p:spPr>
          <a:xfrm>
            <a:off x="-171135" y="-30715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b="1" dirty="0">
                <a:solidFill>
                  <a:schemeClr val="accent3"/>
                </a:solidFill>
              </a:rPr>
              <a:t>1</a:t>
            </a:r>
            <a:endParaRPr lang="ko-KR" altLang="en-US" sz="8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050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8F368477-37A1-40E6-BFAC-E247D1FA4B7D}"/>
              </a:ext>
            </a:extLst>
          </p:cNvPr>
          <p:cNvCxnSpPr/>
          <p:nvPr userDrawn="1"/>
        </p:nvCxnSpPr>
        <p:spPr>
          <a:xfrm>
            <a:off x="584200" y="1143000"/>
            <a:ext cx="11607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4253D07-F80B-461B-9F3D-76300A0C9074}"/>
              </a:ext>
            </a:extLst>
          </p:cNvPr>
          <p:cNvCxnSpPr/>
          <p:nvPr userDrawn="1"/>
        </p:nvCxnSpPr>
        <p:spPr>
          <a:xfrm>
            <a:off x="584200" y="6527800"/>
            <a:ext cx="11607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A42DCF3-6C94-469C-9E11-836CF4367D35}"/>
              </a:ext>
            </a:extLst>
          </p:cNvPr>
          <p:cNvSpPr txBox="1"/>
          <p:nvPr userDrawn="1"/>
        </p:nvSpPr>
        <p:spPr>
          <a:xfrm>
            <a:off x="10006664" y="6588607"/>
            <a:ext cx="21948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tx1"/>
                </a:solidFill>
              </a:rPr>
              <a:t>ⓒSaebyeol Yu.</a:t>
            </a:r>
            <a:r>
              <a:rPr lang="ko-KR" altLang="en-US" sz="900" dirty="0">
                <a:solidFill>
                  <a:schemeClr val="tx1"/>
                </a:solidFill>
              </a:rPr>
              <a:t> </a:t>
            </a:r>
            <a:r>
              <a:rPr lang="en-US" altLang="ko-KR" sz="900" dirty="0">
                <a:solidFill>
                  <a:schemeClr val="tx1"/>
                </a:solidFill>
              </a:rPr>
              <a:t>Saebyeol’s</a:t>
            </a:r>
            <a:r>
              <a:rPr lang="ko-KR" altLang="en-US" sz="900" dirty="0">
                <a:solidFill>
                  <a:schemeClr val="tx1"/>
                </a:solidFill>
              </a:rPr>
              <a:t> </a:t>
            </a:r>
            <a:r>
              <a:rPr lang="en-US" altLang="ko-KR" sz="900" dirty="0">
                <a:solidFill>
                  <a:schemeClr val="tx1"/>
                </a:solidFill>
              </a:rPr>
              <a:t>PowerPoint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D33244-5D91-4F75-BE7D-F157FD48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F4D3456-BB71-4D4D-85A7-8901A75DE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EDAB67-95D2-42ED-82CD-990BF521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AB942BB-9D2C-4F27-88B0-AFA1563F10DF}"/>
              </a:ext>
            </a:extLst>
          </p:cNvPr>
          <p:cNvSpPr/>
          <p:nvPr userDrawn="1"/>
        </p:nvSpPr>
        <p:spPr>
          <a:xfrm flipH="1">
            <a:off x="11302999" y="-1"/>
            <a:ext cx="622300" cy="846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90D59-F9FA-4EC6-A832-D91E2EA3760E}"/>
              </a:ext>
            </a:extLst>
          </p:cNvPr>
          <p:cNvSpPr txBox="1"/>
          <p:nvPr userDrawn="1"/>
        </p:nvSpPr>
        <p:spPr>
          <a:xfrm>
            <a:off x="-171135" y="-30715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b="1" dirty="0">
                <a:solidFill>
                  <a:schemeClr val="accent3"/>
                </a:solidFill>
              </a:rPr>
              <a:t>2</a:t>
            </a:r>
            <a:endParaRPr lang="ko-KR" altLang="en-US" sz="8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4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8F368477-37A1-40E6-BFAC-E247D1FA4B7D}"/>
              </a:ext>
            </a:extLst>
          </p:cNvPr>
          <p:cNvCxnSpPr/>
          <p:nvPr userDrawn="1"/>
        </p:nvCxnSpPr>
        <p:spPr>
          <a:xfrm>
            <a:off x="584200" y="1143000"/>
            <a:ext cx="11607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4253D07-F80B-461B-9F3D-76300A0C9074}"/>
              </a:ext>
            </a:extLst>
          </p:cNvPr>
          <p:cNvCxnSpPr/>
          <p:nvPr userDrawn="1"/>
        </p:nvCxnSpPr>
        <p:spPr>
          <a:xfrm>
            <a:off x="584200" y="6527800"/>
            <a:ext cx="11607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A42DCF3-6C94-469C-9E11-836CF4367D35}"/>
              </a:ext>
            </a:extLst>
          </p:cNvPr>
          <p:cNvSpPr txBox="1"/>
          <p:nvPr userDrawn="1"/>
        </p:nvSpPr>
        <p:spPr>
          <a:xfrm>
            <a:off x="10006664" y="6588607"/>
            <a:ext cx="21948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tx1"/>
                </a:solidFill>
              </a:rPr>
              <a:t>ⓒSaebyeol Yu.</a:t>
            </a:r>
            <a:r>
              <a:rPr lang="ko-KR" altLang="en-US" sz="900" dirty="0">
                <a:solidFill>
                  <a:schemeClr val="tx1"/>
                </a:solidFill>
              </a:rPr>
              <a:t> </a:t>
            </a:r>
            <a:r>
              <a:rPr lang="en-US" altLang="ko-KR" sz="900" dirty="0">
                <a:solidFill>
                  <a:schemeClr val="tx1"/>
                </a:solidFill>
              </a:rPr>
              <a:t>Saebyeol’s</a:t>
            </a:r>
            <a:r>
              <a:rPr lang="ko-KR" altLang="en-US" sz="900" dirty="0">
                <a:solidFill>
                  <a:schemeClr val="tx1"/>
                </a:solidFill>
              </a:rPr>
              <a:t> </a:t>
            </a:r>
            <a:r>
              <a:rPr lang="en-US" altLang="ko-KR" sz="900" dirty="0">
                <a:solidFill>
                  <a:schemeClr val="tx1"/>
                </a:solidFill>
              </a:rPr>
              <a:t>PowerPoint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D33244-5D91-4F75-BE7D-F157FD48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F4D3456-BB71-4D4D-85A7-8901A75DE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EDAB67-95D2-42ED-82CD-990BF521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AB942BB-9D2C-4F27-88B0-AFA1563F10DF}"/>
              </a:ext>
            </a:extLst>
          </p:cNvPr>
          <p:cNvSpPr/>
          <p:nvPr userDrawn="1"/>
        </p:nvSpPr>
        <p:spPr>
          <a:xfrm flipH="1">
            <a:off x="11302999" y="-1"/>
            <a:ext cx="622300" cy="846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90D59-F9FA-4EC6-A832-D91E2EA3760E}"/>
              </a:ext>
            </a:extLst>
          </p:cNvPr>
          <p:cNvSpPr txBox="1"/>
          <p:nvPr userDrawn="1"/>
        </p:nvSpPr>
        <p:spPr>
          <a:xfrm>
            <a:off x="-171135" y="-30715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b="1" dirty="0">
                <a:solidFill>
                  <a:schemeClr val="accent3"/>
                </a:solidFill>
              </a:rPr>
              <a:t>3</a:t>
            </a:r>
            <a:endParaRPr lang="ko-KR" altLang="en-US" sz="8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79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8F368477-37A1-40E6-BFAC-E247D1FA4B7D}"/>
              </a:ext>
            </a:extLst>
          </p:cNvPr>
          <p:cNvCxnSpPr/>
          <p:nvPr userDrawn="1"/>
        </p:nvCxnSpPr>
        <p:spPr>
          <a:xfrm>
            <a:off x="584200" y="1143000"/>
            <a:ext cx="11607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4253D07-F80B-461B-9F3D-76300A0C9074}"/>
              </a:ext>
            </a:extLst>
          </p:cNvPr>
          <p:cNvCxnSpPr/>
          <p:nvPr userDrawn="1"/>
        </p:nvCxnSpPr>
        <p:spPr>
          <a:xfrm>
            <a:off x="584200" y="6527800"/>
            <a:ext cx="11607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A42DCF3-6C94-469C-9E11-836CF4367D35}"/>
              </a:ext>
            </a:extLst>
          </p:cNvPr>
          <p:cNvSpPr txBox="1"/>
          <p:nvPr userDrawn="1"/>
        </p:nvSpPr>
        <p:spPr>
          <a:xfrm>
            <a:off x="10006664" y="6588607"/>
            <a:ext cx="21948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tx1"/>
                </a:solidFill>
              </a:rPr>
              <a:t>ⓒSaebyeol Yu.</a:t>
            </a:r>
            <a:r>
              <a:rPr lang="ko-KR" altLang="en-US" sz="900" dirty="0">
                <a:solidFill>
                  <a:schemeClr val="tx1"/>
                </a:solidFill>
              </a:rPr>
              <a:t> </a:t>
            </a:r>
            <a:r>
              <a:rPr lang="en-US" altLang="ko-KR" sz="900" dirty="0">
                <a:solidFill>
                  <a:schemeClr val="tx1"/>
                </a:solidFill>
              </a:rPr>
              <a:t>Saebyeol’s</a:t>
            </a:r>
            <a:r>
              <a:rPr lang="ko-KR" altLang="en-US" sz="900" dirty="0">
                <a:solidFill>
                  <a:schemeClr val="tx1"/>
                </a:solidFill>
              </a:rPr>
              <a:t> </a:t>
            </a:r>
            <a:r>
              <a:rPr lang="en-US" altLang="ko-KR" sz="900" dirty="0">
                <a:solidFill>
                  <a:schemeClr val="tx1"/>
                </a:solidFill>
              </a:rPr>
              <a:t>PowerPoint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D33244-5D91-4F75-BE7D-F157FD48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F4D3456-BB71-4D4D-85A7-8901A75DE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EDAB67-95D2-42ED-82CD-990BF521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AB942BB-9D2C-4F27-88B0-AFA1563F10DF}"/>
              </a:ext>
            </a:extLst>
          </p:cNvPr>
          <p:cNvSpPr/>
          <p:nvPr userDrawn="1"/>
        </p:nvSpPr>
        <p:spPr>
          <a:xfrm flipH="1">
            <a:off x="11302999" y="-1"/>
            <a:ext cx="622300" cy="846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90D59-F9FA-4EC6-A832-D91E2EA3760E}"/>
              </a:ext>
            </a:extLst>
          </p:cNvPr>
          <p:cNvSpPr txBox="1"/>
          <p:nvPr userDrawn="1"/>
        </p:nvSpPr>
        <p:spPr>
          <a:xfrm>
            <a:off x="-171135" y="-30715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b="1" dirty="0">
                <a:solidFill>
                  <a:schemeClr val="accent3"/>
                </a:solidFill>
              </a:rPr>
              <a:t>4</a:t>
            </a:r>
            <a:endParaRPr lang="ko-KR" altLang="en-US" sz="8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8F368477-37A1-40E6-BFAC-E247D1FA4B7D}"/>
              </a:ext>
            </a:extLst>
          </p:cNvPr>
          <p:cNvCxnSpPr/>
          <p:nvPr userDrawn="1"/>
        </p:nvCxnSpPr>
        <p:spPr>
          <a:xfrm>
            <a:off x="584200" y="1143000"/>
            <a:ext cx="11607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4253D07-F80B-461B-9F3D-76300A0C9074}"/>
              </a:ext>
            </a:extLst>
          </p:cNvPr>
          <p:cNvCxnSpPr/>
          <p:nvPr userDrawn="1"/>
        </p:nvCxnSpPr>
        <p:spPr>
          <a:xfrm>
            <a:off x="584200" y="6527800"/>
            <a:ext cx="116078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A42DCF3-6C94-469C-9E11-836CF4367D35}"/>
              </a:ext>
            </a:extLst>
          </p:cNvPr>
          <p:cNvSpPr txBox="1"/>
          <p:nvPr userDrawn="1"/>
        </p:nvSpPr>
        <p:spPr>
          <a:xfrm>
            <a:off x="10006664" y="6588607"/>
            <a:ext cx="21948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tx1"/>
                </a:solidFill>
              </a:rPr>
              <a:t>ⓒSaebyeol Yu.</a:t>
            </a:r>
            <a:r>
              <a:rPr lang="ko-KR" altLang="en-US" sz="900" dirty="0">
                <a:solidFill>
                  <a:schemeClr val="tx1"/>
                </a:solidFill>
              </a:rPr>
              <a:t> </a:t>
            </a:r>
            <a:r>
              <a:rPr lang="en-US" altLang="ko-KR" sz="900" dirty="0">
                <a:solidFill>
                  <a:schemeClr val="tx1"/>
                </a:solidFill>
              </a:rPr>
              <a:t>Saebyeol’s</a:t>
            </a:r>
            <a:r>
              <a:rPr lang="ko-KR" altLang="en-US" sz="900" dirty="0">
                <a:solidFill>
                  <a:schemeClr val="tx1"/>
                </a:solidFill>
              </a:rPr>
              <a:t> </a:t>
            </a:r>
            <a:r>
              <a:rPr lang="en-US" altLang="ko-KR" sz="900" dirty="0">
                <a:solidFill>
                  <a:schemeClr val="tx1"/>
                </a:solidFill>
              </a:rPr>
              <a:t>PowerPoint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D33244-5D91-4F75-BE7D-F157FD48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F4D3456-BB71-4D4D-85A7-8901A75DE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EDAB67-95D2-42ED-82CD-990BF521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AB942BB-9D2C-4F27-88B0-AFA1563F10DF}"/>
              </a:ext>
            </a:extLst>
          </p:cNvPr>
          <p:cNvSpPr/>
          <p:nvPr userDrawn="1"/>
        </p:nvSpPr>
        <p:spPr>
          <a:xfrm flipH="1">
            <a:off x="11302999" y="-1"/>
            <a:ext cx="622300" cy="846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90D59-F9FA-4EC6-A832-D91E2EA3760E}"/>
              </a:ext>
            </a:extLst>
          </p:cNvPr>
          <p:cNvSpPr txBox="1"/>
          <p:nvPr userDrawn="1"/>
        </p:nvSpPr>
        <p:spPr>
          <a:xfrm>
            <a:off x="-171135" y="-307152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b="1" dirty="0">
                <a:solidFill>
                  <a:schemeClr val="accent3"/>
                </a:solidFill>
              </a:rPr>
              <a:t>5</a:t>
            </a:r>
            <a:endParaRPr lang="ko-KR" altLang="en-US" sz="8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39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0C6C1D-ED84-444F-BE22-E3FE98D73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C653C97-A8E5-424A-A40A-A73AC277D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CD6EA5C-4C0B-4220-A024-861579993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E5E4486-FB7E-4114-8F44-459B62378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C28D07A-6FAA-46D5-8BD2-82111E9B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28154D3-0320-4816-AADB-56EE1EF8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5791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4369526-5215-4ECD-8762-B36D9C01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7203C15-D5D2-47DF-993C-A326DF3E0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BAE8B56-6677-4C45-9E67-F375F3AC6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854B1D2-3576-4A4D-A834-33DC2D27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FE77A9F-D1C3-4F86-A464-51B44825A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2D16196-8C61-4C0E-8C80-C9D68DAB9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7637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9679E8-7667-43E9-B391-D4F50A38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2C95AF-A262-405B-A3C6-CDC27A93C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0EC9EB3-2DA3-4C01-AB53-610E745A7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F28B105-F1EC-4257-A531-17C58D9F9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D3E694C-0305-4EE6-86F9-E43B8C5F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7179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D197A1A-3CF8-4C90-847F-DB7E491A7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FEE3391-2658-47CD-90EE-19D37D803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DBC4D59-AAF0-400E-90B3-E59394ECB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F0C315C-D404-455B-9BEF-3020F9556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0C7B359-36CD-42BB-9EC9-A146D6C03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8267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835024-5CB2-4EDD-8CF4-A603DCCC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75866B0-1772-453B-86CB-2EB29AF62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E2127FB-50F5-4785-AB43-B3559D29A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EAE07C0-703E-48A4-B92C-96DB7915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F4DBED8-81FA-4695-B10A-4706D74A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053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A9253E-C8F9-4722-8016-0BE06CCF8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E033F41-6406-4DC5-9F92-093B79A3D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8CF38FB-BF6D-4235-AB7D-608AE58CF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24FFC1E-8831-432B-B33B-4C4C497B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BED003-F026-425F-B679-C1FD847F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363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44FDC70-D5CB-4743-A93F-18B1E962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2629D79-2D59-4B2D-9667-EC0D1F8F4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66371D1-292E-4E6F-B6C4-938F626F1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7429CB4-9E9E-4F8A-AAD9-390427F0D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7353E4C-E8CC-440E-B9F6-FF43D9A9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FFAD704-1866-4EF8-84C6-B4CBA7B0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201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200134-45D2-4516-BD4F-D2397065A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666B38C-3DEF-496B-AA0D-DD671684B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EDF8BD2-9A88-4496-8DA8-599CD2FF0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8111467-A063-4274-9151-190E5B4148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9AD9931-328A-41E7-8729-1ADCE8ADA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B12F86B-E4B0-4CF5-B092-5E31D8B2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60E141B-37FC-4F4D-BCBB-1731DC9B1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0984566-E963-49F1-AEE6-7660C0DA1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177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FFAA04-CC8D-4786-9EA9-6AD96F4D6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BBAB167-1E02-49E6-95F2-787CC16A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3F3FBC0-985C-4CF7-904D-4121EEE52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720991-FAB3-4C7D-AFED-E3962BE7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1124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D33244-5D91-4F75-BE7D-F157FD48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F4D3456-BB71-4D4D-85A7-8901A75DE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EDAB67-95D2-42ED-82CD-990BF521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048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02B3F2D-80C0-459C-8649-CD2CE93AC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래픽 6" descr="사각형 2개, 단색 하나와 가로줄로 채워진 것 하나">
            <a:extLst>
              <a:ext uri="{FF2B5EF4-FFF2-40B4-BE49-F238E27FC236}">
                <a16:creationId xmlns:a16="http://schemas.microsoft.com/office/drawing/2014/main" id="{09EECDD8-EE0C-4B3D-ACEA-5AF16B38D3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876707"/>
            <a:ext cx="4572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2DCF3-6C94-469C-9E11-836CF4367D35}"/>
              </a:ext>
            </a:extLst>
          </p:cNvPr>
          <p:cNvSpPr txBox="1"/>
          <p:nvPr userDrawn="1"/>
        </p:nvSpPr>
        <p:spPr>
          <a:xfrm>
            <a:off x="10006664" y="6588607"/>
            <a:ext cx="21948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900" dirty="0">
                <a:solidFill>
                  <a:schemeClr val="bg1"/>
                </a:solidFill>
              </a:rPr>
              <a:t>ⓒSaebyeol Yu.</a:t>
            </a:r>
            <a:r>
              <a:rPr lang="ko-KR" altLang="en-US" sz="900" dirty="0">
                <a:solidFill>
                  <a:schemeClr val="bg1"/>
                </a:solidFill>
              </a:rPr>
              <a:t> </a:t>
            </a:r>
            <a:r>
              <a:rPr lang="en-US" altLang="ko-KR" sz="900" dirty="0">
                <a:solidFill>
                  <a:schemeClr val="bg1"/>
                </a:solidFill>
              </a:rPr>
              <a:t>Saebyeol’s</a:t>
            </a:r>
            <a:r>
              <a:rPr lang="ko-KR" altLang="en-US" sz="900" dirty="0">
                <a:solidFill>
                  <a:schemeClr val="bg1"/>
                </a:solidFill>
              </a:rPr>
              <a:t> </a:t>
            </a:r>
            <a:r>
              <a:rPr lang="en-US" altLang="ko-KR" sz="900" dirty="0">
                <a:solidFill>
                  <a:schemeClr val="bg1"/>
                </a:solidFill>
              </a:rPr>
              <a:t>PowerPoint</a:t>
            </a:r>
            <a:endParaRPr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1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CD33244-5D91-4F75-BE7D-F157FD481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F4D3456-BB71-4D4D-85A7-8901A75DE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EDAB67-95D2-42ED-82CD-990BF521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213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82C20DAB-B19D-4720-9AAC-ED0D379DF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2E55E5B-603E-47EF-A2A7-797EBFCBA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91AEA3A-458B-4997-B12E-F4A6809DE0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1E810-BE59-455F-8610-69FC5FAA5A8C}" type="datetimeFigureOut">
              <a:rPr lang="ko-KR" altLang="en-US" smtClean="0"/>
              <a:t>2024-12-11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4C1CCD3-50FB-4582-B676-296DF5F8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4374E90-BAA3-4961-A0EC-B378E7DF8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26E17-4208-44BB-9152-C206E23CE1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13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7" r:id="rId8"/>
    <p:sldLayoutId id="2147483666" r:id="rId9"/>
    <p:sldLayoutId id="2147483661" r:id="rId10"/>
    <p:sldLayoutId id="2147483668" r:id="rId11"/>
    <p:sldLayoutId id="2147483660" r:id="rId12"/>
    <p:sldLayoutId id="2147483662" r:id="rId13"/>
    <p:sldLayoutId id="2147483663" r:id="rId14"/>
    <p:sldLayoutId id="2147483664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01806A6D-9178-43C4-98C4-911A78B90C3C}"/>
              </a:ext>
            </a:extLst>
          </p:cNvPr>
          <p:cNvGrpSpPr/>
          <p:nvPr/>
        </p:nvGrpSpPr>
        <p:grpSpPr>
          <a:xfrm>
            <a:off x="1981200" y="4413933"/>
            <a:ext cx="10210799" cy="1567360"/>
            <a:chOff x="1981200" y="4413933"/>
            <a:chExt cx="10210799" cy="1567360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E340B735-BF26-49F7-B83A-B76228CE98A9}"/>
                </a:ext>
              </a:extLst>
            </p:cNvPr>
            <p:cNvSpPr/>
            <p:nvPr/>
          </p:nvSpPr>
          <p:spPr>
            <a:xfrm>
              <a:off x="1981200" y="4413933"/>
              <a:ext cx="10210799" cy="15673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4F9041-FEF5-4A8A-8CB7-978FDCF9035A}"/>
                </a:ext>
              </a:extLst>
            </p:cNvPr>
            <p:cNvSpPr txBox="1"/>
            <p:nvPr/>
          </p:nvSpPr>
          <p:spPr>
            <a:xfrm>
              <a:off x="2039276" y="4660154"/>
              <a:ext cx="631615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400" b="1" spc="-15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インジェ郡の環境行動目標の進捗</a:t>
              </a:r>
              <a:endParaRPr lang="ko-KR" altLang="en-US" sz="3400" b="1" spc="-150" dirty="0">
                <a:solidFill>
                  <a:schemeClr val="bg1"/>
                </a:solidFill>
                <a:latin typeface="游明朝" panose="02020400000000000000" pitchFamily="18" charset="-12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D975F9-C18B-4907-99D3-19347FD65A76}"/>
                </a:ext>
              </a:extLst>
            </p:cNvPr>
            <p:cNvSpPr txBox="1"/>
            <p:nvPr/>
          </p:nvSpPr>
          <p:spPr>
            <a:xfrm>
              <a:off x="2090636" y="5340886"/>
              <a:ext cx="723787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20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再生可能エネルギーへの転換と大気汚染削減への取組み</a:t>
              </a:r>
              <a:endParaRPr lang="ko-KR" altLang="en-US" sz="2200" dirty="0">
                <a:solidFill>
                  <a:schemeClr val="bg1"/>
                </a:solidFill>
                <a:latin typeface="游明朝" panose="02020400000000000000" pitchFamily="18" charset="-128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CD975F9-C18B-4907-99D3-19347FD65A76}"/>
              </a:ext>
            </a:extLst>
          </p:cNvPr>
          <p:cNvSpPr txBox="1"/>
          <p:nvPr/>
        </p:nvSpPr>
        <p:spPr>
          <a:xfrm>
            <a:off x="2192821" y="3859935"/>
            <a:ext cx="36487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000" b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世界冬の都市市長会</a:t>
            </a:r>
            <a:endParaRPr lang="ko-KR" altLang="en-US" sz="3000" b="1" dirty="0">
              <a:solidFill>
                <a:schemeClr val="bg1"/>
              </a:solidFill>
              <a:latin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719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584199" y="1369767"/>
            <a:ext cx="4693981" cy="4947002"/>
            <a:chOff x="584199" y="1369767"/>
            <a:chExt cx="4693981" cy="4947002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8BD694B0-954A-4E5E-B39C-A26623823F90}"/>
                </a:ext>
              </a:extLst>
            </p:cNvPr>
            <p:cNvSpPr/>
            <p:nvPr/>
          </p:nvSpPr>
          <p:spPr>
            <a:xfrm>
              <a:off x="584527" y="2961245"/>
              <a:ext cx="4693653" cy="9737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游明朝" panose="02020400000000000000" pitchFamily="18" charset="-128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4B7561B5-352B-4858-A607-C8403ECBA2B8}"/>
                </a:ext>
              </a:extLst>
            </p:cNvPr>
            <p:cNvSpPr/>
            <p:nvPr/>
          </p:nvSpPr>
          <p:spPr>
            <a:xfrm>
              <a:off x="584200" y="4104143"/>
              <a:ext cx="4693653" cy="2212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游明朝" panose="02020400000000000000" pitchFamily="18" charset="-128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4B7561B5-352B-4858-A607-C8403ECBA2B8}"/>
                </a:ext>
              </a:extLst>
            </p:cNvPr>
            <p:cNvSpPr/>
            <p:nvPr/>
          </p:nvSpPr>
          <p:spPr>
            <a:xfrm>
              <a:off x="584199" y="1369767"/>
              <a:ext cx="4693653" cy="14223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latin typeface="游明朝" panose="02020400000000000000" pitchFamily="18" charset="-128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5558193" y="1369767"/>
            <a:ext cx="6320590" cy="4947001"/>
            <a:chOff x="5550567" y="1369767"/>
            <a:chExt cx="6320590" cy="4947001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814AB1D6-D0B7-4C0C-8D97-A36A77F07884}"/>
                </a:ext>
              </a:extLst>
            </p:cNvPr>
            <p:cNvSpPr/>
            <p:nvPr/>
          </p:nvSpPr>
          <p:spPr>
            <a:xfrm>
              <a:off x="5550568" y="4104143"/>
              <a:ext cx="6320589" cy="22126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757218C1-A830-4C18-BC98-BC60BB44AA43}"/>
                </a:ext>
              </a:extLst>
            </p:cNvPr>
            <p:cNvSpPr/>
            <p:nvPr/>
          </p:nvSpPr>
          <p:spPr>
            <a:xfrm>
              <a:off x="5550567" y="2964520"/>
              <a:ext cx="6320588" cy="9737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814AB1D6-D0B7-4C0C-8D97-A36A77F07884}"/>
                </a:ext>
              </a:extLst>
            </p:cNvPr>
            <p:cNvSpPr/>
            <p:nvPr/>
          </p:nvSpPr>
          <p:spPr>
            <a:xfrm>
              <a:off x="5550567" y="1369767"/>
              <a:ext cx="6320589" cy="14223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90784A1-FBDB-44C4-B8E8-A46AC0BBC9EB}"/>
              </a:ext>
            </a:extLst>
          </p:cNvPr>
          <p:cNvSpPr txBox="1"/>
          <p:nvPr/>
        </p:nvSpPr>
        <p:spPr>
          <a:xfrm>
            <a:off x="584200" y="557655"/>
            <a:ext cx="5415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>
                <a:solidFill>
                  <a:schemeClr val="tx2">
                    <a:lumMod val="75000"/>
                  </a:schemeClr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再生可能エネルギー生成事業</a:t>
            </a:r>
            <a:endParaRPr lang="ko-KR" altLang="en-US" sz="3200" b="1" dirty="0">
              <a:solidFill>
                <a:schemeClr val="tx2">
                  <a:lumMod val="75000"/>
                </a:schemeClr>
              </a:solidFill>
              <a:latin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2E9C01-5638-449F-970A-8E5EE669EF6E}"/>
              </a:ext>
            </a:extLst>
          </p:cNvPr>
          <p:cNvSpPr txBox="1"/>
          <p:nvPr/>
        </p:nvSpPr>
        <p:spPr>
          <a:xfrm>
            <a:off x="5635985" y="1475332"/>
            <a:ext cx="6238473" cy="37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14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▶ </a:t>
            </a:r>
            <a:r>
              <a:rPr lang="ja-JP" altLang="en-US" sz="1400" b="1">
                <a:latin typeface="游明朝" panose="02020400000000000000" pitchFamily="18" charset="-128"/>
                <a:ea typeface="游明朝" panose="02020400000000000000" pitchFamily="18" charset="-128"/>
              </a:rPr>
              <a:t>風力発電所</a:t>
            </a:r>
            <a:r>
              <a:rPr lang="en-US" altLang="ko-KR" sz="14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: 7 </a:t>
            </a:r>
            <a:r>
              <a:rPr lang="ja-JP" altLang="en-US" sz="1400" b="1">
                <a:latin typeface="游明朝" panose="02020400000000000000" pitchFamily="18" charset="-128"/>
                <a:ea typeface="游明朝" panose="02020400000000000000" pitchFamily="18" charset="-128"/>
              </a:rPr>
              <a:t>基、</a:t>
            </a:r>
            <a:r>
              <a:rPr lang="en-US" altLang="ko-KR" sz="14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6 MW </a:t>
            </a:r>
            <a:r>
              <a:rPr lang="da-DK" altLang="ko-KR" sz="1100" b="1">
                <a:latin typeface="游明朝" panose="02020400000000000000" pitchFamily="18" charset="-128"/>
                <a:ea typeface="游明朝" panose="02020400000000000000" pitchFamily="18" charset="-128"/>
              </a:rPr>
              <a:t>(</a:t>
            </a:r>
            <a:r>
              <a:rPr lang="ja-JP" altLang="en-US" sz="1100" b="1">
                <a:latin typeface="游明朝" panose="02020400000000000000" pitchFamily="18" charset="-128"/>
                <a:ea typeface="游明朝" panose="02020400000000000000" pitchFamily="18" charset="-128"/>
              </a:rPr>
              <a:t>うち</a:t>
            </a:r>
            <a:r>
              <a:rPr lang="da-DK" altLang="ko-KR" sz="1100" b="1">
                <a:latin typeface="游明朝" panose="02020400000000000000" pitchFamily="18" charset="-128"/>
                <a:ea typeface="游明朝" panose="02020400000000000000" pitchFamily="18" charset="-128"/>
              </a:rPr>
              <a:t>6 </a:t>
            </a:r>
            <a:r>
              <a:rPr lang="ja-JP" altLang="en-US" sz="1100" b="1">
                <a:latin typeface="游明朝" panose="02020400000000000000" pitchFamily="18" charset="-128"/>
                <a:ea typeface="游明朝" panose="02020400000000000000" pitchFamily="18" charset="-128"/>
              </a:rPr>
              <a:t>基は一基当たり</a:t>
            </a:r>
            <a:r>
              <a:rPr lang="da-DK" altLang="ko-KR" sz="1100" b="1">
                <a:latin typeface="游明朝" panose="02020400000000000000" pitchFamily="18" charset="-128"/>
                <a:ea typeface="游明朝" panose="02020400000000000000" pitchFamily="18" charset="-128"/>
              </a:rPr>
              <a:t>750 kW</a:t>
            </a:r>
            <a:r>
              <a:rPr lang="ja-JP" altLang="en-US" sz="1100" b="1">
                <a:latin typeface="游明朝" panose="02020400000000000000" pitchFamily="18" charset="-128"/>
                <a:ea typeface="游明朝" panose="02020400000000000000" pitchFamily="18" charset="-128"/>
              </a:rPr>
              <a:t>、残り</a:t>
            </a:r>
            <a:r>
              <a:rPr lang="da-DK" altLang="ko-KR" sz="1100" b="1">
                <a:latin typeface="游明朝" panose="02020400000000000000" pitchFamily="18" charset="-128"/>
                <a:ea typeface="游明朝" panose="02020400000000000000" pitchFamily="18" charset="-128"/>
              </a:rPr>
              <a:t>1</a:t>
            </a:r>
            <a:r>
              <a:rPr lang="ja-JP" altLang="en-US" sz="1100" b="1">
                <a:latin typeface="游明朝" panose="02020400000000000000" pitchFamily="18" charset="-128"/>
                <a:ea typeface="游明朝" panose="02020400000000000000" pitchFamily="18" charset="-128"/>
              </a:rPr>
              <a:t>基は</a:t>
            </a:r>
            <a:r>
              <a:rPr lang="da-DK" altLang="ko-KR" sz="1100" b="1">
                <a:latin typeface="游明朝" panose="02020400000000000000" pitchFamily="18" charset="-128"/>
                <a:ea typeface="游明朝" panose="02020400000000000000" pitchFamily="18" charset="-128"/>
              </a:rPr>
              <a:t>1,500 </a:t>
            </a:r>
            <a:r>
              <a:rPr lang="da-DK" altLang="ko-KR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kW)</a:t>
            </a:r>
            <a:endParaRPr lang="en-US" altLang="ko-KR" sz="1400" b="1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2E9C01-5638-449F-970A-8E5EE669EF6E}"/>
              </a:ext>
            </a:extLst>
          </p:cNvPr>
          <p:cNvSpPr txBox="1"/>
          <p:nvPr/>
        </p:nvSpPr>
        <p:spPr>
          <a:xfrm>
            <a:off x="5641451" y="3083244"/>
            <a:ext cx="6233007" cy="70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▶ </a:t>
            </a:r>
            <a:r>
              <a:rPr lang="ja-JP" altLang="en-US" sz="1400" b="1">
                <a:latin typeface="游明朝" panose="02020400000000000000" pitchFamily="18" charset="-128"/>
                <a:ea typeface="游明朝" panose="02020400000000000000" pitchFamily="18" charset="-128"/>
              </a:rPr>
              <a:t>再生可能エネルギーの総発電量</a:t>
            </a:r>
            <a:r>
              <a:rPr lang="en-US" altLang="ko-KR" sz="14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 250,000 MWh</a:t>
            </a:r>
            <a:r>
              <a:rPr lang="ja-JP" altLang="en-US" sz="1400" b="1">
                <a:latin typeface="游明朝" panose="02020400000000000000" pitchFamily="18" charset="-128"/>
                <a:ea typeface="游明朝" panose="02020400000000000000" pitchFamily="18" charset="-128"/>
              </a:rPr>
              <a:t> を達成する</a:t>
            </a:r>
            <a:endParaRPr lang="en-US" altLang="ko-KR" sz="1400" b="1" dirty="0"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>
              <a:lnSpc>
                <a:spcPct val="150000"/>
              </a:lnSpc>
            </a:pPr>
            <a:r>
              <a:rPr lang="en-US" altLang="ko-KR" sz="14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▶ </a:t>
            </a:r>
            <a:r>
              <a:rPr lang="ja-JP" altLang="en-US" sz="1400" b="1">
                <a:latin typeface="游明朝" panose="02020400000000000000" pitchFamily="18" charset="-128"/>
                <a:ea typeface="游明朝" panose="02020400000000000000" pitchFamily="18" charset="-128"/>
              </a:rPr>
              <a:t>再生可能エネルギーの自給率</a:t>
            </a:r>
            <a:r>
              <a:rPr lang="en-US" altLang="ko-KR" sz="14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 75%</a:t>
            </a:r>
            <a:r>
              <a:rPr lang="ja-JP" altLang="en-US" sz="1400" b="1">
                <a:latin typeface="游明朝" panose="02020400000000000000" pitchFamily="18" charset="-128"/>
                <a:ea typeface="游明朝" panose="02020400000000000000" pitchFamily="18" charset="-128"/>
              </a:rPr>
              <a:t> を達成する</a:t>
            </a:r>
            <a:endParaRPr lang="en-US" altLang="ko-KR" sz="1400" b="1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2E9C01-5638-449F-970A-8E5EE669EF6E}"/>
              </a:ext>
            </a:extLst>
          </p:cNvPr>
          <p:cNvSpPr txBox="1"/>
          <p:nvPr/>
        </p:nvSpPr>
        <p:spPr>
          <a:xfrm>
            <a:off x="2037323" y="318650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ja-JP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年目標</a:t>
            </a:r>
            <a:endParaRPr lang="en-US" altLang="ko-K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2ABE24-D276-4943-814E-027D1DC7FCED}"/>
              </a:ext>
            </a:extLst>
          </p:cNvPr>
          <p:cNvSpPr txBox="1"/>
          <p:nvPr/>
        </p:nvSpPr>
        <p:spPr>
          <a:xfrm>
            <a:off x="2059263" y="4794956"/>
            <a:ext cx="1774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2024</a:t>
            </a:r>
            <a:r>
              <a:rPr lang="ja-JP" altLang="en-US" sz="240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年実績</a:t>
            </a:r>
            <a:endParaRPr lang="en-US" altLang="ko-KR" sz="2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ko-KR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10</a:t>
            </a:r>
            <a:r>
              <a:rPr lang="ja-JP" altLang="en-US" sz="160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月現在</a:t>
            </a:r>
            <a:r>
              <a:rPr lang="en-US" altLang="ko-KR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  <a:endParaRPr lang="ko-KR" altLang="en-US" sz="1000" dirty="0">
              <a:solidFill>
                <a:schemeClr val="bg1"/>
              </a:solidFill>
              <a:latin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2ABE24-D276-4943-814E-027D1DC7FCED}"/>
              </a:ext>
            </a:extLst>
          </p:cNvPr>
          <p:cNvSpPr txBox="1"/>
          <p:nvPr/>
        </p:nvSpPr>
        <p:spPr>
          <a:xfrm>
            <a:off x="1491797" y="1632532"/>
            <a:ext cx="2954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再生可能エネルギー</a:t>
            </a:r>
            <a:endParaRPr lang="en-US" altLang="ja-JP" sz="2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en-US" sz="240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発電施設の状況</a:t>
            </a:r>
            <a:endParaRPr lang="ko-KR" altLang="en-US" sz="2400" dirty="0">
              <a:solidFill>
                <a:schemeClr val="bg1"/>
              </a:solidFill>
              <a:latin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2E9C01-5638-449F-970A-8E5EE669EF6E}"/>
              </a:ext>
            </a:extLst>
          </p:cNvPr>
          <p:cNvSpPr txBox="1"/>
          <p:nvPr/>
        </p:nvSpPr>
        <p:spPr>
          <a:xfrm>
            <a:off x="5816658" y="4452585"/>
            <a:ext cx="8785167" cy="82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•  </a:t>
            </a:r>
            <a:r>
              <a:rPr lang="ja-JP" altLang="en-US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風力発電の発電量</a:t>
            </a:r>
            <a:r>
              <a:rPr lang="en-US" altLang="ko-KR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: 34,080MWh           •  </a:t>
            </a:r>
            <a:r>
              <a:rPr lang="ja-JP" altLang="en-US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水力発電の発電量</a:t>
            </a:r>
            <a:r>
              <a:rPr lang="en-US" altLang="ko-KR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: 17,700MWh</a:t>
            </a:r>
          </a:p>
          <a:p>
            <a:pPr>
              <a:lnSpc>
                <a:spcPct val="150000"/>
              </a:lnSpc>
            </a:pPr>
            <a:r>
              <a:rPr lang="en-US" altLang="ko-KR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•  </a:t>
            </a:r>
            <a:r>
              <a:rPr lang="ja-JP" altLang="en-US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太陽光発電の発電量</a:t>
            </a:r>
            <a:r>
              <a:rPr lang="en-US" altLang="ko-KR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: 186,578MWh </a:t>
            </a:r>
            <a:br>
              <a:rPr lang="en-US" altLang="ko-KR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</a:br>
            <a:r>
              <a:rPr lang="en-US" altLang="ko-KR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   (</a:t>
            </a:r>
            <a:r>
              <a:rPr lang="ja-JP" altLang="en-US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住宅用・公共用で </a:t>
            </a:r>
            <a:r>
              <a:rPr lang="en-US" altLang="ko-KR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63,933 MWh</a:t>
            </a:r>
            <a:r>
              <a:rPr lang="ja-JP" altLang="en-US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、商業用で</a:t>
            </a:r>
            <a:r>
              <a:rPr lang="en-US" altLang="ko-KR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122,645 MWh </a:t>
            </a:r>
            <a:r>
              <a:rPr lang="ja-JP" altLang="en-US" sz="11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）</a:t>
            </a:r>
            <a:endParaRPr lang="en-US" altLang="ko-KR" sz="1100" b="1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2E9C01-5638-449F-970A-8E5EE669EF6E}"/>
              </a:ext>
            </a:extLst>
          </p:cNvPr>
          <p:cNvSpPr txBox="1"/>
          <p:nvPr/>
        </p:nvSpPr>
        <p:spPr>
          <a:xfrm>
            <a:off x="5645774" y="1882199"/>
            <a:ext cx="2464136" cy="372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14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▶ </a:t>
            </a:r>
            <a:r>
              <a:rPr lang="ja-JP" altLang="en-US" sz="1400" b="1">
                <a:latin typeface="游明朝" panose="02020400000000000000" pitchFamily="18" charset="-128"/>
                <a:ea typeface="游明朝" panose="02020400000000000000" pitchFamily="18" charset="-128"/>
              </a:rPr>
              <a:t>水力発電所</a:t>
            </a:r>
            <a:r>
              <a:rPr lang="en-US" altLang="ko-KR" sz="14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: 2</a:t>
            </a:r>
            <a:r>
              <a:rPr lang="ja-JP" altLang="en-US" sz="1400" b="1">
                <a:latin typeface="游明朝" panose="02020400000000000000" pitchFamily="18" charset="-128"/>
                <a:ea typeface="游明朝" panose="02020400000000000000" pitchFamily="18" charset="-128"/>
              </a:rPr>
              <a:t>基、</a:t>
            </a:r>
            <a:r>
              <a:rPr lang="en-US" altLang="ko-KR" sz="14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0.2 MW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2E9C01-5638-449F-970A-8E5EE669EF6E}"/>
              </a:ext>
            </a:extLst>
          </p:cNvPr>
          <p:cNvSpPr txBox="1"/>
          <p:nvPr/>
        </p:nvSpPr>
        <p:spPr>
          <a:xfrm>
            <a:off x="5645773" y="2289066"/>
            <a:ext cx="6320587" cy="37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14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▶ </a:t>
            </a:r>
            <a:r>
              <a:rPr lang="ja-JP" altLang="en-US" sz="1400" b="1">
                <a:latin typeface="游明朝" panose="02020400000000000000" pitchFamily="18" charset="-128"/>
                <a:ea typeface="游明朝" panose="02020400000000000000" pitchFamily="18" charset="-128"/>
              </a:rPr>
              <a:t>太陽光発電</a:t>
            </a:r>
            <a:r>
              <a:rPr lang="en-US" altLang="ko-KR" sz="14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: 119 MW</a:t>
            </a:r>
            <a:r>
              <a:rPr lang="ja-JP" altLang="en-US" sz="1400" b="1">
                <a:latin typeface="游明朝" panose="02020400000000000000" pitchFamily="18" charset="-128"/>
                <a:ea typeface="游明朝" panose="02020400000000000000" pitchFamily="18" charset="-128"/>
              </a:rPr>
              <a:t>　</a:t>
            </a:r>
            <a:r>
              <a:rPr lang="en-US" altLang="ko-KR" sz="1050" b="1" dirty="0">
                <a:latin typeface="游明朝" panose="02020400000000000000" pitchFamily="18" charset="-128"/>
                <a:ea typeface="游明朝" panose="02020400000000000000" pitchFamily="18" charset="-128"/>
              </a:rPr>
              <a:t>(</a:t>
            </a:r>
            <a:r>
              <a:rPr lang="ja-JP" altLang="en-US" sz="1050" b="1">
                <a:latin typeface="游明朝" panose="02020400000000000000" pitchFamily="18" charset="-128"/>
                <a:ea typeface="游明朝" panose="02020400000000000000" pitchFamily="18" charset="-128"/>
              </a:rPr>
              <a:t>住宅用、公共用、商業用を含む</a:t>
            </a:r>
            <a:r>
              <a:rPr lang="en-US" altLang="ko-KR" sz="1050" b="1" dirty="0">
                <a:latin typeface="游明朝" panose="02020400000000000000" pitchFamily="18" charset="-128"/>
                <a:ea typeface="游明朝" panose="02020400000000000000" pitchFamily="18" charset="-128"/>
              </a:rPr>
              <a:t>)</a:t>
            </a:r>
            <a:endParaRPr lang="en-US" altLang="ko-KR" sz="1100" b="1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2E9C01-5638-449F-970A-8E5EE669EF6E}"/>
              </a:ext>
            </a:extLst>
          </p:cNvPr>
          <p:cNvSpPr txBox="1"/>
          <p:nvPr/>
        </p:nvSpPr>
        <p:spPr>
          <a:xfrm>
            <a:off x="5645773" y="5543119"/>
            <a:ext cx="9070351" cy="37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ko-KR" sz="1400" dirty="0">
                <a:latin typeface="游明朝" panose="02020400000000000000" pitchFamily="18" charset="-128"/>
                <a:ea typeface="游明朝" panose="02020400000000000000" pitchFamily="18" charset="-128"/>
              </a:rPr>
              <a:t>▶</a:t>
            </a:r>
            <a:r>
              <a:rPr lang="en-US" altLang="ko-KR" sz="1400" b="1" dirty="0"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ja-JP" altLang="en-US" sz="1400" b="1">
                <a:latin typeface="游明朝" panose="02020400000000000000" pitchFamily="18" charset="-128"/>
                <a:ea typeface="游明朝" panose="02020400000000000000" pitchFamily="18" charset="-128"/>
              </a:rPr>
              <a:t>住宅やビルのための再生可能エネルギー支援プログラム</a:t>
            </a:r>
            <a:endParaRPr lang="en-US" altLang="ko-KR" sz="1200" b="1" dirty="0">
              <a:solidFill>
                <a:srgbClr val="FF0000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6A02FD8-CDCB-4C33-A2DF-E718B46CFACB}"/>
              </a:ext>
            </a:extLst>
          </p:cNvPr>
          <p:cNvGrpSpPr/>
          <p:nvPr/>
        </p:nvGrpSpPr>
        <p:grpSpPr>
          <a:xfrm>
            <a:off x="5635985" y="4173025"/>
            <a:ext cx="7241815" cy="2033540"/>
            <a:chOff x="5635985" y="4173025"/>
            <a:chExt cx="7241815" cy="203354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2E9C01-5638-449F-970A-8E5EE669EF6E}"/>
                </a:ext>
              </a:extLst>
            </p:cNvPr>
            <p:cNvSpPr txBox="1"/>
            <p:nvPr/>
          </p:nvSpPr>
          <p:spPr>
            <a:xfrm>
              <a:off x="5645773" y="4173025"/>
              <a:ext cx="4089581" cy="372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altLang="ko-KR" sz="1400" dirty="0">
                  <a:latin typeface="游明朝" panose="02020400000000000000" pitchFamily="18" charset="-128"/>
                  <a:ea typeface="游明朝" panose="02020400000000000000" pitchFamily="18" charset="-128"/>
                </a:rPr>
                <a:t>▶</a:t>
              </a:r>
              <a:r>
                <a:rPr lang="en-US" altLang="ko-KR" sz="1400" b="1" dirty="0">
                  <a:latin typeface="游明朝" panose="02020400000000000000" pitchFamily="18" charset="-128"/>
                  <a:ea typeface="游明朝" panose="02020400000000000000" pitchFamily="18" charset="-128"/>
                </a:rPr>
                <a:t> </a:t>
              </a:r>
              <a:r>
                <a:rPr lang="ja-JP" altLang="en-US" sz="1400" b="1">
                  <a:latin typeface="游明朝" panose="02020400000000000000" pitchFamily="18" charset="-128"/>
                  <a:ea typeface="游明朝" panose="02020400000000000000" pitchFamily="18" charset="-128"/>
                </a:rPr>
                <a:t>再生可能エネルギーの総発電量</a:t>
              </a:r>
              <a:r>
                <a:rPr lang="en-US" altLang="ko-KR" sz="1400" b="1" dirty="0">
                  <a:latin typeface="游明朝" panose="02020400000000000000" pitchFamily="18" charset="-128"/>
                  <a:ea typeface="游明朝" panose="02020400000000000000" pitchFamily="18" charset="-128"/>
                </a:rPr>
                <a:t>: 238,358 MWh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2E9C01-5638-449F-970A-8E5EE669EF6E}"/>
                </a:ext>
              </a:extLst>
            </p:cNvPr>
            <p:cNvSpPr txBox="1"/>
            <p:nvPr/>
          </p:nvSpPr>
          <p:spPr>
            <a:xfrm>
              <a:off x="5635985" y="5200340"/>
              <a:ext cx="6310797" cy="372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altLang="ko-KR" sz="1400" dirty="0">
                  <a:latin typeface="游明朝" panose="02020400000000000000" pitchFamily="18" charset="-128"/>
                  <a:ea typeface="游明朝" panose="02020400000000000000" pitchFamily="18" charset="-128"/>
                </a:rPr>
                <a:t>▶</a:t>
              </a:r>
              <a:r>
                <a:rPr lang="en-US" altLang="ko-KR" sz="1400" b="1" dirty="0">
                  <a:latin typeface="游明朝" panose="02020400000000000000" pitchFamily="18" charset="-128"/>
                  <a:ea typeface="游明朝" panose="02020400000000000000" pitchFamily="18" charset="-128"/>
                </a:rPr>
                <a:t> </a:t>
              </a:r>
              <a:r>
                <a:rPr lang="ja-JP" altLang="en-US" sz="1400" b="1">
                  <a:latin typeface="游明朝" panose="02020400000000000000" pitchFamily="18" charset="-128"/>
                  <a:ea typeface="游明朝" panose="02020400000000000000" pitchFamily="18" charset="-128"/>
                </a:rPr>
                <a:t>再生可能エネルギーの自給率</a:t>
              </a:r>
              <a:r>
                <a:rPr lang="en-US" altLang="ko-KR" sz="1400" b="1" dirty="0">
                  <a:latin typeface="游明朝" panose="02020400000000000000" pitchFamily="18" charset="-128"/>
                  <a:ea typeface="游明朝" panose="02020400000000000000" pitchFamily="18" charset="-128"/>
                </a:rPr>
                <a:t>: 71.58%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F2E9C01-5638-449F-970A-8E5EE669EF6E}"/>
                </a:ext>
              </a:extLst>
            </p:cNvPr>
            <p:cNvSpPr txBox="1"/>
            <p:nvPr/>
          </p:nvSpPr>
          <p:spPr>
            <a:xfrm>
              <a:off x="5816658" y="5885387"/>
              <a:ext cx="7061142" cy="321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100" b="1" dirty="0">
                  <a:latin typeface="游明朝" panose="02020400000000000000" pitchFamily="18" charset="-128"/>
                  <a:ea typeface="游明朝" panose="02020400000000000000" pitchFamily="18" charset="-128"/>
                </a:rPr>
                <a:t>•  </a:t>
              </a:r>
              <a:r>
                <a:rPr lang="en-US" altLang="ja-JP" sz="1100" b="1" dirty="0">
                  <a:latin typeface="游明朝" panose="02020400000000000000" pitchFamily="18" charset="-128"/>
                  <a:ea typeface="游明朝" panose="02020400000000000000" pitchFamily="18" charset="-128"/>
                </a:rPr>
                <a:t>67</a:t>
              </a:r>
              <a:r>
                <a:rPr lang="ja-JP" altLang="en-US" sz="1100" b="1">
                  <a:latin typeface="游明朝" panose="02020400000000000000" pitchFamily="18" charset="-128"/>
                  <a:ea typeface="游明朝" panose="02020400000000000000" pitchFamily="18" charset="-128"/>
                </a:rPr>
                <a:t>カ所の太陽光発電と、</a:t>
              </a:r>
              <a:r>
                <a:rPr lang="en-US" altLang="ja-JP" sz="1100" b="1" dirty="0">
                  <a:latin typeface="游明朝" panose="02020400000000000000" pitchFamily="18" charset="-128"/>
                  <a:ea typeface="游明朝" panose="02020400000000000000" pitchFamily="18" charset="-128"/>
                </a:rPr>
                <a:t>58</a:t>
              </a:r>
              <a:r>
                <a:rPr lang="ja-JP" altLang="en-US" sz="1100" b="1">
                  <a:latin typeface="游明朝" panose="02020400000000000000" pitchFamily="18" charset="-128"/>
                  <a:ea typeface="游明朝" panose="02020400000000000000" pitchFamily="18" charset="-128"/>
                </a:rPr>
                <a:t>カ所の地熱システムの設置を支援</a:t>
              </a:r>
              <a:endParaRPr lang="en-US" altLang="ko-KR" sz="1100" b="1" dirty="0">
                <a:latin typeface="游明朝" panose="02020400000000000000" pitchFamily="18" charset="-128"/>
                <a:ea typeface="游明朝" panose="020204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7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id="{4DF9FAA4-F29F-4B89-B9C2-FD1F1AFC9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33938"/>
              </p:ext>
            </p:extLst>
          </p:nvPr>
        </p:nvGraphicFramePr>
        <p:xfrm>
          <a:off x="659217" y="1796903"/>
          <a:ext cx="11078896" cy="4299244"/>
        </p:xfrm>
        <a:graphic>
          <a:graphicData uri="http://schemas.openxmlformats.org/drawingml/2006/table">
            <a:tbl>
              <a:tblPr firstRow="1" firstCol="1" lastRow="1" bandRow="1">
                <a:tableStyleId>{EB344D84-9AFB-497E-A393-DC336BA19D2E}</a:tableStyleId>
              </a:tblPr>
              <a:tblGrid>
                <a:gridCol w="1734848">
                  <a:extLst>
                    <a:ext uri="{9D8B030D-6E8A-4147-A177-3AD203B41FA5}">
                      <a16:colId xmlns:a16="http://schemas.microsoft.com/office/drawing/2014/main" val="1671139775"/>
                    </a:ext>
                  </a:extLst>
                </a:gridCol>
                <a:gridCol w="4493752">
                  <a:extLst>
                    <a:ext uri="{9D8B030D-6E8A-4147-A177-3AD203B41FA5}">
                      <a16:colId xmlns:a16="http://schemas.microsoft.com/office/drawing/2014/main" val="208843714"/>
                    </a:ext>
                  </a:extLst>
                </a:gridCol>
                <a:gridCol w="4850296">
                  <a:extLst>
                    <a:ext uri="{9D8B030D-6E8A-4147-A177-3AD203B41FA5}">
                      <a16:colId xmlns:a16="http://schemas.microsoft.com/office/drawing/2014/main" val="2773494177"/>
                    </a:ext>
                  </a:extLst>
                </a:gridCol>
              </a:tblGrid>
              <a:tr h="846544">
                <a:tc>
                  <a:txBody>
                    <a:bodyPr/>
                    <a:lstStyle/>
                    <a:p>
                      <a:pPr latinLnBrk="1"/>
                      <a:endParaRPr lang="ko-KR" altLang="en-US" sz="2400" spc="0" dirty="0">
                        <a:latin typeface="游明朝" panose="02020400000000000000" pitchFamily="18" charset="-128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b="0" kern="1200" spc="0" baseline="0"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老朽化したディーゼル車の</a:t>
                      </a:r>
                      <a:endParaRPr lang="en-US" altLang="ja-JP" sz="1800" b="0" kern="1200" spc="0" baseline="0" dirty="0"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ctr" latinLnBrk="1"/>
                      <a:r>
                        <a:rPr lang="ja-JP" altLang="en-US" sz="1800" b="0" kern="1200" spc="0" baseline="0"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早期廃車に対する支援プログラム</a:t>
                      </a:r>
                      <a:endParaRPr lang="ko-KR" altLang="en-US" sz="1800" b="0" kern="1200" spc="0" baseline="0" dirty="0">
                        <a:latin typeface="游明朝" panose="02020400000000000000" pitchFamily="18" charset="-128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b="0" kern="1200" spc="0" baseline="0"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電気自動車の支援プログラム</a:t>
                      </a:r>
                      <a:endParaRPr lang="en-US" altLang="ko-KR" sz="1800" b="0" kern="1200" spc="0" baseline="0" dirty="0"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5571101"/>
                  </a:ext>
                </a:extLst>
              </a:tr>
              <a:tr h="1150900"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b="0" spc="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事業の詳細</a:t>
                      </a:r>
                      <a:endParaRPr lang="ko-KR" altLang="en-US" sz="1800" b="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游明朝" panose="02020400000000000000" pitchFamily="18" charset="-128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ja-JP" altLang="en-US" sz="16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排ガス等級</a:t>
                      </a:r>
                      <a:r>
                        <a:rPr lang="en-US" altLang="ja-JP" sz="16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ja-JP" altLang="en-US" sz="16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および</a:t>
                      </a:r>
                      <a:r>
                        <a:rPr lang="en-US" altLang="ja-JP" sz="16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ja-JP" altLang="en-US" sz="16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のディーゼル車と</a:t>
                      </a:r>
                      <a:endParaRPr lang="en-US" altLang="ja-JP" sz="1600" b="0" spc="0" dirty="0">
                        <a:solidFill>
                          <a:schemeClr val="tx1"/>
                        </a:solidFill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ja-JP" altLang="en-US" sz="16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建設機械の早期廃止を支援する</a:t>
                      </a:r>
                      <a:endParaRPr lang="en-US" altLang="ko-KR" sz="1600" b="0" spc="0" dirty="0">
                        <a:solidFill>
                          <a:schemeClr val="tx1"/>
                        </a:solidFill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ja-JP" altLang="en-US" sz="16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住民、企業、法人に</a:t>
                      </a:r>
                      <a:endParaRPr lang="en-US" altLang="ja-JP" sz="1600" b="0" spc="0" dirty="0">
                        <a:solidFill>
                          <a:schemeClr val="tx1"/>
                        </a:solidFill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ja-JP" altLang="en-US" sz="16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電気自動車、水素自動車、電動バイクの</a:t>
                      </a:r>
                      <a:endParaRPr lang="en-US" altLang="ja-JP" sz="1600" b="0" spc="0" dirty="0">
                        <a:solidFill>
                          <a:schemeClr val="tx1"/>
                        </a:solidFill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lnSpc>
                          <a:spcPct val="130000"/>
                        </a:lnSpc>
                      </a:pPr>
                      <a:r>
                        <a:rPr lang="ja-JP" altLang="en-US" sz="16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購入に対する補助金を支給する</a:t>
                      </a:r>
                      <a:endParaRPr lang="ko-KR" altLang="en-US" sz="1600" b="0" spc="0" dirty="0">
                        <a:solidFill>
                          <a:schemeClr val="tx1"/>
                        </a:solidFill>
                        <a:latin typeface="游明朝" panose="02020400000000000000" pitchFamily="18" charset="-128"/>
                        <a:ea typeface="HY중고딕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208949"/>
                  </a:ext>
                </a:extLst>
              </a:tr>
              <a:tr h="1150900">
                <a:tc>
                  <a:txBody>
                    <a:bodyPr/>
                    <a:lstStyle/>
                    <a:p>
                      <a:pPr algn="ctr" latinLnBrk="1">
                        <a:lnSpc>
                          <a:spcPts val="2000"/>
                        </a:lnSpc>
                      </a:pPr>
                      <a:r>
                        <a:rPr lang="en-US" altLang="ko-KR" sz="1800" b="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ja-JP" altLang="en-US" sz="1800" b="0" spc="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年目標</a:t>
                      </a:r>
                      <a:endParaRPr lang="ko-KR" altLang="en-US" sz="1200" b="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游明朝" panose="02020400000000000000" pitchFamily="18" charset="-128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目標</a:t>
                      </a:r>
                      <a:r>
                        <a:rPr lang="en-US" altLang="ko-KR" sz="18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: 280 </a:t>
                      </a:r>
                      <a:r>
                        <a:rPr lang="ja-JP" altLang="en-US" sz="18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台</a:t>
                      </a:r>
                      <a:endParaRPr lang="ko-KR" altLang="en-US" sz="1800" b="0" spc="0" dirty="0">
                        <a:solidFill>
                          <a:schemeClr val="tx1"/>
                        </a:solidFill>
                        <a:latin typeface="游明朝" panose="02020400000000000000" pitchFamily="18" charset="-128"/>
                        <a:ea typeface="HY중고딕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80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目標</a:t>
                      </a:r>
                      <a:r>
                        <a:rPr lang="en-US" altLang="ko-KR" sz="180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: 80 </a:t>
                      </a:r>
                      <a:r>
                        <a:rPr lang="ja-JP" altLang="en-US" sz="180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台</a:t>
                      </a:r>
                      <a:endParaRPr lang="ko-KR" altLang="en-US" sz="1400" spc="0" dirty="0">
                        <a:solidFill>
                          <a:schemeClr val="tx1"/>
                        </a:solidFill>
                        <a:latin typeface="游明朝" panose="02020400000000000000" pitchFamily="18" charset="-128"/>
                        <a:ea typeface="HY중고딕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636695"/>
                  </a:ext>
                </a:extLst>
              </a:tr>
              <a:tr h="11509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ja-JP" altLang="en-US" sz="1800" b="0" spc="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年実績</a:t>
                      </a:r>
                      <a:endParaRPr lang="en-US" altLang="ko-KR" sz="1800" b="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ctr" latinLnBrk="1"/>
                      <a:r>
                        <a:rPr lang="en-US" altLang="ko-KR" sz="1400" b="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ja-JP" sz="1400" b="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ja-JP" altLang="en-US" sz="1400" b="0" spc="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月現在</a:t>
                      </a:r>
                      <a:r>
                        <a:rPr lang="en-US" altLang="ko-KR" sz="1400" b="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sz="1400" b="0" spc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游明朝" panose="02020400000000000000" pitchFamily="18" charset="-128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194 </a:t>
                      </a:r>
                      <a:r>
                        <a:rPr lang="ja-JP" altLang="en-US" sz="18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台　　</a:t>
                      </a:r>
                      <a:r>
                        <a:rPr lang="en-US" altLang="ko-KR" sz="18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ja-JP" altLang="en-US" sz="18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ko-KR" sz="18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53</a:t>
                      </a:r>
                      <a:r>
                        <a:rPr lang="en-US" altLang="ja-JP" sz="18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ja-JP" altLang="en-US" sz="18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万 </a:t>
                      </a:r>
                      <a:r>
                        <a:rPr lang="en-US" altLang="ja-JP" sz="18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KRW</a:t>
                      </a:r>
                      <a:r>
                        <a:rPr lang="en-US" altLang="ko-KR" sz="18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ja-JP" altLang="en-US" sz="14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等級</a:t>
                      </a:r>
                      <a:r>
                        <a:rPr lang="en-US" altLang="ko-KR" sz="14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 4</a:t>
                      </a:r>
                      <a:r>
                        <a:rPr lang="ja-JP" altLang="en-US" sz="14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： </a:t>
                      </a:r>
                      <a:r>
                        <a:rPr lang="en-US" altLang="ko-KR" sz="14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111 </a:t>
                      </a:r>
                      <a:r>
                        <a:rPr lang="ja-JP" altLang="en-US" sz="14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台、</a:t>
                      </a:r>
                      <a:r>
                        <a:rPr lang="ja-JP" altLang="en-US" sz="1400" b="0" spc="0" baseline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等級</a:t>
                      </a:r>
                      <a:r>
                        <a:rPr lang="en-US" altLang="ko-KR" sz="1400" b="0" spc="0" baseline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 5</a:t>
                      </a:r>
                      <a:r>
                        <a:rPr lang="ja-JP" altLang="en-US" sz="1400" b="0" spc="0" baseline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ko-KR" altLang="en-US" sz="1400" b="0" spc="0" baseline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HY중고딕" panose="02030600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400" b="0" spc="0" baseline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83</a:t>
                      </a:r>
                      <a:r>
                        <a:rPr lang="ko-KR" altLang="en-US" sz="1400" b="0" spc="0" baseline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HY중고딕" panose="02030600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ja-JP" altLang="en-US" sz="1400" b="0" spc="0" baseline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台</a:t>
                      </a:r>
                      <a:r>
                        <a:rPr lang="en-US" altLang="ko-KR" sz="1400" b="0" spc="0" baseline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sz="1400" b="0" spc="0" dirty="0">
                        <a:solidFill>
                          <a:schemeClr val="tx1"/>
                        </a:solidFill>
                        <a:latin typeface="游明朝" panose="02020400000000000000" pitchFamily="18" charset="-128"/>
                        <a:ea typeface="HY중고딕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ja-JP" altLang="en-US" sz="18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台　　</a:t>
                      </a:r>
                      <a:r>
                        <a:rPr lang="en-US" altLang="ko-KR" sz="18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ja-JP" altLang="en-US" sz="18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億</a:t>
                      </a:r>
                      <a:r>
                        <a:rPr lang="en-US" altLang="ko-KR" sz="18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altLang="ja-JP" sz="18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00</a:t>
                      </a:r>
                      <a:r>
                        <a:rPr lang="ja-JP" altLang="en-US" sz="18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万 </a:t>
                      </a:r>
                      <a:r>
                        <a:rPr lang="en-US" altLang="ja-JP" sz="18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KRW</a:t>
                      </a:r>
                      <a:endParaRPr lang="en-US" altLang="ko-KR" sz="1800" b="0" spc="0" dirty="0">
                        <a:solidFill>
                          <a:schemeClr val="tx1"/>
                        </a:solidFill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ctr" latinLnBrk="1"/>
                      <a:r>
                        <a:rPr lang="en-US" altLang="ko-KR" sz="14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ja-JP" altLang="en-US" sz="14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乗用車：</a:t>
                      </a:r>
                      <a:r>
                        <a:rPr lang="ko-KR" altLang="en-US" sz="14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HY중고딕" panose="02030600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4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52</a:t>
                      </a:r>
                      <a:r>
                        <a:rPr lang="ko-KR" altLang="en-US" sz="14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HY중고딕" panose="02030600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ja-JP" altLang="en-US" sz="14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台、商用車：</a:t>
                      </a:r>
                      <a:r>
                        <a:rPr lang="ko-KR" altLang="en-US" sz="14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HY중고딕" panose="02030600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4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ko-KR" altLang="en-US" sz="14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HY중고딕" panose="02030600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ja-JP" altLang="en-US" sz="1400" b="0" spc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台</a:t>
                      </a:r>
                      <a:r>
                        <a:rPr lang="en-US" altLang="ko-KR" sz="1400" b="0" spc="0" dirty="0">
                          <a:solidFill>
                            <a:schemeClr val="tx1"/>
                          </a:solidFill>
                          <a:latin typeface="游明朝" panose="02020400000000000000" pitchFamily="18" charset="-128"/>
                          <a:ea typeface="游明朝" panose="02020400000000000000" pitchFamily="18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ko-KR" sz="1500" b="0" spc="0" dirty="0">
                        <a:solidFill>
                          <a:schemeClr val="tx1"/>
                        </a:solidFill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80695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505B7C2-D804-4C16-994C-6519D83DDF7F}"/>
              </a:ext>
            </a:extLst>
          </p:cNvPr>
          <p:cNvSpPr txBox="1"/>
          <p:nvPr/>
        </p:nvSpPr>
        <p:spPr>
          <a:xfrm>
            <a:off x="584200" y="565968"/>
            <a:ext cx="3507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chemeClr val="tx2">
                    <a:lumMod val="75000"/>
                  </a:schemeClr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altLang="en-US" sz="3200" b="1">
                <a:solidFill>
                  <a:schemeClr val="tx2">
                    <a:lumMod val="75000"/>
                  </a:schemeClr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大気汚染削減事業</a:t>
            </a:r>
            <a:endParaRPr lang="ko-KR" altLang="en-US" sz="3200" b="1" dirty="0">
              <a:solidFill>
                <a:schemeClr val="tx2">
                  <a:lumMod val="75000"/>
                </a:schemeClr>
              </a:solidFill>
              <a:latin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87CE31-BA97-A3A8-B719-0A5EABA0FD3D}"/>
              </a:ext>
            </a:extLst>
          </p:cNvPr>
          <p:cNvSpPr txBox="1"/>
          <p:nvPr/>
        </p:nvSpPr>
        <p:spPr>
          <a:xfrm>
            <a:off x="10088217" y="6172200"/>
            <a:ext cx="1411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KRW</a:t>
            </a:r>
            <a:r>
              <a:rPr kumimoji="1" lang="ja-JP" altLang="en-US" sz="120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：韓国ウォン</a:t>
            </a:r>
          </a:p>
        </p:txBody>
      </p:sp>
    </p:spTree>
    <p:extLst>
      <p:ext uri="{BB962C8B-B14F-4D97-AF65-F5344CB8AC3E}">
        <p14:creationId xmlns:p14="http://schemas.microsoft.com/office/powerpoint/2010/main" val="20603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6802797" y="2068795"/>
            <a:ext cx="4745980" cy="3449174"/>
            <a:chOff x="750422" y="2126989"/>
            <a:chExt cx="4745980" cy="3449174"/>
          </a:xfrm>
        </p:grpSpPr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64A62C94-9124-4DCF-B1C0-B558EC97E3FD}"/>
                </a:ext>
              </a:extLst>
            </p:cNvPr>
            <p:cNvSpPr/>
            <p:nvPr/>
          </p:nvSpPr>
          <p:spPr>
            <a:xfrm>
              <a:off x="2876864" y="4790523"/>
              <a:ext cx="458895" cy="91440"/>
            </a:xfrm>
            <a:custGeom>
              <a:avLst/>
              <a:gdLst>
                <a:gd name="connsiteX0" fmla="*/ 0 w 458895"/>
                <a:gd name="connsiteY0" fmla="*/ 45720 h 91440"/>
                <a:gd name="connsiteX1" fmla="*/ 458895 w 458895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8895" h="91440">
                  <a:moveTo>
                    <a:pt x="0" y="45720"/>
                  </a:moveTo>
                  <a:lnTo>
                    <a:pt x="458895" y="45720"/>
                  </a:lnTo>
                </a:path>
              </a:pathLst>
            </a:custGeom>
            <a:noFill/>
            <a:ln>
              <a:solidFill>
                <a:srgbClr val="023756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9910" tIns="43273" rIns="229911" bIns="43273" numCol="1" spcCol="1270" anchor="ctr" anchorCtr="0">
              <a:noAutofit/>
            </a:bodyPr>
            <a:lstStyle/>
            <a:p>
              <a:pPr marL="0" lvl="0" indent="0" algn="ctr" defTabSz="222250" latinLnBrk="1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altLang="en-US" sz="200" b="1" kern="1200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0EE7F469-A547-4680-BE05-FBFF3C8EC2FF}"/>
                </a:ext>
              </a:extLst>
            </p:cNvPr>
            <p:cNvSpPr/>
            <p:nvPr/>
          </p:nvSpPr>
          <p:spPr>
            <a:xfrm>
              <a:off x="3364189" y="4096324"/>
              <a:ext cx="2128242" cy="1479839"/>
            </a:xfrm>
            <a:custGeom>
              <a:avLst/>
              <a:gdLst>
                <a:gd name="connsiteX0" fmla="*/ 0 w 2128242"/>
                <a:gd name="connsiteY0" fmla="*/ 0 h 1276945"/>
                <a:gd name="connsiteX1" fmla="*/ 2128242 w 2128242"/>
                <a:gd name="connsiteY1" fmla="*/ 0 h 1276945"/>
                <a:gd name="connsiteX2" fmla="*/ 2128242 w 2128242"/>
                <a:gd name="connsiteY2" fmla="*/ 1276945 h 1276945"/>
                <a:gd name="connsiteX3" fmla="*/ 0 w 2128242"/>
                <a:gd name="connsiteY3" fmla="*/ 1276945 h 1276945"/>
                <a:gd name="connsiteX4" fmla="*/ 0 w 2128242"/>
                <a:gd name="connsiteY4" fmla="*/ 0 h 127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8242" h="1276945">
                  <a:moveTo>
                    <a:pt x="0" y="0"/>
                  </a:moveTo>
                  <a:lnTo>
                    <a:pt x="2128242" y="0"/>
                  </a:lnTo>
                  <a:lnTo>
                    <a:pt x="2128242" y="1276945"/>
                  </a:lnTo>
                  <a:lnTo>
                    <a:pt x="0" y="12769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375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4480" tIns="284480" rIns="284480" bIns="284480" numCol="1" spcCol="1270" anchor="ctr" anchorCtr="0">
              <a:noAutofit/>
            </a:bodyPr>
            <a:lstStyle/>
            <a:p>
              <a:pPr marL="0" lvl="0" indent="0" algn="ctr" defTabSz="1778000" latinLnBrk="1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altLang="en-US" sz="2400" b="1" kern="1200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B1F09D93-411C-4DF5-8811-F19157E086E5}"/>
                </a:ext>
              </a:extLst>
            </p:cNvPr>
            <p:cNvSpPr/>
            <p:nvPr/>
          </p:nvSpPr>
          <p:spPr>
            <a:xfrm>
              <a:off x="2876865" y="2822088"/>
              <a:ext cx="458895" cy="91440"/>
            </a:xfrm>
            <a:custGeom>
              <a:avLst/>
              <a:gdLst>
                <a:gd name="connsiteX0" fmla="*/ 0 w 458895"/>
                <a:gd name="connsiteY0" fmla="*/ 45720 h 91440"/>
                <a:gd name="connsiteX1" fmla="*/ 458895 w 458895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8895" h="91440">
                  <a:moveTo>
                    <a:pt x="0" y="45720"/>
                  </a:moveTo>
                  <a:lnTo>
                    <a:pt x="458895" y="45720"/>
                  </a:lnTo>
                </a:path>
              </a:pathLst>
            </a:custGeom>
            <a:noFill/>
            <a:ln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9910" tIns="43272" rIns="229911" bIns="43274" numCol="1" spcCol="1270" anchor="ctr" anchorCtr="0">
              <a:noAutofit/>
            </a:bodyPr>
            <a:lstStyle/>
            <a:p>
              <a:pPr marL="0" lvl="0" indent="0" algn="ctr" defTabSz="222250" latinLnBrk="1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altLang="en-US" sz="200" b="1" kern="1200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FEA48D2A-EC30-4236-A419-4BA1A8A4DCE8}"/>
                </a:ext>
              </a:extLst>
            </p:cNvPr>
            <p:cNvSpPr/>
            <p:nvPr/>
          </p:nvSpPr>
          <p:spPr>
            <a:xfrm>
              <a:off x="750422" y="2126989"/>
              <a:ext cx="2128242" cy="1481639"/>
            </a:xfrm>
            <a:custGeom>
              <a:avLst/>
              <a:gdLst>
                <a:gd name="connsiteX0" fmla="*/ 0 w 2128242"/>
                <a:gd name="connsiteY0" fmla="*/ 0 h 1276945"/>
                <a:gd name="connsiteX1" fmla="*/ 2128242 w 2128242"/>
                <a:gd name="connsiteY1" fmla="*/ 0 h 1276945"/>
                <a:gd name="connsiteX2" fmla="*/ 2128242 w 2128242"/>
                <a:gd name="connsiteY2" fmla="*/ 1276945 h 1276945"/>
                <a:gd name="connsiteX3" fmla="*/ 0 w 2128242"/>
                <a:gd name="connsiteY3" fmla="*/ 1276945 h 1276945"/>
                <a:gd name="connsiteX4" fmla="*/ 0 w 2128242"/>
                <a:gd name="connsiteY4" fmla="*/ 0 h 127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8242" h="1276945">
                  <a:moveTo>
                    <a:pt x="0" y="0"/>
                  </a:moveTo>
                  <a:lnTo>
                    <a:pt x="2128242" y="0"/>
                  </a:lnTo>
                  <a:lnTo>
                    <a:pt x="2128242" y="1276945"/>
                  </a:lnTo>
                  <a:lnTo>
                    <a:pt x="0" y="12769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4480" tIns="284480" rIns="284480" bIns="284480" numCol="1" spcCol="1270" anchor="ctr" anchorCtr="0">
              <a:noAutofit/>
            </a:bodyPr>
            <a:lstStyle/>
            <a:p>
              <a:pPr marL="0" lvl="0" indent="0" algn="ctr" defTabSz="1778000" latinLnBrk="1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altLang="en-US" sz="2400" b="1" kern="1200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7CED881A-718E-4EB5-BB5A-D3D8DF96D1A7}"/>
                </a:ext>
              </a:extLst>
            </p:cNvPr>
            <p:cNvSpPr/>
            <p:nvPr/>
          </p:nvSpPr>
          <p:spPr>
            <a:xfrm>
              <a:off x="1814544" y="3606828"/>
              <a:ext cx="2617737" cy="458895"/>
            </a:xfrm>
            <a:custGeom>
              <a:avLst/>
              <a:gdLst>
                <a:gd name="connsiteX0" fmla="*/ 2617737 w 2617737"/>
                <a:gd name="connsiteY0" fmla="*/ 0 h 458895"/>
                <a:gd name="connsiteX1" fmla="*/ 2617737 w 2617737"/>
                <a:gd name="connsiteY1" fmla="*/ 246547 h 458895"/>
                <a:gd name="connsiteX2" fmla="*/ 0 w 2617737"/>
                <a:gd name="connsiteY2" fmla="*/ 246547 h 458895"/>
                <a:gd name="connsiteX3" fmla="*/ 0 w 2617737"/>
                <a:gd name="connsiteY3" fmla="*/ 458895 h 45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7737" h="458895">
                  <a:moveTo>
                    <a:pt x="2617737" y="0"/>
                  </a:moveTo>
                  <a:lnTo>
                    <a:pt x="2617737" y="246547"/>
                  </a:lnTo>
                  <a:lnTo>
                    <a:pt x="0" y="246547"/>
                  </a:lnTo>
                  <a:lnTo>
                    <a:pt x="0" y="458895"/>
                  </a:ln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4991" tIns="227001" rIns="1254991" bIns="227000" numCol="1" spcCol="1270" anchor="ctr" anchorCtr="0">
              <a:noAutofit/>
            </a:bodyPr>
            <a:lstStyle/>
            <a:p>
              <a:pPr marL="0" lvl="0" indent="0" algn="ctr" defTabSz="222250" latinLnBrk="1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altLang="en-US" sz="200" b="1" kern="1200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753DF235-38A4-48A2-8231-8152B8A84F01}"/>
                </a:ext>
              </a:extLst>
            </p:cNvPr>
            <p:cNvSpPr/>
            <p:nvPr/>
          </p:nvSpPr>
          <p:spPr>
            <a:xfrm>
              <a:off x="3368160" y="2126989"/>
              <a:ext cx="2128242" cy="1481639"/>
            </a:xfrm>
            <a:custGeom>
              <a:avLst/>
              <a:gdLst>
                <a:gd name="connsiteX0" fmla="*/ 0 w 2128242"/>
                <a:gd name="connsiteY0" fmla="*/ 0 h 1276945"/>
                <a:gd name="connsiteX1" fmla="*/ 2128242 w 2128242"/>
                <a:gd name="connsiteY1" fmla="*/ 0 h 1276945"/>
                <a:gd name="connsiteX2" fmla="*/ 2128242 w 2128242"/>
                <a:gd name="connsiteY2" fmla="*/ 1276945 h 1276945"/>
                <a:gd name="connsiteX3" fmla="*/ 0 w 2128242"/>
                <a:gd name="connsiteY3" fmla="*/ 1276945 h 1276945"/>
                <a:gd name="connsiteX4" fmla="*/ 0 w 2128242"/>
                <a:gd name="connsiteY4" fmla="*/ 0 h 127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8242" h="1276945">
                  <a:moveTo>
                    <a:pt x="0" y="0"/>
                  </a:moveTo>
                  <a:lnTo>
                    <a:pt x="2128242" y="0"/>
                  </a:lnTo>
                  <a:lnTo>
                    <a:pt x="2128242" y="1276945"/>
                  </a:lnTo>
                  <a:lnTo>
                    <a:pt x="0" y="12769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B7C5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4480" tIns="284480" rIns="284480" bIns="284480" numCol="1" spcCol="1270" anchor="ctr" anchorCtr="0">
              <a:noAutofit/>
            </a:bodyPr>
            <a:lstStyle/>
            <a:p>
              <a:pPr marL="0" lvl="0" indent="0" algn="ctr" defTabSz="1778000" latinLnBrk="1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altLang="en-US" sz="2400" b="1" kern="1200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36E67B88-8E02-40D3-A758-049227B788C2}"/>
                </a:ext>
              </a:extLst>
            </p:cNvPr>
            <p:cNvSpPr/>
            <p:nvPr/>
          </p:nvSpPr>
          <p:spPr>
            <a:xfrm>
              <a:off x="754202" y="4096324"/>
              <a:ext cx="2128242" cy="1479839"/>
            </a:xfrm>
            <a:custGeom>
              <a:avLst/>
              <a:gdLst>
                <a:gd name="connsiteX0" fmla="*/ 0 w 2128242"/>
                <a:gd name="connsiteY0" fmla="*/ 0 h 1276945"/>
                <a:gd name="connsiteX1" fmla="*/ 2128242 w 2128242"/>
                <a:gd name="connsiteY1" fmla="*/ 0 h 1276945"/>
                <a:gd name="connsiteX2" fmla="*/ 2128242 w 2128242"/>
                <a:gd name="connsiteY2" fmla="*/ 1276945 h 1276945"/>
                <a:gd name="connsiteX3" fmla="*/ 0 w 2128242"/>
                <a:gd name="connsiteY3" fmla="*/ 1276945 h 1276945"/>
                <a:gd name="connsiteX4" fmla="*/ 0 w 2128242"/>
                <a:gd name="connsiteY4" fmla="*/ 0 h 127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8242" h="1276945">
                  <a:moveTo>
                    <a:pt x="0" y="0"/>
                  </a:moveTo>
                  <a:lnTo>
                    <a:pt x="2128242" y="0"/>
                  </a:lnTo>
                  <a:lnTo>
                    <a:pt x="2128242" y="1276945"/>
                  </a:lnTo>
                  <a:lnTo>
                    <a:pt x="0" y="12769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FA4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4480" tIns="284480" rIns="284480" bIns="284480" numCol="1" spcCol="1270" anchor="ctr" anchorCtr="0">
              <a:noAutofit/>
            </a:bodyPr>
            <a:lstStyle/>
            <a:p>
              <a:pPr marL="0" lvl="0" indent="0" algn="ctr" defTabSz="1778000" latinLnBrk="1">
                <a:lnSpc>
                  <a:spcPct val="13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ko-KR" altLang="en-US" sz="2400" b="1" kern="12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10C1C5-9EA3-4E4A-A4D8-FCBF073AAA01}"/>
                </a:ext>
              </a:extLst>
            </p:cNvPr>
            <p:cNvSpPr txBox="1"/>
            <p:nvPr/>
          </p:nvSpPr>
          <p:spPr>
            <a:xfrm>
              <a:off x="1105053" y="2546931"/>
              <a:ext cx="1418979" cy="631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ja-JP" altLang="en-US" sz="1400" b="1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伐採サイクルの</a:t>
              </a:r>
              <a:endParaRPr lang="en-US" altLang="ja-JP" sz="14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ja-JP" altLang="en-US" sz="1400" b="1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延長と森林再生</a:t>
              </a:r>
              <a:endParaRPr lang="ko-KR" altLang="en-US" sz="1400" b="1" dirty="0">
                <a:solidFill>
                  <a:schemeClr val="bg1"/>
                </a:solidFill>
                <a:latin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0900EE4-DBAA-4927-9862-BDC9BFB57B40}"/>
                </a:ext>
              </a:extLst>
            </p:cNvPr>
            <p:cNvSpPr txBox="1"/>
            <p:nvPr/>
          </p:nvSpPr>
          <p:spPr>
            <a:xfrm>
              <a:off x="3895149" y="2506392"/>
              <a:ext cx="1066318" cy="631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ja-JP" altLang="en-US" sz="1400" b="1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政府認定の</a:t>
              </a:r>
              <a:endParaRPr lang="en-US" altLang="ja-JP" sz="14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ja-JP" altLang="en-US" sz="1400" b="1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炭素吸収量</a:t>
              </a:r>
              <a:endParaRPr lang="ko-KR" altLang="en-US" sz="1400" b="1" dirty="0">
                <a:solidFill>
                  <a:schemeClr val="bg1"/>
                </a:solidFill>
                <a:latin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0270C2-EA78-42E9-A20A-F5782BEB7871}"/>
                </a:ext>
              </a:extLst>
            </p:cNvPr>
            <p:cNvSpPr txBox="1"/>
            <p:nvPr/>
          </p:nvSpPr>
          <p:spPr>
            <a:xfrm>
              <a:off x="974621" y="4494229"/>
              <a:ext cx="1595309" cy="631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ja-JP" altLang="en-US" sz="1400" b="1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認証された</a:t>
              </a:r>
              <a:endParaRPr lang="en-US" altLang="ja-JP" sz="14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ja-JP" altLang="en-US" sz="1400" b="1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炭素吸収量の販売</a:t>
              </a:r>
              <a:endParaRPr lang="ko-KR" altLang="en-US" sz="1400" b="1" dirty="0">
                <a:solidFill>
                  <a:schemeClr val="bg1"/>
                </a:solidFill>
                <a:latin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B523F8-C774-4040-A8F0-EC1923DB4DBE}"/>
                </a:ext>
              </a:extLst>
            </p:cNvPr>
            <p:cNvSpPr txBox="1"/>
            <p:nvPr/>
          </p:nvSpPr>
          <p:spPr>
            <a:xfrm>
              <a:off x="3542490" y="4386327"/>
              <a:ext cx="1771639" cy="911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ja-JP" altLang="en-US" sz="1400" b="1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収益を</a:t>
              </a:r>
              <a:endParaRPr lang="en-US" altLang="ja-JP" sz="14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ja-JP" altLang="en-US" sz="1400" b="1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インジェ郡の事業に</a:t>
              </a:r>
              <a:endParaRPr lang="en-US" altLang="ja-JP" sz="14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</a:pPr>
              <a:r>
                <a:rPr lang="ja-JP" altLang="en-US" sz="1400" b="1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再投資</a:t>
              </a:r>
              <a:endParaRPr lang="ko-KR" altLang="en-US" sz="1400" b="1" dirty="0">
                <a:solidFill>
                  <a:schemeClr val="bg1"/>
                </a:solidFill>
                <a:latin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505B7C2-D804-4C16-994C-6519D83DDF7F}"/>
              </a:ext>
            </a:extLst>
          </p:cNvPr>
          <p:cNvSpPr txBox="1"/>
          <p:nvPr/>
        </p:nvSpPr>
        <p:spPr>
          <a:xfrm>
            <a:off x="584200" y="565968"/>
            <a:ext cx="5415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>
                <a:solidFill>
                  <a:schemeClr val="tx2">
                    <a:lumMod val="75000"/>
                  </a:schemeClr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森林カーボンオフセット事業</a:t>
            </a:r>
            <a:endParaRPr lang="ko-KR" altLang="en-US" sz="3200" b="1" dirty="0">
              <a:solidFill>
                <a:schemeClr val="tx2">
                  <a:lumMod val="75000"/>
                </a:schemeClr>
              </a:solidFill>
              <a:latin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17B69CD-F737-4A6A-A711-46E6ED02E0CB}"/>
              </a:ext>
            </a:extLst>
          </p:cNvPr>
          <p:cNvSpPr/>
          <p:nvPr/>
        </p:nvSpPr>
        <p:spPr>
          <a:xfrm>
            <a:off x="584361" y="1430096"/>
            <a:ext cx="6002563" cy="4815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ko-KR" altLang="en-US" sz="1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2E9C01-5638-449F-970A-8E5EE669EF6E}"/>
              </a:ext>
            </a:extLst>
          </p:cNvPr>
          <p:cNvSpPr txBox="1"/>
          <p:nvPr/>
        </p:nvSpPr>
        <p:spPr>
          <a:xfrm>
            <a:off x="754376" y="1722189"/>
            <a:ext cx="5803865" cy="1270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5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▶  </a:t>
            </a:r>
            <a:r>
              <a:rPr lang="ja-JP" altLang="en-US" sz="15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インジェ郡は、炭素吸収源としての森林を保全し　</a:t>
            </a:r>
            <a:endParaRPr lang="en-US" altLang="ja-JP" sz="1500" b="1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5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　  強化する取組を実施している。政府認証の炭素吸収量は、炭素 </a:t>
            </a:r>
            <a:endParaRPr lang="en-US" altLang="ja-JP" sz="1500" b="1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ja-JP" sz="15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     </a:t>
            </a:r>
            <a:r>
              <a:rPr lang="ja-JP" altLang="en-US" sz="15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クレジットとして販売することで収益を生み出し、森林の造成</a:t>
            </a:r>
            <a:endParaRPr lang="en-US" altLang="ja-JP" sz="1500" b="1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ja-JP" sz="15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     </a:t>
            </a:r>
            <a:r>
              <a:rPr lang="ja-JP" altLang="en-US" sz="15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や郡主導の他の事業に再投資される。</a:t>
            </a:r>
            <a:endParaRPr lang="en-US" altLang="ja-JP" sz="1500" b="1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2E9C01-5638-449F-970A-8E5EE669EF6E}"/>
              </a:ext>
            </a:extLst>
          </p:cNvPr>
          <p:cNvSpPr txBox="1"/>
          <p:nvPr/>
        </p:nvSpPr>
        <p:spPr>
          <a:xfrm>
            <a:off x="754376" y="3142255"/>
            <a:ext cx="1611339" cy="425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6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▶ </a:t>
            </a:r>
            <a:r>
              <a:rPr lang="en-US" altLang="ko-KR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2025</a:t>
            </a:r>
            <a:r>
              <a:rPr lang="ja-JP" altLang="en-US" b="1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年目標</a:t>
            </a:r>
            <a:endParaRPr lang="en-US" altLang="ko-KR" b="1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2E9C01-5638-449F-970A-8E5EE669EF6E}"/>
              </a:ext>
            </a:extLst>
          </p:cNvPr>
          <p:cNvSpPr txBox="1"/>
          <p:nvPr/>
        </p:nvSpPr>
        <p:spPr>
          <a:xfrm>
            <a:off x="960181" y="3542338"/>
            <a:ext cx="5731990" cy="794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•  </a:t>
            </a:r>
            <a:r>
              <a:rPr lang="ja-JP" altLang="en-US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鎮東里（チンドンリ）、麒麟面（キリンミョン）地区の</a:t>
            </a:r>
            <a:r>
              <a:rPr lang="en-US" altLang="ja-JP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59</a:t>
            </a:r>
            <a:r>
              <a:rPr lang="ja-JP" altLang="en-US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ヘクタールで </a:t>
            </a:r>
            <a:endParaRPr lang="en-US" altLang="ja-JP" sz="1300" b="1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1800"/>
              </a:lnSpc>
            </a:pPr>
            <a:r>
              <a:rPr lang="en-US" altLang="ja-JP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  4,700 tCO</a:t>
            </a:r>
            <a:r>
              <a:rPr lang="ja-JP" altLang="en-US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₂の炭素吸収量を認証する。</a:t>
            </a:r>
            <a:endParaRPr lang="en-US" altLang="ko-KR" sz="1300" b="1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ko-KR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•  4,000 tCO</a:t>
            </a:r>
            <a:r>
              <a:rPr lang="en-US" altLang="ko-KR" sz="1300" b="1" spc="-50" baseline="-25000" dirty="0">
                <a:latin typeface="游明朝" panose="02020400000000000000" pitchFamily="18" charset="-128"/>
                <a:ea typeface="游明朝" panose="02020400000000000000" pitchFamily="18" charset="-128"/>
              </a:rPr>
              <a:t>2</a:t>
            </a:r>
            <a:r>
              <a:rPr lang="ko-KR" altLang="en-US" sz="1300" b="1" dirty="0">
                <a:latin typeface="游明朝" panose="02020400000000000000" pitchFamily="18" charset="-128"/>
                <a:ea typeface="HY중고딕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ja-JP" altLang="en-US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を越える販売を目指す</a:t>
            </a:r>
            <a:r>
              <a:rPr lang="ko-KR" altLang="en-US" sz="1300" b="1" dirty="0">
                <a:latin typeface="游明朝" panose="02020400000000000000" pitchFamily="18" charset="-128"/>
                <a:ea typeface="HY중고딕" panose="02030600000101010101" pitchFamily="18" charset="-127"/>
                <a:cs typeface="Times New Roman" panose="02020603050405020304" pitchFamily="18" charset="0"/>
              </a:rPr>
              <a:t>⇒ </a:t>
            </a:r>
            <a:r>
              <a:rPr lang="en-US" altLang="ja-JP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6600</a:t>
            </a:r>
            <a:r>
              <a:rPr lang="ja-JP" altLang="en-US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万</a:t>
            </a:r>
            <a:r>
              <a:rPr lang="en-US" altLang="ja-JP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KRW</a:t>
            </a:r>
            <a:r>
              <a:rPr lang="ja-JP" altLang="en-US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の収入を生み出す</a:t>
            </a:r>
            <a:endParaRPr lang="en-US" altLang="ko-KR" sz="1300" b="1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2E9C01-5638-449F-970A-8E5EE669EF6E}"/>
              </a:ext>
            </a:extLst>
          </p:cNvPr>
          <p:cNvSpPr txBox="1"/>
          <p:nvPr/>
        </p:nvSpPr>
        <p:spPr>
          <a:xfrm>
            <a:off x="754376" y="4476788"/>
            <a:ext cx="2353529" cy="425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6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▶ </a:t>
            </a:r>
            <a:r>
              <a:rPr lang="en-US" altLang="ko-KR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2024</a:t>
            </a:r>
            <a:r>
              <a:rPr lang="ja-JP" altLang="en-US" b="1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年実績</a:t>
            </a:r>
            <a:r>
              <a:rPr lang="ko-KR" altLang="en-US" b="1">
                <a:latin typeface="游明朝" panose="02020400000000000000" pitchFamily="18" charset="-128"/>
                <a:ea typeface="HY중고딕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en-US" altLang="ko-KR" sz="11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11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10</a:t>
            </a:r>
            <a:r>
              <a:rPr lang="ja-JP" altLang="en-US" sz="1100" b="1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月現在</a:t>
            </a:r>
            <a:r>
              <a:rPr lang="en-US" altLang="ko-KR" sz="11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2E9C01-5638-449F-970A-8E5EE669EF6E}"/>
              </a:ext>
            </a:extLst>
          </p:cNvPr>
          <p:cNvSpPr txBox="1"/>
          <p:nvPr/>
        </p:nvSpPr>
        <p:spPr>
          <a:xfrm>
            <a:off x="955084" y="4944396"/>
            <a:ext cx="5538980" cy="852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•</a:t>
            </a:r>
            <a:r>
              <a:rPr lang="ja-JP" altLang="en-US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鎮東里（チンドンリ）、麒麟面（キリンミョン）地区の</a:t>
            </a:r>
            <a:r>
              <a:rPr lang="en-US" altLang="ja-JP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59</a:t>
            </a:r>
            <a:r>
              <a:rPr lang="ja-JP" altLang="en-US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ヘクタールで</a:t>
            </a:r>
            <a:endParaRPr lang="en-US" altLang="ja-JP" sz="1300" b="1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ko-KR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 1,517 tCO₂ </a:t>
            </a:r>
            <a:r>
              <a:rPr lang="ja-JP" altLang="en-US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の炭素吸収量が認証された。</a:t>
            </a:r>
            <a:endParaRPr lang="en-US" altLang="ko-KR" sz="1300" b="1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ko-KR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• 3,078 tCO₂ </a:t>
            </a:r>
            <a:r>
              <a:rPr lang="ja-JP" altLang="en-US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の炭素クレジットを販売し、</a:t>
            </a:r>
            <a:r>
              <a:rPr lang="en-US" altLang="ja-JP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5100</a:t>
            </a:r>
            <a:r>
              <a:rPr lang="ja-JP" altLang="en-US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万 </a:t>
            </a:r>
            <a:r>
              <a:rPr lang="en-US" altLang="ja-JP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KRW</a:t>
            </a:r>
            <a:r>
              <a:rPr lang="ja-JP" altLang="en-US" sz="1300" b="1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の収益が生まれた。</a:t>
            </a:r>
            <a:endParaRPr lang="en-US" altLang="ko-KR" sz="1300" b="1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2E9C01-5638-449F-970A-8E5EE669EF6E}"/>
              </a:ext>
            </a:extLst>
          </p:cNvPr>
          <p:cNvSpPr txBox="1"/>
          <p:nvPr/>
        </p:nvSpPr>
        <p:spPr>
          <a:xfrm>
            <a:off x="6721629" y="5680781"/>
            <a:ext cx="4823177" cy="477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0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※ </a:t>
            </a:r>
            <a:r>
              <a:rPr lang="ja-JP" altLang="en-US" sz="100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注</a:t>
            </a:r>
            <a:r>
              <a:rPr lang="en-US" altLang="ko-KR" sz="10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) </a:t>
            </a:r>
            <a:r>
              <a:rPr lang="ja-JP" altLang="en-US" sz="100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伐採サイクルの延長：森林生態系の保全、生物多様性の支援、カーボン </a:t>
            </a:r>
            <a:endParaRPr lang="en-US" altLang="ja-JP" sz="10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ja-JP" sz="1000" dirty="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     </a:t>
            </a:r>
            <a:r>
              <a:rPr lang="ja-JP" altLang="en-US" sz="1000"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ニュートラルへの貢献を目的として、成熟した樹木の伐採間隔を延長すること</a:t>
            </a:r>
            <a:endParaRPr lang="en-US" altLang="ko-KR" sz="1000" dirty="0"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1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7919" cy="6866313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3CA1E68C-8ED9-4B66-858D-16ED1BF205B0}"/>
              </a:ext>
            </a:extLst>
          </p:cNvPr>
          <p:cNvSpPr/>
          <p:nvPr/>
        </p:nvSpPr>
        <p:spPr>
          <a:xfrm>
            <a:off x="4570228" y="1903228"/>
            <a:ext cx="3051544" cy="305154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4D97D-3983-4C98-BDCB-6DF42043A5AE}"/>
              </a:ext>
            </a:extLst>
          </p:cNvPr>
          <p:cNvSpPr txBox="1"/>
          <p:nvPr/>
        </p:nvSpPr>
        <p:spPr>
          <a:xfrm>
            <a:off x="3919383" y="2951946"/>
            <a:ext cx="4353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ありがとう</a:t>
            </a:r>
            <a:endParaRPr lang="en-US" altLang="ja-JP" sz="28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algn="ctr"/>
            <a:r>
              <a:rPr lang="ja-JP" altLang="en-US" sz="280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ございました</a:t>
            </a:r>
            <a:endParaRPr lang="en-US" altLang="ko-KR" sz="28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604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사용자 지정 1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17FA4"/>
      </a:accent1>
      <a:accent2>
        <a:srgbClr val="01B7C5"/>
      </a:accent2>
      <a:accent3>
        <a:srgbClr val="023756"/>
      </a:accent3>
      <a:accent4>
        <a:srgbClr val="E6CCBC"/>
      </a:accent4>
      <a:accent5>
        <a:srgbClr val="CCA381"/>
      </a:accent5>
      <a:accent6>
        <a:srgbClr val="101F26"/>
      </a:accent6>
      <a:hlink>
        <a:srgbClr val="262626"/>
      </a:hlink>
      <a:folHlink>
        <a:srgbClr val="262626"/>
      </a:folHlink>
    </a:clrScheme>
    <a:fontScheme name="Arial">
      <a:majorFont>
        <a:latin typeface="Arial"/>
        <a:ea typeface="나눔스퀘어 ExtraBold"/>
        <a:cs typeface=""/>
      </a:majorFont>
      <a:minorFont>
        <a:latin typeface="Arial"/>
        <a:ea typeface="나눔스퀘어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556</Words>
  <Application>Microsoft Office PowerPoint</Application>
  <PresentationFormat>ワイド画面</PresentationFormat>
  <Paragraphs>66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1" baseType="lpstr">
      <vt:lpstr>游明朝</vt:lpstr>
      <vt:lpstr>Arial</vt:lpstr>
      <vt:lpstr>ＭＳ Ｐゴシック</vt:lpstr>
      <vt:lpstr>맑은 고딕</vt:lpstr>
      <vt:lpstr>Times New Roman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Yu Saebyeol</dc:creator>
  <cp:lastModifiedBy>administrator</cp:lastModifiedBy>
  <cp:revision>186</cp:revision>
  <cp:lastPrinted>2023-12-19T05:21:32Z</cp:lastPrinted>
  <dcterms:created xsi:type="dcterms:W3CDTF">2021-06-13T09:03:46Z</dcterms:created>
  <dcterms:modified xsi:type="dcterms:W3CDTF">2024-12-11T07:14:43Z</dcterms:modified>
</cp:coreProperties>
</file>