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Lora" pitchFamily="2" charset="0"/>
      <p:regular r:id="rId9"/>
      <p:bold r:id="rId10"/>
      <p:italic r:id="rId11"/>
      <p:boldItalic r:id="rId12"/>
    </p:embeddedFont>
    <p:embeddedFont>
      <p:font typeface="Titillium Web" panose="00000500000000000000" pitchFamily="2" charset="0"/>
      <p:regular r:id="rId13"/>
      <p:bold r:id="rId14"/>
      <p:italic r:id="rId15"/>
      <p:boldItalic r:id="rId16"/>
    </p:embeddedFont>
    <p:embeddedFont>
      <p:font typeface="Titillium Web SemiBold" panose="000007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gj/SraoF9K11GFHsQ3wFC6Pwpa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20" autoAdjust="0"/>
    <p:restoredTop sz="94660"/>
  </p:normalViewPr>
  <p:slideViewPr>
    <p:cSldViewPr snapToGrid="0">
      <p:cViewPr>
        <p:scale>
          <a:sx n="100" d="100"/>
          <a:sy n="100" d="100"/>
        </p:scale>
        <p:origin x="2436" y="6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" name="Google Shape;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1a595710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1a5957106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oitus slide ROVANIEMI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83438">
            <a:off x="-2576250" y="-1646800"/>
            <a:ext cx="14525093" cy="8170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74775" y="2152075"/>
            <a:ext cx="4394747" cy="4773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7"/>
          <p:cNvSpPr txBox="1">
            <a:spLocks noGrp="1"/>
          </p:cNvSpPr>
          <p:nvPr>
            <p:ph type="subTitle" idx="1"/>
          </p:nvPr>
        </p:nvSpPr>
        <p:spPr>
          <a:xfrm>
            <a:off x="150" y="2922175"/>
            <a:ext cx="9144000" cy="8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latin typeface="Titillium Web SemiBold"/>
                <a:ea typeface="Titillium Web SemiBold"/>
                <a:cs typeface="Titillium Web SemiBold"/>
                <a:sym typeface="Titillium Web SemiBold"/>
              </a:defRPr>
            </a:lvl1pPr>
            <a:lvl2pPr lvl="1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2"/>
          </p:nvPr>
        </p:nvSpPr>
        <p:spPr>
          <a:xfrm>
            <a:off x="2539650" y="4323025"/>
            <a:ext cx="4064700" cy="8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/>
            </a:lvl1pPr>
            <a:lvl2pPr lvl="1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" name="Google Shape;1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548700" cy="54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listaus sininen tausta">
  <p:cSld name="TITLE_AND_TWO_COLUMNS_1_1">
    <p:bg>
      <p:bgPr>
        <a:solidFill>
          <a:srgbClr val="26224E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17" name="Google Shape;17;p8"/>
          <p:cNvSpPr txBox="1">
            <a:spLocks noGrp="1"/>
          </p:cNvSpPr>
          <p:nvPr>
            <p:ph type="title"/>
          </p:nvPr>
        </p:nvSpPr>
        <p:spPr>
          <a:xfrm>
            <a:off x="685800" y="548700"/>
            <a:ext cx="8146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body" idx="1"/>
          </p:nvPr>
        </p:nvSpPr>
        <p:spPr>
          <a:xfrm>
            <a:off x="685900" y="1246825"/>
            <a:ext cx="8146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19" name="Google Shape;1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548700" cy="54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ovaniemi-logo">
  <p:cSld name="BLANK_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pic>
        <p:nvPicPr>
          <p:cNvPr id="22" name="Google Shape;2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4725" y="964475"/>
            <a:ext cx="3214550" cy="321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palstaa 2">
  <p:cSld name="TITLE_AND_TWO_COLUMNS_1"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684900" y="548700"/>
            <a:ext cx="8147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2800"/>
              <a:buNone/>
              <a:defRPr>
                <a:solidFill>
                  <a:srgbClr val="26224E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pic>
        <p:nvPicPr>
          <p:cNvPr id="26" name="Google Shape;2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548700" cy="54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0"/>
          <p:cNvSpPr txBox="1">
            <a:spLocks noGrp="1"/>
          </p:cNvSpPr>
          <p:nvPr>
            <p:ph type="body" idx="1"/>
          </p:nvPr>
        </p:nvSpPr>
        <p:spPr>
          <a:xfrm>
            <a:off x="684900" y="1246825"/>
            <a:ext cx="36267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1400"/>
              <a:buChar char="●"/>
              <a:defRPr sz="1400">
                <a:solidFill>
                  <a:srgbClr val="26224E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○"/>
              <a:defRPr sz="1200">
                <a:solidFill>
                  <a:srgbClr val="26224E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■"/>
              <a:defRPr sz="1200">
                <a:solidFill>
                  <a:srgbClr val="26224E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●"/>
              <a:defRPr sz="1200">
                <a:solidFill>
                  <a:srgbClr val="26224E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○"/>
              <a:defRPr sz="1200">
                <a:solidFill>
                  <a:srgbClr val="26224E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■"/>
              <a:defRPr sz="1200">
                <a:solidFill>
                  <a:srgbClr val="26224E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●"/>
              <a:defRPr sz="1200">
                <a:solidFill>
                  <a:srgbClr val="26224E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○"/>
              <a:defRPr sz="1200">
                <a:solidFill>
                  <a:srgbClr val="26224E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26224E"/>
              </a:buClr>
              <a:buSzPts val="1200"/>
              <a:buChar char="■"/>
              <a:defRPr sz="1200">
                <a:solidFill>
                  <a:srgbClr val="26224E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body" idx="2"/>
          </p:nvPr>
        </p:nvSpPr>
        <p:spPr>
          <a:xfrm>
            <a:off x="4832400" y="124682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24E"/>
              </a:buClr>
              <a:buSzPts val="1400"/>
              <a:buChar char="●"/>
              <a:defRPr sz="1400">
                <a:solidFill>
                  <a:srgbClr val="26224E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○"/>
              <a:defRPr sz="1200">
                <a:solidFill>
                  <a:srgbClr val="26224E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■"/>
              <a:defRPr sz="1200">
                <a:solidFill>
                  <a:srgbClr val="26224E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●"/>
              <a:defRPr sz="1200">
                <a:solidFill>
                  <a:srgbClr val="26224E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○"/>
              <a:defRPr sz="1200">
                <a:solidFill>
                  <a:srgbClr val="26224E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■"/>
              <a:defRPr sz="1200">
                <a:solidFill>
                  <a:srgbClr val="26224E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●"/>
              <a:defRPr sz="1200">
                <a:solidFill>
                  <a:srgbClr val="26224E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26224E"/>
              </a:buClr>
              <a:buSzPts val="1200"/>
              <a:buChar char="○"/>
              <a:defRPr sz="1200">
                <a:solidFill>
                  <a:srgbClr val="26224E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26224E"/>
              </a:buClr>
              <a:buSzPts val="1200"/>
              <a:buChar char="■"/>
              <a:defRPr sz="1200">
                <a:solidFill>
                  <a:srgbClr val="26224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liteteksti">
  <p:cSld name="CAPTION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26224E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576050" y="4330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tillium Web"/>
              <a:buNone/>
              <a:defRPr sz="2800" b="1" i="0" u="none" strike="noStrike" cap="none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576050" y="1152475"/>
            <a:ext cx="8256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Lora"/>
              <a:buChar char="●"/>
              <a:defRPr sz="18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ora"/>
              <a:buChar char="○"/>
              <a:defRPr sz="14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ora"/>
              <a:buChar char="■"/>
              <a:defRPr sz="14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ora"/>
              <a:buChar char="●"/>
              <a:defRPr sz="14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ora"/>
              <a:buChar char="○"/>
              <a:defRPr sz="14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ora"/>
              <a:buChar char="■"/>
              <a:defRPr sz="14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ora"/>
              <a:buChar char="●"/>
              <a:defRPr sz="14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ora"/>
              <a:buChar char="○"/>
              <a:defRPr sz="14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Lora"/>
              <a:buChar char="■"/>
              <a:defRPr sz="1400" b="0" i="0" u="none" strike="noStrike" cap="non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"/>
          <p:cNvSpPr txBox="1">
            <a:spLocks noGrp="1"/>
          </p:cNvSpPr>
          <p:nvPr>
            <p:ph type="subTitle" idx="1"/>
          </p:nvPr>
        </p:nvSpPr>
        <p:spPr>
          <a:xfrm>
            <a:off x="150" y="2922175"/>
            <a:ext cx="9144000" cy="82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lang="ja-JP" altLang="en-US" sz="2000"/>
              <a:t>環境行動目標に関する報告</a:t>
            </a:r>
            <a:endParaRPr sz="20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B62A0F8-462D-5F54-ED29-3E5DC05C375A}"/>
              </a:ext>
            </a:extLst>
          </p:cNvPr>
          <p:cNvSpPr/>
          <p:nvPr/>
        </p:nvSpPr>
        <p:spPr>
          <a:xfrm>
            <a:off x="2836126" y="1683834"/>
            <a:ext cx="3471747" cy="364273"/>
          </a:xfrm>
          <a:prstGeom prst="rect">
            <a:avLst/>
          </a:prstGeom>
          <a:solidFill>
            <a:srgbClr val="26224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ロヴァニエミ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 txBox="1"/>
          <p:nvPr/>
        </p:nvSpPr>
        <p:spPr>
          <a:xfrm>
            <a:off x="612538" y="310916"/>
            <a:ext cx="8422800" cy="4745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エネルギー対策と地域熱供給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当地域で</a:t>
            </a:r>
            <a:r>
              <a:rPr lang="ja-JP" altLang="en-US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は、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ゼロエミッションかつカーボンニュートラルな電力を生産しており、その量は</a:t>
            </a:r>
            <a:endParaRPr lang="en-US" altLang="ja-JP"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ja-JP" altLang="en-US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       市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全体の消費電力の４倍にあたる。</a:t>
            </a:r>
            <a:endParaRPr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196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地域熱供給は、再生木材や産業副産物、木質チップ、泥炭など、ラップランド産燃料をほぼ</a:t>
            </a:r>
            <a:r>
              <a:rPr lang="en-US" altLang="ja-JP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100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％</a:t>
            </a:r>
            <a:endParaRPr lang="en-US" altLang="ja-JP"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en-US" altLang="ja-JP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       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利用している。長期目標として、泥炭の使用を段階的に減らし、</a:t>
            </a:r>
            <a:r>
              <a:rPr lang="en-US" altLang="ja-JP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2030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年までには完全</a:t>
            </a:r>
            <a:r>
              <a:rPr lang="ja-JP" altLang="en-US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な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廃止を</a:t>
            </a:r>
            <a:endParaRPr lang="en-US" altLang="ja-JP"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en-US" altLang="ja-JP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       </a:t>
            </a:r>
            <a:r>
              <a:rPr lang="ja-JP" altLang="en-US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目指している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。</a:t>
            </a:r>
            <a:r>
              <a:rPr 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endParaRPr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発電所は近年、環境と気候の保護に多額の投資を行ってきた。温室効果ガスの排出は、わずか数年で約</a:t>
            </a:r>
            <a:r>
              <a:rPr lang="en-US" altLang="ja-JP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60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％減少し、今後の投資によってネットワークはさらに向上する。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風力発電や太陽光発電などの再生可能エネルギーは、ロヴァニエミだけでなく、世界中で研究されている。しかしながら、ロヴァニエミは軍事基地としての重要な役割を果たしているため、特に</a:t>
            </a:r>
            <a:endParaRPr lang="en-US" altLang="ja-JP"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      風力発電の利用可能性は</a:t>
            </a:r>
            <a:r>
              <a:rPr lang="ja-JP" altLang="en-US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限定</a:t>
            </a:r>
            <a:r>
              <a:rPr lang="ja-JP" altLang="en-US" sz="1400" b="0" i="0" u="none" strike="noStrike" cap="none" dirty="0">
                <a:solidFill>
                  <a:srgbClr val="F2F2F2"/>
                </a:solidFill>
                <a:latin typeface="Lora"/>
                <a:ea typeface="Lora"/>
                <a:cs typeface="Lora"/>
                <a:sym typeface="Lora"/>
              </a:rPr>
              <a:t>される。</a:t>
            </a:r>
            <a:endParaRPr dirty="0"/>
          </a:p>
          <a:p>
            <a:pPr marL="285750" marR="0" lvl="0" indent="-196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b="0" i="0" u="none" strike="noStrike" cap="none" dirty="0">
              <a:solidFill>
                <a:srgbClr val="F2F2F2"/>
              </a:solidFill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/>
          <p:nvPr/>
        </p:nvSpPr>
        <p:spPr>
          <a:xfrm>
            <a:off x="747823" y="629666"/>
            <a:ext cx="7648353" cy="3711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循環経済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ロヴァニエミの循環経済ロードマップには、</a:t>
            </a:r>
            <a:r>
              <a:rPr lang="en-US" altLang="ja-JP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50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以上の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施策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が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ある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。上位</a:t>
            </a:r>
            <a:r>
              <a:rPr lang="en-US" altLang="ja-JP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5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つの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施策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は、  </a:t>
            </a:r>
            <a:r>
              <a:rPr lang="en-US" altLang="ja-JP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2023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年秋に選定される予定であったが、組織変更のため、このプロセスはまだ進行中</a:t>
            </a:r>
            <a:endParaRPr lang="en-US" altLang="ja-JP"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en-US" altLang="ja-JP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     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で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ある。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環境省および経済・雇用省の管轄下で、国家レベルの循環経済グリーンディールの準備</a:t>
            </a:r>
            <a:endParaRPr lang="en-US" altLang="ja-JP"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      が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進行中である。</a:t>
            </a:r>
            <a:r>
              <a:rPr 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196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循環経済に関する規制やガイドラインの多くは、欧州連合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（</a:t>
            </a:r>
            <a:r>
              <a:rPr lang="en-US" altLang="ja-JP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EU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）が策定している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。</a:t>
            </a:r>
            <a:endParaRPr dirty="0"/>
          </a:p>
          <a:p>
            <a:pPr marL="285750" marR="0" lvl="0" indent="-196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ロヴァニエミには、新しい汚泥焼却施設がある。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この施設では、新技術を用いて、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廃水</a:t>
            </a:r>
            <a:endParaRPr lang="en-US" altLang="ja-JP"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en-US" altLang="ja-JP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      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から集められた汚泥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の有毒物質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を</a:t>
            </a:r>
            <a:r>
              <a:rPr lang="en-US" altLang="ja-JP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800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℃を越える温度で灰に焼却する。この純粋な灰は、     </a:t>
            </a:r>
            <a:endParaRPr lang="en-US" altLang="ja-JP"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</a:pPr>
            <a:r>
              <a:rPr lang="en-US" altLang="ja-JP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      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食糧生産の肥料としても利用することができる。</a:t>
            </a:r>
            <a:endParaRPr lang="en-US" altLang="ja-JP"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"/>
          <p:cNvSpPr/>
          <p:nvPr/>
        </p:nvSpPr>
        <p:spPr>
          <a:xfrm>
            <a:off x="652847" y="586611"/>
            <a:ext cx="7349576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自然保護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ロヴァニエミは、その貴重な自然を大切にし、都市の自然が持つ生物多様性を高める取組みを行っている。</a:t>
            </a:r>
            <a:r>
              <a:rPr 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グリーンエリア（緑地）、ブルーエリア（水域）の環境の資質、アクセスのしやすさ、健康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効果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が保証されている。</a:t>
            </a:r>
            <a:r>
              <a:rPr 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1968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森林地帯では、計画的な生物多様性の増進が、維持管理の中心的な目標である。</a:t>
            </a:r>
            <a:r>
              <a:rPr 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生物多様性は、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市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の中心部</a:t>
            </a:r>
            <a:r>
              <a:rPr lang="ja-JP" altLang="en-US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で</a:t>
            </a: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も、緑地によって維持されている。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費用効率の高い雨水管理を推進するため、都市開発では、緑地面積を広げている。</a:t>
            </a:r>
            <a:r>
              <a:rPr 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 </a:t>
            </a: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✔"/>
            </a:pPr>
            <a:r>
              <a:rPr lang="ja-JP" altLang="en-US" sz="1400" b="0" i="0" u="none" strike="noStrike" cap="none" dirty="0"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rPr>
              <a:t>市の公園の生物多様性も増進している。</a:t>
            </a:r>
            <a:endParaRPr sz="1400" b="0" i="0" u="none" strike="noStrike" cap="none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8540" y="-1795388"/>
            <a:ext cx="14878550" cy="83692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64B15F3-6102-3DD5-C3A7-C0A6F8B88029}"/>
              </a:ext>
            </a:extLst>
          </p:cNvPr>
          <p:cNvSpPr txBox="1"/>
          <p:nvPr/>
        </p:nvSpPr>
        <p:spPr>
          <a:xfrm>
            <a:off x="3947160" y="3550920"/>
            <a:ext cx="1440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</a:rPr>
              <a:t>ロヴァニエミ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8054873-32F4-7FA7-EE54-8C6358E153B9}"/>
              </a:ext>
            </a:extLst>
          </p:cNvPr>
          <p:cNvSpPr txBox="1"/>
          <p:nvPr/>
        </p:nvSpPr>
        <p:spPr>
          <a:xfrm>
            <a:off x="3927422" y="3552669"/>
            <a:ext cx="1596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</a:rPr>
              <a:t>ロヴァニエミ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vaniemi them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467</Words>
  <Application>Microsoft Office PowerPoint</Application>
  <PresentationFormat>画面に合わせる (16:9)</PresentationFormat>
  <Paragraphs>44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Titillium Web SemiBold</vt:lpstr>
      <vt:lpstr>Lora</vt:lpstr>
      <vt:lpstr>Noto Sans Symbols</vt:lpstr>
      <vt:lpstr>Titillium Web</vt:lpstr>
      <vt:lpstr>Arial</vt:lpstr>
      <vt:lpstr>Rovaniemi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Rintala-Gardin Tuula Rovaniemi</dc:creator>
  <cp:lastModifiedBy>administrator</cp:lastModifiedBy>
  <cp:revision>8</cp:revision>
  <dcterms:modified xsi:type="dcterms:W3CDTF">2024-12-05T23:29:39Z</dcterms:modified>
</cp:coreProperties>
</file>