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7"/>
  </p:notesMasterIdLst>
  <p:handoutMasterIdLst>
    <p:handoutMasterId r:id="rId8"/>
  </p:handoutMasterIdLst>
  <p:sldIdLst>
    <p:sldId id="277" r:id="rId3"/>
    <p:sldId id="717" r:id="rId4"/>
    <p:sldId id="257" r:id="rId5"/>
    <p:sldId id="258" r:id="rId6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923F"/>
    <a:srgbClr val="809C42"/>
    <a:srgbClr val="3898B6"/>
    <a:srgbClr val="BA4A44"/>
    <a:srgbClr val="F37711"/>
    <a:srgbClr val="F5903D"/>
    <a:srgbClr val="C76A65"/>
    <a:srgbClr val="687E36"/>
    <a:srgbClr val="EBF1DE"/>
    <a:srgbClr val="963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52" y="108"/>
      </p:cViewPr>
      <p:guideLst>
        <p:guide orient="horz" pos="2160"/>
        <p:guide pos="38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6CE16-B59D-43A2-A663-7EA1D05874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81231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D7D1E-D7BE-4CF7-9500-72E180D091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5317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596900"/>
            <a:ext cx="5962650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○札幌市長の秋元克広です。</a:t>
            </a:r>
            <a:endParaRPr lang="en-US" altLang="ja-JP" sz="1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sz="1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○本日は、「脱炭素都市国際フォーラム」にお招きいただき、誠にありがとうございます。</a:t>
            </a:r>
            <a:endParaRPr lang="en-US" altLang="ja-JP" sz="1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sz="1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○私からは「札幌市の脱炭素化に向けた取組</a:t>
            </a:r>
            <a:r>
              <a:rPr lang="ja-JP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」</a:t>
            </a:r>
            <a:r>
              <a:rPr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についてお話させていただきます。</a:t>
            </a:r>
            <a:endParaRPr lang="en-US" altLang="ja-JP" sz="1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003F3-C456-42F6-ACCB-DFBC42E208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61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01650" y="839788"/>
            <a:ext cx="6124575" cy="34448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58812" y="4496509"/>
            <a:ext cx="6206384" cy="4003294"/>
          </a:xfrm>
        </p:spPr>
        <p:txBody>
          <a:bodyPr/>
          <a:lstStyle/>
          <a:p>
            <a:pPr marL="180720" indent="-180720" defTabSz="946317">
              <a:spcAft>
                <a:spcPts val="621"/>
              </a:spcAft>
              <a:defRPr/>
            </a:pPr>
            <a:endParaRPr lang="ja-JP" altLang="en-US" sz="1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630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5E3C-6797-40F4-8B2D-1028B4FECA91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4373-9853-4441-88BF-43FEA0F83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7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5E3C-6797-40F4-8B2D-1028B4FECA91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4373-9853-4441-88BF-43FEA0F83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13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5E3C-6797-40F4-8B2D-1028B4FECA91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4373-9853-4441-88BF-43FEA0F83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81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6C8A-99A8-46B6-8E1F-468B662A5F4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9F1-2AA8-4A9B-BED0-9C8ADE60F81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733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6C8A-99A8-46B6-8E1F-468B662A5F4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9F1-2AA8-4A9B-BED0-9C8ADE60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67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6C8A-99A8-46B6-8E1F-468B662A5F4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9F1-2AA8-4A9B-BED0-9C8ADE60F81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049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6C8A-99A8-46B6-8E1F-468B662A5F4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9F1-2AA8-4A9B-BED0-9C8ADE60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2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6C8A-99A8-46B6-8E1F-468B662A5F4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9F1-2AA8-4A9B-BED0-9C8ADE60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5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6C8A-99A8-46B6-8E1F-468B662A5F4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9F1-2AA8-4A9B-BED0-9C8ADE60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78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6C8A-99A8-46B6-8E1F-468B662A5F4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9F1-2AA8-4A9B-BED0-9C8ADE60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8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78C6C8A-99A8-46B6-8E1F-468B662A5F4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A39F1-2AA8-4A9B-BED0-9C8ADE60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5E3C-6797-40F4-8B2D-1028B4FECA91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4373-9853-4441-88BF-43FEA0F83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174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6C8A-99A8-46B6-8E1F-468B662A5F4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9F1-2AA8-4A9B-BED0-9C8ADE60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64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6C8A-99A8-46B6-8E1F-468B662A5F4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9F1-2AA8-4A9B-BED0-9C8ADE60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19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6C8A-99A8-46B6-8E1F-468B662A5F4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9F1-2AA8-4A9B-BED0-9C8ADE60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5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5E3C-6797-40F4-8B2D-1028B4FECA91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4373-9853-4441-88BF-43FEA0F83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99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5E3C-6797-40F4-8B2D-1028B4FECA91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4373-9853-4441-88BF-43FEA0F83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02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5E3C-6797-40F4-8B2D-1028B4FECA91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4373-9853-4441-88BF-43FEA0F83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03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5E3C-6797-40F4-8B2D-1028B4FECA91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4373-9853-4441-88BF-43FEA0F83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40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5E3C-6797-40F4-8B2D-1028B4FECA91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4373-9853-4441-88BF-43FEA0F83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81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5E3C-6797-40F4-8B2D-1028B4FECA91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4373-9853-4441-88BF-43FEA0F83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24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5E3C-6797-40F4-8B2D-1028B4FECA91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4373-9853-4441-88BF-43FEA0F83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38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F5E3C-6797-40F4-8B2D-1028B4FECA91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A4373-9853-4441-88BF-43FEA0F83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70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27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247643-37AB-47DE-B7BD-7A64FEB13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BC3119-F8E7-4266-91B8-7A1E808B4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D15890-6502-4FAA-AB03-AFAC88EE2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BA55F52E-9E5B-4019-9834-FF7C1C4217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67" r="-2" b="-2"/>
          <a:stretch/>
        </p:blipFill>
        <p:spPr>
          <a:xfrm>
            <a:off x="20" y="10"/>
            <a:ext cx="457895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AAB5859-0C3B-4536-9743-0CAF111ED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タイトル 1"/>
          <p:cNvSpPr txBox="1">
            <a:spLocks/>
          </p:cNvSpPr>
          <p:nvPr/>
        </p:nvSpPr>
        <p:spPr>
          <a:xfrm>
            <a:off x="5637015" y="1551345"/>
            <a:ext cx="5704899" cy="12143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j-cs"/>
              </a:rPr>
              <a:t>環境行動目標中間報告</a:t>
            </a:r>
            <a:endParaRPr kumimoji="1" lang="en-US" altLang="ja-JP" sz="4000" b="1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A51F47-81C5-43A3-98C0-DB7B15721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72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正方形/長方形 3"/>
          <p:cNvSpPr/>
          <p:nvPr/>
        </p:nvSpPr>
        <p:spPr>
          <a:xfrm>
            <a:off x="5637015" y="4503487"/>
            <a:ext cx="5881475" cy="1796623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9CB3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2024</a:t>
            </a:r>
            <a:r>
              <a:rPr kumimoji="0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0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12</a:t>
            </a:r>
            <a:r>
              <a:rPr kumimoji="0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月</a:t>
            </a:r>
            <a:r>
              <a:rPr kumimoji="0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17</a:t>
            </a:r>
            <a:r>
              <a:rPr kumimoji="0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日</a:t>
            </a:r>
            <a:endParaRPr kumimoji="0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9CB3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世界冬の都市市長会 </a:t>
            </a:r>
            <a:endParaRPr kumimoji="0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9CB3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第</a:t>
            </a:r>
            <a:r>
              <a:rPr kumimoji="0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</a:t>
            </a:r>
            <a:r>
              <a:rPr kumimoji="0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回世界冬の都市市長会議</a:t>
            </a:r>
            <a:endParaRPr kumimoji="0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9CB38"/>
              </a:buClr>
              <a:buSzTx/>
              <a:buFont typeface="Calibri" panose="020F0502020204030204" pitchFamily="34" charset="0"/>
              <a:buNone/>
              <a:tabLst/>
              <a:defRPr/>
            </a:pPr>
            <a:endParaRPr kumimoji="0" lang="en-US" altLang="ja-JP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9CB3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札幌市 環境局</a:t>
            </a:r>
            <a:endParaRPr kumimoji="0" lang="en-US" altLang="ja-JP" sz="3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51E6DEBA-AC2A-F2DC-F08B-714D08A8C8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" y="47133"/>
            <a:ext cx="1811804" cy="9460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19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>
            <a:extLst>
              <a:ext uri="{FF2B5EF4-FFF2-40B4-BE49-F238E27FC236}">
                <a16:creationId xmlns:a16="http://schemas.microsoft.com/office/drawing/2014/main" id="{54D047E7-D648-4CF8-9979-A19CD9B83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608" y="2360230"/>
            <a:ext cx="835486" cy="864000"/>
          </a:xfrm>
          <a:prstGeom prst="rect">
            <a:avLst/>
          </a:prstGeom>
        </p:spPr>
      </p:pic>
      <p:sp>
        <p:nvSpPr>
          <p:cNvPr id="19" name="四角形: 1 つの角を切り取る 18">
            <a:extLst>
              <a:ext uri="{FF2B5EF4-FFF2-40B4-BE49-F238E27FC236}">
                <a16:creationId xmlns:a16="http://schemas.microsoft.com/office/drawing/2014/main" id="{9462EA63-C4B2-433E-BC63-E34D9DACC6C1}"/>
              </a:ext>
            </a:extLst>
          </p:cNvPr>
          <p:cNvSpPr/>
          <p:nvPr/>
        </p:nvSpPr>
        <p:spPr>
          <a:xfrm>
            <a:off x="-12362" y="3851047"/>
            <a:ext cx="2958762" cy="447605"/>
          </a:xfrm>
          <a:custGeom>
            <a:avLst/>
            <a:gdLst>
              <a:gd name="connsiteX0" fmla="*/ 0 w 2324100"/>
              <a:gd name="connsiteY0" fmla="*/ 0 h 447605"/>
              <a:gd name="connsiteX1" fmla="*/ 2100298 w 2324100"/>
              <a:gd name="connsiteY1" fmla="*/ 0 h 447605"/>
              <a:gd name="connsiteX2" fmla="*/ 2324100 w 2324100"/>
              <a:gd name="connsiteY2" fmla="*/ 2238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0 h 447605"/>
              <a:gd name="connsiteX1" fmla="*/ 2100298 w 2324100"/>
              <a:gd name="connsiteY1" fmla="*/ 0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0 h 447605"/>
              <a:gd name="connsiteX1" fmla="*/ 1985998 w 2324100"/>
              <a:gd name="connsiteY1" fmla="*/ 0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0 h 447605"/>
              <a:gd name="connsiteX1" fmla="*/ 2077206 w 2324100"/>
              <a:gd name="connsiteY1" fmla="*/ 29028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0 h 447605"/>
              <a:gd name="connsiteX1" fmla="*/ 2065805 w 2324100"/>
              <a:gd name="connsiteY1" fmla="*/ 0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14514 h 462119"/>
              <a:gd name="connsiteX1" fmla="*/ 2111408 w 2324100"/>
              <a:gd name="connsiteY1" fmla="*/ 0 h 462119"/>
              <a:gd name="connsiteX2" fmla="*/ 2324100 w 2324100"/>
              <a:gd name="connsiteY2" fmla="*/ 441517 h 462119"/>
              <a:gd name="connsiteX3" fmla="*/ 2324100 w 2324100"/>
              <a:gd name="connsiteY3" fmla="*/ 462119 h 462119"/>
              <a:gd name="connsiteX4" fmla="*/ 0 w 2324100"/>
              <a:gd name="connsiteY4" fmla="*/ 462119 h 462119"/>
              <a:gd name="connsiteX5" fmla="*/ 0 w 2324100"/>
              <a:gd name="connsiteY5" fmla="*/ 14514 h 462119"/>
              <a:gd name="connsiteX0" fmla="*/ 0 w 2324100"/>
              <a:gd name="connsiteY0" fmla="*/ 4989 h 452594"/>
              <a:gd name="connsiteX1" fmla="*/ 2103926 w 2324100"/>
              <a:gd name="connsiteY1" fmla="*/ 0 h 452594"/>
              <a:gd name="connsiteX2" fmla="*/ 2324100 w 2324100"/>
              <a:gd name="connsiteY2" fmla="*/ 431992 h 452594"/>
              <a:gd name="connsiteX3" fmla="*/ 2324100 w 2324100"/>
              <a:gd name="connsiteY3" fmla="*/ 452594 h 452594"/>
              <a:gd name="connsiteX4" fmla="*/ 0 w 2324100"/>
              <a:gd name="connsiteY4" fmla="*/ 452594 h 452594"/>
              <a:gd name="connsiteX5" fmla="*/ 0 w 2324100"/>
              <a:gd name="connsiteY5" fmla="*/ 4989 h 452594"/>
              <a:gd name="connsiteX0" fmla="*/ 0 w 2324100"/>
              <a:gd name="connsiteY0" fmla="*/ 0 h 447605"/>
              <a:gd name="connsiteX1" fmla="*/ 2103926 w 2324100"/>
              <a:gd name="connsiteY1" fmla="*/ 4536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4100" h="447605">
                <a:moveTo>
                  <a:pt x="0" y="0"/>
                </a:moveTo>
                <a:lnTo>
                  <a:pt x="2103926" y="4536"/>
                </a:lnTo>
                <a:lnTo>
                  <a:pt x="2324100" y="427003"/>
                </a:lnTo>
                <a:lnTo>
                  <a:pt x="2324100" y="447605"/>
                </a:lnTo>
                <a:lnTo>
                  <a:pt x="0" y="4476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9E7C7"/>
              </a:gs>
              <a:gs pos="60000">
                <a:srgbClr val="A5D7A1"/>
              </a:gs>
              <a:gs pos="100000">
                <a:srgbClr val="A5D7A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7E6BA082-FD7A-4B55-9363-CCF2B93EC04E}"/>
              </a:ext>
            </a:extLst>
          </p:cNvPr>
          <p:cNvSpPr>
            <a:spLocks noChangeAspect="1"/>
          </p:cNvSpPr>
          <p:nvPr/>
        </p:nvSpPr>
        <p:spPr>
          <a:xfrm>
            <a:off x="270355" y="3498846"/>
            <a:ext cx="1152000" cy="1152000"/>
          </a:xfrm>
          <a:prstGeom prst="ellipse">
            <a:avLst/>
          </a:prstGeom>
          <a:solidFill>
            <a:srgbClr val="83C87E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2008</a:t>
            </a:r>
            <a:endParaRPr kumimoji="1" lang="ja-JP" altLang="en-US" sz="2000" b="1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四角形: 1 つの角を切り取る 18">
            <a:extLst>
              <a:ext uri="{FF2B5EF4-FFF2-40B4-BE49-F238E27FC236}">
                <a16:creationId xmlns:a16="http://schemas.microsoft.com/office/drawing/2014/main" id="{71CAC96A-869B-4F7D-8E0D-A70554BE089A}"/>
              </a:ext>
            </a:extLst>
          </p:cNvPr>
          <p:cNvSpPr/>
          <p:nvPr/>
        </p:nvSpPr>
        <p:spPr>
          <a:xfrm rot="10800000">
            <a:off x="2785503" y="3851040"/>
            <a:ext cx="9406495" cy="447605"/>
          </a:xfrm>
          <a:custGeom>
            <a:avLst/>
            <a:gdLst>
              <a:gd name="connsiteX0" fmla="*/ 0 w 2324100"/>
              <a:gd name="connsiteY0" fmla="*/ 0 h 447605"/>
              <a:gd name="connsiteX1" fmla="*/ 2100298 w 2324100"/>
              <a:gd name="connsiteY1" fmla="*/ 0 h 447605"/>
              <a:gd name="connsiteX2" fmla="*/ 2324100 w 2324100"/>
              <a:gd name="connsiteY2" fmla="*/ 2238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0 h 447605"/>
              <a:gd name="connsiteX1" fmla="*/ 2100298 w 2324100"/>
              <a:gd name="connsiteY1" fmla="*/ 0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0 h 447605"/>
              <a:gd name="connsiteX1" fmla="*/ 1985998 w 2324100"/>
              <a:gd name="connsiteY1" fmla="*/ 0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0 h 447605"/>
              <a:gd name="connsiteX1" fmla="*/ 2212127 w 2324100"/>
              <a:gd name="connsiteY1" fmla="*/ 12357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0 h 447605"/>
              <a:gd name="connsiteX1" fmla="*/ 2222895 w 2324100"/>
              <a:gd name="connsiteY1" fmla="*/ 12357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0 h 447605"/>
              <a:gd name="connsiteX1" fmla="*/ 2230074 w 2324100"/>
              <a:gd name="connsiteY1" fmla="*/ 12357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0 h 447605"/>
              <a:gd name="connsiteX1" fmla="*/ 2255925 w 2324100"/>
              <a:gd name="connsiteY1" fmla="*/ 12357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0 h 447605"/>
              <a:gd name="connsiteX1" fmla="*/ 2258797 w 2324100"/>
              <a:gd name="connsiteY1" fmla="*/ 12357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0 h 447605"/>
              <a:gd name="connsiteX1" fmla="*/ 2261669 w 2324100"/>
              <a:gd name="connsiteY1" fmla="*/ 0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4100" h="447605">
                <a:moveTo>
                  <a:pt x="0" y="0"/>
                </a:moveTo>
                <a:lnTo>
                  <a:pt x="2261669" y="0"/>
                </a:lnTo>
                <a:lnTo>
                  <a:pt x="2324100" y="427003"/>
                </a:lnTo>
                <a:lnTo>
                  <a:pt x="2324100" y="447605"/>
                </a:lnTo>
                <a:lnTo>
                  <a:pt x="0" y="4476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57232"/>
              </a:gs>
              <a:gs pos="29000">
                <a:srgbClr val="009900"/>
              </a:gs>
              <a:gs pos="100000">
                <a:srgbClr val="A5D7A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24083718-5298-4EDB-8B86-DEAFD48F1D74}"/>
              </a:ext>
            </a:extLst>
          </p:cNvPr>
          <p:cNvSpPr>
            <a:spLocks noChangeAspect="1"/>
          </p:cNvSpPr>
          <p:nvPr/>
        </p:nvSpPr>
        <p:spPr>
          <a:xfrm>
            <a:off x="3912275" y="3498846"/>
            <a:ext cx="1152000" cy="1152000"/>
          </a:xfrm>
          <a:prstGeom prst="ellipse">
            <a:avLst/>
          </a:prstGeom>
          <a:solidFill>
            <a:srgbClr val="6DBF6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endParaRPr kumimoji="1" lang="ja-JP" altLang="en-US" sz="2000" b="1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8E421B69-FD2C-4EB6-9573-535787706A99}"/>
              </a:ext>
            </a:extLst>
          </p:cNvPr>
          <p:cNvSpPr>
            <a:spLocks noChangeAspect="1"/>
          </p:cNvSpPr>
          <p:nvPr/>
        </p:nvSpPr>
        <p:spPr>
          <a:xfrm>
            <a:off x="5607900" y="3498846"/>
            <a:ext cx="1152000" cy="1152000"/>
          </a:xfrm>
          <a:prstGeom prst="ellipse">
            <a:avLst/>
          </a:prstGeom>
          <a:solidFill>
            <a:srgbClr val="4EA94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endParaRPr kumimoji="1" lang="ja-JP" altLang="en-US" sz="2000" b="1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7255DE2A-C810-4A32-8CE7-CA1065B236C5}"/>
              </a:ext>
            </a:extLst>
          </p:cNvPr>
          <p:cNvSpPr>
            <a:spLocks noChangeAspect="1"/>
          </p:cNvSpPr>
          <p:nvPr/>
        </p:nvSpPr>
        <p:spPr>
          <a:xfrm>
            <a:off x="6925191" y="3498846"/>
            <a:ext cx="1152000" cy="1152000"/>
          </a:xfrm>
          <a:prstGeom prst="ellipse">
            <a:avLst/>
          </a:prstGeom>
          <a:solidFill>
            <a:srgbClr val="479F4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endParaRPr kumimoji="1" lang="ja-JP" altLang="en-US" sz="2000" b="1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139BDBE1-70CF-4BD1-A11D-AC8E58624369}"/>
              </a:ext>
            </a:extLst>
          </p:cNvPr>
          <p:cNvSpPr>
            <a:spLocks noChangeAspect="1"/>
          </p:cNvSpPr>
          <p:nvPr/>
        </p:nvSpPr>
        <p:spPr>
          <a:xfrm>
            <a:off x="8254496" y="3513400"/>
            <a:ext cx="1152000" cy="1152000"/>
          </a:xfrm>
          <a:prstGeom prst="ellipse">
            <a:avLst/>
          </a:prstGeom>
          <a:solidFill>
            <a:srgbClr val="43913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endParaRPr kumimoji="1" lang="ja-JP" altLang="en-US" sz="2000" b="1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133FECA3-20A5-4AE9-9A97-DB7EF7F2F992}"/>
              </a:ext>
            </a:extLst>
          </p:cNvPr>
          <p:cNvSpPr>
            <a:spLocks noChangeAspect="1"/>
          </p:cNvSpPr>
          <p:nvPr/>
        </p:nvSpPr>
        <p:spPr>
          <a:xfrm>
            <a:off x="9593185" y="3498845"/>
            <a:ext cx="1152000" cy="1152000"/>
          </a:xfrm>
          <a:prstGeom prst="ellipse">
            <a:avLst/>
          </a:prstGeom>
          <a:solidFill>
            <a:srgbClr val="35723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endParaRPr kumimoji="1" lang="ja-JP" altLang="en-US" sz="2000" b="1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CB2F68DB-B3DB-42AF-A249-8A002FB7DA6A}"/>
              </a:ext>
            </a:extLst>
          </p:cNvPr>
          <p:cNvSpPr/>
          <p:nvPr/>
        </p:nvSpPr>
        <p:spPr>
          <a:xfrm>
            <a:off x="304801" y="1968843"/>
            <a:ext cx="1861404" cy="1344552"/>
          </a:xfrm>
          <a:prstGeom prst="wedgeRoundRectCallou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「環境首都・札幌」宣言</a:t>
            </a:r>
          </a:p>
        </p:txBody>
      </p:sp>
      <p:sp>
        <p:nvSpPr>
          <p:cNvPr id="30" name="吹き出し: 角を丸めた四角形 29">
            <a:extLst>
              <a:ext uri="{FF2B5EF4-FFF2-40B4-BE49-F238E27FC236}">
                <a16:creationId xmlns:a16="http://schemas.microsoft.com/office/drawing/2014/main" id="{B0008B6F-13DC-4409-B0D4-26ED2C59D48F}"/>
              </a:ext>
            </a:extLst>
          </p:cNvPr>
          <p:cNvSpPr/>
          <p:nvPr/>
        </p:nvSpPr>
        <p:spPr>
          <a:xfrm>
            <a:off x="2913358" y="1968843"/>
            <a:ext cx="2055924" cy="1344552"/>
          </a:xfrm>
          <a:prstGeom prst="wedgeRoundRectCallout">
            <a:avLst>
              <a:gd name="adj1" fmla="val 26661"/>
              <a:gd name="adj2" fmla="val 63311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未来都市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に選定</a:t>
            </a:r>
            <a:endParaRPr kumimoji="1" lang="ja-JP" altLang="en-US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吹き出し: 角を丸めた四角形 30">
            <a:extLst>
              <a:ext uri="{FF2B5EF4-FFF2-40B4-BE49-F238E27FC236}">
                <a16:creationId xmlns:a16="http://schemas.microsoft.com/office/drawing/2014/main" id="{F581ADB6-D9D1-4FAD-9D1B-B5257C596645}"/>
              </a:ext>
            </a:extLst>
          </p:cNvPr>
          <p:cNvSpPr/>
          <p:nvPr/>
        </p:nvSpPr>
        <p:spPr>
          <a:xfrm>
            <a:off x="4872033" y="4945636"/>
            <a:ext cx="1888902" cy="1077053"/>
          </a:xfrm>
          <a:prstGeom prst="wedgeRoundRectCallout">
            <a:avLst>
              <a:gd name="adj1" fmla="val 20928"/>
              <a:gd name="adj2" fmla="val -75935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ゼロカーボン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シティ宣言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吹き出し: 角を丸めた四角形 31">
            <a:extLst>
              <a:ext uri="{FF2B5EF4-FFF2-40B4-BE49-F238E27FC236}">
                <a16:creationId xmlns:a16="http://schemas.microsoft.com/office/drawing/2014/main" id="{51EC35C0-6668-472B-990D-FE8F5ECDC596}"/>
              </a:ext>
            </a:extLst>
          </p:cNvPr>
          <p:cNvSpPr/>
          <p:nvPr/>
        </p:nvSpPr>
        <p:spPr>
          <a:xfrm>
            <a:off x="5263441" y="1638300"/>
            <a:ext cx="2643151" cy="1675095"/>
          </a:xfrm>
          <a:prstGeom prst="wedgeRoundRectCallout">
            <a:avLst>
              <a:gd name="adj1" fmla="val 30097"/>
              <a:gd name="adj2" fmla="val 62375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札幌市気候変動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対策行動計画策定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400" b="1" dirty="0">
              <a:solidFill>
                <a:srgbClr val="35723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札幌市気候</a:t>
            </a:r>
            <a:endParaRPr kumimoji="1"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非常事態宣言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C16E77F-AAF9-4FD2-8FD6-2B97F93B866F}"/>
              </a:ext>
            </a:extLst>
          </p:cNvPr>
          <p:cNvCxnSpPr/>
          <p:nvPr/>
        </p:nvCxnSpPr>
        <p:spPr>
          <a:xfrm>
            <a:off x="5222368" y="2438945"/>
            <a:ext cx="2376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吹き出し: 角を丸めた四角形 32">
            <a:extLst>
              <a:ext uri="{FF2B5EF4-FFF2-40B4-BE49-F238E27FC236}">
                <a16:creationId xmlns:a16="http://schemas.microsoft.com/office/drawing/2014/main" id="{ED9A166C-7501-4A42-8E26-4710CAC7447C}"/>
              </a:ext>
            </a:extLst>
          </p:cNvPr>
          <p:cNvSpPr/>
          <p:nvPr/>
        </p:nvSpPr>
        <p:spPr>
          <a:xfrm>
            <a:off x="7116356" y="4945637"/>
            <a:ext cx="2176053" cy="1077052"/>
          </a:xfrm>
          <a:prstGeom prst="wedgeRoundRectCallout">
            <a:avLst>
              <a:gd name="adj1" fmla="val 29636"/>
              <a:gd name="adj2" fmla="val -75263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脱炭素先行地域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に選定</a:t>
            </a:r>
            <a:endParaRPr kumimoji="1" lang="ja-JP" altLang="en-US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吹き出し: 角を丸めた四角形 33">
            <a:extLst>
              <a:ext uri="{FF2B5EF4-FFF2-40B4-BE49-F238E27FC236}">
                <a16:creationId xmlns:a16="http://schemas.microsoft.com/office/drawing/2014/main" id="{D6365E55-A7EC-46F5-B360-94F8C6CC6BB7}"/>
              </a:ext>
            </a:extLst>
          </p:cNvPr>
          <p:cNvSpPr/>
          <p:nvPr/>
        </p:nvSpPr>
        <p:spPr>
          <a:xfrm>
            <a:off x="8253303" y="1613195"/>
            <a:ext cx="3812682" cy="1743980"/>
          </a:xfrm>
          <a:prstGeom prst="wedgeRoundRectCallout">
            <a:avLst>
              <a:gd name="adj1" fmla="val 7827"/>
              <a:gd name="adj2" fmla="val 61783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spc="-1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2000" b="1" spc="-1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Team Sapporo‐</a:t>
            </a:r>
          </a:p>
          <a:p>
            <a:pPr algn="ctr"/>
            <a:r>
              <a:rPr kumimoji="1"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Hokkaido</a:t>
            </a:r>
            <a:r>
              <a:rPr kumimoji="1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」設立</a:t>
            </a:r>
          </a:p>
          <a:p>
            <a:pPr algn="ctr"/>
            <a:endParaRPr kumimoji="1" lang="en-US" altLang="ja-JP" sz="400" b="1" dirty="0">
              <a:solidFill>
                <a:srgbClr val="35723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spc="-22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脱炭素社会の</a:t>
            </a:r>
            <a:endParaRPr kumimoji="1" lang="en-US" altLang="ja-JP" sz="2000" b="1" spc="-22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spc="-22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未来を拓く</a:t>
            </a:r>
            <a:endParaRPr kumimoji="1" lang="en-US" altLang="ja-JP" sz="2000" b="1" spc="-22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spc="-22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「北海道・札幌宣言」</a:t>
            </a:r>
            <a:endParaRPr kumimoji="1" lang="en-US" altLang="ja-JP" sz="2000" b="1" spc="-22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D22A7C15-A33A-4F92-BD61-D12936DA62EC}"/>
              </a:ext>
            </a:extLst>
          </p:cNvPr>
          <p:cNvCxnSpPr/>
          <p:nvPr/>
        </p:nvCxnSpPr>
        <p:spPr>
          <a:xfrm>
            <a:off x="8401992" y="2286178"/>
            <a:ext cx="3348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楕円 37">
            <a:extLst>
              <a:ext uri="{FF2B5EF4-FFF2-40B4-BE49-F238E27FC236}">
                <a16:creationId xmlns:a16="http://schemas.microsoft.com/office/drawing/2014/main" id="{487379E2-38C3-49B3-8484-59A80577C86F}"/>
              </a:ext>
            </a:extLst>
          </p:cNvPr>
          <p:cNvSpPr>
            <a:spLocks/>
          </p:cNvSpPr>
          <p:nvPr/>
        </p:nvSpPr>
        <p:spPr>
          <a:xfrm>
            <a:off x="318702" y="139662"/>
            <a:ext cx="684000" cy="684000"/>
          </a:xfrm>
          <a:prstGeom prst="ellipse">
            <a:avLst/>
          </a:prstGeom>
          <a:solidFill>
            <a:srgbClr val="42923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E30BDAC6-891A-475D-0F1F-17C89E03053A}"/>
              </a:ext>
            </a:extLst>
          </p:cNvPr>
          <p:cNvSpPr>
            <a:spLocks noChangeAspect="1"/>
          </p:cNvSpPr>
          <p:nvPr/>
        </p:nvSpPr>
        <p:spPr>
          <a:xfrm>
            <a:off x="10913985" y="3498845"/>
            <a:ext cx="1152000" cy="1152000"/>
          </a:xfrm>
          <a:prstGeom prst="ellipse">
            <a:avLst/>
          </a:prstGeom>
          <a:solidFill>
            <a:srgbClr val="2A5A2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endParaRPr kumimoji="1" lang="ja-JP" altLang="en-US" sz="2000" b="1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1BC9F8A1-FE84-25B8-C848-370333B0283C}"/>
              </a:ext>
            </a:extLst>
          </p:cNvPr>
          <p:cNvSpPr/>
          <p:nvPr/>
        </p:nvSpPr>
        <p:spPr>
          <a:xfrm>
            <a:off x="9733176" y="4960676"/>
            <a:ext cx="2176053" cy="1329514"/>
          </a:xfrm>
          <a:prstGeom prst="wedgeRoundRectCallout">
            <a:avLst>
              <a:gd name="adj1" fmla="val 27283"/>
              <a:gd name="adj2" fmla="val -73264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北海道・札幌</a:t>
            </a: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「ＧＸ 金融・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資産運用特区」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A0B257A0-C3B3-9A01-8D7F-6817FFDA9A59}"/>
              </a:ext>
            </a:extLst>
          </p:cNvPr>
          <p:cNvSpPr/>
          <p:nvPr/>
        </p:nvSpPr>
        <p:spPr>
          <a:xfrm>
            <a:off x="2227728" y="4952894"/>
            <a:ext cx="2379774" cy="1077052"/>
          </a:xfrm>
          <a:prstGeom prst="wedgeRoundRectCallout">
            <a:avLst>
              <a:gd name="adj1" fmla="val 35617"/>
              <a:gd name="adj2" fmla="val -78869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第２次札幌市環境基本計画策定</a:t>
            </a:r>
            <a:endParaRPr kumimoji="1" lang="ja-JP" altLang="en-US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5B53A0D-4DC8-D214-49D8-77798964B6C4}"/>
              </a:ext>
            </a:extLst>
          </p:cNvPr>
          <p:cNvSpPr>
            <a:spLocks/>
          </p:cNvSpPr>
          <p:nvPr/>
        </p:nvSpPr>
        <p:spPr>
          <a:xfrm>
            <a:off x="541522" y="288090"/>
            <a:ext cx="9893674" cy="50146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環境首都・札幌の実現に向けた取組経過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148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-77721" y="1534357"/>
            <a:ext cx="7241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メイリオ" panose="020B0604030504040204" pitchFamily="50" charset="-128"/>
              <a:buChar char="○"/>
            </a:pPr>
            <a:r>
              <a:rPr lang="ja-JP" altLang="ja-JP" kern="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持続可能な</a:t>
            </a:r>
            <a:r>
              <a:rPr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脱</a:t>
            </a:r>
            <a:r>
              <a:rPr lang="ja-JP" altLang="ja-JP" kern="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炭素社会の</a:t>
            </a:r>
            <a:r>
              <a:rPr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構築</a:t>
            </a:r>
            <a:r>
              <a:rPr lang="ja-JP" altLang="ja-JP" kern="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に向けて、</a:t>
            </a:r>
            <a:r>
              <a:rPr lang="en-US" altLang="ja-JP" kern="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2050</a:t>
            </a:r>
            <a:r>
              <a:rPr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年の目標とあるべき姿を設定し、</a:t>
            </a:r>
            <a:r>
              <a:rPr lang="en-US" altLang="ja-JP" kern="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2030</a:t>
            </a:r>
            <a:r>
              <a:rPr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年の目標やその達成に向けた取組等を示す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12C7448-47AD-4AF7-BDA6-81B46ABEC548}"/>
              </a:ext>
            </a:extLst>
          </p:cNvPr>
          <p:cNvSpPr>
            <a:spLocks/>
          </p:cNvSpPr>
          <p:nvPr/>
        </p:nvSpPr>
        <p:spPr>
          <a:xfrm>
            <a:off x="530882" y="272136"/>
            <a:ext cx="9739858" cy="37609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札幌市気候変動対策行動計画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年３月策定）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E3931291-2299-4B40-B465-754A2A5CA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424" y="933254"/>
            <a:ext cx="5025435" cy="5926890"/>
          </a:xfrm>
          <a:prstGeom prst="rect">
            <a:avLst/>
          </a:prstGeom>
        </p:spPr>
      </p:pic>
      <p:sp>
        <p:nvSpPr>
          <p:cNvPr id="34" name="楕円 33">
            <a:extLst>
              <a:ext uri="{FF2B5EF4-FFF2-40B4-BE49-F238E27FC236}">
                <a16:creationId xmlns:a16="http://schemas.microsoft.com/office/drawing/2014/main" id="{CB6D9785-BBB3-4C30-A3CB-3515EB72E777}"/>
              </a:ext>
            </a:extLst>
          </p:cNvPr>
          <p:cNvSpPr>
            <a:spLocks/>
          </p:cNvSpPr>
          <p:nvPr/>
        </p:nvSpPr>
        <p:spPr>
          <a:xfrm>
            <a:off x="318702" y="139662"/>
            <a:ext cx="684000" cy="684000"/>
          </a:xfrm>
          <a:prstGeom prst="ellipse">
            <a:avLst/>
          </a:prstGeom>
          <a:solidFill>
            <a:srgbClr val="42923F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B6E3E32-E2FA-4CD8-9A22-04CD64D1C7A5}"/>
              </a:ext>
            </a:extLst>
          </p:cNvPr>
          <p:cNvSpPr txBox="1"/>
          <p:nvPr/>
        </p:nvSpPr>
        <p:spPr>
          <a:xfrm>
            <a:off x="0" y="2265475"/>
            <a:ext cx="3775393" cy="445913"/>
          </a:xfrm>
          <a:prstGeom prst="rect">
            <a:avLst/>
          </a:prstGeom>
          <a:solidFill>
            <a:srgbClr val="42923F">
              <a:alpha val="25000"/>
            </a:srgbClr>
          </a:solidFill>
        </p:spPr>
        <p:txBody>
          <a:bodyPr wrap="none" tIns="90000" bIns="46800" rtlCol="0" anchor="ctr" anchorCtr="0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温室効果ガス排出量の削減目標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CDAB7F3-F953-4F56-8B32-D98E63A16D68}"/>
              </a:ext>
            </a:extLst>
          </p:cNvPr>
          <p:cNvSpPr txBox="1"/>
          <p:nvPr/>
        </p:nvSpPr>
        <p:spPr>
          <a:xfrm>
            <a:off x="0" y="1064508"/>
            <a:ext cx="1467068" cy="445913"/>
          </a:xfrm>
          <a:prstGeom prst="rect">
            <a:avLst/>
          </a:prstGeom>
          <a:solidFill>
            <a:srgbClr val="42923F">
              <a:alpha val="25000"/>
            </a:srgbClr>
          </a:solidFill>
        </p:spPr>
        <p:txBody>
          <a:bodyPr wrap="none" tIns="90000" bIns="46800" rtlCol="0" anchor="ctr" anchorCtr="0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計画の概要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24C89A13-3D09-41AB-8E84-0B2D79AF4F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57"/>
          <a:stretch/>
        </p:blipFill>
        <p:spPr>
          <a:xfrm>
            <a:off x="43656" y="4119513"/>
            <a:ext cx="6915295" cy="2738488"/>
          </a:xfrm>
          <a:prstGeom prst="rect">
            <a:avLst/>
          </a:prstGeom>
        </p:spPr>
      </p:pic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89BB44C-2AB4-4E8F-84BC-49DAA2039B81}"/>
              </a:ext>
            </a:extLst>
          </p:cNvPr>
          <p:cNvSpPr/>
          <p:nvPr/>
        </p:nvSpPr>
        <p:spPr>
          <a:xfrm>
            <a:off x="-86409" y="2732500"/>
            <a:ext cx="724983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メイリオ" panose="020B0604030504040204" pitchFamily="50" charset="-128"/>
              <a:buChar char="○"/>
            </a:pPr>
            <a:r>
              <a:rPr lang="en-US" altLang="ja-JP" kern="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2050</a:t>
            </a:r>
            <a:r>
              <a:rPr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年ゼロカーボン都市実現に向け、</a:t>
            </a:r>
            <a:r>
              <a:rPr lang="en-US" altLang="ja-JP" kern="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2030</a:t>
            </a:r>
            <a:r>
              <a:rPr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年に</a:t>
            </a:r>
            <a:r>
              <a:rPr lang="en-US" altLang="ja-JP" kern="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2016</a:t>
            </a:r>
            <a:r>
              <a:rPr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年比で</a:t>
            </a:r>
            <a:r>
              <a:rPr lang="en-US" altLang="ja-JP" kern="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55</a:t>
            </a:r>
            <a:r>
              <a:rPr lang="ja-JP" altLang="en-US" kern="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％削減することを目指す</a:t>
            </a:r>
            <a:endParaRPr lang="en-US" altLang="ja-JP" kern="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342900" indent="-342900">
              <a:buFont typeface="メイリオ" panose="020B0604030504040204" pitchFamily="50" charset="-128"/>
              <a:buChar char="○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４つの施策（「①徹底した省エネルギー対策」「②再生可能エネルギーの導入拡大」「③移動の脱炭素化」「④資源循環・吸収源対策」）ごとに目標とする削減量や成果指標を設定</a:t>
            </a:r>
          </a:p>
          <a:p>
            <a:pPr marL="342900" indent="-342900">
              <a:buFont typeface="メイリオ" panose="020B0604030504040204" pitchFamily="50" charset="-128"/>
              <a:buChar char="○"/>
            </a:pP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51A2C5A-75FD-4F35-B48D-B7BF9485DF49}"/>
              </a:ext>
            </a:extLst>
          </p:cNvPr>
          <p:cNvSpPr txBox="1"/>
          <p:nvPr/>
        </p:nvSpPr>
        <p:spPr>
          <a:xfrm>
            <a:off x="3866605" y="4789795"/>
            <a:ext cx="110799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年比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55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％削減</a:t>
            </a:r>
          </a:p>
        </p:txBody>
      </p:sp>
    </p:spTree>
    <p:extLst>
      <p:ext uri="{BB962C8B-B14F-4D97-AF65-F5344CB8AC3E}">
        <p14:creationId xmlns:p14="http://schemas.microsoft.com/office/powerpoint/2010/main" val="414341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69669" y="1341625"/>
            <a:ext cx="5956662" cy="2791444"/>
            <a:chOff x="163286" y="304800"/>
            <a:chExt cx="4245428" cy="2316637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163286" y="304800"/>
              <a:ext cx="4245428" cy="2316637"/>
              <a:chOff x="163286" y="304800"/>
              <a:chExt cx="4245428" cy="2316637"/>
            </a:xfrm>
          </p:grpSpPr>
          <p:sp>
            <p:nvSpPr>
              <p:cNvPr id="2" name="角丸四角形 1"/>
              <p:cNvSpPr/>
              <p:nvPr/>
            </p:nvSpPr>
            <p:spPr>
              <a:xfrm>
                <a:off x="163286" y="304800"/>
                <a:ext cx="4245428" cy="2316637"/>
              </a:xfrm>
              <a:prstGeom prst="roundRect">
                <a:avLst>
                  <a:gd name="adj" fmla="val 3704"/>
                </a:avLst>
              </a:prstGeom>
              <a:solidFill>
                <a:srgbClr val="FDEADA"/>
              </a:solidFill>
              <a:ln>
                <a:solidFill>
                  <a:srgbClr val="CB62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" name="正方形/長方形 2"/>
              <p:cNvSpPr/>
              <p:nvPr/>
            </p:nvSpPr>
            <p:spPr>
              <a:xfrm>
                <a:off x="250371" y="690045"/>
                <a:ext cx="4093273" cy="187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B62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ja-JP" altLang="en-US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○</a:t>
                </a:r>
                <a:r>
                  <a:rPr lang="en-US" altLang="ja-JP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ZEH</a:t>
                </a:r>
                <a:r>
                  <a:rPr lang="ja-JP" altLang="en-US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・</a:t>
                </a:r>
                <a:r>
                  <a:rPr lang="en-US" altLang="ja-JP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ZEB</a:t>
                </a:r>
                <a:r>
                  <a:rPr lang="ja-JP" altLang="en-US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の推進</a:t>
                </a:r>
                <a:endParaRPr lang="en-US" altLang="ja-JP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>
                  <a:lnSpc>
                    <a:spcPts val="800"/>
                  </a:lnSpc>
                </a:pPr>
                <a:endParaRPr lang="en-US" altLang="ja-JP" sz="1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16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r>
                  <a:rPr lang="en-US" altLang="ja-JP" sz="1600" u="sng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ZEH</a:t>
                </a:r>
                <a:r>
                  <a:rPr lang="ja-JP" altLang="en-US" sz="1600" u="sng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・</a:t>
                </a:r>
                <a:r>
                  <a:rPr lang="en-US" altLang="ja-JP" sz="1600" u="sng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ZEB</a:t>
                </a:r>
                <a:r>
                  <a:rPr lang="ja-JP" altLang="en-US" sz="1600" u="sng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相当以上の省エネ性能を持つ新築住宅・</a:t>
                </a:r>
                <a:endParaRPr lang="en-US" altLang="ja-JP" sz="1600" u="sng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16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r>
                  <a:rPr lang="ja-JP" altLang="en-US" sz="1600" u="sng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建築物の割合</a:t>
                </a:r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250371" y="327354"/>
              <a:ext cx="2507997" cy="332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①徹底した省エネルギー対策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6211506" y="4255675"/>
            <a:ext cx="5940000" cy="2569328"/>
            <a:chOff x="150106" y="-208612"/>
            <a:chExt cx="4297520" cy="2375653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150106" y="-208612"/>
              <a:ext cx="4297520" cy="2375653"/>
              <a:chOff x="150106" y="-208612"/>
              <a:chExt cx="4297520" cy="2375653"/>
            </a:xfrm>
          </p:grpSpPr>
          <p:sp>
            <p:nvSpPr>
              <p:cNvPr id="20" name="角丸四角形 19"/>
              <p:cNvSpPr/>
              <p:nvPr/>
            </p:nvSpPr>
            <p:spPr>
              <a:xfrm>
                <a:off x="150106" y="-208612"/>
                <a:ext cx="4297520" cy="2375653"/>
              </a:xfrm>
              <a:prstGeom prst="roundRect">
                <a:avLst>
                  <a:gd name="adj" fmla="val 3704"/>
                </a:avLst>
              </a:prstGeom>
              <a:solidFill>
                <a:srgbClr val="EBF1DE"/>
              </a:solidFill>
              <a:ln>
                <a:solidFill>
                  <a:srgbClr val="687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237192" y="192034"/>
                <a:ext cx="4100924" cy="18849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87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ja-JP" altLang="en-US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○省資源・資源循環の推進</a:t>
                </a:r>
                <a:endParaRPr lang="en-US" altLang="ja-JP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>
                  <a:lnSpc>
                    <a:spcPts val="800"/>
                  </a:lnSpc>
                </a:pPr>
                <a:endParaRPr lang="en-US" altLang="ja-JP" sz="1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16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r>
                  <a:rPr lang="ja-JP" altLang="en-US" sz="1600" u="sng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市内のごみ焼却量</a:t>
                </a:r>
                <a:endParaRPr lang="ja-JP" altLang="en-US" sz="2000" u="sng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19" name="テキスト ボックス 18"/>
            <p:cNvSpPr txBox="1"/>
            <p:nvPr/>
          </p:nvSpPr>
          <p:spPr>
            <a:xfrm>
              <a:off x="235959" y="-159846"/>
              <a:ext cx="2174770" cy="3699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④資源循環・吸収源対策</a:t>
              </a: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283866" y="2795454"/>
            <a:ext cx="1584000" cy="1152000"/>
          </a:xfrm>
          <a:prstGeom prst="rect">
            <a:avLst/>
          </a:prstGeom>
          <a:solidFill>
            <a:srgbClr val="FDEADA"/>
          </a:solidFill>
          <a:ln>
            <a:solidFill>
              <a:srgbClr val="CB620B"/>
            </a:solidFill>
          </a:ln>
        </p:spPr>
        <p:txBody>
          <a:bodyPr wrap="none" rtlCol="0" anchor="t" anchorCtr="0">
            <a:noAutofit/>
          </a:bodyPr>
          <a:lstStyle/>
          <a:p>
            <a:pPr algn="ctr"/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基準年：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lang="en-US" altLang="ja-JP" sz="11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ZEH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：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54%</a:t>
            </a:r>
          </a:p>
          <a:p>
            <a:pPr algn="ctr"/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ZEH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：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ー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%</a:t>
            </a:r>
          </a:p>
          <a:p>
            <a:pPr algn="ctr"/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ZEB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：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ー％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300875" y="2784067"/>
            <a:ext cx="1584000" cy="1152000"/>
          </a:xfrm>
          <a:prstGeom prst="rect">
            <a:avLst/>
          </a:prstGeom>
          <a:solidFill>
            <a:srgbClr val="FDEADA"/>
          </a:solidFill>
          <a:ln>
            <a:solidFill>
              <a:srgbClr val="CB620B"/>
            </a:solidFill>
          </a:ln>
        </p:spPr>
        <p:txBody>
          <a:bodyPr wrap="none" rtlCol="0" anchor="t" anchorCtr="0">
            <a:noAutofit/>
          </a:bodyPr>
          <a:lstStyle/>
          <a:p>
            <a:pPr algn="ctr"/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目標年：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2030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lang="en-US" altLang="ja-JP" sz="11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ZEH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:80%</a:t>
            </a:r>
          </a:p>
          <a:p>
            <a:pPr algn="ctr"/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ZEH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:80%</a:t>
            </a:r>
          </a:p>
          <a:p>
            <a:pPr algn="ctr"/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ZEB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:80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69669" y="4262281"/>
            <a:ext cx="5956662" cy="2554013"/>
            <a:chOff x="22938" y="4081686"/>
            <a:chExt cx="4245428" cy="2340000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22938" y="4081686"/>
              <a:ext cx="4245428" cy="2340000"/>
              <a:chOff x="151158" y="720594"/>
              <a:chExt cx="4245428" cy="2340000"/>
            </a:xfrm>
          </p:grpSpPr>
          <p:grpSp>
            <p:nvGrpSpPr>
              <p:cNvPr id="13" name="グループ化 12"/>
              <p:cNvGrpSpPr/>
              <p:nvPr/>
            </p:nvGrpSpPr>
            <p:grpSpPr>
              <a:xfrm>
                <a:off x="151158" y="720594"/>
                <a:ext cx="4245428" cy="2340000"/>
                <a:chOff x="151158" y="720594"/>
                <a:chExt cx="4245428" cy="2340000"/>
              </a:xfrm>
            </p:grpSpPr>
            <p:sp>
              <p:nvSpPr>
                <p:cNvPr id="15" name="角丸四角形 14"/>
                <p:cNvSpPr/>
                <p:nvPr/>
              </p:nvSpPr>
              <p:spPr>
                <a:xfrm>
                  <a:off x="151158" y="720594"/>
                  <a:ext cx="4245428" cy="2340000"/>
                </a:xfrm>
                <a:prstGeom prst="roundRect">
                  <a:avLst>
                    <a:gd name="adj" fmla="val 3704"/>
                  </a:avLst>
                </a:prstGeom>
                <a:solidFill>
                  <a:srgbClr val="F2DCDB"/>
                </a:solidFill>
                <a:ln>
                  <a:solidFill>
                    <a:srgbClr val="963B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222038" y="1103173"/>
                  <a:ext cx="4087463" cy="187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963B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lang="ja-JP" altLang="en-US" dirty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○ゼロエミッション自動車の普及推進</a:t>
                  </a:r>
                  <a:endParaRPr lang="en-US" altLang="ja-JP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  <a:p>
                  <a:pPr>
                    <a:lnSpc>
                      <a:spcPts val="800"/>
                    </a:lnSpc>
                  </a:pPr>
                  <a:endParaRPr lang="en-US" altLang="ja-JP" sz="14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  <a:p>
                  <a:r>
                    <a:rPr lang="ja-JP" altLang="en-US" sz="1600" dirty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　</a:t>
                  </a:r>
                  <a:r>
                    <a:rPr lang="ja-JP" altLang="en-US" sz="1600" u="sng" dirty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市内の自動車保有台数に占める次世代自動車の割合</a:t>
                  </a:r>
                  <a:endParaRPr lang="ja-JP" altLang="en-US" sz="2000" u="sng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sp>
            <p:nvSpPr>
              <p:cNvPr id="14" name="テキスト ボックス 13"/>
              <p:cNvSpPr txBox="1"/>
              <p:nvPr/>
            </p:nvSpPr>
            <p:spPr>
              <a:xfrm>
                <a:off x="224009" y="737030"/>
                <a:ext cx="1594004" cy="3665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③移動の脱炭素化</a:t>
                </a: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156795" y="5177899"/>
              <a:ext cx="1128947" cy="1055468"/>
            </a:xfrm>
            <a:prstGeom prst="rect">
              <a:avLst/>
            </a:prstGeom>
            <a:solidFill>
              <a:srgbClr val="F2DCDB"/>
            </a:solidFill>
            <a:ln>
              <a:solidFill>
                <a:srgbClr val="963B36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ja-JP" altLang="en-US" sz="1600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基準年：</a:t>
              </a:r>
              <a:r>
                <a:rPr lang="en-US" altLang="ja-JP" sz="1600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2016</a:t>
              </a:r>
              <a:r>
                <a:rPr lang="ja-JP" altLang="en-US" sz="1600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endParaRPr lang="en-US" altLang="ja-JP" sz="1100" u="sng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％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3027841" y="5185878"/>
              <a:ext cx="1128947" cy="1055468"/>
            </a:xfrm>
            <a:prstGeom prst="rect">
              <a:avLst/>
            </a:prstGeom>
            <a:solidFill>
              <a:srgbClr val="F2DCDB"/>
            </a:solidFill>
            <a:ln>
              <a:solidFill>
                <a:srgbClr val="963B36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ja-JP" altLang="en-US" sz="1600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目標年：</a:t>
              </a:r>
              <a:r>
                <a:rPr lang="en-US" altLang="ja-JP" sz="1600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2030</a:t>
              </a:r>
              <a:r>
                <a:rPr lang="ja-JP" altLang="en-US" sz="1600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endParaRPr lang="en-US" altLang="ja-JP" sz="1100" u="sng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60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％</a:t>
              </a:r>
              <a:endPara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6" name="右矢印 35"/>
            <p:cNvSpPr/>
            <p:nvPr/>
          </p:nvSpPr>
          <p:spPr>
            <a:xfrm>
              <a:off x="1321171" y="5443266"/>
              <a:ext cx="256579" cy="432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6211509" y="1335105"/>
            <a:ext cx="5940000" cy="2791444"/>
            <a:chOff x="4641230" y="520966"/>
            <a:chExt cx="4245428" cy="2286007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4641230" y="520966"/>
              <a:ext cx="4245428" cy="2286007"/>
              <a:chOff x="163286" y="304800"/>
              <a:chExt cx="4245428" cy="2286007"/>
            </a:xfrm>
          </p:grpSpPr>
          <p:grpSp>
            <p:nvGrpSpPr>
              <p:cNvPr id="8" name="グループ化 7"/>
              <p:cNvGrpSpPr/>
              <p:nvPr/>
            </p:nvGrpSpPr>
            <p:grpSpPr>
              <a:xfrm>
                <a:off x="163286" y="304800"/>
                <a:ext cx="4245428" cy="2286007"/>
                <a:chOff x="163286" y="304800"/>
                <a:chExt cx="4245428" cy="2286007"/>
              </a:xfrm>
            </p:grpSpPr>
            <p:sp>
              <p:nvSpPr>
                <p:cNvPr id="10" name="角丸四角形 9"/>
                <p:cNvSpPr/>
                <p:nvPr/>
              </p:nvSpPr>
              <p:spPr>
                <a:xfrm>
                  <a:off x="163286" y="304800"/>
                  <a:ext cx="4245428" cy="2286007"/>
                </a:xfrm>
                <a:prstGeom prst="roundRect">
                  <a:avLst>
                    <a:gd name="adj" fmla="val 3704"/>
                  </a:avLst>
                </a:prstGeom>
                <a:solidFill>
                  <a:srgbClr val="DBEEF4"/>
                </a:solidFill>
                <a:ln>
                  <a:solidFill>
                    <a:srgbClr val="2669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11" name="正方形/長方形 10"/>
                <p:cNvSpPr/>
                <p:nvPr/>
              </p:nvSpPr>
              <p:spPr>
                <a:xfrm>
                  <a:off x="250371" y="659544"/>
                  <a:ext cx="4071258" cy="187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669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lang="ja-JP" altLang="en-US" dirty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○建築物・地域へ再生可能エネルギー導入の推進</a:t>
                  </a:r>
                  <a:endParaRPr lang="en-US" altLang="ja-JP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  <a:p>
                  <a:pPr>
                    <a:lnSpc>
                      <a:spcPts val="800"/>
                    </a:lnSpc>
                  </a:pPr>
                  <a:endParaRPr lang="en-US" altLang="ja-JP" sz="14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  <a:p>
                  <a:r>
                    <a:rPr lang="ja-JP" altLang="en-US" sz="1600" dirty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　</a:t>
                  </a:r>
                  <a:r>
                    <a:rPr lang="ja-JP" altLang="en-US" sz="1600" u="sng" dirty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市内の電力消費量に占める再生可能エネルギーの割合</a:t>
                  </a:r>
                  <a:endParaRPr lang="ja-JP" altLang="en-US" sz="2000" u="sng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sp>
            <p:nvSpPr>
              <p:cNvPr id="9" name="テキスト ボックス 8"/>
              <p:cNvSpPr txBox="1"/>
              <p:nvPr/>
            </p:nvSpPr>
            <p:spPr>
              <a:xfrm>
                <a:off x="206523" y="334932"/>
                <a:ext cx="2881654" cy="327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②再生可能エネルギーの導入拡大</a:t>
                </a:r>
              </a:p>
            </p:txBody>
          </p:sp>
        </p:grpSp>
        <p:sp>
          <p:nvSpPr>
            <p:cNvPr id="37" name="テキスト ボックス 36"/>
            <p:cNvSpPr txBox="1"/>
            <p:nvPr/>
          </p:nvSpPr>
          <p:spPr>
            <a:xfrm>
              <a:off x="4767096" y="1715013"/>
              <a:ext cx="1132114" cy="943411"/>
            </a:xfrm>
            <a:prstGeom prst="rect">
              <a:avLst/>
            </a:prstGeom>
            <a:solidFill>
              <a:srgbClr val="DBEEF4"/>
            </a:solidFill>
            <a:ln>
              <a:solidFill>
                <a:srgbClr val="26697E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ja-JP" altLang="en-US" sz="1600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基準年：</a:t>
              </a:r>
              <a:r>
                <a:rPr lang="en-US" altLang="ja-JP" sz="1600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2016</a:t>
              </a:r>
              <a:r>
                <a:rPr lang="ja-JP" altLang="en-US" sz="1600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endPara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24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％</a:t>
              </a: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7623066" y="1722144"/>
              <a:ext cx="1132114" cy="943411"/>
            </a:xfrm>
            <a:prstGeom prst="rect">
              <a:avLst/>
            </a:prstGeom>
            <a:solidFill>
              <a:srgbClr val="DBEEF4"/>
            </a:solidFill>
            <a:ln>
              <a:solidFill>
                <a:srgbClr val="26697E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ja-JP" altLang="en-US" sz="1600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目標年：</a:t>
              </a:r>
              <a:r>
                <a:rPr lang="en-US" altLang="ja-JP" sz="1600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2030</a:t>
              </a:r>
              <a:r>
                <a:rPr lang="ja-JP" altLang="en-US" sz="1600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endParaRPr lang="en-US" altLang="ja-JP" sz="1100" u="sng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50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％</a:t>
              </a:r>
              <a:endPara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6373530" y="5454907"/>
            <a:ext cx="1584000" cy="1152000"/>
          </a:xfrm>
          <a:prstGeom prst="rect">
            <a:avLst/>
          </a:prstGeom>
          <a:solidFill>
            <a:srgbClr val="EBF1DE"/>
          </a:solidFill>
          <a:ln>
            <a:solidFill>
              <a:srgbClr val="687E36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基準年：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lang="en-US" altLang="ja-JP" sz="16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43.8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万ｔ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0361514" y="5452679"/>
            <a:ext cx="1584000" cy="1152000"/>
          </a:xfrm>
          <a:prstGeom prst="rect">
            <a:avLst/>
          </a:prstGeom>
          <a:solidFill>
            <a:srgbClr val="EBF1DE"/>
          </a:solidFill>
          <a:ln>
            <a:solidFill>
              <a:srgbClr val="687E36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目標年：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2030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lang="en-US" altLang="ja-JP" sz="11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39.2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万ｔ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23C9989F-589F-44D6-83DD-69F9A2A82984}"/>
              </a:ext>
            </a:extLst>
          </p:cNvPr>
          <p:cNvSpPr>
            <a:spLocks/>
          </p:cNvSpPr>
          <p:nvPr/>
        </p:nvSpPr>
        <p:spPr>
          <a:xfrm>
            <a:off x="530881" y="272136"/>
            <a:ext cx="11527769" cy="37609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環境保全に関する行動目標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（札幌市気候変動対策行動計画に基づき設定）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中間報告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C7360849-1A2A-4091-836D-FF6EFBF26C70}"/>
              </a:ext>
            </a:extLst>
          </p:cNvPr>
          <p:cNvSpPr>
            <a:spLocks/>
          </p:cNvSpPr>
          <p:nvPr/>
        </p:nvSpPr>
        <p:spPr>
          <a:xfrm>
            <a:off x="318702" y="139662"/>
            <a:ext cx="684000" cy="684000"/>
          </a:xfrm>
          <a:prstGeom prst="ellipse">
            <a:avLst/>
          </a:prstGeom>
          <a:solidFill>
            <a:srgbClr val="42923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5FA279C-A22E-43B3-A26D-8925D7D4FFA4}"/>
              </a:ext>
            </a:extLst>
          </p:cNvPr>
          <p:cNvSpPr txBox="1"/>
          <p:nvPr/>
        </p:nvSpPr>
        <p:spPr>
          <a:xfrm>
            <a:off x="2296090" y="5478911"/>
            <a:ext cx="1584000" cy="1152000"/>
          </a:xfrm>
          <a:prstGeom prst="rect">
            <a:avLst/>
          </a:prstGeom>
          <a:solidFill>
            <a:srgbClr val="BA4A44"/>
          </a:solidFill>
          <a:ln>
            <a:solidFill>
              <a:srgbClr val="963B36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ja-JP" altLang="en-US" sz="16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中間年：</a:t>
            </a:r>
            <a:r>
              <a:rPr lang="en-US" altLang="ja-JP" sz="16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lang="ja-JP" altLang="en-US" sz="16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lang="en-US" altLang="ja-JP" sz="1100" b="1" u="sng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右矢印 35">
            <a:extLst>
              <a:ext uri="{FF2B5EF4-FFF2-40B4-BE49-F238E27FC236}">
                <a16:creationId xmlns:a16="http://schemas.microsoft.com/office/drawing/2014/main" id="{6599C5F4-982E-FB4F-745C-D727DFC3A253}"/>
              </a:ext>
            </a:extLst>
          </p:cNvPr>
          <p:cNvSpPr/>
          <p:nvPr/>
        </p:nvSpPr>
        <p:spPr>
          <a:xfrm>
            <a:off x="3921867" y="5796533"/>
            <a:ext cx="360000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右矢印 35">
            <a:extLst>
              <a:ext uri="{FF2B5EF4-FFF2-40B4-BE49-F238E27FC236}">
                <a16:creationId xmlns:a16="http://schemas.microsoft.com/office/drawing/2014/main" id="{5510B063-3D13-9173-0E38-37571C86C640}"/>
              </a:ext>
            </a:extLst>
          </p:cNvPr>
          <p:cNvSpPr/>
          <p:nvPr/>
        </p:nvSpPr>
        <p:spPr>
          <a:xfrm>
            <a:off x="1897295" y="3156589"/>
            <a:ext cx="360000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5E160EF-6848-F414-3247-3CF524C9808A}"/>
              </a:ext>
            </a:extLst>
          </p:cNvPr>
          <p:cNvSpPr txBox="1"/>
          <p:nvPr/>
        </p:nvSpPr>
        <p:spPr>
          <a:xfrm>
            <a:off x="2261372" y="2784067"/>
            <a:ext cx="1656000" cy="1152000"/>
          </a:xfrm>
          <a:prstGeom prst="rect">
            <a:avLst/>
          </a:prstGeom>
          <a:solidFill>
            <a:srgbClr val="F37711"/>
          </a:solidFill>
          <a:ln>
            <a:solidFill>
              <a:srgbClr val="CB620B"/>
            </a:solidFill>
          </a:ln>
        </p:spPr>
        <p:txBody>
          <a:bodyPr wrap="none" rtlCol="0" anchor="t" anchorCtr="0">
            <a:noAutofit/>
          </a:bodyPr>
          <a:lstStyle/>
          <a:p>
            <a:pPr algn="ctr"/>
            <a:r>
              <a:rPr lang="ja-JP" altLang="en-US" sz="16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中間年：</a:t>
            </a:r>
            <a:r>
              <a:rPr lang="en-US" altLang="ja-JP" sz="16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lang="ja-JP" altLang="en-US" sz="16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lang="en-US" altLang="ja-JP" sz="1100" b="1" u="sng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ZEH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:87%</a:t>
            </a:r>
          </a:p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ZEH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</a:t>
            </a:r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%</a:t>
            </a:r>
          </a:p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ZEB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2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８％</a:t>
            </a:r>
            <a:endParaRPr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右矢印 35">
            <a:extLst>
              <a:ext uri="{FF2B5EF4-FFF2-40B4-BE49-F238E27FC236}">
                <a16:creationId xmlns:a16="http://schemas.microsoft.com/office/drawing/2014/main" id="{8CA5BC8B-60D0-7B0C-9979-A5AA9E8DBB1C}"/>
              </a:ext>
            </a:extLst>
          </p:cNvPr>
          <p:cNvSpPr/>
          <p:nvPr/>
        </p:nvSpPr>
        <p:spPr>
          <a:xfrm>
            <a:off x="3941361" y="3165298"/>
            <a:ext cx="360000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右矢印 35">
            <a:extLst>
              <a:ext uri="{FF2B5EF4-FFF2-40B4-BE49-F238E27FC236}">
                <a16:creationId xmlns:a16="http://schemas.microsoft.com/office/drawing/2014/main" id="{4471BEB4-FC78-DAFC-CE0F-89D0AF5CDAE9}"/>
              </a:ext>
            </a:extLst>
          </p:cNvPr>
          <p:cNvSpPr/>
          <p:nvPr/>
        </p:nvSpPr>
        <p:spPr>
          <a:xfrm>
            <a:off x="7992761" y="3174008"/>
            <a:ext cx="360000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右矢印 35">
            <a:extLst>
              <a:ext uri="{FF2B5EF4-FFF2-40B4-BE49-F238E27FC236}">
                <a16:creationId xmlns:a16="http://schemas.microsoft.com/office/drawing/2014/main" id="{71910CC2-7884-E05A-37C7-E43B69EAC832}"/>
              </a:ext>
            </a:extLst>
          </p:cNvPr>
          <p:cNvSpPr/>
          <p:nvPr/>
        </p:nvSpPr>
        <p:spPr>
          <a:xfrm>
            <a:off x="9990729" y="3148579"/>
            <a:ext cx="360000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右矢印 35">
            <a:extLst>
              <a:ext uri="{FF2B5EF4-FFF2-40B4-BE49-F238E27FC236}">
                <a16:creationId xmlns:a16="http://schemas.microsoft.com/office/drawing/2014/main" id="{1F0A16E9-DF8D-5B8C-AD61-92C0240E1969}"/>
              </a:ext>
            </a:extLst>
          </p:cNvPr>
          <p:cNvSpPr/>
          <p:nvPr/>
        </p:nvSpPr>
        <p:spPr>
          <a:xfrm>
            <a:off x="7990426" y="5744279"/>
            <a:ext cx="360000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右矢印 35">
            <a:extLst>
              <a:ext uri="{FF2B5EF4-FFF2-40B4-BE49-F238E27FC236}">
                <a16:creationId xmlns:a16="http://schemas.microsoft.com/office/drawing/2014/main" id="{541097BF-64C3-5831-BA17-12EDD9CD0020}"/>
              </a:ext>
            </a:extLst>
          </p:cNvPr>
          <p:cNvSpPr/>
          <p:nvPr/>
        </p:nvSpPr>
        <p:spPr>
          <a:xfrm>
            <a:off x="9998748" y="5744279"/>
            <a:ext cx="360000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9709834-B4E1-0CFF-E01C-68A34462E3BB}"/>
              </a:ext>
            </a:extLst>
          </p:cNvPr>
          <p:cNvSpPr txBox="1"/>
          <p:nvPr/>
        </p:nvSpPr>
        <p:spPr>
          <a:xfrm>
            <a:off x="8373907" y="2813268"/>
            <a:ext cx="1584000" cy="1152000"/>
          </a:xfrm>
          <a:prstGeom prst="rect">
            <a:avLst/>
          </a:prstGeom>
          <a:solidFill>
            <a:srgbClr val="3898B6"/>
          </a:solidFill>
          <a:ln>
            <a:solidFill>
              <a:srgbClr val="26697E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ja-JP" altLang="en-US" sz="16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中間年：</a:t>
            </a:r>
            <a:r>
              <a:rPr lang="en-US" altLang="ja-JP" sz="16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lang="ja-JP" altLang="en-US" sz="16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lang="en-US" altLang="ja-JP" sz="1600" b="1" u="sng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27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7AA11F0-7B82-061D-B3DE-68E3AB478FA5}"/>
              </a:ext>
            </a:extLst>
          </p:cNvPr>
          <p:cNvSpPr txBox="1"/>
          <p:nvPr/>
        </p:nvSpPr>
        <p:spPr>
          <a:xfrm>
            <a:off x="8381873" y="5451453"/>
            <a:ext cx="1584000" cy="1152000"/>
          </a:xfrm>
          <a:prstGeom prst="rect">
            <a:avLst/>
          </a:prstGeom>
          <a:solidFill>
            <a:srgbClr val="809C42"/>
          </a:solidFill>
          <a:ln>
            <a:solidFill>
              <a:srgbClr val="687E36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ja-JP" altLang="en-US" sz="16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中間年：</a:t>
            </a:r>
            <a:r>
              <a:rPr lang="en-US" altLang="ja-JP" sz="16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lang="ja-JP" altLang="en-US" sz="16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lang="en-US" altLang="ja-JP" sz="1600" b="1" u="sng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44.0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万ｔ</a:t>
            </a: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E0929453-520A-2C18-71BD-1EE88F31E640}"/>
              </a:ext>
            </a:extLst>
          </p:cNvPr>
          <p:cNvGrpSpPr/>
          <p:nvPr/>
        </p:nvGrpSpPr>
        <p:grpSpPr>
          <a:xfrm>
            <a:off x="607308" y="3221543"/>
            <a:ext cx="684000" cy="684000"/>
            <a:chOff x="-709290" y="3185285"/>
            <a:chExt cx="684000" cy="684000"/>
          </a:xfrm>
        </p:grpSpPr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B2FB01FE-8783-5410-8B6D-7AF1439616CD}"/>
                </a:ext>
              </a:extLst>
            </p:cNvPr>
            <p:cNvSpPr txBox="1"/>
            <p:nvPr/>
          </p:nvSpPr>
          <p:spPr>
            <a:xfrm>
              <a:off x="-709290" y="3185285"/>
              <a:ext cx="6840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ja-JP" altLang="en-US" sz="1100" spc="-1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集合</a:t>
              </a:r>
              <a:endParaRPr lang="en-US" altLang="ja-JP" sz="1100" spc="-1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ct val="80000"/>
                </a:lnSpc>
              </a:pPr>
              <a:r>
                <a:rPr lang="ja-JP" altLang="en-US" sz="1100" spc="-1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住宅</a:t>
              </a:r>
            </a:p>
          </p:txBody>
        </p:sp>
        <p:sp>
          <p:nvSpPr>
            <p:cNvPr id="53" name="大かっこ 52">
              <a:extLst>
                <a:ext uri="{FF2B5EF4-FFF2-40B4-BE49-F238E27FC236}">
                  <a16:creationId xmlns:a16="http://schemas.microsoft.com/office/drawing/2014/main" id="{121AF960-634B-FEB4-66E4-426EEEB558D0}"/>
                </a:ext>
              </a:extLst>
            </p:cNvPr>
            <p:cNvSpPr/>
            <p:nvPr/>
          </p:nvSpPr>
          <p:spPr>
            <a:xfrm>
              <a:off x="-503662" y="3355929"/>
              <a:ext cx="288000" cy="280706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971A7A71-2745-17CD-2B2C-23DB31DD28AA}"/>
              </a:ext>
            </a:extLst>
          </p:cNvPr>
          <p:cNvGrpSpPr/>
          <p:nvPr/>
        </p:nvGrpSpPr>
        <p:grpSpPr>
          <a:xfrm>
            <a:off x="610627" y="2911362"/>
            <a:ext cx="684000" cy="684000"/>
            <a:chOff x="-705629" y="2099655"/>
            <a:chExt cx="684000" cy="684000"/>
          </a:xfrm>
        </p:grpSpPr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8C8C1A3F-5C81-B074-072B-394EF5E040EA}"/>
                </a:ext>
              </a:extLst>
            </p:cNvPr>
            <p:cNvSpPr txBox="1"/>
            <p:nvPr/>
          </p:nvSpPr>
          <p:spPr>
            <a:xfrm>
              <a:off x="-705629" y="2099655"/>
              <a:ext cx="6840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ja-JP" altLang="en-US" sz="1100" spc="-1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戸建</a:t>
              </a:r>
              <a:endParaRPr lang="en-US" altLang="ja-JP" sz="1100" spc="-1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ct val="80000"/>
                </a:lnSpc>
              </a:pPr>
              <a:r>
                <a:rPr lang="ja-JP" altLang="en-US" sz="1100" spc="-1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住宅</a:t>
              </a:r>
            </a:p>
          </p:txBody>
        </p:sp>
        <p:sp>
          <p:nvSpPr>
            <p:cNvPr id="58" name="大かっこ 57">
              <a:extLst>
                <a:ext uri="{FF2B5EF4-FFF2-40B4-BE49-F238E27FC236}">
                  <a16:creationId xmlns:a16="http://schemas.microsoft.com/office/drawing/2014/main" id="{A3EEF017-8A7D-6F51-9386-80000AB83307}"/>
                </a:ext>
              </a:extLst>
            </p:cNvPr>
            <p:cNvSpPr/>
            <p:nvPr/>
          </p:nvSpPr>
          <p:spPr>
            <a:xfrm>
              <a:off x="-499485" y="2270235"/>
              <a:ext cx="288000" cy="280800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814E999B-3C30-F5CE-4A82-7DBE5ADC90CA}"/>
              </a:ext>
            </a:extLst>
          </p:cNvPr>
          <p:cNvGrpSpPr/>
          <p:nvPr/>
        </p:nvGrpSpPr>
        <p:grpSpPr>
          <a:xfrm>
            <a:off x="2647861" y="3202067"/>
            <a:ext cx="684000" cy="684000"/>
            <a:chOff x="-709290" y="3185285"/>
            <a:chExt cx="684000" cy="684000"/>
          </a:xfrm>
        </p:grpSpPr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237E3986-8D69-F6C7-A069-9B1BD59AA000}"/>
                </a:ext>
              </a:extLst>
            </p:cNvPr>
            <p:cNvSpPr txBox="1"/>
            <p:nvPr/>
          </p:nvSpPr>
          <p:spPr>
            <a:xfrm>
              <a:off x="-709290" y="3185285"/>
              <a:ext cx="6840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ja-JP" altLang="en-US" sz="1100" spc="-15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集合</a:t>
              </a:r>
              <a:endParaRPr lang="en-US" altLang="ja-JP" sz="1100" spc="-1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ct val="80000"/>
                </a:lnSpc>
              </a:pPr>
              <a:r>
                <a:rPr lang="ja-JP" altLang="en-US" sz="1100" spc="-15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住宅</a:t>
              </a:r>
            </a:p>
          </p:txBody>
        </p:sp>
        <p:sp>
          <p:nvSpPr>
            <p:cNvPr id="64" name="大かっこ 63">
              <a:extLst>
                <a:ext uri="{FF2B5EF4-FFF2-40B4-BE49-F238E27FC236}">
                  <a16:creationId xmlns:a16="http://schemas.microsoft.com/office/drawing/2014/main" id="{28FD5D23-4E38-70AF-4685-DD6F2D28873D}"/>
                </a:ext>
              </a:extLst>
            </p:cNvPr>
            <p:cNvSpPr/>
            <p:nvPr/>
          </p:nvSpPr>
          <p:spPr>
            <a:xfrm>
              <a:off x="-503662" y="3355929"/>
              <a:ext cx="288000" cy="280706"/>
            </a:xfrm>
            <a:prstGeom prst="bracketPai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28F16279-8B37-D17F-B29C-A93A685CE343}"/>
              </a:ext>
            </a:extLst>
          </p:cNvPr>
          <p:cNvGrpSpPr/>
          <p:nvPr/>
        </p:nvGrpSpPr>
        <p:grpSpPr>
          <a:xfrm>
            <a:off x="2651180" y="2898236"/>
            <a:ext cx="684000" cy="684000"/>
            <a:chOff x="-705629" y="2099655"/>
            <a:chExt cx="684000" cy="684000"/>
          </a:xfrm>
        </p:grpSpPr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F67EF68C-D9DE-3325-6C59-72B9C1744118}"/>
                </a:ext>
              </a:extLst>
            </p:cNvPr>
            <p:cNvSpPr txBox="1"/>
            <p:nvPr/>
          </p:nvSpPr>
          <p:spPr>
            <a:xfrm>
              <a:off x="-705629" y="2099655"/>
              <a:ext cx="6840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ja-JP" altLang="en-US" sz="1100" spc="-15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戸建</a:t>
              </a:r>
              <a:endParaRPr lang="en-US" altLang="ja-JP" sz="1100" spc="-1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ct val="80000"/>
                </a:lnSpc>
              </a:pPr>
              <a:r>
                <a:rPr lang="ja-JP" altLang="en-US" sz="1100" spc="-15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住宅</a:t>
              </a:r>
            </a:p>
          </p:txBody>
        </p:sp>
        <p:sp>
          <p:nvSpPr>
            <p:cNvPr id="67" name="大かっこ 66">
              <a:extLst>
                <a:ext uri="{FF2B5EF4-FFF2-40B4-BE49-F238E27FC236}">
                  <a16:creationId xmlns:a16="http://schemas.microsoft.com/office/drawing/2014/main" id="{F448182C-1559-7FF8-66C9-545998004B1A}"/>
                </a:ext>
              </a:extLst>
            </p:cNvPr>
            <p:cNvSpPr/>
            <p:nvPr/>
          </p:nvSpPr>
          <p:spPr>
            <a:xfrm>
              <a:off x="-499485" y="2270235"/>
              <a:ext cx="288000" cy="280800"/>
            </a:xfrm>
            <a:prstGeom prst="bracketPair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152BCB5A-2929-0781-650E-6E1DF495569C}"/>
              </a:ext>
            </a:extLst>
          </p:cNvPr>
          <p:cNvGrpSpPr/>
          <p:nvPr/>
        </p:nvGrpSpPr>
        <p:grpSpPr>
          <a:xfrm>
            <a:off x="4659464" y="3197253"/>
            <a:ext cx="684000" cy="684000"/>
            <a:chOff x="-709290" y="3185285"/>
            <a:chExt cx="684000" cy="684000"/>
          </a:xfrm>
        </p:grpSpPr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25DE2919-C583-5144-A2D9-D2C4655FA841}"/>
                </a:ext>
              </a:extLst>
            </p:cNvPr>
            <p:cNvSpPr txBox="1"/>
            <p:nvPr/>
          </p:nvSpPr>
          <p:spPr>
            <a:xfrm>
              <a:off x="-709290" y="3185285"/>
              <a:ext cx="6840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ja-JP" altLang="en-US" sz="1100" spc="-1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集合</a:t>
              </a:r>
              <a:endParaRPr lang="en-US" altLang="ja-JP" sz="1100" spc="-1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ct val="80000"/>
                </a:lnSpc>
              </a:pPr>
              <a:r>
                <a:rPr lang="ja-JP" altLang="en-US" sz="1100" spc="-1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住宅</a:t>
              </a:r>
            </a:p>
          </p:txBody>
        </p:sp>
        <p:sp>
          <p:nvSpPr>
            <p:cNvPr id="70" name="大かっこ 69">
              <a:extLst>
                <a:ext uri="{FF2B5EF4-FFF2-40B4-BE49-F238E27FC236}">
                  <a16:creationId xmlns:a16="http://schemas.microsoft.com/office/drawing/2014/main" id="{B0BA6C20-9CF8-EB1A-41E6-9671593BC87C}"/>
                </a:ext>
              </a:extLst>
            </p:cNvPr>
            <p:cNvSpPr/>
            <p:nvPr/>
          </p:nvSpPr>
          <p:spPr>
            <a:xfrm>
              <a:off x="-503662" y="3355929"/>
              <a:ext cx="288000" cy="280706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99F3AEB5-490A-A3AC-3CF0-6236AD60277E}"/>
              </a:ext>
            </a:extLst>
          </p:cNvPr>
          <p:cNvGrpSpPr/>
          <p:nvPr/>
        </p:nvGrpSpPr>
        <p:grpSpPr>
          <a:xfrm>
            <a:off x="4662783" y="2887072"/>
            <a:ext cx="684000" cy="684000"/>
            <a:chOff x="-705629" y="2099655"/>
            <a:chExt cx="684000" cy="684000"/>
          </a:xfrm>
        </p:grpSpPr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2352E007-34E1-E9B6-8349-060C51DE49FF}"/>
                </a:ext>
              </a:extLst>
            </p:cNvPr>
            <p:cNvSpPr txBox="1"/>
            <p:nvPr/>
          </p:nvSpPr>
          <p:spPr>
            <a:xfrm>
              <a:off x="-705629" y="2099655"/>
              <a:ext cx="6840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ja-JP" altLang="en-US" sz="1100" spc="-1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戸建</a:t>
              </a:r>
              <a:endParaRPr lang="en-US" altLang="ja-JP" sz="1100" spc="-1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ct val="80000"/>
                </a:lnSpc>
              </a:pPr>
              <a:r>
                <a:rPr lang="ja-JP" altLang="en-US" sz="1100" spc="-1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住宅</a:t>
              </a:r>
            </a:p>
          </p:txBody>
        </p:sp>
        <p:sp>
          <p:nvSpPr>
            <p:cNvPr id="73" name="大かっこ 72">
              <a:extLst>
                <a:ext uri="{FF2B5EF4-FFF2-40B4-BE49-F238E27FC236}">
                  <a16:creationId xmlns:a16="http://schemas.microsoft.com/office/drawing/2014/main" id="{04122E01-D7C3-DF1E-E771-847D81FCF682}"/>
                </a:ext>
              </a:extLst>
            </p:cNvPr>
            <p:cNvSpPr/>
            <p:nvPr/>
          </p:nvSpPr>
          <p:spPr>
            <a:xfrm>
              <a:off x="-499485" y="2270235"/>
              <a:ext cx="288000" cy="280800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8245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</TotalTime>
  <Words>537</Words>
  <Application>Microsoft Office PowerPoint</Application>
  <PresentationFormat>ワイド画面</PresentationFormat>
  <Paragraphs>111</Paragraphs>
  <Slides>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ＭＳ 明朝</vt:lpstr>
      <vt:lpstr>メイリオ</vt:lpstr>
      <vt:lpstr>Arial</vt:lpstr>
      <vt:lpstr>Calibri</vt:lpstr>
      <vt:lpstr>Calibri Light</vt:lpstr>
      <vt:lpstr>Office テーマ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022.野村　和央</dc:creator>
  <cp:lastModifiedBy>林 恵子</cp:lastModifiedBy>
  <cp:revision>39</cp:revision>
  <cp:lastPrinted>2024-12-10T01:48:35Z</cp:lastPrinted>
  <dcterms:created xsi:type="dcterms:W3CDTF">2017-11-16T05:11:53Z</dcterms:created>
  <dcterms:modified xsi:type="dcterms:W3CDTF">2024-12-10T01:48:56Z</dcterms:modified>
</cp:coreProperties>
</file>