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690" r:id="rId3"/>
    <p:sldId id="687" r:id="rId4"/>
    <p:sldId id="689" r:id="rId6"/>
    <p:sldId id="691"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ph" initials="3" lastIdx="1" clrIdx="0"/>
  <p:cmAuthor id="2" name="作者" initials="作" lastIdx="0" clrIdx="1"/>
  <p:cmAuthor id="3" name="Dell" initials="D" lastIdx="1" clrIdx="2"/>
  <p:cmAuthor id="4" name="3clear" initials="3" lastIdx="1" clrIdx="3"/>
  <p:cmAuthor id="5" name="ME" initials="M" lastIdx="1" clrIdx="4"/>
  <p:cmAuthor id="6" name="JIANGMEIHE" initials="J" lastIdx="1" clrIdx="5"/>
  <p:cmAuthor id="7" name="Cui K" initials="CK" lastIdx="3" clrIdx="6"/>
  <p:cmAuthor id="8" name="ADMIN" initials="A" lastIdx="1" clrIdx="7"/>
  <p:cmAuthor id="9" name="cmy" initials="哈" lastIdx="3" clrIdx="8"/>
  <p:cmAuthor id="10" name="myd88" initials="m" lastIdx="1" clrIdx="9"/>
  <p:cmAuthor id="76" name="MEIHE JIANG" initials="MJ" lastIdx="4" clrIdx="25"/>
  <p:cmAuthor id="77" name="边 翠杰" initials="边" lastIdx="2" clrIdx="26"/>
  <p:cmAuthor id="78" name="admin" initials="a" lastIdx="13" clrIdx="27"/>
  <p:cmAuthor id="0" name="weijs" initials="w" lastIdx="17" clrIdx="0"/>
  <p:cmAuthor id="12" name="liuxi" initials="l" lastIdx="6" clrIdx="11"/>
  <p:cmAuthor id="15" name="97802" initials="9" lastIdx="2" clrIdx="14"/>
  <p:cmAuthor id="19" name="Administrator" initials="A" lastIdx="3" clrIdx="18"/>
  <p:cmAuthor id="1295037452" name="❤RocknRol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C8"/>
    <a:srgbClr val="CC9900"/>
    <a:srgbClr val="FFC000"/>
    <a:srgbClr val="FAC295"/>
    <a:srgbClr val="FFFFFF"/>
    <a:srgbClr val="08B0C5"/>
    <a:srgbClr val="08BBCE"/>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7"/>
        <p:guide pos="380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commentAuthors" Target="commentAuthors.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custDataLst>
              <p:tags r:id="rId2"/>
            </p:custDataLst>
          </p:nvPr>
        </p:nvSpPr>
        <p:spPr>
          <a:xfrm>
            <a:off x="1198800" y="914400"/>
            <a:ext cx="9799200" cy="2570400"/>
          </a:xfrm>
        </p:spPr>
        <p:txBody>
          <a:bodyPr lIns="90000" tIns="46800" rIns="90000" bIns="46800" anchor="b" anchorCtr="false">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true"/>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dirty="0"/>
          </a:p>
        </p:txBody>
      </p:sp>
      <p:sp>
        <p:nvSpPr>
          <p:cNvPr id="18" name="灯片编号占位符 17"/>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true"/>
          </p:cNvSpPr>
          <p:nvPr>
            <p:ph type="title" hasCustomPrompt="true"/>
            <p:custDataLst>
              <p:tags r:id="rId5"/>
            </p:custDataLst>
          </p:nvPr>
        </p:nvSpPr>
        <p:spPr>
          <a:xfrm>
            <a:off x="1198800" y="2484000"/>
            <a:ext cx="9799200" cy="1018800"/>
          </a:xfrm>
        </p:spPr>
        <p:txBody>
          <a:bodyPr vert="horz" lIns="90000" tIns="46800" rIns="90000" bIns="46800" rtlCol="0" anchor="t" anchorCtr="false">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true"/>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内容占位符 2"/>
          <p:cNvSpPr>
            <a:spLocks noGrp="true"/>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hasCustomPrompt="true"/>
            <p:custDataLst>
              <p:tags r:id="rId2"/>
            </p:custDataLst>
          </p:nvPr>
        </p:nvSpPr>
        <p:spPr>
          <a:xfrm>
            <a:off x="1990800" y="3848400"/>
            <a:ext cx="7768800" cy="766800"/>
          </a:xfrm>
        </p:spPr>
        <p:txBody>
          <a:bodyPr lIns="90000" tIns="46800" rIns="90000" bIns="46800" anchor="b" anchorCtr="false">
            <a:normAutofit/>
          </a:bodyPr>
          <a:lstStyle>
            <a:lvl1pPr>
              <a:defRPr sz="4400"/>
            </a:lvl1pPr>
          </a:lstStyle>
          <a:p>
            <a:r>
              <a:rPr lang="zh-CN" altLang="en-US" dirty="0"/>
              <a:t>单击此处编辑标题</a:t>
            </a:r>
            <a:endParaRPr lang="zh-CN" altLang="en-US" dirty="0"/>
          </a:p>
        </p:txBody>
      </p:sp>
      <p:sp>
        <p:nvSpPr>
          <p:cNvPr id="3" name="文本占位符 2"/>
          <p:cNvSpPr>
            <a:spLocks noGrp="true"/>
          </p:cNvSpPr>
          <p:nvPr>
            <p:ph type="body" idx="1" hasCustomPrompt="true"/>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内容占位符 2"/>
          <p:cNvSpPr>
            <a:spLocks noGrp="true"/>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6"/>
            </p:custDataLst>
          </p:nvPr>
        </p:nvSpPr>
        <p:spPr/>
        <p:txBody>
          <a:bodyPr/>
          <a:lstStyle/>
          <a:p>
            <a:endParaRPr lang="zh-CN" altLang="en-US"/>
          </a:p>
        </p:txBody>
      </p:sp>
      <p:sp>
        <p:nvSpPr>
          <p:cNvPr id="7" name="灯片编号占位符 6"/>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文本占位符 2"/>
          <p:cNvSpPr>
            <a:spLocks noGrp="true"/>
          </p:cNvSpPr>
          <p:nvPr>
            <p:ph type="body" idx="1" hasCustomPrompt="true"/>
            <p:custDataLst>
              <p:tags r:id="rId3"/>
            </p:custDataLst>
          </p:nvPr>
        </p:nvSpPr>
        <p:spPr>
          <a:xfrm>
            <a:off x="608400" y="1429200"/>
            <a:ext cx="5342400" cy="381600"/>
          </a:xfrm>
        </p:spPr>
        <p:txBody>
          <a:bodyPr lIns="101600" tIns="38100" rIns="76200" bIns="3810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hasCustomPrompt="true"/>
            <p:custDataLst>
              <p:tags r:id="rId5"/>
            </p:custDataLst>
          </p:nvPr>
        </p:nvSpPr>
        <p:spPr>
          <a:xfrm>
            <a:off x="6235750" y="1421729"/>
            <a:ext cx="5342400" cy="381600"/>
          </a:xfrm>
        </p:spPr>
        <p:txBody>
          <a:bodyPr vert="horz" lIns="101600" tIns="38100" rIns="76200" bIns="38100" rtlCol="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true"/>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true"/>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smtClean="0"/>
              <a:t>单击此处编辑母版标题样式</a:t>
            </a:r>
            <a:endParaRPr lang="zh-CN" altLang="en-US"/>
          </a:p>
        </p:txBody>
      </p:sp>
      <p:sp>
        <p:nvSpPr>
          <p:cNvPr id="3" name="日期占位符 2"/>
          <p:cNvSpPr>
            <a:spLocks noGrp="true"/>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4"/>
            </p:custDataLst>
          </p:nvPr>
        </p:nvSpPr>
        <p:spPr/>
        <p:txBody>
          <a:bodyPr/>
          <a:lstStyle/>
          <a:p>
            <a:endParaRPr lang="zh-CN" altLang="en-US"/>
          </a:p>
        </p:txBody>
      </p:sp>
      <p:sp>
        <p:nvSpPr>
          <p:cNvPr id="5" name="灯片编号占位符 4"/>
          <p:cNvSpPr>
            <a:spLocks noGrp="true"/>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true"/>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true"/>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true"/>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5"/>
            </p:custDataLst>
          </p:nvPr>
        </p:nvSpPr>
        <p:spPr/>
        <p:txBody>
          <a:bodyPr/>
          <a:lstStyle/>
          <a:p>
            <a:endParaRPr lang="zh-CN" altLang="en-US" dirty="0"/>
          </a:p>
        </p:txBody>
      </p:sp>
      <p:sp>
        <p:nvSpPr>
          <p:cNvPr id="7" name="灯片编号占位符 6"/>
          <p:cNvSpPr>
            <a:spLocks noGrp="true"/>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true"/>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hasCustomPrompt="true"/>
            <p:custDataLst>
              <p:tags r:id="rId2"/>
            </p:custDataLst>
          </p:nvPr>
        </p:nvSpPr>
        <p:spPr>
          <a:xfrm>
            <a:off x="10234800" y="914400"/>
            <a:ext cx="1044000" cy="5029200"/>
          </a:xfrm>
        </p:spPr>
        <p:txBody>
          <a:bodyPr vert="eaVert" lIns="90000" tIns="46800" rIns="90000" bIns="46800" rtlCol="0" anchor="ctr" anchorCtr="false">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true"/>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false">
            <a:norm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6.xml"/><Relationship Id="rId6" Type="http://schemas.openxmlformats.org/officeDocument/2006/relationships/image" Target="../media/image2.png"/><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png"/><Relationship Id="rId1" Type="http://schemas.openxmlformats.org/officeDocument/2006/relationships/tags" Target="../tags/tag62.xml"/></Relationships>
</file>

<file path=ppt/slides/_rels/slide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tags" Target="../tags/tag75.xml"/><Relationship Id="rId10" Type="http://schemas.openxmlformats.org/officeDocument/2006/relationships/image" Target="../media/image4.png"/><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image" Target="../media/image6.jpeg"/><Relationship Id="rId7" Type="http://schemas.openxmlformats.org/officeDocument/2006/relationships/image" Target="../media/image5.jpeg"/><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86.xml"/><Relationship Id="rId2" Type="http://schemas.openxmlformats.org/officeDocument/2006/relationships/image" Target="../media/image1.png"/><Relationship Id="rId1" Type="http://schemas.openxmlformats.org/officeDocument/2006/relationships/tags" Target="../tags/tag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true"/>
          </p:cNvPicPr>
          <p:nvPr>
            <p:custDataLst>
              <p:tags r:id="rId1"/>
            </p:custDataLst>
          </p:nvPr>
        </p:nvPicPr>
        <p:blipFill>
          <a:blip r:embed="rId2">
            <a:alphaModFix amt="40000"/>
          </a:blip>
          <a:srcRect l="6854" t="4278" r="5819" b="4519"/>
          <a:stretch>
            <a:fillRect/>
          </a:stretch>
        </p:blipFill>
        <p:spPr>
          <a:xfrm>
            <a:off x="0" y="0"/>
            <a:ext cx="12192000" cy="6857365"/>
          </a:xfrm>
          <a:prstGeom prst="rect">
            <a:avLst/>
          </a:prstGeom>
        </p:spPr>
      </p:pic>
      <p:sp>
        <p:nvSpPr>
          <p:cNvPr id="4" name="任意多边形"/>
          <p:cNvSpPr/>
          <p:nvPr>
            <p:custDataLst>
              <p:tags r:id="rId3"/>
            </p:custDataLst>
          </p:nvPr>
        </p:nvSpPr>
        <p:spPr>
          <a:xfrm>
            <a:off x="0" y="1884680"/>
            <a:ext cx="12192000" cy="3877945"/>
          </a:xfrm>
          <a:prstGeom prst="parallelogram">
            <a:avLst>
              <a:gd name="adj" fmla="val 0"/>
            </a:avLst>
          </a:prstGeom>
          <a:solidFill>
            <a:srgbClr val="0072C8"/>
          </a:solidFill>
          <a:ln>
            <a:noFill/>
          </a:ln>
        </p:spPr>
        <p:style>
          <a:lnRef idx="2">
            <a:srgbClr val="1173CD">
              <a:shade val="50000"/>
            </a:srgbClr>
          </a:lnRef>
          <a:fillRef idx="1">
            <a:srgbClr val="1173CD"/>
          </a:fillRef>
          <a:effectRef idx="0">
            <a:srgbClr val="1173CD"/>
          </a:effectRef>
          <a:fontRef idx="minor">
            <a:sysClr val="window" lastClr="FFFFFF"/>
          </a:fontRef>
        </p:style>
        <p:txBody>
          <a:bodyPr rtlCol="0" anchor="ctr"/>
          <a:lstStyle/>
          <a:p>
            <a:pPr algn="ctr"/>
            <a:endParaRPr lang="zh-CN" altLang="en-US"/>
          </a:p>
        </p:txBody>
      </p:sp>
      <p:sp>
        <p:nvSpPr>
          <p:cNvPr id="8" name="标题"/>
          <p:cNvSpPr txBox="true"/>
          <p:nvPr>
            <p:custDataLst>
              <p:tags r:id="rId4"/>
            </p:custDataLst>
          </p:nvPr>
        </p:nvSpPr>
        <p:spPr>
          <a:xfrm>
            <a:off x="591385" y="2520266"/>
            <a:ext cx="10796270" cy="2306955"/>
          </a:xfrm>
          <a:prstGeom prst="rect">
            <a:avLst/>
          </a:prstGeom>
          <a:noFill/>
          <a:effectLst/>
        </p:spPr>
        <p:txBody>
          <a:bodyPr wrap="square" rtlCol="0" anchor="ctr">
            <a:spAutoFit/>
          </a:bodyPr>
          <a:lstStyle/>
          <a:p>
            <a:pPr algn="ctr">
              <a:lnSpc>
                <a:spcPct val="150000"/>
              </a:lnSpc>
              <a:defRPr/>
            </a:pPr>
            <a:r>
              <a:rPr sz="48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Key Measures for Shenyang </a:t>
            </a:r>
            <a:endParaRPr sz="48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ctr">
              <a:lnSpc>
                <a:spcPct val="150000"/>
              </a:lnSpc>
              <a:defRPr/>
            </a:pPr>
            <a:r>
              <a:rPr sz="48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Municipal PM 2.5 Control</a:t>
            </a:r>
            <a:endParaRPr sz="48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3" name="图片 12"/>
          <p:cNvPicPr>
            <a:picLocks noChangeAspect="true"/>
          </p:cNvPicPr>
          <p:nvPr>
            <p:custDataLst>
              <p:tags r:id="rId5"/>
            </p:custDataLst>
          </p:nvPr>
        </p:nvPicPr>
        <p:blipFill>
          <a:blip r:embed="rId6"/>
          <a:stretch>
            <a:fillRect/>
          </a:stretch>
        </p:blipFill>
        <p:spPr>
          <a:xfrm>
            <a:off x="0" y="0"/>
            <a:ext cx="3164840" cy="84709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8" grpId="0"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平行四边形 4"/>
          <p:cNvSpPr/>
          <p:nvPr>
            <p:custDataLst>
              <p:tags r:id="rId1"/>
            </p:custDataLst>
          </p:nvPr>
        </p:nvSpPr>
        <p:spPr>
          <a:xfrm>
            <a:off x="185420" y="150495"/>
            <a:ext cx="894080" cy="772795"/>
          </a:xfrm>
          <a:prstGeom prst="parallelogram">
            <a:avLst>
              <a:gd name="adj" fmla="val 37500"/>
            </a:avLst>
          </a:prstGeom>
          <a:solidFill>
            <a:srgbClr val="08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平行四边形 6"/>
          <p:cNvSpPr/>
          <p:nvPr>
            <p:custDataLst>
              <p:tags r:id="rId2"/>
            </p:custDataLst>
          </p:nvPr>
        </p:nvSpPr>
        <p:spPr>
          <a:xfrm>
            <a:off x="899795" y="150495"/>
            <a:ext cx="11111865" cy="772160"/>
          </a:xfrm>
          <a:prstGeom prst="parallelogram">
            <a:avLst>
              <a:gd name="adj" fmla="val 37500"/>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b="1">
                <a:latin typeface="Times New Roman" panose="02020603050405020304" pitchFamily="18" charset="0"/>
                <a:cs typeface="Times New Roman" panose="02020603050405020304" pitchFamily="18" charset="0"/>
                <a:sym typeface="+mn-ea"/>
              </a:rPr>
              <a:t>Key Measures for Shenyang Municipal PM 2.5</a:t>
            </a:r>
            <a:r>
              <a:rPr lang="en-US" altLang="zh-CN" sz="2800" b="1">
                <a:latin typeface="Times New Roman" panose="02020603050405020304" pitchFamily="18" charset="0"/>
                <a:cs typeface="Times New Roman" panose="02020603050405020304" pitchFamily="18" charset="0"/>
                <a:sym typeface="+mn-ea"/>
              </a:rPr>
              <a:t> Control </a:t>
            </a:r>
            <a:endParaRPr lang="zh-CN" altLang="en-US" sz="2800" b="1">
              <a:latin typeface="Times New Roman" panose="02020603050405020304" pitchFamily="18" charset="0"/>
              <a:cs typeface="Times New Roman" panose="02020603050405020304" pitchFamily="18" charset="0"/>
            </a:endParaRPr>
          </a:p>
        </p:txBody>
      </p:sp>
      <p:sp>
        <p:nvSpPr>
          <p:cNvPr id="9" name="圆角矩形 8"/>
          <p:cNvSpPr/>
          <p:nvPr>
            <p:custDataLst>
              <p:tags r:id="rId3"/>
            </p:custDataLst>
          </p:nvPr>
        </p:nvSpPr>
        <p:spPr>
          <a:xfrm>
            <a:off x="876300" y="1420495"/>
            <a:ext cx="7670165" cy="2244725"/>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false" anchor="ctr" anchorCtr="false" forceAA="false" compatLnSpc="true">
            <a:noAutofit/>
          </a:bodyPr>
          <a:p>
            <a:pPr lvl="0" algn="ctr">
              <a:buClrTx/>
              <a:buSzTx/>
              <a:buFontTx/>
            </a:pPr>
            <a:endParaRPr lang="zh-CN" altLang="en-US" sz="1600">
              <a:sym typeface="+mn-ea"/>
            </a:endParaRPr>
          </a:p>
        </p:txBody>
      </p:sp>
      <p:sp>
        <p:nvSpPr>
          <p:cNvPr id="36" name="圆角矩形 35"/>
          <p:cNvSpPr/>
          <p:nvPr>
            <p:custDataLst>
              <p:tags r:id="rId4"/>
            </p:custDataLst>
          </p:nvPr>
        </p:nvSpPr>
        <p:spPr>
          <a:xfrm>
            <a:off x="185420" y="1619885"/>
            <a:ext cx="2123440" cy="1937385"/>
          </a:xfrm>
          <a:prstGeom prst="roundRect">
            <a:avLst>
              <a:gd name="adj" fmla="val 14111"/>
            </a:avLst>
          </a:prstGeom>
          <a:solidFill>
            <a:srgbClr val="0072C8"/>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lvl="0" algn="ctr">
              <a:spcBef>
                <a:spcPct val="0"/>
              </a:spcBef>
              <a:spcAft>
                <a:spcPct val="0"/>
              </a:spcAft>
            </a:pPr>
            <a:r>
              <a:rPr lang="zh-CN" altLang="en-US" sz="2000" b="1">
                <a:solidFill>
                  <a:schemeClr val="lt1">
                    <a:lumMod val="100000"/>
                  </a:schemeClr>
                </a:solidFill>
                <a:latin typeface="+mn-ea"/>
                <a:cs typeface="+mn-ea"/>
                <a:sym typeface="+mn-ea"/>
              </a:rPr>
              <a:t>Deepen Pollution Control of Coal-fired Boilers</a:t>
            </a:r>
            <a:endParaRPr lang="zh-CN" altLang="en-US" sz="2000" b="1">
              <a:solidFill>
                <a:schemeClr val="lt1">
                  <a:lumMod val="100000"/>
                </a:schemeClr>
              </a:solidFill>
              <a:latin typeface="+mn-ea"/>
              <a:cs typeface="+mn-ea"/>
              <a:sym typeface="+mn-ea"/>
            </a:endParaRPr>
          </a:p>
        </p:txBody>
      </p:sp>
      <p:sp>
        <p:nvSpPr>
          <p:cNvPr id="10" name="矩形 9"/>
          <p:cNvSpPr/>
          <p:nvPr>
            <p:custDataLst>
              <p:tags r:id="rId5"/>
            </p:custDataLst>
          </p:nvPr>
        </p:nvSpPr>
        <p:spPr>
          <a:xfrm>
            <a:off x="2499995" y="1421765"/>
            <a:ext cx="6325235" cy="246189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en-US" altLang="zh-CN" sz="1200">
                <a:solidFill>
                  <a:schemeClr val="tx1">
                    <a:lumMod val="85000"/>
                    <a:lumOff val="15000"/>
                  </a:schemeClr>
                </a:solidFill>
                <a:latin typeface="+mn-ea"/>
                <a:cs typeface="+mn-ea"/>
              </a:rPr>
              <a:t>First, implement ultra-low emission transformation of large coal-fired boilers and continuously track the flue gas emissions of coal-fired boilers with the heating capacity of more than 10,000t/h that already have ultra-low emission capacity as well as that will complete ultra-low emission transformation. Second, promote the work of "clearance and classified treatment" of small coal-fired boilers. Dynamically update the list of existing small coal-fired boilers and overhaul the problems of resurgence. Reexamine more than 580 small boilers that have completed the rectification to strictly prevent the problem of resurgence and unauthorized construction.</a:t>
            </a:r>
            <a:endParaRPr lang="en-US" altLang="zh-CN" sz="1200">
              <a:solidFill>
                <a:schemeClr val="tx1">
                  <a:lumMod val="85000"/>
                  <a:lumOff val="15000"/>
                </a:schemeClr>
              </a:solidFill>
              <a:latin typeface="+mn-ea"/>
              <a:cs typeface="+mn-ea"/>
            </a:endParaRPr>
          </a:p>
        </p:txBody>
      </p:sp>
      <p:sp>
        <p:nvSpPr>
          <p:cNvPr id="3" name="圆角矩形 2"/>
          <p:cNvSpPr/>
          <p:nvPr>
            <p:custDataLst>
              <p:tags r:id="rId6"/>
            </p:custDataLst>
          </p:nvPr>
        </p:nvSpPr>
        <p:spPr>
          <a:xfrm>
            <a:off x="876300" y="4084320"/>
            <a:ext cx="8046720" cy="2150745"/>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false" anchor="ctr" anchorCtr="false" forceAA="false" compatLnSpc="true">
            <a:noAutofit/>
          </a:bodyPr>
          <a:p>
            <a:pPr lvl="0" algn="ctr">
              <a:buClrTx/>
              <a:buSzTx/>
              <a:buFontTx/>
            </a:pPr>
            <a:endParaRPr lang="zh-CN" altLang="en-US" sz="1600">
              <a:sym typeface="+mn-ea"/>
            </a:endParaRPr>
          </a:p>
        </p:txBody>
      </p:sp>
      <p:sp>
        <p:nvSpPr>
          <p:cNvPr id="13" name="圆角矩形 35"/>
          <p:cNvSpPr/>
          <p:nvPr>
            <p:custDataLst>
              <p:tags r:id="rId7"/>
            </p:custDataLst>
          </p:nvPr>
        </p:nvSpPr>
        <p:spPr>
          <a:xfrm>
            <a:off x="185420" y="4084320"/>
            <a:ext cx="2122805" cy="2224405"/>
          </a:xfrm>
          <a:prstGeom prst="roundRect">
            <a:avLst>
              <a:gd name="adj" fmla="val 14111"/>
            </a:avLst>
          </a:prstGeom>
          <a:solidFill>
            <a:srgbClr val="0072C8"/>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lvl="0" algn="ctr">
              <a:spcBef>
                <a:spcPct val="0"/>
              </a:spcBef>
              <a:spcAft>
                <a:spcPct val="0"/>
              </a:spcAft>
            </a:pPr>
            <a:r>
              <a:rPr lang="zh-CN" altLang="en-US" sz="2000" b="1">
                <a:solidFill>
                  <a:schemeClr val="lt1">
                    <a:lumMod val="100000"/>
                  </a:schemeClr>
                </a:solidFill>
                <a:latin typeface="+mn-ea"/>
                <a:cs typeface="+mn-ea"/>
                <a:sym typeface="+mn-ea"/>
              </a:rPr>
              <a:t>Strengthen Low-rise Non-point Sources in Village Pollution Control</a:t>
            </a:r>
            <a:endParaRPr lang="zh-CN" altLang="en-US" sz="2000" b="1">
              <a:solidFill>
                <a:schemeClr val="lt1">
                  <a:lumMod val="100000"/>
                </a:schemeClr>
              </a:solidFill>
              <a:latin typeface="+mn-ea"/>
              <a:cs typeface="+mn-ea"/>
              <a:sym typeface="+mn-ea"/>
            </a:endParaRPr>
          </a:p>
        </p:txBody>
      </p:sp>
      <p:sp>
        <p:nvSpPr>
          <p:cNvPr id="14" name="矩形 13"/>
          <p:cNvSpPr/>
          <p:nvPr>
            <p:custDataLst>
              <p:tags r:id="rId8"/>
            </p:custDataLst>
          </p:nvPr>
        </p:nvSpPr>
        <p:spPr>
          <a:xfrm>
            <a:off x="2500630" y="4084955"/>
            <a:ext cx="6328410" cy="2150110"/>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altLang="en-US" sz="1200" b="1">
                <a:solidFill>
                  <a:schemeClr val="tx1">
                    <a:lumMod val="85000"/>
                    <a:lumOff val="15000"/>
                  </a:schemeClr>
                </a:solidFill>
                <a:latin typeface="+mn-ea"/>
                <a:cs typeface="+mn-ea"/>
              </a:rPr>
              <a:t>We vigorously promoted the renovation of clean villages, expanded the original 33 key villages to 150, and formulated household by household renovation measures. The implementation of measures have been sped up to 10,233 households that were clearly identified to carry out the transformation of coal to clean energy while temporary transitional measures have been given priority to more than 15,000 households that weren't identified of remediation measures. We will strengthen supervision and inspection, crack down on illegal sales of bulk coal, and strictly prohibit the burning of highly polluting fuels.</a:t>
            </a:r>
            <a:endParaRPr lang="zh-CN" altLang="en-US" sz="1200" b="1">
              <a:solidFill>
                <a:schemeClr val="tx1">
                  <a:lumMod val="85000"/>
                  <a:lumOff val="15000"/>
                </a:schemeClr>
              </a:solidFill>
              <a:latin typeface="+mn-ea"/>
              <a:cs typeface="+mn-ea"/>
            </a:endParaRPr>
          </a:p>
        </p:txBody>
      </p:sp>
      <p:pic>
        <p:nvPicPr>
          <p:cNvPr id="100" name="图片 99"/>
          <p:cNvPicPr>
            <a:picLocks noChangeAspect="true"/>
          </p:cNvPicPr>
          <p:nvPr/>
        </p:nvPicPr>
        <p:blipFill>
          <a:blip r:embed="rId9"/>
          <a:stretch>
            <a:fillRect/>
          </a:stretch>
        </p:blipFill>
        <p:spPr>
          <a:xfrm>
            <a:off x="9009380" y="1506855"/>
            <a:ext cx="2880000" cy="2160000"/>
          </a:xfrm>
          <a:prstGeom prst="round2DiagRect">
            <a:avLst/>
          </a:prstGeom>
          <a:noFill/>
          <a:ln w="9525">
            <a:noFill/>
          </a:ln>
        </p:spPr>
      </p:pic>
      <p:pic>
        <p:nvPicPr>
          <p:cNvPr id="8" name="图片 7"/>
          <p:cNvPicPr>
            <a:picLocks noChangeAspect="true"/>
          </p:cNvPicPr>
          <p:nvPr/>
        </p:nvPicPr>
        <p:blipFill>
          <a:blip r:embed="rId10"/>
          <a:srcRect b="353"/>
          <a:stretch>
            <a:fillRect/>
          </a:stretch>
        </p:blipFill>
        <p:spPr>
          <a:xfrm>
            <a:off x="9004935" y="4084320"/>
            <a:ext cx="2879725" cy="2160000"/>
          </a:xfrm>
          <a:prstGeom prst="round2DiagRect">
            <a:avLst/>
          </a:prstGeom>
        </p:spPr>
      </p:pic>
    </p:spTree>
    <p:custDataLst>
      <p:tags r:id="rId1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平行四边形 4"/>
          <p:cNvSpPr/>
          <p:nvPr>
            <p:custDataLst>
              <p:tags r:id="rId1"/>
            </p:custDataLst>
          </p:nvPr>
        </p:nvSpPr>
        <p:spPr>
          <a:xfrm>
            <a:off x="185420" y="150495"/>
            <a:ext cx="894080" cy="772795"/>
          </a:xfrm>
          <a:prstGeom prst="parallelogram">
            <a:avLst>
              <a:gd name="adj" fmla="val 37500"/>
            </a:avLst>
          </a:prstGeom>
          <a:solidFill>
            <a:srgbClr val="08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平行四边形 6"/>
          <p:cNvSpPr/>
          <p:nvPr>
            <p:custDataLst>
              <p:tags r:id="rId2"/>
            </p:custDataLst>
          </p:nvPr>
        </p:nvSpPr>
        <p:spPr>
          <a:xfrm>
            <a:off x="899795" y="150495"/>
            <a:ext cx="11111865" cy="772160"/>
          </a:xfrm>
          <a:prstGeom prst="parallelogram">
            <a:avLst>
              <a:gd name="adj" fmla="val 37500"/>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b="1">
                <a:latin typeface="Times New Roman" panose="02020603050405020304" pitchFamily="18" charset="0"/>
                <a:cs typeface="Times New Roman" panose="02020603050405020304" pitchFamily="18" charset="0"/>
              </a:rPr>
              <a:t>Key Measures for Shenyang Municipal PM 2.5</a:t>
            </a:r>
            <a:r>
              <a:rPr lang="en-US" altLang="zh-CN" sz="2800" b="1">
                <a:latin typeface="Times New Roman" panose="02020603050405020304" pitchFamily="18" charset="0"/>
                <a:cs typeface="Times New Roman" panose="02020603050405020304" pitchFamily="18" charset="0"/>
              </a:rPr>
              <a:t> Control </a:t>
            </a:r>
            <a:r>
              <a:rPr lang="en-US" altLang="zh-CN" sz="3000" b="1">
                <a:latin typeface="Times New Roman" panose="02020603050405020304" pitchFamily="18" charset="0"/>
                <a:cs typeface="Times New Roman" panose="02020603050405020304" pitchFamily="18" charset="0"/>
              </a:rPr>
              <a:t> </a:t>
            </a:r>
            <a:r>
              <a:rPr lang="zh-CN" altLang="en-US" sz="3000" b="1">
                <a:latin typeface="Times New Roman" panose="02020603050405020304" pitchFamily="18" charset="0"/>
                <a:cs typeface="Times New Roman" panose="02020603050405020304" pitchFamily="18" charset="0"/>
              </a:rPr>
              <a:t> </a:t>
            </a:r>
            <a:endParaRPr lang="zh-CN" altLang="en-US" sz="3000" b="1">
              <a:latin typeface="Times New Roman" panose="02020603050405020304" pitchFamily="18" charset="0"/>
              <a:cs typeface="Times New Roman" panose="02020603050405020304" pitchFamily="18" charset="0"/>
            </a:endParaRPr>
          </a:p>
        </p:txBody>
      </p:sp>
      <p:sp>
        <p:nvSpPr>
          <p:cNvPr id="9" name="圆角矩形 8"/>
          <p:cNvSpPr/>
          <p:nvPr>
            <p:custDataLst>
              <p:tags r:id="rId3"/>
            </p:custDataLst>
          </p:nvPr>
        </p:nvSpPr>
        <p:spPr>
          <a:xfrm>
            <a:off x="876300" y="1443355"/>
            <a:ext cx="7670165" cy="1874520"/>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false" anchor="ctr" anchorCtr="false" forceAA="false" compatLnSpc="true">
            <a:noAutofit/>
          </a:bodyPr>
          <a:p>
            <a:pPr lvl="0" algn="ctr">
              <a:buClrTx/>
              <a:buSzTx/>
              <a:buFontTx/>
            </a:pPr>
            <a:endParaRPr lang="zh-CN" altLang="en-US" sz="1600">
              <a:sym typeface="+mn-ea"/>
            </a:endParaRPr>
          </a:p>
        </p:txBody>
      </p:sp>
      <p:sp>
        <p:nvSpPr>
          <p:cNvPr id="10" name="矩形 9"/>
          <p:cNvSpPr/>
          <p:nvPr>
            <p:custDataLst>
              <p:tags r:id="rId4"/>
            </p:custDataLst>
          </p:nvPr>
        </p:nvSpPr>
        <p:spPr>
          <a:xfrm>
            <a:off x="2500630" y="1443990"/>
            <a:ext cx="6350000" cy="2065020"/>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altLang="en-US" sz="1200" b="1">
                <a:solidFill>
                  <a:schemeClr val="tx1">
                    <a:lumMod val="85000"/>
                    <a:lumOff val="15000"/>
                  </a:schemeClr>
                </a:solidFill>
                <a:latin typeface="+mn-ea"/>
                <a:cs typeface="+mn-ea"/>
              </a:rPr>
              <a:t>We will continue to cancel the operation qualification of diesel vehicles of and below the China National Standard 3(CN-3). On the basis of putting 8000 unqualified vehicles going off use, maximize the elimination quantity to ensure that all elimination work is completed by the end of 2025. Strengthen joint law enforcement inspections in low-emission zones, and conduct spot checks on centralized parking sites for heavy diesel and gas trucks, and basically eliminate the phenomenon of vehicles with high emissions and exceeding standards illegally going on the road.</a:t>
            </a:r>
            <a:endParaRPr lang="zh-CN" altLang="en-US" sz="1200" b="1">
              <a:solidFill>
                <a:schemeClr val="tx1">
                  <a:lumMod val="85000"/>
                  <a:lumOff val="15000"/>
                </a:schemeClr>
              </a:solidFill>
              <a:latin typeface="+mn-ea"/>
              <a:cs typeface="+mn-ea"/>
            </a:endParaRPr>
          </a:p>
        </p:txBody>
      </p:sp>
      <p:sp>
        <p:nvSpPr>
          <p:cNvPr id="3" name="圆角矩形 2"/>
          <p:cNvSpPr/>
          <p:nvPr>
            <p:custDataLst>
              <p:tags r:id="rId5"/>
            </p:custDataLst>
          </p:nvPr>
        </p:nvSpPr>
        <p:spPr>
          <a:xfrm>
            <a:off x="876300" y="3666490"/>
            <a:ext cx="8046720" cy="2835910"/>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false" anchor="ctr" anchorCtr="false" forceAA="false" compatLnSpc="true">
            <a:noAutofit/>
          </a:bodyPr>
          <a:p>
            <a:pPr lvl="0" algn="ctr">
              <a:buClrTx/>
              <a:buSzTx/>
              <a:buFontTx/>
            </a:pPr>
            <a:endParaRPr lang="zh-CN" altLang="en-US" sz="1600">
              <a:sym typeface="+mn-ea"/>
            </a:endParaRPr>
          </a:p>
        </p:txBody>
      </p:sp>
      <p:sp>
        <p:nvSpPr>
          <p:cNvPr id="14" name="矩形 13"/>
          <p:cNvSpPr/>
          <p:nvPr>
            <p:custDataLst>
              <p:tags r:id="rId6"/>
            </p:custDataLst>
          </p:nvPr>
        </p:nvSpPr>
        <p:spPr>
          <a:xfrm>
            <a:off x="2500630" y="3666490"/>
            <a:ext cx="6341110" cy="2836545"/>
          </a:xfrm>
          <a:prstGeom prst="rect">
            <a:avLst/>
          </a:prstGeom>
          <a:noFill/>
        </p:spPr>
        <p:txBody>
          <a:bodyPr wrap="square" lIns="0" tIns="0" rIns="0" bIns="0" rtlCol="0" anchor="ctr" anchorCtr="false">
            <a:noAutofit/>
          </a:bodyPr>
          <a:p>
            <a:pPr algn="just" fontAlgn="b">
              <a:lnSpc>
                <a:spcPct val="150000"/>
              </a:lnSpc>
              <a:spcBef>
                <a:spcPct val="0"/>
              </a:spcBef>
              <a:spcAft>
                <a:spcPct val="0"/>
              </a:spcAft>
            </a:pPr>
            <a:r>
              <a:rPr lang="zh-CN" altLang="en-US" sz="1200" b="1">
                <a:solidFill>
                  <a:schemeClr val="tx1">
                    <a:lumMod val="85000"/>
                    <a:lumOff val="15000"/>
                  </a:schemeClr>
                </a:solidFill>
                <a:latin typeface="+mn-ea"/>
                <a:cs typeface="+mn-ea"/>
              </a:rPr>
              <a:t>First, constantly strengthen the supervision of dust sources such as construction sites, municipal engineering projects, urban roads, three types of debris(namely firewood pile, garbage pile and debris pile). Strictly require the implementation of various dust control measures, and constantly improve the refined, scientific and standardized management work. Second, refined management of all kinds of catering fumes, strengthen investigation and rectification, ensure the stable and effective operation of lampblack purification facilities. Carry out regular inspection and supervision to eliminate the phenomenon of open-air barbecue, realizing dynamic zero-case policy. Third, strengthen regional joint prevention and control, share information with surrounding cities, predict in advance, and carry out joint control; do joint prevention and control of adjacent areas of the city, and carry out simultaneous investigation with upwind areas to reduce the transmission impact.</a:t>
            </a:r>
            <a:endParaRPr lang="zh-CN" altLang="en-US" sz="1200" b="1">
              <a:solidFill>
                <a:schemeClr val="tx1">
                  <a:lumMod val="85000"/>
                  <a:lumOff val="15000"/>
                </a:schemeClr>
              </a:solidFill>
              <a:latin typeface="+mn-ea"/>
              <a:cs typeface="+mn-ea"/>
            </a:endParaRPr>
          </a:p>
        </p:txBody>
      </p:sp>
      <p:pic>
        <p:nvPicPr>
          <p:cNvPr id="102" name="图片 101"/>
          <p:cNvPicPr>
            <a:picLocks noChangeAspect="true"/>
          </p:cNvPicPr>
          <p:nvPr/>
        </p:nvPicPr>
        <p:blipFill>
          <a:blip r:embed="rId7"/>
          <a:stretch>
            <a:fillRect/>
          </a:stretch>
        </p:blipFill>
        <p:spPr>
          <a:xfrm>
            <a:off x="9042401" y="1337691"/>
            <a:ext cx="2880000" cy="1980000"/>
          </a:xfrm>
          <a:prstGeom prst="round2DiagRect">
            <a:avLst/>
          </a:prstGeom>
          <a:noFill/>
          <a:ln w="9525">
            <a:noFill/>
          </a:ln>
        </p:spPr>
      </p:pic>
      <p:pic>
        <p:nvPicPr>
          <p:cNvPr id="103" name="图片 102"/>
          <p:cNvPicPr>
            <a:picLocks noChangeAspect="true"/>
          </p:cNvPicPr>
          <p:nvPr/>
        </p:nvPicPr>
        <p:blipFill>
          <a:blip r:embed="rId8"/>
          <a:stretch>
            <a:fillRect/>
          </a:stretch>
        </p:blipFill>
        <p:spPr>
          <a:xfrm>
            <a:off x="9034145" y="4025900"/>
            <a:ext cx="2880000" cy="1980000"/>
          </a:xfrm>
          <a:prstGeom prst="round2DiagRect">
            <a:avLst/>
          </a:prstGeom>
          <a:noFill/>
          <a:ln w="9525">
            <a:noFill/>
          </a:ln>
        </p:spPr>
      </p:pic>
      <p:sp>
        <p:nvSpPr>
          <p:cNvPr id="4" name="圆角矩形 3"/>
          <p:cNvSpPr/>
          <p:nvPr>
            <p:custDataLst>
              <p:tags r:id="rId9"/>
            </p:custDataLst>
          </p:nvPr>
        </p:nvSpPr>
        <p:spPr>
          <a:xfrm>
            <a:off x="185420" y="1534795"/>
            <a:ext cx="2123440" cy="1737360"/>
          </a:xfrm>
          <a:prstGeom prst="roundRect">
            <a:avLst>
              <a:gd name="adj" fmla="val 14111"/>
            </a:avLst>
          </a:prstGeom>
          <a:solidFill>
            <a:srgbClr val="0072C8"/>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lvl="0" algn="ctr">
              <a:spcBef>
                <a:spcPct val="0"/>
              </a:spcBef>
              <a:spcAft>
                <a:spcPct val="0"/>
              </a:spcAft>
            </a:pPr>
            <a:r>
              <a:rPr lang="zh-CN" altLang="en-US" sz="2000" b="1">
                <a:solidFill>
                  <a:schemeClr val="lt1">
                    <a:lumMod val="100000"/>
                  </a:schemeClr>
                </a:solidFill>
                <a:latin typeface="+mn-ea"/>
                <a:cs typeface="+mn-ea"/>
                <a:sym typeface="+mn-ea"/>
              </a:rPr>
              <a:t>Strengthen the Ability to Supervise and Regulate Mobile Sources</a:t>
            </a:r>
            <a:endParaRPr lang="zh-CN" altLang="en-US" sz="2000" b="1">
              <a:solidFill>
                <a:schemeClr val="lt1">
                  <a:lumMod val="100000"/>
                </a:schemeClr>
              </a:solidFill>
              <a:latin typeface="+mn-ea"/>
              <a:cs typeface="+mn-ea"/>
              <a:sym typeface="+mn-ea"/>
            </a:endParaRPr>
          </a:p>
        </p:txBody>
      </p:sp>
      <p:sp>
        <p:nvSpPr>
          <p:cNvPr id="6" name="圆角矩形 35"/>
          <p:cNvSpPr/>
          <p:nvPr>
            <p:custDataLst>
              <p:tags r:id="rId10"/>
            </p:custDataLst>
          </p:nvPr>
        </p:nvSpPr>
        <p:spPr>
          <a:xfrm>
            <a:off x="185420" y="4025265"/>
            <a:ext cx="2122805" cy="2019935"/>
          </a:xfrm>
          <a:prstGeom prst="roundRect">
            <a:avLst>
              <a:gd name="adj" fmla="val 14111"/>
            </a:avLst>
          </a:prstGeom>
          <a:solidFill>
            <a:srgbClr val="0072C8"/>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lvl="0" algn="ctr">
              <a:spcBef>
                <a:spcPct val="0"/>
              </a:spcBef>
              <a:spcAft>
                <a:spcPct val="0"/>
              </a:spcAft>
            </a:pPr>
            <a:r>
              <a:rPr lang="zh-CN" altLang="en-US" sz="2000" b="1">
                <a:solidFill>
                  <a:schemeClr val="lt1">
                    <a:lumMod val="100000"/>
                  </a:schemeClr>
                </a:solidFill>
                <a:latin typeface="+mn-ea"/>
                <a:cs typeface="+mn-ea"/>
                <a:sym typeface="+mn-ea"/>
              </a:rPr>
              <a:t>Fine Management of all Kinds of Non-point Source Pollution</a:t>
            </a:r>
            <a:endParaRPr lang="zh-CN" altLang="en-US" sz="2000" b="1">
              <a:solidFill>
                <a:schemeClr val="lt1">
                  <a:lumMod val="100000"/>
                </a:schemeClr>
              </a:solidFill>
              <a:latin typeface="+mn-ea"/>
              <a:cs typeface="+mn-ea"/>
              <a:sym typeface="+mn-ea"/>
            </a:endParaRPr>
          </a:p>
        </p:txBody>
      </p:sp>
    </p:spTree>
    <p:custDataLst>
      <p:tags r:id="rId1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true"/>
          </p:cNvPicPr>
          <p:nvPr>
            <p:custDataLst>
              <p:tags r:id="rId1"/>
            </p:custDataLst>
          </p:nvPr>
        </p:nvPicPr>
        <p:blipFill>
          <a:blip r:embed="rId2">
            <a:alphaModFix amt="40000"/>
          </a:blip>
          <a:srcRect l="6854" t="4278" r="5819" b="4519"/>
          <a:stretch>
            <a:fillRect/>
          </a:stretch>
        </p:blipFill>
        <p:spPr>
          <a:xfrm>
            <a:off x="0" y="0"/>
            <a:ext cx="12192000" cy="6857365"/>
          </a:xfrm>
          <a:prstGeom prst="rect">
            <a:avLst/>
          </a:prstGeom>
        </p:spPr>
      </p:pic>
      <p:sp>
        <p:nvSpPr>
          <p:cNvPr id="7" name="任意多边形"/>
          <p:cNvSpPr/>
          <p:nvPr/>
        </p:nvSpPr>
        <p:spPr>
          <a:xfrm>
            <a:off x="0" y="1796415"/>
            <a:ext cx="12191365" cy="3552190"/>
          </a:xfrm>
          <a:prstGeom prst="parallelogram">
            <a:avLst>
              <a:gd name="adj" fmla="val 0"/>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p:cNvSpPr txBox="true"/>
          <p:nvPr/>
        </p:nvSpPr>
        <p:spPr>
          <a:xfrm>
            <a:off x="4400550" y="3157450"/>
            <a:ext cx="3390900" cy="829945"/>
          </a:xfrm>
          <a:prstGeom prst="rect">
            <a:avLst/>
          </a:prstGeom>
          <a:noFill/>
          <a:effectLst/>
        </p:spPr>
        <p:txBody>
          <a:bodyPr wrap="none" rtlCol="0" anchor="ctr">
            <a:spAutoFit/>
          </a:bodyPr>
          <a:lstStyle>
            <a:defPPr>
              <a:defRPr lang="zh-CN"/>
            </a:defPPr>
            <a:lvl1pPr algn="ctr">
              <a:defRPr sz="6600">
                <a:solidFill>
                  <a:schemeClr val="bg1"/>
                </a:solidFill>
                <a:latin typeface="优设标题黑" panose="00000500000000000000" pitchFamily="2" charset="-122"/>
                <a:ea typeface="优设标题黑" panose="00000500000000000000" pitchFamily="2" charset="-122"/>
              </a:defRPr>
            </a:lvl1pPr>
          </a:lstStyle>
          <a:p>
            <a:r>
              <a:rPr lang="zh-CN" altLang="en-US" sz="4800" b="1" dirty="0">
                <a:latin typeface="微软雅黑" panose="020B0503020204020204" charset="-122"/>
                <a:ea typeface="微软雅黑" panose="020B0503020204020204" charset="-122"/>
                <a:sym typeface="微软雅黑" panose="020B0503020204020204" charset="-122"/>
              </a:rPr>
              <a:t>Thank you !</a:t>
            </a:r>
            <a:endParaRPr lang="zh-CN" altLang="en-US" sz="4800" b="1" dirty="0">
              <a:latin typeface="微软雅黑" panose="020B0503020204020204" charset="-122"/>
              <a:ea typeface="微软雅黑" panose="020B0503020204020204" charset="-122"/>
              <a:sym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true"/>
      <p:bldP spid="8" grpId="0" bldLvl="0" animBg="true"/>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PLACING_PICTURE_USER_VIEWPORT" val="{&quot;height&quot;:10799,&quot;width&quot;:19200}"/>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84.9,&quot;left&quot;:14.6,&quot;top&quot;:111.85,&quot;width&quot;:700.2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4.9,&quot;left&quot;:14.6,&quot;top&quot;:111.85,&quot;width&quot;:700.25}"/>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71.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4.9,&quot;left&quot;:14.6,&quot;top&quot;:111.85,&quot;width&quot;:70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7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84.9,&quot;left&quot;:14.6,&quot;top&quot;:111.85,&quot;width&quot;:700.2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73.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4.9,&quot;left&quot;:14.6,&quot;top&quot;:111.85,&quot;width&quot;:700.25}"/>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7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4.9,&quot;left&quot;:14.6,&quot;top&quot;:111.85,&quot;width&quot;:70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7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416.15,&quot;left&quot;:14.6,&quot;top&quot;:113.65,&quot;width&quot;:700.7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79.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16.15,&quot;left&quot;:14.6,&quot;top&quot;:113.65,&quot;width&quot;:70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416.15,&quot;left&quot;:14.6,&quot;top&quot;:113.65,&quot;width&quot;:700.7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81.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16.15,&quot;left&quot;:14.6,&quot;top&quot;:113.65,&quot;width&quot;:70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8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14.6,&quot;top&quot;:117.14747696042996,&quot;width&quot;:714.1}"/>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14.6,&quot;top&quot;:117.14747696042996,&quot;width&quot;:714.1}"/>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8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false"/>
        </a:gradFill>
        <a:gradFill>
          <a:gsLst>
            <a:gs pos="0">
              <a:schemeClr val="phClr">
                <a:hueOff val="-2520000"/>
              </a:schemeClr>
            </a:gs>
            <a:gs pos="100000">
              <a:schemeClr val="phClr"/>
            </a:gs>
          </a:gsLst>
          <a:lin ang="2700000" scaled="false"/>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true"/>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3214</Words>
  <Application>WPS 演示</Application>
  <PresentationFormat>宽屏</PresentationFormat>
  <Paragraphs>25</Paragraphs>
  <Slides>4</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vt:i4>
      </vt:variant>
    </vt:vector>
  </HeadingPairs>
  <TitlesOfParts>
    <vt:vector size="21" baseType="lpstr">
      <vt:lpstr>Arial</vt:lpstr>
      <vt:lpstr>宋体</vt:lpstr>
      <vt:lpstr>Wingdings</vt:lpstr>
      <vt:lpstr>Nimbus Roman No9 L</vt:lpstr>
      <vt:lpstr>Wingdings</vt:lpstr>
      <vt:lpstr>微软雅黑</vt:lpstr>
      <vt:lpstr>方正黑体_GBK</vt:lpstr>
      <vt:lpstr>Times New Roman</vt:lpstr>
      <vt:lpstr>优设标题黑</vt:lpstr>
      <vt:lpstr>宋体</vt:lpstr>
      <vt:lpstr>Arial Unicode MS</vt:lpstr>
      <vt:lpstr>Calibri</vt:lpstr>
      <vt:lpstr>DejaVu Sans</vt:lpstr>
      <vt:lpstr>方正书宋_GBK</vt:lpstr>
      <vt:lpstr>文泉驿微米黑</vt:lpstr>
      <vt:lpstr>微软雅黑</vt:lpstr>
      <vt:lpstr>WPS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uos</cp:lastModifiedBy>
  <cp:revision>267</cp:revision>
  <dcterms:created xsi:type="dcterms:W3CDTF">2024-12-03T02:36:23Z</dcterms:created>
  <dcterms:modified xsi:type="dcterms:W3CDTF">2024-12-03T02:36:23Z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2052-11.8.2.10229</vt:lpwstr>
  </property>
  <property fmtid="{D5CDD505-2E9C-101B-9397-08002B2CF9AE}" pid="3" name="ICV">
    <vt:lpwstr>51B77D5F220342F78587B927643958D9_13</vt:lpwstr>
  </property>
</Properties>
</file>