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690" r:id="rId3"/>
    <p:sldId id="687" r:id="rId4"/>
    <p:sldId id="689" r:id="rId6"/>
    <p:sldId id="691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ph" initials="3" lastIdx="1" clrIdx="0"/>
  <p:cmAuthor id="2" name="作者" initials="作" lastIdx="0" clrIdx="1"/>
  <p:cmAuthor id="3" name="Dell" initials="D" lastIdx="1" clrIdx="2"/>
  <p:cmAuthor id="4" name="3clear" initials="3" lastIdx="1" clrIdx="3"/>
  <p:cmAuthor id="5" name="ME" initials="M" lastIdx="1" clrIdx="4"/>
  <p:cmAuthor id="6" name="JIANGMEIHE" initials="J" lastIdx="1" clrIdx="5"/>
  <p:cmAuthor id="7" name="Cui K" initials="CK" lastIdx="3" clrIdx="6"/>
  <p:cmAuthor id="8" name="ADMIN" initials="A" lastIdx="1" clrIdx="7"/>
  <p:cmAuthor id="9" name="cmy" initials="哈" lastIdx="3" clrIdx="8"/>
  <p:cmAuthor id="10" name="myd88" initials="m" lastIdx="1" clrIdx="9"/>
  <p:cmAuthor id="76" name="MEIHE JIANG" initials="MJ" lastIdx="4" clrIdx="25"/>
  <p:cmAuthor id="77" name="边 翠杰" initials="边" lastIdx="2" clrIdx="26"/>
  <p:cmAuthor id="78" name="admin" initials="a" lastIdx="13" clrIdx="27"/>
  <p:cmAuthor id="0" name="weijs" initials="w" lastIdx="17" clrIdx="0"/>
  <p:cmAuthor id="12" name="liuxi" initials="l" lastIdx="6" clrIdx="11"/>
  <p:cmAuthor id="15" name="97802" initials="9" lastIdx="2" clrIdx="14"/>
  <p:cmAuthor id="19" name="Administrator" initials="A" lastIdx="3" clrIdx="18"/>
  <p:cmAuthor id="1295037452" name="❤RocknRolla" initials="❤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C8"/>
    <a:srgbClr val="CC9900"/>
    <a:srgbClr val="FFC000"/>
    <a:srgbClr val="FAC295"/>
    <a:srgbClr val="FFFFFF"/>
    <a:srgbClr val="08B0C5"/>
    <a:srgbClr val="08BBCE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7"/>
        <p:guide pos="3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88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6" Type="http://schemas.openxmlformats.org/officeDocument/2006/relationships/image" Target="../media/image2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6.xml"/><Relationship Id="rId10" Type="http://schemas.openxmlformats.org/officeDocument/2006/relationships/image" Target="../media/image4.png"/><Relationship Id="rId1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../media/image6.jpeg"/><Relationship Id="rId7" Type="http://schemas.openxmlformats.org/officeDocument/2006/relationships/image" Target="../media/image5.jpeg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7.xml"/><Relationship Id="rId2" Type="http://schemas.openxmlformats.org/officeDocument/2006/relationships/image" Target="../media/image1.png"/><Relationship Id="rId1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40000"/>
          </a:blip>
          <a:srcRect l="6854" t="4278" r="5819" b="4519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4" name="任意多边形"/>
          <p:cNvSpPr/>
          <p:nvPr>
            <p:custDataLst>
              <p:tags r:id="rId3"/>
            </p:custDataLst>
          </p:nvPr>
        </p:nvSpPr>
        <p:spPr>
          <a:xfrm>
            <a:off x="0" y="1884680"/>
            <a:ext cx="12192000" cy="3877945"/>
          </a:xfrm>
          <a:prstGeom prst="parallelogram">
            <a:avLst>
              <a:gd name="adj" fmla="val 0"/>
            </a:avLst>
          </a:prstGeom>
          <a:solidFill>
            <a:srgbClr val="0072C8"/>
          </a:solidFill>
          <a:ln>
            <a:noFill/>
          </a:ln>
        </p:spPr>
        <p:style>
          <a:lnRef idx="2">
            <a:srgbClr val="1173CD">
              <a:shade val="50000"/>
            </a:srgbClr>
          </a:lnRef>
          <a:fillRef idx="1">
            <a:srgbClr val="1173CD"/>
          </a:fillRef>
          <a:effectRef idx="0">
            <a:srgbClr val="1173C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"/>
          <p:cNvSpPr txBox="1"/>
          <p:nvPr>
            <p:custDataLst>
              <p:tags r:id="rId4"/>
            </p:custDataLst>
          </p:nvPr>
        </p:nvSpPr>
        <p:spPr>
          <a:xfrm>
            <a:off x="591385" y="3074303"/>
            <a:ext cx="10796270" cy="119888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沈阳市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PM</a:t>
            </a:r>
            <a:r>
              <a:rPr lang="en-US" altLang="zh-CN" sz="4800" b="1" baseline="-25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2.5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治理重点工作举措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3164840" cy="8470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平行四边形 4"/>
          <p:cNvSpPr/>
          <p:nvPr>
            <p:custDataLst>
              <p:tags r:id="rId1"/>
            </p:custDataLst>
          </p:nvPr>
        </p:nvSpPr>
        <p:spPr>
          <a:xfrm>
            <a:off x="185420" y="150495"/>
            <a:ext cx="894080" cy="772795"/>
          </a:xfrm>
          <a:prstGeom prst="parallelogram">
            <a:avLst>
              <a:gd name="adj" fmla="val 37500"/>
            </a:avLst>
          </a:prstGeom>
          <a:solidFill>
            <a:srgbClr val="08B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>
            <p:custDataLst>
              <p:tags r:id="rId2"/>
            </p:custDataLst>
          </p:nvPr>
        </p:nvSpPr>
        <p:spPr>
          <a:xfrm>
            <a:off x="899795" y="150495"/>
            <a:ext cx="11111865" cy="772160"/>
          </a:xfrm>
          <a:prstGeom prst="parallelogram">
            <a:avLst>
              <a:gd name="adj" fmla="val 37500"/>
            </a:avLst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沈阳市PM₂.₅治理重点工作措施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876300" y="1420495"/>
            <a:ext cx="7670165" cy="2244725"/>
          </a:xfrm>
          <a:prstGeom prst="roundRect">
            <a:avLst>
              <a:gd name="adj" fmla="val 11525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4"/>
            </p:custDataLst>
          </p:nvPr>
        </p:nvSpPr>
        <p:spPr>
          <a:xfrm>
            <a:off x="185420" y="2176145"/>
            <a:ext cx="2123440" cy="821055"/>
          </a:xfrm>
          <a:prstGeom prst="roundRect">
            <a:avLst>
              <a:gd name="adj" fmla="val 14111"/>
            </a:avLst>
          </a:prstGeom>
          <a:solidFill>
            <a:srgbClr val="0072C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深化燃煤锅炉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污染治理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499995" y="1421765"/>
            <a:ext cx="6325235" cy="22428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一是</a:t>
            </a: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实施大型燃煤锅炉超低排放改造工作，已具备超低排放能力和即将完成超低排放改造的1万余蒸吨燃煤锅炉烟气排放情况持续跟踪调度。</a:t>
            </a:r>
            <a:r>
              <a:rPr lang="zh-CN" altLang="en-US" sz="17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二是</a:t>
            </a:r>
            <a:r>
              <a:rPr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全力推进全域燃煤小锅炉“清仓见底、分类施治”工作，动态更新清单，发现一个整治一个；对已完成整改的580余台小锅炉进行复查，严防死灰复燃、严防擅自新建等问题</a:t>
            </a: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。</a:t>
            </a:r>
            <a:endParaRPr lang="en-US" altLang="zh-CN" sz="17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6"/>
            </p:custDataLst>
          </p:nvPr>
        </p:nvSpPr>
        <p:spPr>
          <a:xfrm>
            <a:off x="876300" y="4084320"/>
            <a:ext cx="8046720" cy="2150745"/>
          </a:xfrm>
          <a:prstGeom prst="roundRect">
            <a:avLst>
              <a:gd name="adj" fmla="val 11525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3" name="圆角矩形 35"/>
          <p:cNvSpPr/>
          <p:nvPr>
            <p:custDataLst>
              <p:tags r:id="rId7"/>
            </p:custDataLst>
          </p:nvPr>
        </p:nvSpPr>
        <p:spPr>
          <a:xfrm>
            <a:off x="185420" y="4748530"/>
            <a:ext cx="2122805" cy="821055"/>
          </a:xfrm>
          <a:prstGeom prst="roundRect">
            <a:avLst>
              <a:gd name="adj" fmla="val 14111"/>
            </a:avLst>
          </a:prstGeom>
          <a:solidFill>
            <a:srgbClr val="0072C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加强村屯低矮面源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污染治理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2500630" y="4084955"/>
            <a:ext cx="6328410" cy="21501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强力推进村屯清洁化改造工作，将原来的33个重点村屯扩大范围至150个，</a:t>
            </a:r>
            <a:r>
              <a:rPr lang="zh-CN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逐户制定整治措施。</a:t>
            </a:r>
            <a:r>
              <a:rPr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已经明确实施煤改洁的10233户加快措施落地见效，仍未明确整治措施的15000余户优先采取临时性过渡措施。</a:t>
            </a:r>
            <a:endParaRPr sz="17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9380" y="1506855"/>
            <a:ext cx="2880000" cy="2160000"/>
          </a:xfrm>
          <a:prstGeom prst="round2Diag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rcRect b="353"/>
          <a:stretch>
            <a:fillRect/>
          </a:stretch>
        </p:blipFill>
        <p:spPr>
          <a:xfrm>
            <a:off x="9004935" y="4084320"/>
            <a:ext cx="2879725" cy="2160000"/>
          </a:xfrm>
          <a:prstGeom prst="round2Diag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平行四边形 4"/>
          <p:cNvSpPr/>
          <p:nvPr>
            <p:custDataLst>
              <p:tags r:id="rId1"/>
            </p:custDataLst>
          </p:nvPr>
        </p:nvSpPr>
        <p:spPr>
          <a:xfrm>
            <a:off x="185420" y="150495"/>
            <a:ext cx="894080" cy="772795"/>
          </a:xfrm>
          <a:prstGeom prst="parallelogram">
            <a:avLst>
              <a:gd name="adj" fmla="val 37500"/>
            </a:avLst>
          </a:prstGeom>
          <a:solidFill>
            <a:srgbClr val="08B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>
            <p:custDataLst>
              <p:tags r:id="rId2"/>
            </p:custDataLst>
          </p:nvPr>
        </p:nvSpPr>
        <p:spPr>
          <a:xfrm>
            <a:off x="899795" y="150495"/>
            <a:ext cx="11111865" cy="772160"/>
          </a:xfrm>
          <a:prstGeom prst="parallelogram">
            <a:avLst>
              <a:gd name="adj" fmla="val 37500"/>
            </a:avLst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PM₂.₅治理重点工作措施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876300" y="1443355"/>
            <a:ext cx="7670165" cy="1874520"/>
          </a:xfrm>
          <a:prstGeom prst="roundRect">
            <a:avLst>
              <a:gd name="adj" fmla="val 11525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2500630" y="1443990"/>
            <a:ext cx="6350000" cy="182816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持续推进取消国三及以下排放阶段柴油车营运资质，</a:t>
            </a: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加强</a:t>
            </a:r>
            <a:r>
              <a:rPr lang="en-US" altLang="zh-CN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低排放区联合执法检查，以及重型柴油、燃气货车的集中停放地入户抽查</a:t>
            </a: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，基本消灭高排放和超标车辆违规上路现象。</a:t>
            </a:r>
            <a:endParaRPr lang="zh-CN" altLang="en-US" sz="17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" name="圆角矩形 2"/>
          <p:cNvSpPr/>
          <p:nvPr>
            <p:custDataLst>
              <p:tags r:id="rId5"/>
            </p:custDataLst>
          </p:nvPr>
        </p:nvSpPr>
        <p:spPr>
          <a:xfrm>
            <a:off x="876300" y="3666490"/>
            <a:ext cx="8046720" cy="2835910"/>
          </a:xfrm>
          <a:prstGeom prst="roundRect">
            <a:avLst>
              <a:gd name="adj" fmla="val 11525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44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2500630" y="3666490"/>
            <a:ext cx="6341110" cy="283654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一是</a:t>
            </a: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不断强化施工工地、市政工程、城市道路、</a:t>
            </a:r>
            <a:r>
              <a:rPr lang="en-US" altLang="zh-CN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“</a:t>
            </a: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三堆</a:t>
            </a:r>
            <a:r>
              <a:rPr lang="en-US" altLang="zh-CN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”</a:t>
            </a: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等扬尘源监管。</a:t>
            </a:r>
            <a:r>
              <a:rPr lang="zh-CN" altLang="en-US" sz="17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二是</a:t>
            </a: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精细化管控各类餐饮油烟，加强排查整治，确保油烟净化设施稳定有效运行；开展常态化巡查监管，消除占道经营露天烧烤现象，实现动态清零。</a:t>
            </a:r>
            <a:r>
              <a:rPr lang="zh-CN" altLang="en-US" sz="17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三是</a:t>
            </a:r>
            <a:r>
              <a:rPr lang="zh-CN" altLang="en-US" sz="17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加强区域联防联控，与周边城市共享信息，共同管控；本市相邻区域联防联控，上风向地区同步开展排查。</a:t>
            </a:r>
            <a:endParaRPr lang="zh-CN" altLang="en-US" sz="17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2401" y="1337691"/>
            <a:ext cx="2880000" cy="1980000"/>
          </a:xfrm>
          <a:prstGeom prst="round2Diag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4145" y="4025900"/>
            <a:ext cx="2880000" cy="1980000"/>
          </a:xfrm>
          <a:prstGeom prst="round2Diag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>
            <p:custDataLst>
              <p:tags r:id="rId9"/>
            </p:custDataLst>
          </p:nvPr>
        </p:nvSpPr>
        <p:spPr>
          <a:xfrm>
            <a:off x="185420" y="2112645"/>
            <a:ext cx="2123440" cy="821055"/>
          </a:xfrm>
          <a:prstGeom prst="roundRect">
            <a:avLst>
              <a:gd name="adj" fmla="val 14111"/>
            </a:avLst>
          </a:prstGeom>
          <a:solidFill>
            <a:srgbClr val="0072C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增强移动源监管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能力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圆角矩形 35"/>
          <p:cNvSpPr/>
          <p:nvPr>
            <p:custDataLst>
              <p:tags r:id="rId10"/>
            </p:custDataLst>
          </p:nvPr>
        </p:nvSpPr>
        <p:spPr>
          <a:xfrm>
            <a:off x="185420" y="4685030"/>
            <a:ext cx="2122805" cy="821055"/>
          </a:xfrm>
          <a:prstGeom prst="roundRect">
            <a:avLst>
              <a:gd name="adj" fmla="val 14111"/>
            </a:avLst>
          </a:prstGeom>
          <a:solidFill>
            <a:srgbClr val="0072C8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精细化管理各类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面源污染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40000"/>
          </a:blip>
          <a:srcRect l="6854" t="4278" r="5819" b="4519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7" name="任意多边形"/>
          <p:cNvSpPr/>
          <p:nvPr/>
        </p:nvSpPr>
        <p:spPr>
          <a:xfrm>
            <a:off x="0" y="1796415"/>
            <a:ext cx="12191365" cy="3552190"/>
          </a:xfrm>
          <a:prstGeom prst="parallelogram">
            <a:avLst>
              <a:gd name="adj" fmla="val 0"/>
            </a:avLst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"/>
          <p:cNvSpPr txBox="1"/>
          <p:nvPr/>
        </p:nvSpPr>
        <p:spPr>
          <a:xfrm>
            <a:off x="3870960" y="2788197"/>
            <a:ext cx="4450080" cy="156845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660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感谢各位聆听！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en-US" altLang="zh-CN" sz="48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thank you</a:t>
            </a: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！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0799,&quot;width&quot;:192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678_1*l_h_i*1_1_1"/>
  <p:tag name="KSO_WM_TEMPLATE_CATEGORY" val="diagram"/>
  <p:tag name="KSO_WM_TEMPLATE_INDEX" val="2023167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79.1,&quot;left&quot;:14.6,&quot;top&quot;:111.85,&quot;width&quot;:700.25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71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1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79.1,&quot;left&quot;:14.6,&quot;top&quot;:111.85,&quot;width&quot;:700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</p:tagLst>
</file>

<file path=ppt/tags/tag72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78_1*l_h_f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79.1,&quot;left&quot;:14.6,&quot;top&quot;:111.85,&quot;width&quot;:700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，单击此处添加正文。"/>
  <p:tag name="KSO_WM_UNIT_TEXT_TYPE" val="1"/>
</p:tagLst>
</file>

<file path=ppt/tags/tag7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678_1*l_h_i*1_2_1"/>
  <p:tag name="KSO_WM_TEMPLATE_CATEGORY" val="diagram"/>
  <p:tag name="KSO_WM_TEMPLATE_INDEX" val="2023167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79.1,&quot;left&quot;:14.6,&quot;top&quot;:111.85,&quot;width&quot;:700.25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74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678_1*l_h_a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79.1,&quot;left&quot;:14.6,&quot;top&quot;:111.85,&quot;width&quot;:700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</p:tagLst>
</file>

<file path=ppt/tags/tag75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678_1*l_h_f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79.1,&quot;left&quot;:14.6,&quot;top&quot;:111.85,&quot;width&quot;:700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，单击此处添加正文。"/>
  <p:tag name="KSO_WM_UNIT_TEXT_TYPE" val="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1678_1*l_h_i*1_1_1"/>
  <p:tag name="KSO_WM_TEMPLATE_CATEGORY" val="diagram"/>
  <p:tag name="KSO_WM_TEMPLATE_INDEX" val="2023167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16.15,&quot;left&quot;:14.6,&quot;top&quot;:113.65,&quot;width&quot;:700.75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78_1*l_h_f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16.15,&quot;left&quot;:14.6,&quot;top&quot;:113.65,&quot;width&quot;:70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，单击此处添加正文。"/>
  <p:tag name="KSO_WM_UNIT_TEXT_TYPE" val="1"/>
</p:tagLst>
</file>

<file path=ppt/tags/tag81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1678_1*l_h_i*1_2_1"/>
  <p:tag name="KSO_WM_TEMPLATE_CATEGORY" val="diagram"/>
  <p:tag name="KSO_WM_TEMPLATE_INDEX" val="20231678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416.15,&quot;left&quot;:14.6,&quot;top&quot;:113.65,&quot;width&quot;:700.75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</p:tagLst>
</file>

<file path=ppt/tags/tag82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678_1*l_h_f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16.15,&quot;left&quot;:14.6,&quot;top&quot;:113.65,&quot;width&quot;:700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，单击此处添加正文。"/>
  <p:tag name="KSO_WM_UNIT_TEXT_TYPE" val="1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1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left&quot;:14.6,&quot;top&quot;:117.14747696042996,&quot;width&quot;:714.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678_1*l_h_a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008544921875,&quot;left&quot;:14.6,&quot;top&quot;:117.14747696042996,&quot;width&quot;:714.1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TEXT_TYPE" val="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SPECIAL_SOURCE" val="bdnull"/>
</p:tagLst>
</file>

<file path=ppt/tags/tag88.xml><?xml version="1.0" encoding="utf-8"?>
<p:tagLst xmlns:p="http://schemas.openxmlformats.org/presentationml/2006/main">
  <p:tag name="commondata" val="eyJoZGlkIjoiYzQ5OTI0MDAwMmNmNWVlMTU3NGRjZjQxYzc2NzhmYTkifQ=="/>
  <p:tag name="resource_record_key" val="{&quot;8&quot;:[20476345,20476344,4669882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WPS 演示</Application>
  <PresentationFormat>宽屏</PresentationFormat>
  <Paragraphs>29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优设标题黑</vt:lpstr>
      <vt:lpstr>黑体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Chen Ying</cp:lastModifiedBy>
  <cp:revision>260</cp:revision>
  <dcterms:created xsi:type="dcterms:W3CDTF">2019-06-19T02:08:00Z</dcterms:created>
  <dcterms:modified xsi:type="dcterms:W3CDTF">2024-10-24T08:47:47Z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51B77D5F220342F78587B927643958D9_13</vt:lpwstr>
  </property>
</Properties>
</file>