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333" r:id="rId3"/>
    <p:sldId id="331" r:id="rId4"/>
    <p:sldId id="323" r:id="rId5"/>
  </p:sldIdLst>
  <p:sldSz cx="9144000" cy="5143500" type="screen16x9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61"/>
    <a:srgbClr val="898989"/>
    <a:srgbClr val="797979"/>
    <a:srgbClr val="7F7F7F"/>
    <a:srgbClr val="77933C"/>
    <a:srgbClr val="9BBB59"/>
    <a:srgbClr val="909090"/>
    <a:srgbClr val="FFCF53"/>
    <a:srgbClr val="F5FAE6"/>
    <a:srgbClr val="235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27" autoAdjust="0"/>
    <p:restoredTop sz="91465" autoAdjust="0"/>
  </p:normalViewPr>
  <p:slideViewPr>
    <p:cSldViewPr>
      <p:cViewPr varScale="1">
        <p:scale>
          <a:sx n="129" d="100"/>
          <a:sy n="129" d="100"/>
        </p:scale>
        <p:origin x="1440" y="126"/>
      </p:cViewPr>
      <p:guideLst>
        <p:guide orient="horz" pos="18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E4DFE-277C-4ECC-A177-3A67D40957E2}" type="datetimeFigureOut">
              <a:rPr lang="ko-KR" altLang="en-US" smtClean="0"/>
              <a:pPr/>
              <a:t>2024-12-05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648F9-D99E-4D58-BB86-8B89B144ED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500" dirty="0"/>
              <a:t>Good</a:t>
            </a:r>
            <a:r>
              <a:rPr lang="ko-KR" altLang="en-US" sz="1500" dirty="0"/>
              <a:t> </a:t>
            </a:r>
            <a:r>
              <a:rPr lang="en-US" altLang="ko-KR" sz="1500" dirty="0"/>
              <a:t>afternoon</a:t>
            </a:r>
            <a:r>
              <a:rPr lang="ko-KR" altLang="en-US" sz="1500" dirty="0"/>
              <a:t> </a:t>
            </a:r>
            <a:r>
              <a:rPr lang="en-US" altLang="ko-KR" sz="1500" dirty="0"/>
              <a:t>everyone, I’m</a:t>
            </a:r>
            <a:r>
              <a:rPr lang="ko-KR" altLang="en-US" sz="1500" dirty="0"/>
              <a:t> </a:t>
            </a:r>
            <a:r>
              <a:rPr lang="en-US" altLang="ko-KR" sz="1500" dirty="0"/>
              <a:t>Sangho</a:t>
            </a:r>
            <a:r>
              <a:rPr lang="ko-KR" altLang="en-US" sz="1500" dirty="0"/>
              <a:t> </a:t>
            </a:r>
            <a:r>
              <a:rPr lang="en-US" altLang="ko-KR" sz="1500" dirty="0"/>
              <a:t>Lee,</a:t>
            </a:r>
            <a:r>
              <a:rPr lang="ko-KR" altLang="en-US" sz="1500" dirty="0"/>
              <a:t> </a:t>
            </a:r>
            <a:r>
              <a:rPr lang="en-US" altLang="ko-KR" sz="1500" dirty="0"/>
              <a:t>The</a:t>
            </a:r>
            <a:r>
              <a:rPr lang="ko-KR" altLang="en-US" sz="1500" dirty="0"/>
              <a:t> </a:t>
            </a:r>
            <a:r>
              <a:rPr lang="en-US" altLang="ko-KR" sz="1500" dirty="0"/>
              <a:t>City Mayor of Taebaek.</a:t>
            </a:r>
          </a:p>
          <a:p>
            <a:r>
              <a:rPr lang="en-US" altLang="ko-KR" sz="1500" dirty="0"/>
              <a:t>From</a:t>
            </a:r>
            <a:r>
              <a:rPr lang="ko-KR" altLang="en-US" sz="1500" dirty="0"/>
              <a:t> </a:t>
            </a:r>
            <a:r>
              <a:rPr lang="en-US" altLang="ko-KR" sz="1500" dirty="0"/>
              <a:t>now</a:t>
            </a:r>
            <a:r>
              <a:rPr lang="ko-KR" altLang="en-US" sz="1500" dirty="0"/>
              <a:t> </a:t>
            </a:r>
            <a:r>
              <a:rPr lang="en-US" altLang="ko-KR" sz="1500" dirty="0"/>
              <a:t>on,</a:t>
            </a:r>
            <a:r>
              <a:rPr lang="ko-KR" altLang="en-US" sz="1500" dirty="0"/>
              <a:t> </a:t>
            </a:r>
            <a:r>
              <a:rPr lang="en-US" altLang="ko-KR" sz="1500" dirty="0"/>
              <a:t>I’ll give a presentation on Expansion of Renewable Energy Supply of Taebaek City.</a:t>
            </a:r>
            <a:endParaRPr lang="ko-KR" altLang="en-US" sz="15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648F9-D99E-4D58-BB86-8B89B144ED3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5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dirty="0"/>
              <a:t>First, I would like to speak about Expansion of Renewable Energy Supply Projects.</a:t>
            </a:r>
          </a:p>
          <a:p>
            <a:r>
              <a:rPr lang="en-US" altLang="ko-KR" sz="1200" dirty="0"/>
              <a:t>For</a:t>
            </a:r>
            <a:r>
              <a:rPr lang="ko-KR" altLang="en-US" sz="1200" dirty="0"/>
              <a:t> </a:t>
            </a:r>
            <a:r>
              <a:rPr lang="en-US" altLang="ko-KR" sz="1200" dirty="0"/>
              <a:t>the</a:t>
            </a:r>
            <a:r>
              <a:rPr lang="ko-KR" altLang="en-US" sz="1200" dirty="0"/>
              <a:t> </a:t>
            </a:r>
            <a:r>
              <a:rPr lang="en-US" altLang="ko-KR" sz="1200" dirty="0"/>
              <a:t>Renewable Energy Local Support, Until 2022 We completed installation and repair of Solar Power and Solar heat energy generating system for 51 public facilities and </a:t>
            </a:r>
          </a:p>
          <a:p>
            <a:r>
              <a:rPr lang="en-US" altLang="ko-KR" sz="1200" dirty="0"/>
              <a:t>From 2023 to 2024 present, We completed solar power system installation for Taebaek Public Cemetery and replacement of solar power system inverters for 2 senior centers.</a:t>
            </a:r>
          </a:p>
          <a:p>
            <a:endParaRPr lang="en-US" altLang="ko-KR" sz="1200" dirty="0"/>
          </a:p>
          <a:p>
            <a:r>
              <a:rPr lang="en-US" altLang="ko-KR" sz="1200" dirty="0"/>
              <a:t>Next, For the Renewable Energy Household support, until 2022 We supported solar power system installation for 79 households and,</a:t>
            </a:r>
          </a:p>
          <a:p>
            <a:r>
              <a:rPr lang="en-US" altLang="ko-KR" sz="1200" dirty="0"/>
              <a:t>From 2023 to 2024 present, We supported solar power system installation for 27 households.</a:t>
            </a:r>
          </a:p>
          <a:p>
            <a:endParaRPr lang="en-US" altLang="ko-KR" sz="1200" dirty="0"/>
          </a:p>
          <a:p>
            <a:r>
              <a:rPr lang="en-US" altLang="ko-KR" sz="1200" dirty="0"/>
              <a:t>Next, for the Electric vehicle supplement.</a:t>
            </a:r>
          </a:p>
          <a:p>
            <a:r>
              <a:rPr lang="en-US" altLang="ko-KR" sz="1200" dirty="0"/>
              <a:t>Until 2022, We supported purchasing 239 electric cars and 24 electric motorbikes.</a:t>
            </a:r>
          </a:p>
          <a:p>
            <a:r>
              <a:rPr lang="en-US" altLang="ko-KR" sz="1200" dirty="0"/>
              <a:t>From 2023 to 2024 present, We supported purchasing 125 electric cars and 3 electric motorbikes.</a:t>
            </a:r>
          </a:p>
          <a:p>
            <a:endParaRPr lang="en-US" altLang="ko-KR" sz="1200" dirty="0"/>
          </a:p>
          <a:p>
            <a:r>
              <a:rPr lang="en-US" altLang="ko-KR" sz="1200" dirty="0"/>
              <a:t>In 2025, Taebaek</a:t>
            </a:r>
            <a:r>
              <a:rPr lang="ko-KR" altLang="en-US" sz="1200" dirty="0"/>
              <a:t> </a:t>
            </a:r>
            <a:r>
              <a:rPr lang="en-US" altLang="ko-KR" sz="1200" dirty="0"/>
              <a:t>City will continually proceed with expansion of renewable energy supply projects.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648F9-D99E-4D58-BB86-8B89B144ED3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987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400" dirty="0"/>
              <a:t>Next, I’ll explain Energy Welfare for the Vulnerable.</a:t>
            </a:r>
          </a:p>
          <a:p>
            <a:endParaRPr lang="en-US" altLang="ko-KR" sz="1400" dirty="0"/>
          </a:p>
          <a:p>
            <a:r>
              <a:rPr lang="en-US" altLang="ko-KR" sz="1400" dirty="0"/>
              <a:t>First, For the improving Electric Facilities,</a:t>
            </a:r>
          </a:p>
          <a:p>
            <a:r>
              <a:rPr lang="en-US" altLang="ko-KR" sz="1400" dirty="0"/>
              <a:t>Until 2022, Taebaek City inspected old electric facilities of 370 low-income households.</a:t>
            </a:r>
          </a:p>
          <a:p>
            <a:r>
              <a:rPr lang="en-US" altLang="ko-KR" sz="1400" dirty="0"/>
              <a:t>From 2023 to 2024 present, We inspected old electric facilities of  65 low-income households and 105 senior centers.</a:t>
            </a:r>
          </a:p>
          <a:p>
            <a:endParaRPr lang="en-US" altLang="ko-KR" sz="1400" dirty="0"/>
          </a:p>
          <a:p>
            <a:r>
              <a:rPr lang="en-US" altLang="ko-KR" sz="1400" dirty="0"/>
              <a:t>Next, LED replacement</a:t>
            </a:r>
            <a:r>
              <a:rPr lang="ko-KR" altLang="en-US" sz="1400" dirty="0"/>
              <a:t> </a:t>
            </a:r>
            <a:r>
              <a:rPr lang="en-US" altLang="ko-KR" sz="1400" dirty="0"/>
              <a:t>for</a:t>
            </a:r>
            <a:r>
              <a:rPr lang="ko-KR" altLang="en-US" sz="1400" dirty="0"/>
              <a:t> </a:t>
            </a:r>
            <a:r>
              <a:rPr lang="en-US" altLang="ko-KR" sz="1400" dirty="0"/>
              <a:t>the</a:t>
            </a:r>
            <a:r>
              <a:rPr lang="ko-KR" altLang="en-US" sz="1400" dirty="0"/>
              <a:t> </a:t>
            </a:r>
            <a:r>
              <a:rPr lang="en-US" altLang="ko-KR" sz="1400" dirty="0"/>
              <a:t>low-income</a:t>
            </a:r>
            <a:r>
              <a:rPr lang="ko-KR" altLang="en-US" sz="1400" dirty="0"/>
              <a:t> </a:t>
            </a:r>
            <a:r>
              <a:rPr lang="en-US" altLang="ko-KR" sz="1400" dirty="0"/>
              <a:t>citizens and the vulnerable.</a:t>
            </a:r>
          </a:p>
          <a:p>
            <a:r>
              <a:rPr lang="en-US" altLang="ko-KR" sz="1400" dirty="0"/>
              <a:t>Until 2022, We replaced LED lights of 814 low-income households and 124 welfare facilities.</a:t>
            </a:r>
          </a:p>
          <a:p>
            <a:r>
              <a:rPr lang="en-US" altLang="ko-KR" sz="1400" dirty="0"/>
              <a:t>From 2023 to 2024 present, We replaced LED lights</a:t>
            </a:r>
            <a:r>
              <a:rPr lang="ko-KR" altLang="en-US" sz="1400" dirty="0"/>
              <a:t> </a:t>
            </a:r>
            <a:r>
              <a:rPr lang="en-US" altLang="ko-KR" sz="1400" dirty="0"/>
              <a:t>of</a:t>
            </a:r>
            <a:r>
              <a:rPr lang="ko-KR" altLang="en-US" sz="1400" dirty="0"/>
              <a:t> </a:t>
            </a:r>
            <a:r>
              <a:rPr lang="en-US" altLang="ko-KR" sz="1400" dirty="0"/>
              <a:t>25</a:t>
            </a:r>
            <a:r>
              <a:rPr lang="ko-KR" altLang="en-US" sz="1400" dirty="0"/>
              <a:t> </a:t>
            </a:r>
            <a:r>
              <a:rPr lang="en-US" altLang="ko-KR" sz="1400" dirty="0"/>
              <a:t>low-income</a:t>
            </a:r>
            <a:r>
              <a:rPr lang="ko-KR" altLang="en-US" sz="1400" dirty="0"/>
              <a:t> </a:t>
            </a:r>
            <a:r>
              <a:rPr lang="en-US" altLang="ko-KR" sz="1400" dirty="0"/>
              <a:t>households.</a:t>
            </a:r>
          </a:p>
          <a:p>
            <a:endParaRPr lang="en-US" altLang="ko-KR" sz="1400" dirty="0"/>
          </a:p>
          <a:p>
            <a:r>
              <a:rPr lang="en-US" altLang="ko-KR" sz="1400" dirty="0"/>
              <a:t>In 2025, Taebaek</a:t>
            </a:r>
            <a:r>
              <a:rPr lang="ko-KR" altLang="en-US" sz="1400" dirty="0"/>
              <a:t> </a:t>
            </a:r>
            <a:r>
              <a:rPr lang="en-US" altLang="ko-KR" sz="1400" dirty="0"/>
              <a:t>City</a:t>
            </a:r>
            <a:r>
              <a:rPr lang="ko-KR" altLang="en-US" sz="1400" dirty="0"/>
              <a:t> </a:t>
            </a:r>
            <a:r>
              <a:rPr lang="en-US" altLang="ko-KR" sz="1400" dirty="0"/>
              <a:t>will keep trying our best to support energy welfare for the vulnerable and to enlarge energy use efficiency.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648F9-D99E-4D58-BB86-8B89B144ED3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84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500" dirty="0"/>
              <a:t>Now, I’d like to end my presentation.</a:t>
            </a:r>
          </a:p>
          <a:p>
            <a:r>
              <a:rPr lang="en-US" altLang="ko-KR" sz="1500" dirty="0"/>
              <a:t>Thank</a:t>
            </a:r>
            <a:r>
              <a:rPr lang="ko-KR" altLang="en-US" sz="1500" dirty="0"/>
              <a:t> </a:t>
            </a:r>
            <a:r>
              <a:rPr lang="en-US" altLang="ko-KR" sz="1500" dirty="0"/>
              <a:t>you.</a:t>
            </a:r>
            <a:endParaRPr lang="ko-KR" altLang="en-US" sz="15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648F9-D99E-4D58-BB86-8B89B144ED3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337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01.jpg"/>
          <p:cNvPicPr>
            <a:picLocks noChangeAspect="1"/>
          </p:cNvPicPr>
          <p:nvPr userDrawn="1"/>
        </p:nvPicPr>
        <p:blipFill>
          <a:blip r:embed="rId2" cstate="print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45179" y="3154586"/>
            <a:ext cx="7253641" cy="1011852"/>
          </a:xfrm>
          <a:prstGeom prst="rect">
            <a:avLst/>
          </a:prstGeom>
        </p:spPr>
      </p:pic>
      <p:pic>
        <p:nvPicPr>
          <p:cNvPr id="7" name="그림 6" descr="f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77" y="3918231"/>
            <a:ext cx="9143245" cy="1225195"/>
          </a:xfrm>
          <a:prstGeom prst="rect">
            <a:avLst/>
          </a:prstGeom>
        </p:spPr>
      </p:pic>
      <p:pic>
        <p:nvPicPr>
          <p:cNvPr id="8" name="그림 7" descr="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2917354"/>
            <a:ext cx="8929902" cy="1865222"/>
          </a:xfrm>
          <a:prstGeom prst="rect">
            <a:avLst/>
          </a:prstGeom>
        </p:spPr>
      </p:pic>
      <p:pic>
        <p:nvPicPr>
          <p:cNvPr id="9" name="그림 8" descr="rl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2838511"/>
            <a:ext cx="9064003" cy="2188283"/>
          </a:xfrm>
          <a:prstGeom prst="rect">
            <a:avLst/>
          </a:prstGeom>
        </p:spPr>
      </p:pic>
      <p:pic>
        <p:nvPicPr>
          <p:cNvPr id="10" name="그림 9" descr="g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77" y="3692698"/>
            <a:ext cx="9143245" cy="1450728"/>
          </a:xfrm>
          <a:prstGeom prst="rect">
            <a:avLst/>
          </a:prstGeom>
        </p:spPr>
      </p:pic>
      <p:pic>
        <p:nvPicPr>
          <p:cNvPr id="11" name="그림 10" descr="eco2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774405" y="2004245"/>
            <a:ext cx="6253979" cy="3139181"/>
          </a:xfrm>
          <a:prstGeom prst="rect">
            <a:avLst/>
          </a:prstGeom>
        </p:spPr>
      </p:pic>
      <p:pic>
        <p:nvPicPr>
          <p:cNvPr id="12" name="그림 11" descr="wm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379989" y="2544614"/>
            <a:ext cx="6333221" cy="1688453"/>
          </a:xfrm>
          <a:prstGeom prst="rect">
            <a:avLst/>
          </a:prstGeom>
        </p:spPr>
      </p:pic>
      <p:pic>
        <p:nvPicPr>
          <p:cNvPr id="13" name="그림 12" descr="d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3131840" y="2506514"/>
            <a:ext cx="1956654" cy="835083"/>
          </a:xfrm>
          <a:prstGeom prst="rect">
            <a:avLst/>
          </a:prstGeom>
        </p:spPr>
      </p:pic>
      <p:pic>
        <p:nvPicPr>
          <p:cNvPr id="14" name="그림 13" descr="r.png"/>
          <p:cNvPicPr>
            <a:picLocks noChangeAspect="1"/>
          </p:cNvPicPr>
          <p:nvPr userDrawn="1"/>
        </p:nvPicPr>
        <p:blipFill>
          <a:blip r:embed="rId11" cstate="print"/>
          <a:srcRect t="34870"/>
          <a:stretch>
            <a:fillRect/>
          </a:stretch>
        </p:blipFill>
        <p:spPr>
          <a:xfrm>
            <a:off x="69967" y="0"/>
            <a:ext cx="8978666" cy="16912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bg.jpg"/>
          <p:cNvPicPr>
            <a:picLocks noChangeAspect="1"/>
          </p:cNvPicPr>
          <p:nvPr userDrawn="1"/>
        </p:nvPicPr>
        <p:blipFill>
          <a:blip r:embed="rId2" cstate="print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그림 3" descr="bi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66621" y="2791260"/>
            <a:ext cx="5577379" cy="1066712"/>
          </a:xfrm>
          <a:prstGeom prst="rect">
            <a:avLst/>
          </a:prstGeom>
        </p:spPr>
      </p:pic>
      <p:pic>
        <p:nvPicPr>
          <p:cNvPr id="5" name="그림 4" descr="fi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77" y="3258336"/>
            <a:ext cx="9143245" cy="1889604"/>
          </a:xfrm>
          <a:prstGeom prst="rect">
            <a:avLst/>
          </a:prstGeom>
        </p:spPr>
      </p:pic>
      <p:pic>
        <p:nvPicPr>
          <p:cNvPr id="6" name="그림 5" descr="f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77" y="4026369"/>
            <a:ext cx="9143245" cy="1121571"/>
          </a:xfrm>
          <a:prstGeom prst="rect">
            <a:avLst/>
          </a:prstGeom>
        </p:spPr>
      </p:pic>
      <p:pic>
        <p:nvPicPr>
          <p:cNvPr id="7" name="그림 6" descr="w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83568" y="494804"/>
            <a:ext cx="2846597" cy="3754826"/>
          </a:xfrm>
          <a:prstGeom prst="rect">
            <a:avLst/>
          </a:prstGeom>
        </p:spPr>
      </p:pic>
      <p:pic>
        <p:nvPicPr>
          <p:cNvPr id="9" name="그림 8" descr="rl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2439020"/>
            <a:ext cx="9064003" cy="2188283"/>
          </a:xfrm>
          <a:prstGeom prst="rect">
            <a:avLst/>
          </a:prstGeom>
        </p:spPr>
      </p:pic>
      <p:pic>
        <p:nvPicPr>
          <p:cNvPr id="10" name="그림 9" descr="a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2943076"/>
            <a:ext cx="950897" cy="981375"/>
          </a:xfrm>
          <a:prstGeom prst="rect">
            <a:avLst/>
          </a:prstGeom>
        </p:spPr>
      </p:pic>
      <p:pic>
        <p:nvPicPr>
          <p:cNvPr id="11" name="그림 10" descr="r.png"/>
          <p:cNvPicPr>
            <a:picLocks noChangeAspect="1"/>
          </p:cNvPicPr>
          <p:nvPr userDrawn="1"/>
        </p:nvPicPr>
        <p:blipFill>
          <a:blip r:embed="rId9" cstate="print"/>
          <a:srcRect t="12147"/>
          <a:stretch>
            <a:fillRect/>
          </a:stretch>
        </p:blipFill>
        <p:spPr>
          <a:xfrm>
            <a:off x="69967" y="5680"/>
            <a:ext cx="8978666" cy="2281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01.jpg"/>
          <p:cNvPicPr>
            <a:picLocks noChangeAspect="1"/>
          </p:cNvPicPr>
          <p:nvPr userDrawn="1"/>
        </p:nvPicPr>
        <p:blipFill>
          <a:blip r:embed="rId2" cstate="print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그림 5" descr="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45179" y="3156868"/>
            <a:ext cx="7253641" cy="1011852"/>
          </a:xfrm>
          <a:prstGeom prst="rect">
            <a:avLst/>
          </a:prstGeom>
        </p:spPr>
      </p:pic>
      <p:pic>
        <p:nvPicPr>
          <p:cNvPr id="7" name="그림 6" descr="f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77" y="3920513"/>
            <a:ext cx="9143245" cy="1225195"/>
          </a:xfrm>
          <a:prstGeom prst="rect">
            <a:avLst/>
          </a:prstGeom>
        </p:spPr>
      </p:pic>
      <p:pic>
        <p:nvPicPr>
          <p:cNvPr id="8" name="그림 7" descr="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2919636"/>
            <a:ext cx="8929902" cy="1865222"/>
          </a:xfrm>
          <a:prstGeom prst="rect">
            <a:avLst/>
          </a:prstGeom>
        </p:spPr>
      </p:pic>
      <p:pic>
        <p:nvPicPr>
          <p:cNvPr id="9" name="그림 8" descr="g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77" y="3694980"/>
            <a:ext cx="9143245" cy="1450728"/>
          </a:xfrm>
          <a:prstGeom prst="rect">
            <a:avLst/>
          </a:prstGeom>
        </p:spPr>
      </p:pic>
      <p:pic>
        <p:nvPicPr>
          <p:cNvPr id="10" name="그림 9" descr="wm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79989" y="2546896"/>
            <a:ext cx="6333221" cy="16884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4957193"/>
            <a:ext cx="9144000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4"/>
          <p:cNvSpPr>
            <a:spLocks noChangeArrowheads="1"/>
          </p:cNvSpPr>
          <p:nvPr userDrawn="1"/>
        </p:nvSpPr>
        <p:spPr bwMode="auto">
          <a:xfrm>
            <a:off x="6839744" y="4926510"/>
            <a:ext cx="23042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kumimoji="0" lang="en-US" altLang="ko-KR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INSERT LOGO</a:t>
            </a:r>
            <a:endParaRPr kumimoji="0" lang="ko-KR" altLang="en-US" sz="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pic>
        <p:nvPicPr>
          <p:cNvPr id="13" name="그림 12" descr="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7596336" y="0"/>
            <a:ext cx="1547664" cy="766797"/>
          </a:xfrm>
          <a:prstGeom prst="rect">
            <a:avLst/>
          </a:prstGeom>
        </p:spPr>
      </p:pic>
      <p:pic>
        <p:nvPicPr>
          <p:cNvPr id="15" name="그림 14" descr="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45179" y="3487390"/>
            <a:ext cx="7253641" cy="1011852"/>
          </a:xfrm>
          <a:prstGeom prst="rect">
            <a:avLst/>
          </a:prstGeom>
        </p:spPr>
      </p:pic>
      <p:pic>
        <p:nvPicPr>
          <p:cNvPr id="16" name="그림 15" descr="f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77" y="3719635"/>
            <a:ext cx="9143245" cy="1225195"/>
          </a:xfrm>
          <a:prstGeom prst="rect">
            <a:avLst/>
          </a:prstGeom>
        </p:spPr>
      </p:pic>
      <p:pic>
        <p:nvPicPr>
          <p:cNvPr id="17" name="그림 16" descr="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2721942"/>
            <a:ext cx="8929902" cy="1865222"/>
          </a:xfrm>
          <a:prstGeom prst="rect">
            <a:avLst/>
          </a:prstGeom>
        </p:spPr>
      </p:pic>
      <p:pic>
        <p:nvPicPr>
          <p:cNvPr id="18" name="그림 17" descr="g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77" y="3497286"/>
            <a:ext cx="9143245" cy="1450728"/>
          </a:xfrm>
          <a:prstGeom prst="rect">
            <a:avLst/>
          </a:prstGeom>
        </p:spPr>
      </p:pic>
      <p:pic>
        <p:nvPicPr>
          <p:cNvPr id="19" name="그림 18" descr="wm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79989" y="2877418"/>
            <a:ext cx="6333221" cy="1688453"/>
          </a:xfrm>
          <a:prstGeom prst="rect">
            <a:avLst/>
          </a:prstGeom>
        </p:spPr>
      </p:pic>
      <p:sp>
        <p:nvSpPr>
          <p:cNvPr id="20" name="직사각형 19"/>
          <p:cNvSpPr/>
          <p:nvPr userDrawn="1"/>
        </p:nvSpPr>
        <p:spPr>
          <a:xfrm>
            <a:off x="179512" y="746151"/>
            <a:ext cx="8784976" cy="420684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 userDrawn="1"/>
        </p:nvGrpSpPr>
        <p:grpSpPr>
          <a:xfrm>
            <a:off x="0" y="139700"/>
            <a:ext cx="886892" cy="578223"/>
            <a:chOff x="0" y="38770"/>
            <a:chExt cx="886892" cy="679153"/>
          </a:xfrm>
        </p:grpSpPr>
        <p:sp>
          <p:nvSpPr>
            <p:cNvPr id="21" name="직사각형 20"/>
            <p:cNvSpPr/>
            <p:nvPr userDrawn="1"/>
          </p:nvSpPr>
          <p:spPr>
            <a:xfrm>
              <a:off x="166812" y="38771"/>
              <a:ext cx="720080" cy="67915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사다리꼴 21"/>
            <p:cNvSpPr/>
            <p:nvPr userDrawn="1"/>
          </p:nvSpPr>
          <p:spPr>
            <a:xfrm rot="16200000" flipH="1">
              <a:off x="-249883" y="288653"/>
              <a:ext cx="677565" cy="177800"/>
            </a:xfrm>
            <a:prstGeom prst="trapezoid">
              <a:avLst>
                <a:gd name="adj" fmla="val 5446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904304" y="161466"/>
            <a:ext cx="8060184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 sz="28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ADD A TITLE SLIDE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70B82-FB38-41A0-B0F6-9BC4DBF1407D}" type="datetimeFigureOut">
              <a:rPr lang="ko-KR" altLang="en-US" smtClean="0"/>
              <a:pPr/>
              <a:t>2024-12-05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3554C-F85F-4304-A94E-1547E270FE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62" r:id="rId3"/>
    <p:sldLayoutId id="2147483661" r:id="rId4"/>
    <p:sldLayoutId id="2147483659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19" y="1449512"/>
            <a:ext cx="9144000" cy="728726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spc="-150">
                <a:ln>
                  <a:prstDash val="solid"/>
                </a:ln>
                <a:solidFill>
                  <a:srgbClr val="00B050"/>
                </a:solidFill>
                <a:latin typeface="+mj-ea"/>
                <a:ea typeface="+mj-ea"/>
                <a:cs typeface="Arial" pitchFamily="34" charset="0"/>
              </a:rPr>
              <a:t>再生可能</a:t>
            </a:r>
            <a:r>
              <a:rPr lang="ja-JP" altLang="en-US" sz="3600" spc="-150">
                <a:ln>
                  <a:prstDash val="solid"/>
                </a:ln>
                <a:solidFill>
                  <a:srgbClr val="FFC000"/>
                </a:solidFill>
                <a:latin typeface="+mj-ea"/>
                <a:ea typeface="+mj-ea"/>
                <a:cs typeface="Arial" pitchFamily="34" charset="0"/>
              </a:rPr>
              <a:t>エネルギー</a:t>
            </a:r>
            <a:r>
              <a:rPr lang="ja-JP" altLang="en-US" sz="3600" spc="-150">
                <a:ln>
                  <a:prstDash val="solid"/>
                </a:ln>
                <a:latin typeface="+mj-ea"/>
                <a:ea typeface="+mj-ea"/>
                <a:cs typeface="Arial" pitchFamily="34" charset="0"/>
              </a:rPr>
              <a:t>の</a:t>
            </a:r>
            <a:r>
              <a:rPr lang="ja-JP" altLang="en-US" sz="3600" spc="-150">
                <a:ln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itchFamily="34" charset="0"/>
              </a:rPr>
              <a:t>供給</a:t>
            </a:r>
            <a:r>
              <a:rPr lang="ja-JP" altLang="en-US" sz="3600" spc="-150">
                <a:ln>
                  <a:prstDash val="solid"/>
                </a:ln>
                <a:latin typeface="+mj-ea"/>
                <a:ea typeface="+mj-ea"/>
                <a:cs typeface="Arial" pitchFamily="34" charset="0"/>
              </a:rPr>
              <a:t>拡大</a:t>
            </a:r>
            <a:endParaRPr lang="en-US" altLang="ko-KR" sz="3600" spc="-150" dirty="0">
              <a:ln>
                <a:prstDash val="solid"/>
              </a:ln>
              <a:solidFill>
                <a:srgbClr val="616161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3372" y="1082660"/>
            <a:ext cx="5904656" cy="548740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spc="300">
                <a:ln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Bahnschrift Light Condensed" panose="020B0502040204020203" pitchFamily="34" charset="0"/>
                <a:ea typeface="-윤고딕150" pitchFamily="18" charset="-127"/>
                <a:cs typeface="Arial" pitchFamily="34" charset="0"/>
              </a:rPr>
              <a:t>2024</a:t>
            </a:r>
            <a:r>
              <a:rPr kumimoji="0" lang="ja-JP" altLang="en-US" sz="1200" spc="300">
                <a:ln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Bahnschrift Light Condensed" panose="020B0502040204020203" pitchFamily="34" charset="0"/>
                <a:ea typeface="-윤고딕150" pitchFamily="18" charset="-127"/>
                <a:cs typeface="Arial" pitchFamily="34" charset="0"/>
              </a:rPr>
              <a:t>年</a:t>
            </a:r>
            <a:r>
              <a:rPr kumimoji="0" lang="en-US" altLang="ko-KR" sz="1200" spc="300">
                <a:ln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Bahnschrift Light Condensed" panose="020B0502040204020203" pitchFamily="34" charset="0"/>
                <a:ea typeface="-윤고딕150" pitchFamily="18" charset="-127"/>
                <a:cs typeface="Arial" pitchFamily="34" charset="0"/>
              </a:rPr>
              <a:t> </a:t>
            </a:r>
            <a:r>
              <a:rPr kumimoji="0" lang="ja-JP" altLang="en-US" sz="1200" spc="300">
                <a:ln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Bahnschrift Light Condensed" panose="020B0502040204020203" pitchFamily="34" charset="0"/>
                <a:ea typeface="-윤고딕150" pitchFamily="18" charset="-127"/>
                <a:cs typeface="Arial" pitchFamily="34" charset="0"/>
              </a:rPr>
              <a:t>環境行動目標の中間報告</a:t>
            </a:r>
            <a:endParaRPr kumimoji="0" lang="en-US" altLang="ko-KR" sz="1200" spc="300" dirty="0">
              <a:ln>
                <a:prstDash val="solid"/>
              </a:ln>
              <a:solidFill>
                <a:schemeClr val="bg1">
                  <a:lumMod val="50000"/>
                </a:schemeClr>
              </a:solidFill>
              <a:latin typeface="Bahnschrift Light Condensed" panose="020B0502040204020203" pitchFamily="34" charset="0"/>
              <a:ea typeface="-윤고딕150" pitchFamily="18" charset="-127"/>
              <a:cs typeface="Arial" pitchFamily="34" charset="0"/>
            </a:endParaRP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63056" y="2187610"/>
            <a:ext cx="62052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ja-JP" altLang="en-US" sz="1100" b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Arial" pitchFamily="34" charset="0"/>
              </a:rPr>
              <a:t>温室効果ガスの排出削減とエネルギー利用効率の向上</a:t>
            </a:r>
            <a:r>
              <a:rPr lang="en-US" altLang="ko-KR" sz="1100" b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Arial" pitchFamily="34" charset="0"/>
              </a:rPr>
              <a:t> </a:t>
            </a:r>
            <a:endParaRPr lang="en-US" altLang="ko-KR" sz="1100" b="1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Arial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2FB93C2-7ED0-4A34-A002-2699AA801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512108" cy="3962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01D4D5-90BB-4DB7-A352-D2F96CE00E31}"/>
              </a:ext>
            </a:extLst>
          </p:cNvPr>
          <p:cNvSpPr txBox="1"/>
          <p:nvPr/>
        </p:nvSpPr>
        <p:spPr>
          <a:xfrm>
            <a:off x="398063" y="-34952"/>
            <a:ext cx="1080120" cy="554704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>
                <a:ln>
                  <a:prstDash val="solid"/>
                </a:ln>
                <a:latin typeface="감탄로드감탄체" pitchFamily="50" charset="-127"/>
                <a:ea typeface="감탄로드감탄체" pitchFamily="50" charset="-127"/>
                <a:cs typeface="Arial" pitchFamily="34" charset="0"/>
              </a:rPr>
              <a:t>太白市</a:t>
            </a:r>
            <a:endParaRPr kumimoji="0" lang="en-US" altLang="ko-KR" sz="1400" b="1" dirty="0">
              <a:ln>
                <a:prstDash val="solid"/>
              </a:ln>
              <a:latin typeface="감탄로드감탄체" pitchFamily="50" charset="-127"/>
              <a:ea typeface="감탄로드감탄체" pitchFamily="50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04304" y="161466"/>
            <a:ext cx="8060184" cy="529568"/>
          </a:xfrm>
        </p:spPr>
        <p:txBody>
          <a:bodyPr/>
          <a:lstStyle/>
          <a:p>
            <a:r>
              <a:rPr lang="ja-JP" altLang="en-US" sz="2200" b="1">
                <a:latin typeface="+mj-ea"/>
                <a:ea typeface="+mj-ea"/>
              </a:rPr>
              <a:t>再生可能エネルギーの供給拡大</a:t>
            </a:r>
            <a:endParaRPr lang="ko-KR" altLang="en-US" sz="2200" b="1" dirty="0">
              <a:latin typeface="+mj-ea"/>
              <a:ea typeface="+mj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7093" y="163622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01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618377" y="915566"/>
            <a:ext cx="2478780" cy="1839715"/>
            <a:chOff x="683568" y="2708920"/>
            <a:chExt cx="2779737" cy="2063080"/>
          </a:xfrm>
        </p:grpSpPr>
        <p:sp>
          <p:nvSpPr>
            <p:cNvPr id="6" name="갈매기형 수장 5"/>
            <p:cNvSpPr/>
            <p:nvPr/>
          </p:nvSpPr>
          <p:spPr bwMode="auto">
            <a:xfrm flipH="1">
              <a:off x="2599209" y="4077072"/>
              <a:ext cx="864096" cy="418778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7" name="갈매기형 수장 6"/>
            <p:cNvSpPr/>
            <p:nvPr/>
          </p:nvSpPr>
          <p:spPr bwMode="auto">
            <a:xfrm>
              <a:off x="683568" y="4077072"/>
              <a:ext cx="864096" cy="418778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8" name="타원 7"/>
            <p:cNvSpPr/>
            <p:nvPr/>
          </p:nvSpPr>
          <p:spPr bwMode="auto">
            <a:xfrm>
              <a:off x="1027075" y="2708920"/>
              <a:ext cx="2063080" cy="206308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C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9" name="사다리꼴 8"/>
            <p:cNvSpPr/>
            <p:nvPr/>
          </p:nvSpPr>
          <p:spPr bwMode="auto">
            <a:xfrm rot="10800000">
              <a:off x="1014500" y="4234358"/>
              <a:ext cx="2088232" cy="432048"/>
            </a:xfrm>
            <a:prstGeom prst="trapezoid">
              <a:avLst>
                <a:gd name="adj" fmla="val 71297"/>
              </a:avLst>
            </a:prstGeom>
            <a:solidFill>
              <a:srgbClr val="FFCF5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58721" y="2269490"/>
            <a:ext cx="16825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b="1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再生可能エネルギー</a:t>
            </a:r>
            <a:r>
              <a:rPr lang="en-US" altLang="ko-KR" sz="1000" b="1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  <a:endParaRPr lang="en-US" altLang="ko-KR" sz="1000" b="1" dirty="0">
              <a:solidFill>
                <a:schemeClr val="bg1">
                  <a:alpha val="99000"/>
                </a:schemeClr>
              </a:solidFill>
              <a:latin typeface="Bahnschrift" panose="020B0502040204020203" pitchFamily="34" charset="0"/>
              <a:cs typeface="Arial" pitchFamily="34" charset="0"/>
            </a:endParaRPr>
          </a:p>
          <a:p>
            <a:pPr algn="ctr"/>
            <a:r>
              <a:rPr lang="ja-JP" altLang="en-US" sz="1300" b="1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地域支援</a:t>
            </a:r>
            <a:endParaRPr lang="ko-KR" altLang="en-US" sz="1300" b="1" dirty="0">
              <a:solidFill>
                <a:schemeClr val="bg1">
                  <a:alpha val="99000"/>
                </a:scheme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grpSp>
        <p:nvGrpSpPr>
          <p:cNvPr id="16" name="그룹 21"/>
          <p:cNvGrpSpPr/>
          <p:nvPr/>
        </p:nvGrpSpPr>
        <p:grpSpPr>
          <a:xfrm>
            <a:off x="6012160" y="915566"/>
            <a:ext cx="2478780" cy="1839715"/>
            <a:chOff x="683568" y="2708920"/>
            <a:chExt cx="2779737" cy="2063080"/>
          </a:xfrm>
        </p:grpSpPr>
        <p:sp>
          <p:nvSpPr>
            <p:cNvPr id="17" name="갈매기형 수장 16"/>
            <p:cNvSpPr/>
            <p:nvPr/>
          </p:nvSpPr>
          <p:spPr bwMode="auto">
            <a:xfrm flipH="1">
              <a:off x="2599209" y="4077072"/>
              <a:ext cx="864096" cy="418778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8" name="갈매기형 수장 17"/>
            <p:cNvSpPr/>
            <p:nvPr/>
          </p:nvSpPr>
          <p:spPr bwMode="auto">
            <a:xfrm>
              <a:off x="683568" y="4077072"/>
              <a:ext cx="864096" cy="418778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9" name="타원 18"/>
            <p:cNvSpPr/>
            <p:nvPr/>
          </p:nvSpPr>
          <p:spPr bwMode="auto">
            <a:xfrm>
              <a:off x="1027075" y="2708920"/>
              <a:ext cx="2063080" cy="206308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20" name="사다리꼴 19"/>
            <p:cNvSpPr/>
            <p:nvPr/>
          </p:nvSpPr>
          <p:spPr bwMode="auto">
            <a:xfrm rot="10800000">
              <a:off x="1014500" y="4234358"/>
              <a:ext cx="2088232" cy="432048"/>
            </a:xfrm>
            <a:prstGeom prst="trapezoid">
              <a:avLst>
                <a:gd name="adj" fmla="val 71297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11" name="그룹 15"/>
          <p:cNvGrpSpPr/>
          <p:nvPr/>
        </p:nvGrpSpPr>
        <p:grpSpPr>
          <a:xfrm>
            <a:off x="3315943" y="915566"/>
            <a:ext cx="2478780" cy="1839715"/>
            <a:chOff x="683568" y="2708920"/>
            <a:chExt cx="2779737" cy="2063080"/>
          </a:xfrm>
        </p:grpSpPr>
        <p:sp>
          <p:nvSpPr>
            <p:cNvPr id="12" name="갈매기형 수장 11"/>
            <p:cNvSpPr/>
            <p:nvPr/>
          </p:nvSpPr>
          <p:spPr bwMode="auto">
            <a:xfrm flipH="1">
              <a:off x="2599209" y="4077072"/>
              <a:ext cx="864096" cy="418778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3" name="갈매기형 수장 12"/>
            <p:cNvSpPr/>
            <p:nvPr/>
          </p:nvSpPr>
          <p:spPr bwMode="auto">
            <a:xfrm>
              <a:off x="683568" y="4077072"/>
              <a:ext cx="864096" cy="418778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4" name="타원 13"/>
            <p:cNvSpPr/>
            <p:nvPr/>
          </p:nvSpPr>
          <p:spPr bwMode="auto">
            <a:xfrm>
              <a:off x="1027075" y="2708920"/>
              <a:ext cx="2063080" cy="206308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5" name="사다리꼴 14"/>
            <p:cNvSpPr/>
            <p:nvPr/>
          </p:nvSpPr>
          <p:spPr bwMode="auto">
            <a:xfrm rot="10800000">
              <a:off x="1014500" y="4234358"/>
              <a:ext cx="2088232" cy="432048"/>
            </a:xfrm>
            <a:prstGeom prst="trapezoid">
              <a:avLst>
                <a:gd name="adj" fmla="val 71297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21" name="그룹 9"/>
          <p:cNvGrpSpPr/>
          <p:nvPr/>
        </p:nvGrpSpPr>
        <p:grpSpPr>
          <a:xfrm>
            <a:off x="464773" y="2821606"/>
            <a:ext cx="2670591" cy="1911157"/>
            <a:chOff x="1026941" y="5024734"/>
            <a:chExt cx="2125834" cy="1275241"/>
          </a:xfrm>
        </p:grpSpPr>
        <p:grpSp>
          <p:nvGrpSpPr>
            <p:cNvPr id="22" name="그룹 7"/>
            <p:cNvGrpSpPr/>
            <p:nvPr/>
          </p:nvGrpSpPr>
          <p:grpSpPr>
            <a:xfrm>
              <a:off x="1026941" y="5024734"/>
              <a:ext cx="2125834" cy="1275241"/>
              <a:chOff x="886966" y="4941168"/>
              <a:chExt cx="2443884" cy="1466033"/>
            </a:xfrm>
          </p:grpSpPr>
          <p:sp>
            <p:nvSpPr>
              <p:cNvPr id="25" name="모서리가 둥근 직사각형 24"/>
              <p:cNvSpPr/>
              <p:nvPr/>
            </p:nvSpPr>
            <p:spPr bwMode="auto">
              <a:xfrm>
                <a:off x="886966" y="5110658"/>
                <a:ext cx="2443884" cy="1296543"/>
              </a:xfrm>
              <a:prstGeom prst="roundRect">
                <a:avLst>
                  <a:gd name="adj" fmla="val 5840"/>
                </a:avLst>
              </a:prstGeom>
              <a:solidFill>
                <a:schemeClr val="bg1"/>
              </a:solidFill>
              <a:ln w="38100">
                <a:solidFill>
                  <a:srgbClr val="FFC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 dirty="0"/>
              </a:p>
            </p:txBody>
          </p:sp>
          <p:sp>
            <p:nvSpPr>
              <p:cNvPr id="26" name="모서리가 둥근 직사각형 25"/>
              <p:cNvSpPr/>
              <p:nvPr/>
            </p:nvSpPr>
            <p:spPr bwMode="auto">
              <a:xfrm>
                <a:off x="982547" y="4941168"/>
                <a:ext cx="2234444" cy="281886"/>
              </a:xfrm>
              <a:prstGeom prst="roundRect">
                <a:avLst/>
              </a:prstGeom>
              <a:pattFill prst="ltUpDiag">
                <a:fgClr>
                  <a:srgbClr val="FFC000"/>
                </a:fgClr>
                <a:bgClr>
                  <a:srgbClr val="FFCF5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/>
              </a:p>
            </p:txBody>
          </p:sp>
        </p:grpSp>
        <p:sp>
          <p:nvSpPr>
            <p:cNvPr id="23" name="타원 22"/>
            <p:cNvSpPr/>
            <p:nvPr/>
          </p:nvSpPr>
          <p:spPr bwMode="auto">
            <a:xfrm>
              <a:off x="1183686" y="5117163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24" name="타원 23"/>
            <p:cNvSpPr/>
            <p:nvPr/>
          </p:nvSpPr>
          <p:spPr bwMode="auto">
            <a:xfrm>
              <a:off x="2900771" y="5110869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53694" y="2788921"/>
            <a:ext cx="246600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太陽光発電と太陽熱</a:t>
            </a:r>
            <a:endParaRPr lang="en-US" altLang="ko-KR" sz="900" b="1" dirty="0">
              <a:solidFill>
                <a:schemeClr val="bg1">
                  <a:alpha val="99000"/>
                </a:schemeClr>
              </a:solidFill>
              <a:latin typeface="Bahnschrift" panose="020B0502040204020203" pitchFamily="34" charset="0"/>
              <a:cs typeface="Arial" pitchFamily="34" charset="0"/>
            </a:endParaRPr>
          </a:p>
          <a:p>
            <a:pPr algn="ctr"/>
            <a:r>
              <a:rPr lang="ja-JP" altLang="en-US" sz="700" b="1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公共施設へのエネルギー生成システムの</a:t>
            </a:r>
            <a:endParaRPr lang="en-US" altLang="ja-JP" sz="700" b="1">
              <a:solidFill>
                <a:schemeClr val="bg1">
                  <a:alpha val="99000"/>
                </a:schemeClr>
              </a:solidFill>
              <a:latin typeface="Bahnschrift" panose="020B0502040204020203" pitchFamily="34" charset="0"/>
              <a:cs typeface="Arial" pitchFamily="34" charset="0"/>
            </a:endParaRPr>
          </a:p>
          <a:p>
            <a:pPr algn="ctr"/>
            <a:r>
              <a:rPr lang="ja-JP" altLang="en-US" sz="700" b="1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設置と修理</a:t>
            </a:r>
            <a:endParaRPr lang="ko-KR" altLang="en-US" sz="700" b="1" dirty="0">
              <a:solidFill>
                <a:schemeClr val="bg1">
                  <a:alpha val="99000"/>
                </a:scheme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grpSp>
        <p:nvGrpSpPr>
          <p:cNvPr id="29" name="그룹 40"/>
          <p:cNvGrpSpPr/>
          <p:nvPr/>
        </p:nvGrpSpPr>
        <p:grpSpPr>
          <a:xfrm>
            <a:off x="3215025" y="2821608"/>
            <a:ext cx="2670591" cy="1911156"/>
            <a:chOff x="1026941" y="5024734"/>
            <a:chExt cx="2125834" cy="1275240"/>
          </a:xfrm>
        </p:grpSpPr>
        <p:grpSp>
          <p:nvGrpSpPr>
            <p:cNvPr id="30" name="그룹 41"/>
            <p:cNvGrpSpPr/>
            <p:nvPr/>
          </p:nvGrpSpPr>
          <p:grpSpPr>
            <a:xfrm>
              <a:off x="1026941" y="5024734"/>
              <a:ext cx="2125834" cy="1275240"/>
              <a:chOff x="886966" y="4941169"/>
              <a:chExt cx="2443884" cy="1466032"/>
            </a:xfrm>
          </p:grpSpPr>
          <p:sp>
            <p:nvSpPr>
              <p:cNvPr id="33" name="모서리가 둥근 직사각형 32"/>
              <p:cNvSpPr/>
              <p:nvPr/>
            </p:nvSpPr>
            <p:spPr bwMode="auto">
              <a:xfrm>
                <a:off x="886966" y="5110658"/>
                <a:ext cx="2443884" cy="1296543"/>
              </a:xfrm>
              <a:prstGeom prst="roundRect">
                <a:avLst>
                  <a:gd name="adj" fmla="val 5840"/>
                </a:avLst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 dirty="0"/>
              </a:p>
            </p:txBody>
          </p:sp>
          <p:sp>
            <p:nvSpPr>
              <p:cNvPr id="34" name="모서리가 둥근 직사각형 33"/>
              <p:cNvSpPr/>
              <p:nvPr/>
            </p:nvSpPr>
            <p:spPr bwMode="auto">
              <a:xfrm>
                <a:off x="1115083" y="4941169"/>
                <a:ext cx="1987649" cy="279524"/>
              </a:xfrm>
              <a:prstGeom prst="roundRect">
                <a:avLst/>
              </a:prstGeom>
              <a:pattFill prst="ltUpDiag">
                <a:fgClr>
                  <a:schemeClr val="accent3">
                    <a:lumMod val="75000"/>
                  </a:schemeClr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/>
              </a:p>
            </p:txBody>
          </p:sp>
        </p:grpSp>
        <p:sp>
          <p:nvSpPr>
            <p:cNvPr id="31" name="타원 30"/>
            <p:cNvSpPr/>
            <p:nvPr/>
          </p:nvSpPr>
          <p:spPr bwMode="auto">
            <a:xfrm>
              <a:off x="1306788" y="5114579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32" name="타원 31"/>
            <p:cNvSpPr/>
            <p:nvPr/>
          </p:nvSpPr>
          <p:spPr bwMode="auto">
            <a:xfrm>
              <a:off x="2815548" y="5114579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411113" y="2800846"/>
            <a:ext cx="2316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b="1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再生可能エネルギー</a:t>
            </a:r>
            <a:r>
              <a:rPr lang="en-US" altLang="ko-KR" sz="1000" b="1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  <a:endParaRPr lang="en-US" altLang="ko-KR" sz="1000" b="1" dirty="0">
              <a:solidFill>
                <a:schemeClr val="bg1">
                  <a:alpha val="99000"/>
                </a:schemeClr>
              </a:solidFill>
              <a:latin typeface="Bahnschrift" panose="020B0502040204020203" pitchFamily="34" charset="0"/>
              <a:cs typeface="Arial" pitchFamily="34" charset="0"/>
            </a:endParaRPr>
          </a:p>
          <a:p>
            <a:pPr algn="ctr"/>
            <a:r>
              <a:rPr lang="ja-JP" altLang="en-US" sz="1000" b="1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機器の設置支援</a:t>
            </a:r>
            <a:r>
              <a:rPr lang="ko-KR" altLang="en-US" sz="1000" b="1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  <a:endParaRPr lang="ko-KR" altLang="en-US" sz="1000" b="1" dirty="0">
              <a:solidFill>
                <a:schemeClr val="bg1">
                  <a:alpha val="99000"/>
                </a:scheme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26236" y="2254476"/>
            <a:ext cx="16825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b="1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再生可能エネルギー</a:t>
            </a:r>
            <a:endParaRPr lang="en-US" altLang="ko-KR" sz="1000" b="1" dirty="0">
              <a:solidFill>
                <a:schemeClr val="bg1">
                  <a:alpha val="99000"/>
                </a:schemeClr>
              </a:solidFill>
              <a:latin typeface="Bahnschrift" panose="020B0502040204020203" pitchFamily="34" charset="0"/>
              <a:cs typeface="Arial" pitchFamily="34" charset="0"/>
            </a:endParaRPr>
          </a:p>
          <a:p>
            <a:pPr algn="ctr"/>
            <a:r>
              <a:rPr lang="ja-JP" altLang="en-US" sz="1300" b="1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家庭支援</a:t>
            </a:r>
            <a:endParaRPr lang="ko-KR" altLang="en-US" sz="1300" b="1" dirty="0">
              <a:solidFill>
                <a:schemeClr val="bg1">
                  <a:alpha val="99000"/>
                </a:scheme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89974" y="2239905"/>
            <a:ext cx="16825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00" b="1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電気自動車</a:t>
            </a:r>
            <a:endParaRPr lang="en-US" altLang="ko-KR" sz="1300" b="1" dirty="0">
              <a:solidFill>
                <a:schemeClr val="bg1">
                  <a:alpha val="99000"/>
                </a:schemeClr>
              </a:solidFill>
              <a:latin typeface="Bahnschrift" panose="020B0502040204020203" pitchFamily="34" charset="0"/>
              <a:cs typeface="Arial" pitchFamily="34" charset="0"/>
            </a:endParaRPr>
          </a:p>
          <a:p>
            <a:pPr algn="ctr"/>
            <a:r>
              <a:rPr lang="ja-JP" altLang="en-US" sz="900" b="1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補助</a:t>
            </a:r>
            <a:endParaRPr lang="en-US" altLang="ko-KR" sz="900" b="1" dirty="0">
              <a:solidFill>
                <a:schemeClr val="bg1">
                  <a:alpha val="99000"/>
                </a:schemeClr>
              </a:solidFill>
              <a:latin typeface="Bahnschrift" panose="020B0502040204020203" pitchFamily="34" charset="0"/>
              <a:cs typeface="Arial" pitchFamily="34" charset="0"/>
            </a:endParaRPr>
          </a:p>
          <a:p>
            <a:pPr algn="ctr"/>
            <a:endParaRPr lang="en-US" altLang="ko-KR" sz="1300" b="1" dirty="0">
              <a:solidFill>
                <a:schemeClr val="bg1">
                  <a:alpha val="99000"/>
                </a:scheme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grpSp>
        <p:nvGrpSpPr>
          <p:cNvPr id="40" name="그룹 51"/>
          <p:cNvGrpSpPr/>
          <p:nvPr/>
        </p:nvGrpSpPr>
        <p:grpSpPr>
          <a:xfrm>
            <a:off x="5965277" y="2833503"/>
            <a:ext cx="2670591" cy="1898371"/>
            <a:chOff x="886966" y="4950978"/>
            <a:chExt cx="2443884" cy="1456225"/>
          </a:xfrm>
        </p:grpSpPr>
        <p:sp>
          <p:nvSpPr>
            <p:cNvPr id="43" name="모서리가 둥근 직사각형 42"/>
            <p:cNvSpPr/>
            <p:nvPr/>
          </p:nvSpPr>
          <p:spPr bwMode="auto">
            <a:xfrm>
              <a:off x="886966" y="5110659"/>
              <a:ext cx="2443884" cy="1296544"/>
            </a:xfrm>
            <a:prstGeom prst="roundRect">
              <a:avLst>
                <a:gd name="adj" fmla="val 5840"/>
              </a:avLst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dirty="0"/>
            </a:p>
          </p:txBody>
        </p:sp>
        <p:sp>
          <p:nvSpPr>
            <p:cNvPr id="44" name="모서리가 둥근 직사각형 43"/>
            <p:cNvSpPr/>
            <p:nvPr/>
          </p:nvSpPr>
          <p:spPr bwMode="auto">
            <a:xfrm>
              <a:off x="1115083" y="4950978"/>
              <a:ext cx="1987649" cy="259390"/>
            </a:xfrm>
            <a:prstGeom prst="roundRect">
              <a:avLst/>
            </a:prstGeom>
            <a:pattFill prst="ltUpDiag">
              <a:fgClr>
                <a:schemeClr val="accent3">
                  <a:lumMod val="50000"/>
                </a:schemeClr>
              </a:fgClr>
              <a:bgClr>
                <a:schemeClr val="accent3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</p:grpSp>
      <p:sp>
        <p:nvSpPr>
          <p:cNvPr id="41" name="타원 40"/>
          <p:cNvSpPr/>
          <p:nvPr/>
        </p:nvSpPr>
        <p:spPr bwMode="auto">
          <a:xfrm>
            <a:off x="6328631" y="2967360"/>
            <a:ext cx="93568" cy="108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42" name="타원 41"/>
          <p:cNvSpPr/>
          <p:nvPr/>
        </p:nvSpPr>
        <p:spPr bwMode="auto">
          <a:xfrm>
            <a:off x="8181285" y="2967360"/>
            <a:ext cx="93568" cy="108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46" name="TextBox 45"/>
          <p:cNvSpPr txBox="1"/>
          <p:nvPr/>
        </p:nvSpPr>
        <p:spPr>
          <a:xfrm>
            <a:off x="6122917" y="2881128"/>
            <a:ext cx="2316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b="1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電気自動車の購入支援</a:t>
            </a:r>
            <a:endParaRPr lang="ko-KR" altLang="en-US" sz="1000" b="1" dirty="0">
              <a:solidFill>
                <a:schemeClr val="bg1">
                  <a:alpha val="99000"/>
                </a:scheme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4D62336D-FE8E-4B19-996E-801C3560B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25" y="1226846"/>
            <a:ext cx="1183897" cy="1038721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A09B67F6-4FF2-4740-85A2-255DCD94F5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839" y="1353358"/>
            <a:ext cx="1284153" cy="912209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6B79AA21-394F-45D9-9D7D-E12CAEFB52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17" y="1353359"/>
            <a:ext cx="1422843" cy="922490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39ABE133-ABB0-45A5-8A10-146E6775677B}"/>
              </a:ext>
            </a:extLst>
          </p:cNvPr>
          <p:cNvSpPr/>
          <p:nvPr/>
        </p:nvSpPr>
        <p:spPr>
          <a:xfrm>
            <a:off x="561914" y="3230533"/>
            <a:ext cx="1198673" cy="124820"/>
          </a:xfrm>
          <a:prstGeom prst="roundRect">
            <a:avLst/>
          </a:prstGeom>
          <a:solidFill>
            <a:srgbClr val="FFCF53"/>
          </a:solidFill>
          <a:ln>
            <a:solidFill>
              <a:srgbClr val="FFC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b="1"/>
              <a:t>成果</a:t>
            </a:r>
            <a:endParaRPr lang="ko-KR" altLang="en-US" sz="900" b="1" dirty="0"/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6C4F9BC7-09DC-4193-BC76-D5782E1C2D08}"/>
              </a:ext>
            </a:extLst>
          </p:cNvPr>
          <p:cNvSpPr/>
          <p:nvPr/>
        </p:nvSpPr>
        <p:spPr>
          <a:xfrm>
            <a:off x="468059" y="3393309"/>
            <a:ext cx="2746965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</a:t>
            </a:r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9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~</a:t>
            </a:r>
            <a:r>
              <a:rPr kumimoji="0" lang="en-US" altLang="ko-KR" sz="9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2022 </a:t>
            </a:r>
            <a:r>
              <a:rPr lang="en-US" altLang="ko-KR" sz="700" b="1">
                <a:solidFill>
                  <a:srgbClr val="616161"/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: </a:t>
            </a:r>
            <a:r>
              <a:rPr lang="ja-JP" altLang="en-US" sz="7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公共施設 </a:t>
            </a:r>
            <a:r>
              <a:rPr lang="en-US" altLang="ja-JP" sz="9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51</a:t>
            </a:r>
            <a:r>
              <a:rPr lang="ja-JP" altLang="en-US" sz="7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カ所への</a:t>
            </a:r>
            <a:r>
              <a:rPr kumimoji="0" lang="ja-JP" altLang="en-US" sz="7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太陽光発電</a:t>
            </a:r>
            <a:r>
              <a:rPr kumimoji="0" lang="ja-JP" altLang="en-US" sz="700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と</a:t>
            </a:r>
            <a:r>
              <a:rPr kumimoji="0" lang="ja-JP" altLang="en-US" sz="7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太陽熱</a:t>
            </a:r>
            <a:r>
              <a:rPr kumimoji="0" lang="ja-JP" altLang="en-US" sz="700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エネルギー </a:t>
            </a:r>
            <a:endParaRPr kumimoji="0" lang="en-US" altLang="ja-JP" sz="700">
              <a:solidFill>
                <a:srgbClr val="616161"/>
              </a:solidFill>
              <a:latin typeface="+mj-ea"/>
              <a:ea typeface="+mj-ea"/>
              <a:cs typeface="Arial" charset="0"/>
            </a:endParaRPr>
          </a:p>
          <a:p>
            <a:r>
              <a:rPr lang="en-US" altLang="ja-JP" sz="700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                 </a:t>
            </a:r>
            <a:r>
              <a:rPr kumimoji="0" lang="ja-JP" altLang="en-US" sz="700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生成システムの設置と修理</a:t>
            </a:r>
            <a:endParaRPr kumimoji="0" lang="en-US" altLang="ko-KR" sz="700" b="1" dirty="0">
              <a:solidFill>
                <a:srgbClr val="616161"/>
              </a:solidFill>
              <a:latin typeface="+mj-ea"/>
              <a:ea typeface="+mj-ea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l-GR" altLang="ko-KR" sz="80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</a:t>
            </a:r>
            <a:r>
              <a:rPr lang="el-GR" altLang="ko-KR" sz="90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9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2023~2024</a:t>
            </a:r>
            <a:r>
              <a:rPr lang="ja-JP" altLang="en-US" sz="70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（現在まで）：</a:t>
            </a:r>
            <a:endParaRPr lang="en-US" altLang="ko-KR" sz="700" dirty="0">
              <a:solidFill>
                <a:schemeClr val="tx1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charset="0"/>
            </a:endParaRPr>
          </a:p>
          <a:p>
            <a:r>
              <a:rPr lang="en-US" altLang="ko-KR" sz="7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 </a:t>
            </a:r>
            <a:r>
              <a:rPr lang="en-US" altLang="ko-KR" sz="700" spc="-1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- </a:t>
            </a:r>
            <a:r>
              <a:rPr lang="ja-JP" altLang="en-US" sz="700" b="1" spc="-1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太白の共同墓地</a:t>
            </a:r>
            <a:r>
              <a:rPr lang="ja-JP" altLang="en-US" sz="700" spc="-1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に太陽光発電エネルギー生成システムを設置</a:t>
            </a:r>
            <a:endParaRPr lang="en-US" altLang="ja-JP" sz="700" spc="-1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Arial" charset="0"/>
            </a:endParaRPr>
          </a:p>
          <a:p>
            <a:r>
              <a:rPr lang="en-US" altLang="ko-KR" sz="700" b="1" spc="-1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    </a:t>
            </a:r>
            <a:r>
              <a:rPr lang="en-US" altLang="ko-KR" sz="800" b="1" spc="-1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(69kw)</a:t>
            </a:r>
            <a:endParaRPr lang="en-US" altLang="ko-KR" sz="800" b="1" spc="-1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Arial" charset="0"/>
            </a:endParaRPr>
          </a:p>
          <a:p>
            <a:r>
              <a:rPr kumimoji="0" lang="en-US" altLang="ko-KR" sz="7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 </a:t>
            </a:r>
            <a:r>
              <a:rPr kumimoji="0" lang="en-US" altLang="ko-KR" sz="700" b="1" spc="-1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- </a:t>
            </a:r>
            <a:r>
              <a:rPr kumimoji="0" lang="ja-JP" altLang="en-US" sz="700" b="1" spc="-1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高齢者センター</a:t>
            </a:r>
            <a:r>
              <a:rPr kumimoji="0" lang="en-US" altLang="ja-JP" sz="900" b="1" spc="-1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2</a:t>
            </a:r>
            <a:r>
              <a:rPr lang="ja-JP" altLang="en-US" sz="700" b="1" spc="-1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カ所</a:t>
            </a:r>
            <a:r>
              <a:rPr lang="ja-JP" altLang="en-US" sz="700" spc="-1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で</a:t>
            </a:r>
            <a:r>
              <a:rPr kumimoji="0" lang="ja-JP" altLang="en-US" sz="700" spc="-1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太陽光発電システムのインバーター交換</a:t>
            </a:r>
            <a:endParaRPr kumimoji="0" lang="en-US" altLang="ja-JP" sz="700" spc="-1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Arial" charset="0"/>
            </a:endParaRPr>
          </a:p>
          <a:p>
            <a:r>
              <a:rPr lang="en-US" altLang="ja-JP" sz="700" spc="-1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     </a:t>
            </a:r>
            <a:r>
              <a:rPr kumimoji="0" lang="ja-JP" altLang="en-US" sz="700" spc="-1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（</a:t>
            </a:r>
            <a:r>
              <a:rPr lang="ja-JP" altLang="en-US" sz="700" spc="-1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修復</a:t>
            </a:r>
            <a:r>
              <a:rPr kumimoji="0" lang="ja-JP" altLang="en-US" sz="700" spc="-1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）</a:t>
            </a:r>
            <a:endParaRPr kumimoji="0" lang="en-US" altLang="ko-KR" sz="800" b="1" spc="-1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Arial" charset="0"/>
            </a:endParaRPr>
          </a:p>
          <a:p>
            <a:endParaRPr kumimoji="0" lang="en-US" altLang="ko-KR" sz="700" b="1" spc="-1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210 국민체조 L" panose="02020603020101020101" pitchFamily="18" charset="-127"/>
              <a:cs typeface="Arial" charset="0"/>
            </a:endParaRPr>
          </a:p>
          <a:p>
            <a:endParaRPr lang="en-US" altLang="ko-KR" sz="100" b="1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210 국민체조 L" panose="02020603020101020101" pitchFamily="18" charset="-127"/>
              <a:cs typeface="Arial" charset="0"/>
            </a:endParaRPr>
          </a:p>
          <a:p>
            <a:pPr>
              <a:lnSpc>
                <a:spcPct val="200000"/>
              </a:lnSpc>
            </a:pPr>
            <a:endParaRPr lang="en-US" altLang="ko-KR" sz="10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210 국민체조 L" panose="02020603020101020101" pitchFamily="18" charset="-127"/>
              <a:cs typeface="Arial" panose="020B0604020202020204" pitchFamily="34" charset="0"/>
            </a:endParaRPr>
          </a:p>
          <a:p>
            <a:r>
              <a:rPr lang="el-GR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 </a:t>
            </a:r>
            <a:r>
              <a:rPr kumimoji="0" lang="en-US" altLang="ko-KR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2025</a:t>
            </a:r>
            <a:r>
              <a:rPr kumimoji="0" lang="en-US" altLang="ko-KR" sz="7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:</a:t>
            </a:r>
            <a:r>
              <a:rPr kumimoji="0" lang="en-US" altLang="ko-KR" sz="700" b="1">
                <a:solidFill>
                  <a:schemeClr val="tx1">
                    <a:lumMod val="50000"/>
                    <a:lumOff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 </a:t>
            </a:r>
            <a:r>
              <a:rPr kumimoji="0" lang="ja-JP" altLang="en-US" sz="700">
                <a:solidFill>
                  <a:schemeClr val="tx1">
                    <a:lumMod val="50000"/>
                    <a:lumOff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公共施設に太陽光発電システムを</a:t>
            </a:r>
            <a:r>
              <a:rPr lang="ja-JP" altLang="en-US" sz="700">
                <a:solidFill>
                  <a:schemeClr val="tx1">
                    <a:lumMod val="50000"/>
                    <a:lumOff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Arial" charset="0"/>
              </a:rPr>
              <a:t>設置</a:t>
            </a:r>
            <a:endParaRPr kumimoji="0" lang="ko-KR" altLang="en-US" sz="700" dirty="0">
              <a:solidFill>
                <a:schemeClr val="tx1">
                  <a:lumMod val="50000"/>
                  <a:lumOff val="50000"/>
                </a:schemeClr>
              </a:solidFill>
              <a:latin typeface="ＭＳ ゴシック" panose="020B0609070205080204" pitchFamily="49" charset="-128"/>
              <a:ea typeface="210 국민체조 L" panose="02020603020101020101" pitchFamily="18" charset="-127"/>
              <a:cs typeface="Arial" charset="0"/>
            </a:endParaRPr>
          </a:p>
        </p:txBody>
      </p:sp>
      <p:sp>
        <p:nvSpPr>
          <p:cNvPr id="67" name="사각형: 둥근 모서리 66">
            <a:extLst>
              <a:ext uri="{FF2B5EF4-FFF2-40B4-BE49-F238E27FC236}">
                <a16:creationId xmlns:a16="http://schemas.microsoft.com/office/drawing/2014/main" id="{27F2AAA8-8D80-4482-B6B7-3728A1854799}"/>
              </a:ext>
            </a:extLst>
          </p:cNvPr>
          <p:cNvSpPr/>
          <p:nvPr/>
        </p:nvSpPr>
        <p:spPr>
          <a:xfrm>
            <a:off x="3311054" y="3232437"/>
            <a:ext cx="1198673" cy="124820"/>
          </a:xfrm>
          <a:prstGeom prst="round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/>
              <a:t>成果</a:t>
            </a:r>
            <a:endParaRPr lang="ko-KR" altLang="en-US" sz="1000" dirty="0"/>
          </a:p>
        </p:txBody>
      </p:sp>
      <p:pic>
        <p:nvPicPr>
          <p:cNvPr id="69" name="그림 68">
            <a:extLst>
              <a:ext uri="{FF2B5EF4-FFF2-40B4-BE49-F238E27FC236}">
                <a16:creationId xmlns:a16="http://schemas.microsoft.com/office/drawing/2014/main" id="{C872DE5F-C7FD-4FE3-B9CF-FC15E9BF37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06" y="3220207"/>
            <a:ext cx="171942" cy="175451"/>
          </a:xfrm>
          <a:prstGeom prst="rect">
            <a:avLst/>
          </a:prstGeom>
        </p:spPr>
      </p:pic>
      <p:sp>
        <p:nvSpPr>
          <p:cNvPr id="71" name="직사각형 70">
            <a:extLst>
              <a:ext uri="{FF2B5EF4-FFF2-40B4-BE49-F238E27FC236}">
                <a16:creationId xmlns:a16="http://schemas.microsoft.com/office/drawing/2014/main" id="{EC72F119-CE13-4333-B27E-DD1F56E010EF}"/>
              </a:ext>
            </a:extLst>
          </p:cNvPr>
          <p:cNvSpPr/>
          <p:nvPr/>
        </p:nvSpPr>
        <p:spPr>
          <a:xfrm>
            <a:off x="3242319" y="3355353"/>
            <a:ext cx="2808312" cy="1287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ko-KR" sz="7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</a:t>
            </a:r>
            <a:r>
              <a:rPr lang="en-US" altLang="ko-KR" sz="7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9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~</a:t>
            </a:r>
            <a:r>
              <a:rPr lang="en-US" altLang="ja-JP" sz="9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2022</a:t>
            </a:r>
            <a:r>
              <a:rPr lang="ja-JP" altLang="en-US" sz="9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：</a:t>
            </a:r>
            <a:r>
              <a:rPr kumimoji="0" lang="en-US" altLang="ja-JP" sz="900" b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79</a:t>
            </a:r>
            <a:r>
              <a:rPr lang="ja-JP" altLang="en-US" sz="800" b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戸</a:t>
            </a:r>
            <a:r>
              <a:rPr kumimoji="0" lang="ja-JP" altLang="en-US" sz="800" b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の家庭</a:t>
            </a:r>
            <a:r>
              <a:rPr kumimoji="0" lang="ja-JP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に</a:t>
            </a:r>
            <a:r>
              <a:rPr kumimoji="0" lang="ja-JP" altLang="en-US" sz="800" b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太陽光発電エネルギー生成</a:t>
            </a:r>
            <a:endParaRPr kumimoji="0" lang="en-US" altLang="ja-JP" sz="800" b="1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Arial" charset="0"/>
            </a:endParaRPr>
          </a:p>
          <a:p>
            <a:r>
              <a:rPr lang="ja-JP" altLang="en-US" sz="800" b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　　　　　　　</a:t>
            </a:r>
            <a:r>
              <a:rPr kumimoji="0" lang="ja-JP" altLang="en-US" sz="800" b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システム</a:t>
            </a:r>
            <a:r>
              <a:rPr kumimoji="0" lang="ja-JP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の</a:t>
            </a:r>
            <a:r>
              <a:rPr lang="ja-JP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設置</a:t>
            </a:r>
            <a:r>
              <a:rPr kumimoji="0" lang="ja-JP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支援</a:t>
            </a:r>
            <a:endParaRPr kumimoji="0" lang="en-US" altLang="ko-KR" sz="800" b="1" dirty="0">
              <a:solidFill>
                <a:srgbClr val="616161"/>
              </a:solidFill>
              <a:latin typeface="+mj-ea"/>
              <a:ea typeface="+mj-ea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l-GR" altLang="ko-KR" sz="8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</a:t>
            </a:r>
            <a:r>
              <a:rPr lang="el-GR" altLang="ko-KR" sz="9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9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2023~2024</a:t>
            </a:r>
            <a:r>
              <a:rPr lang="ja-JP" altLang="en-US" sz="70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（現在まで</a:t>
            </a:r>
            <a:r>
              <a:rPr lang="en-US" altLang="ko-KR" sz="70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) </a:t>
            </a:r>
            <a:r>
              <a:rPr lang="ja-JP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：</a:t>
            </a:r>
            <a:endParaRPr lang="en-US" altLang="ko-KR" sz="800" dirty="0">
              <a:solidFill>
                <a:schemeClr val="tx1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charset="0"/>
            </a:endParaRPr>
          </a:p>
          <a:p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   </a:t>
            </a:r>
            <a:r>
              <a:rPr lang="en-US" altLang="ja-JP" sz="900" b="1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27</a:t>
            </a:r>
            <a:r>
              <a:rPr lang="ja-JP" altLang="en-US" sz="800" b="1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戸の家庭</a:t>
            </a:r>
            <a:r>
              <a:rPr lang="ja-JP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に太陽光発電エネルギー生成システムの</a:t>
            </a:r>
            <a:endParaRPr lang="en-US" altLang="ja-JP" sz="800">
              <a:solidFill>
                <a:schemeClr val="tx1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charset="0"/>
            </a:endParaRPr>
          </a:p>
          <a:p>
            <a:r>
              <a:rPr lang="ja-JP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　 設置支援</a:t>
            </a:r>
            <a:endParaRPr lang="en-US" altLang="ja-JP" sz="800">
              <a:solidFill>
                <a:schemeClr val="tx1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charset="0"/>
            </a:endParaRPr>
          </a:p>
          <a:p>
            <a:r>
              <a:rPr lang="ja-JP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　 </a:t>
            </a:r>
            <a:endParaRPr lang="en-US" altLang="ko-KR" sz="800" dirty="0">
              <a:solidFill>
                <a:schemeClr val="tx1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charset="0"/>
            </a:endParaRPr>
          </a:p>
          <a:p>
            <a:endParaRPr lang="en-US" altLang="ko-KR" sz="600" spc="-10" dirty="0">
              <a:solidFill>
                <a:schemeClr val="tx1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charset="0"/>
            </a:endParaRPr>
          </a:p>
          <a:p>
            <a:endParaRPr lang="en-US" altLang="ko-KR" sz="10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210 국민체조 L" panose="02020603020101020101" pitchFamily="18" charset="-127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l-GR" altLang="ko-KR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 </a:t>
            </a:r>
            <a:r>
              <a:rPr kumimoji="0" lang="en-US" altLang="ko-KR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2025</a:t>
            </a:r>
            <a:r>
              <a:rPr kumimoji="0" lang="en-US" altLang="ko-KR" sz="7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: </a:t>
            </a:r>
            <a:r>
              <a:rPr kumimoji="0" lang="ja-JP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太陽光発電</a:t>
            </a:r>
            <a:r>
              <a:rPr kumimoji="0" lang="en-US" altLang="ja-JP" sz="90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21</a:t>
            </a:r>
            <a:r>
              <a:rPr kumimoji="0" lang="ja-JP" altLang="en-US" sz="70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戸、</a:t>
            </a:r>
            <a:r>
              <a:rPr lang="ja-JP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太陽熱</a:t>
            </a:r>
            <a:r>
              <a:rPr lang="en-US" altLang="ja-JP" sz="90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1</a:t>
            </a:r>
            <a:r>
              <a:rPr lang="ja-JP" altLang="en-US" sz="70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戸、</a:t>
            </a:r>
            <a:r>
              <a:rPr lang="ja-JP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地熱</a:t>
            </a:r>
            <a:r>
              <a:rPr lang="en-US" altLang="ja-JP" sz="90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2</a:t>
            </a:r>
            <a:r>
              <a:rPr lang="ja-JP" altLang="en-US" sz="70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戸</a:t>
            </a:r>
            <a:endParaRPr lang="en-US" altLang="ja-JP" sz="70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210 국민체조 L" panose="02020603020101020101" pitchFamily="18" charset="-127"/>
              <a:cs typeface="Arial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D8D7B2BD-7571-40FF-B329-A6CBF91324AE}"/>
              </a:ext>
            </a:extLst>
          </p:cNvPr>
          <p:cNvSpPr/>
          <p:nvPr/>
        </p:nvSpPr>
        <p:spPr>
          <a:xfrm>
            <a:off x="6067745" y="3450152"/>
            <a:ext cx="288032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ko-KR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</a:t>
            </a:r>
            <a:r>
              <a:rPr lang="en-US" altLang="ko-KR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~</a:t>
            </a:r>
            <a:r>
              <a:rPr kumimoji="0" lang="en-US" altLang="ko-KR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2022</a:t>
            </a:r>
            <a:r>
              <a:rPr kumimoji="0" lang="en-US" altLang="ko-KR" sz="7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: </a:t>
            </a:r>
            <a:r>
              <a:rPr kumimoji="0" lang="ja-JP" altLang="en-US" sz="800" b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自動車</a:t>
            </a:r>
            <a:r>
              <a:rPr lang="en-US" altLang="ko-KR" sz="800" b="1">
                <a:solidFill>
                  <a:srgbClr val="898989"/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en-US" altLang="ko-KR" sz="900" b="1">
                <a:solidFill>
                  <a:srgbClr val="61616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239</a:t>
            </a:r>
            <a:r>
              <a:rPr lang="ja-JP" altLang="en-US" sz="8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台</a:t>
            </a:r>
            <a:r>
              <a:rPr lang="ja-JP" altLang="en-US" sz="800" b="1">
                <a:solidFill>
                  <a:srgbClr val="616161"/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、</a:t>
            </a:r>
            <a:r>
              <a:rPr lang="ja-JP" altLang="en-US" sz="8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バイク </a:t>
            </a:r>
            <a:r>
              <a:rPr lang="en-US" altLang="ko-KR" sz="900" b="1">
                <a:solidFill>
                  <a:srgbClr val="61616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24</a:t>
            </a:r>
            <a:r>
              <a:rPr lang="ja-JP" altLang="en-US" sz="8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台の</a:t>
            </a:r>
            <a:r>
              <a:rPr lang="ja-JP" altLang="en-US" sz="800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購入支援</a:t>
            </a:r>
            <a:r>
              <a:rPr lang="en-US" altLang="ko-KR" sz="800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 </a:t>
            </a:r>
            <a:endParaRPr lang="en-US" altLang="ko-KR" sz="800" dirty="0">
              <a:solidFill>
                <a:srgbClr val="616161"/>
              </a:solidFill>
              <a:latin typeface="+mj-ea"/>
              <a:ea typeface="+mj-ea"/>
              <a:cs typeface="Arial" charset="0"/>
            </a:endParaRPr>
          </a:p>
          <a:p>
            <a:endParaRPr lang="en-US" altLang="ko-KR" sz="70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210 국민체조 L" panose="02020603020101020101" pitchFamily="18" charset="-127"/>
              <a:cs typeface="Arial" charset="0"/>
            </a:endParaRPr>
          </a:p>
          <a:p>
            <a:r>
              <a:rPr lang="el-GR" altLang="ko-KR" sz="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</a:t>
            </a:r>
            <a:r>
              <a:rPr lang="el-GR" altLang="ko-KR" sz="9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9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2023~2024</a:t>
            </a:r>
            <a:r>
              <a:rPr lang="ja-JP" altLang="en-US" sz="7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（現在まで）</a:t>
            </a:r>
            <a:r>
              <a:rPr lang="ja-JP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：</a:t>
            </a:r>
            <a:endParaRPr lang="en-US" altLang="ko-KR" sz="8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Arial" charset="0"/>
            </a:endParaRPr>
          </a:p>
          <a:p>
            <a:r>
              <a:rPr lang="en-US" altLang="ko-KR" sz="700" spc="-1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    </a:t>
            </a:r>
            <a:r>
              <a:rPr lang="ja-JP" altLang="en-US" sz="800" b="1" spc="-1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自動車</a:t>
            </a:r>
            <a:r>
              <a:rPr lang="en-US" altLang="ko-KR" sz="7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</a:t>
            </a:r>
            <a:r>
              <a:rPr lang="en-US" altLang="ko-KR" sz="900" b="1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125</a:t>
            </a:r>
            <a:r>
              <a:rPr lang="ja-JP" altLang="en-US" sz="800" b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台</a:t>
            </a:r>
            <a:r>
              <a:rPr lang="ja-JP" altLang="en-US" sz="9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、</a:t>
            </a:r>
            <a:r>
              <a:rPr lang="ja-JP" altLang="en-US" sz="800" b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バイク</a:t>
            </a:r>
            <a:r>
              <a:rPr lang="en-US" altLang="ko-KR" sz="800" b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en-US" altLang="ko-KR" sz="900" b="1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3</a:t>
            </a:r>
            <a:r>
              <a:rPr lang="en-US" altLang="ko-KR" sz="7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</a:t>
            </a:r>
            <a:r>
              <a:rPr lang="ja-JP" altLang="en-US" sz="800" b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台の購入支援</a:t>
            </a:r>
            <a:r>
              <a:rPr lang="en-US" altLang="ko-KR" sz="800" b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charset="0"/>
              </a:rPr>
              <a:t> </a:t>
            </a:r>
            <a:endParaRPr lang="en-US" altLang="ko-KR" sz="800" b="1" spc="-1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Arial" charset="0"/>
            </a:endParaRPr>
          </a:p>
          <a:p>
            <a:endParaRPr lang="en-US" altLang="ko-KR" sz="700" b="1" spc="-1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210 국민체조 L" panose="02020603020101020101" pitchFamily="18" charset="-127"/>
              <a:cs typeface="Arial" charset="0"/>
            </a:endParaRPr>
          </a:p>
          <a:p>
            <a:endParaRPr lang="en-US" altLang="ko-KR" sz="700" b="1" spc="-1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210 국민체조 L" panose="02020603020101020101" pitchFamily="18" charset="-127"/>
              <a:cs typeface="Arial" charset="0"/>
            </a:endParaRPr>
          </a:p>
          <a:p>
            <a:endParaRPr lang="en-US" altLang="ko-KR" sz="700" b="1" spc="-1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210 국민체조 L" panose="02020603020101020101" pitchFamily="18" charset="-127"/>
              <a:cs typeface="Arial" charset="0"/>
            </a:endParaRPr>
          </a:p>
          <a:p>
            <a:endParaRPr lang="en-US" altLang="ko-KR" sz="700" b="1" spc="-1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210 국민체조 L" panose="02020603020101020101" pitchFamily="18" charset="-127"/>
              <a:cs typeface="Arial" charset="0"/>
            </a:endParaRPr>
          </a:p>
          <a:p>
            <a:r>
              <a:rPr lang="el-GR" altLang="ko-KR" sz="7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 </a:t>
            </a:r>
            <a:r>
              <a:rPr kumimoji="0" lang="en-US" altLang="ko-KR" sz="9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2025</a:t>
            </a:r>
            <a:r>
              <a:rPr kumimoji="0" lang="ja-JP" altLang="en-US" sz="7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：</a:t>
            </a:r>
            <a:r>
              <a:rPr lang="ja-JP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ＭＳ Ｐゴシック" panose="020B0600070205080204" pitchFamily="50" charset="-128"/>
                <a:cs typeface="Arial" charset="0"/>
              </a:rPr>
              <a:t>電気自動車の購入支援</a:t>
            </a:r>
            <a:endParaRPr kumimoji="0" lang="ko-KR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210 국민체조 L" panose="02020603020101020101" pitchFamily="18" charset="-127"/>
              <a:cs typeface="Arial" charset="0"/>
            </a:endParaRPr>
          </a:p>
        </p:txBody>
      </p:sp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id="{53E459F9-5161-49A4-8980-73202C952E3A}"/>
              </a:ext>
            </a:extLst>
          </p:cNvPr>
          <p:cNvSpPr/>
          <p:nvPr/>
        </p:nvSpPr>
        <p:spPr>
          <a:xfrm>
            <a:off x="6035557" y="3247873"/>
            <a:ext cx="1198673" cy="124820"/>
          </a:xfrm>
          <a:prstGeom prst="roundRect">
            <a:avLst/>
          </a:prstGeom>
          <a:solidFill>
            <a:srgbClr val="77933C"/>
          </a:solidFill>
          <a:ln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/>
              <a:t>成果</a:t>
            </a:r>
            <a:endParaRPr lang="ko-KR" altLang="en-US" sz="1000" dirty="0"/>
          </a:p>
        </p:txBody>
      </p:sp>
      <p:sp>
        <p:nvSpPr>
          <p:cNvPr id="78" name="사각형: 둥근 모서리 77">
            <a:extLst>
              <a:ext uri="{FF2B5EF4-FFF2-40B4-BE49-F238E27FC236}">
                <a16:creationId xmlns:a16="http://schemas.microsoft.com/office/drawing/2014/main" id="{60E9EF99-D7D7-4155-B5A6-E1868C36F0ED}"/>
              </a:ext>
            </a:extLst>
          </p:cNvPr>
          <p:cNvSpPr/>
          <p:nvPr/>
        </p:nvSpPr>
        <p:spPr>
          <a:xfrm>
            <a:off x="6033516" y="4242342"/>
            <a:ext cx="1197719" cy="108486"/>
          </a:xfrm>
          <a:prstGeom prst="roundRect">
            <a:avLst/>
          </a:prstGeom>
          <a:solidFill>
            <a:srgbClr val="77933C"/>
          </a:solidFill>
          <a:ln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/>
              <a:t>今後の計画</a:t>
            </a:r>
            <a:endParaRPr lang="ko-KR" altLang="en-US" sz="1000" dirty="0"/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129682A4-3CE5-4DFC-814E-6A2A5FDEB8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69" y="4983077"/>
            <a:ext cx="982441" cy="160423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53A38253-7C41-483B-AA54-D9DD8A6CB5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73" y="3200956"/>
            <a:ext cx="171942" cy="175451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90841A87-E8FD-4F09-86B3-E85D31ADA5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14" y="3216649"/>
            <a:ext cx="171942" cy="175451"/>
          </a:xfrm>
          <a:prstGeom prst="rect">
            <a:avLst/>
          </a:prstGeom>
        </p:spPr>
      </p:pic>
      <p:sp>
        <p:nvSpPr>
          <p:cNvPr id="63" name="사각형: 둥근 모서리 62">
            <a:extLst>
              <a:ext uri="{FF2B5EF4-FFF2-40B4-BE49-F238E27FC236}">
                <a16:creationId xmlns:a16="http://schemas.microsoft.com/office/drawing/2014/main" id="{442DF31A-18B4-40C6-B99A-EE934A3AA076}"/>
              </a:ext>
            </a:extLst>
          </p:cNvPr>
          <p:cNvSpPr/>
          <p:nvPr/>
        </p:nvSpPr>
        <p:spPr>
          <a:xfrm>
            <a:off x="561914" y="4366422"/>
            <a:ext cx="1197719" cy="108486"/>
          </a:xfrm>
          <a:prstGeom prst="roundRect">
            <a:avLst/>
          </a:prstGeom>
          <a:solidFill>
            <a:srgbClr val="FFCF53"/>
          </a:solidFill>
          <a:ln>
            <a:solidFill>
              <a:srgbClr val="FFC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/>
              <a:t>今後の計画</a:t>
            </a:r>
            <a:endParaRPr lang="ko-KR" altLang="en-US" sz="1000" dirty="0"/>
          </a:p>
        </p:txBody>
      </p: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20212245-F09F-42FF-81BB-8FF84BB14189}"/>
              </a:ext>
            </a:extLst>
          </p:cNvPr>
          <p:cNvSpPr/>
          <p:nvPr/>
        </p:nvSpPr>
        <p:spPr>
          <a:xfrm>
            <a:off x="3311054" y="4302127"/>
            <a:ext cx="1197719" cy="108486"/>
          </a:xfrm>
          <a:prstGeom prst="round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/>
              <a:t>今後の計画</a:t>
            </a:r>
            <a:endParaRPr lang="ko-KR" altLang="en-US" sz="10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2735B7-1C16-E0F1-8D91-CC319F352C37}"/>
              </a:ext>
            </a:extLst>
          </p:cNvPr>
          <p:cNvSpPr txBox="1"/>
          <p:nvPr/>
        </p:nvSpPr>
        <p:spPr>
          <a:xfrm>
            <a:off x="8388424" y="4957895"/>
            <a:ext cx="822086" cy="2000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700" b="1"/>
              <a:t>太白市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직사각형 37">
            <a:extLst>
              <a:ext uri="{FF2B5EF4-FFF2-40B4-BE49-F238E27FC236}">
                <a16:creationId xmlns:a16="http://schemas.microsoft.com/office/drawing/2014/main" id="{5158520E-FABB-431E-965D-799349C4C071}"/>
              </a:ext>
            </a:extLst>
          </p:cNvPr>
          <p:cNvSpPr/>
          <p:nvPr/>
        </p:nvSpPr>
        <p:spPr>
          <a:xfrm>
            <a:off x="2847643" y="3745536"/>
            <a:ext cx="63439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altLang="ko-KR" sz="1400" dirty="0">
                <a:solidFill>
                  <a:srgbClr val="616161"/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 </a:t>
            </a:r>
            <a:r>
              <a:rPr lang="en-US" altLang="ko-KR" sz="140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~</a:t>
            </a:r>
            <a:r>
              <a:rPr kumimoji="0" lang="en-US" altLang="ko-KR" sz="140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2022</a:t>
            </a:r>
            <a:r>
              <a:rPr lang="ja-JP" altLang="en-US" sz="1100" b="1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：</a:t>
            </a:r>
            <a:r>
              <a:rPr kumimoji="0" lang="ja-JP" altLang="en-US" sz="11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低所得層 </a:t>
            </a:r>
            <a:r>
              <a:rPr lang="en-US" altLang="ko-KR" sz="1400" b="1">
                <a:solidFill>
                  <a:srgbClr val="61616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814</a:t>
            </a:r>
            <a:r>
              <a:rPr lang="ja-JP" altLang="en-US" sz="11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世帯と福祉施設</a:t>
            </a:r>
            <a:r>
              <a:rPr lang="en-US" altLang="ko-KR" sz="1400" b="1">
                <a:solidFill>
                  <a:srgbClr val="61616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124</a:t>
            </a:r>
            <a:r>
              <a:rPr lang="ja-JP" altLang="en-US" sz="11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カ所が</a:t>
            </a:r>
            <a:r>
              <a:rPr lang="en-US" altLang="ja-JP" sz="11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LED</a:t>
            </a:r>
            <a:r>
              <a:rPr lang="ja-JP" altLang="en-US" sz="11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に交換</a:t>
            </a:r>
            <a:endParaRPr kumimoji="0" lang="ko-KR" altLang="en-US" sz="1100" b="1" dirty="0">
              <a:solidFill>
                <a:srgbClr val="616161"/>
              </a:solidFill>
              <a:latin typeface="+mj-ea"/>
              <a:ea typeface="+mj-ea"/>
              <a:cs typeface="Arial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200" b="1">
                <a:latin typeface="+mj-ea"/>
                <a:ea typeface="+mj-ea"/>
              </a:rPr>
              <a:t>社会的弱者へのエネルギー福祉</a:t>
            </a:r>
            <a:endParaRPr lang="ko-KR" altLang="en-US" sz="2200" b="1" dirty="0">
              <a:latin typeface="+mj-ea"/>
              <a:ea typeface="+mj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7093" y="163622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537910" y="2894592"/>
            <a:ext cx="8140227" cy="773551"/>
          </a:xfrm>
          <a:custGeom>
            <a:avLst/>
            <a:gdLst>
              <a:gd name="T0" fmla="*/ 4900 w 4900"/>
              <a:gd name="T1" fmla="*/ 0 h 636"/>
              <a:gd name="T2" fmla="*/ 4858 w 4900"/>
              <a:gd name="T3" fmla="*/ 14 h 636"/>
              <a:gd name="T4" fmla="*/ 4820 w 4900"/>
              <a:gd name="T5" fmla="*/ 30 h 636"/>
              <a:gd name="T6" fmla="*/ 4788 w 4900"/>
              <a:gd name="T7" fmla="*/ 52 h 636"/>
              <a:gd name="T8" fmla="*/ 4760 w 4900"/>
              <a:gd name="T9" fmla="*/ 78 h 636"/>
              <a:gd name="T10" fmla="*/ 4716 w 4900"/>
              <a:gd name="T11" fmla="*/ 134 h 636"/>
              <a:gd name="T12" fmla="*/ 4684 w 4900"/>
              <a:gd name="T13" fmla="*/ 194 h 636"/>
              <a:gd name="T14" fmla="*/ 4666 w 4900"/>
              <a:gd name="T15" fmla="*/ 252 h 636"/>
              <a:gd name="T16" fmla="*/ 4654 w 4900"/>
              <a:gd name="T17" fmla="*/ 302 h 636"/>
              <a:gd name="T18" fmla="*/ 4648 w 4900"/>
              <a:gd name="T19" fmla="*/ 348 h 636"/>
              <a:gd name="T20" fmla="*/ 4488 w 4900"/>
              <a:gd name="T21" fmla="*/ 348 h 636"/>
              <a:gd name="T22" fmla="*/ 4150 w 4900"/>
              <a:gd name="T23" fmla="*/ 356 h 636"/>
              <a:gd name="T24" fmla="*/ 3618 w 4900"/>
              <a:gd name="T25" fmla="*/ 374 h 636"/>
              <a:gd name="T26" fmla="*/ 2882 w 4900"/>
              <a:gd name="T27" fmla="*/ 414 h 636"/>
              <a:gd name="T28" fmla="*/ 2160 w 4900"/>
              <a:gd name="T29" fmla="*/ 464 h 636"/>
              <a:gd name="T30" fmla="*/ 1496 w 4900"/>
              <a:gd name="T31" fmla="*/ 518 h 636"/>
              <a:gd name="T32" fmla="*/ 702 w 4900"/>
              <a:gd name="T33" fmla="*/ 590 h 636"/>
              <a:gd name="T34" fmla="*/ 252 w 4900"/>
              <a:gd name="T35" fmla="*/ 636 h 636"/>
              <a:gd name="T36" fmla="*/ 256 w 4900"/>
              <a:gd name="T37" fmla="*/ 596 h 636"/>
              <a:gd name="T38" fmla="*/ 258 w 4900"/>
              <a:gd name="T39" fmla="*/ 518 h 636"/>
              <a:gd name="T40" fmla="*/ 252 w 4900"/>
              <a:gd name="T41" fmla="*/ 448 h 636"/>
              <a:gd name="T42" fmla="*/ 242 w 4900"/>
              <a:gd name="T43" fmla="*/ 382 h 636"/>
              <a:gd name="T44" fmla="*/ 226 w 4900"/>
              <a:gd name="T45" fmla="*/ 322 h 636"/>
              <a:gd name="T46" fmla="*/ 206 w 4900"/>
              <a:gd name="T47" fmla="*/ 268 h 636"/>
              <a:gd name="T48" fmla="*/ 172 w 4900"/>
              <a:gd name="T49" fmla="*/ 194 h 636"/>
              <a:gd name="T50" fmla="*/ 120 w 4900"/>
              <a:gd name="T51" fmla="*/ 116 h 636"/>
              <a:gd name="T52" fmla="*/ 70 w 4900"/>
              <a:gd name="T53" fmla="*/ 60 h 636"/>
              <a:gd name="T54" fmla="*/ 14 w 4900"/>
              <a:gd name="T55" fmla="*/ 10 h 636"/>
              <a:gd name="T56" fmla="*/ 0 w 4900"/>
              <a:gd name="T57" fmla="*/ 0 h 636"/>
              <a:gd name="T58" fmla="*/ 418 w 4900"/>
              <a:gd name="T59" fmla="*/ 32 h 636"/>
              <a:gd name="T60" fmla="*/ 1062 w 4900"/>
              <a:gd name="T61" fmla="*/ 66 h 636"/>
              <a:gd name="T62" fmla="*/ 1458 w 4900"/>
              <a:gd name="T63" fmla="*/ 82 h 636"/>
              <a:gd name="T64" fmla="*/ 1892 w 4900"/>
              <a:gd name="T65" fmla="*/ 94 h 636"/>
              <a:gd name="T66" fmla="*/ 2348 w 4900"/>
              <a:gd name="T67" fmla="*/ 98 h 636"/>
              <a:gd name="T68" fmla="*/ 2580 w 4900"/>
              <a:gd name="T69" fmla="*/ 96 h 636"/>
              <a:gd name="T70" fmla="*/ 3042 w 4900"/>
              <a:gd name="T71" fmla="*/ 88 h 636"/>
              <a:gd name="T72" fmla="*/ 3488 w 4900"/>
              <a:gd name="T73" fmla="*/ 74 h 636"/>
              <a:gd name="T74" fmla="*/ 4088 w 4900"/>
              <a:gd name="T75" fmla="*/ 48 h 636"/>
              <a:gd name="T76" fmla="*/ 4674 w 4900"/>
              <a:gd name="T77" fmla="*/ 1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900" h="636">
                <a:moveTo>
                  <a:pt x="4900" y="0"/>
                </a:moveTo>
                <a:lnTo>
                  <a:pt x="4900" y="0"/>
                </a:lnTo>
                <a:lnTo>
                  <a:pt x="4878" y="6"/>
                </a:lnTo>
                <a:lnTo>
                  <a:pt x="4858" y="14"/>
                </a:lnTo>
                <a:lnTo>
                  <a:pt x="4838" y="22"/>
                </a:lnTo>
                <a:lnTo>
                  <a:pt x="4820" y="30"/>
                </a:lnTo>
                <a:lnTo>
                  <a:pt x="4804" y="42"/>
                </a:lnTo>
                <a:lnTo>
                  <a:pt x="4788" y="52"/>
                </a:lnTo>
                <a:lnTo>
                  <a:pt x="4772" y="64"/>
                </a:lnTo>
                <a:lnTo>
                  <a:pt x="4760" y="78"/>
                </a:lnTo>
                <a:lnTo>
                  <a:pt x="4736" y="106"/>
                </a:lnTo>
                <a:lnTo>
                  <a:pt x="4716" y="134"/>
                </a:lnTo>
                <a:lnTo>
                  <a:pt x="4698" y="164"/>
                </a:lnTo>
                <a:lnTo>
                  <a:pt x="4684" y="194"/>
                </a:lnTo>
                <a:lnTo>
                  <a:pt x="4674" y="224"/>
                </a:lnTo>
                <a:lnTo>
                  <a:pt x="4666" y="252"/>
                </a:lnTo>
                <a:lnTo>
                  <a:pt x="4658" y="278"/>
                </a:lnTo>
                <a:lnTo>
                  <a:pt x="4654" y="302"/>
                </a:lnTo>
                <a:lnTo>
                  <a:pt x="4650" y="336"/>
                </a:lnTo>
                <a:lnTo>
                  <a:pt x="4648" y="348"/>
                </a:lnTo>
                <a:lnTo>
                  <a:pt x="4648" y="348"/>
                </a:lnTo>
                <a:lnTo>
                  <a:pt x="4488" y="348"/>
                </a:lnTo>
                <a:lnTo>
                  <a:pt x="4322" y="352"/>
                </a:lnTo>
                <a:lnTo>
                  <a:pt x="4150" y="356"/>
                </a:lnTo>
                <a:lnTo>
                  <a:pt x="3976" y="360"/>
                </a:lnTo>
                <a:lnTo>
                  <a:pt x="3618" y="374"/>
                </a:lnTo>
                <a:lnTo>
                  <a:pt x="3250" y="392"/>
                </a:lnTo>
                <a:lnTo>
                  <a:pt x="2882" y="414"/>
                </a:lnTo>
                <a:lnTo>
                  <a:pt x="2516" y="438"/>
                </a:lnTo>
                <a:lnTo>
                  <a:pt x="2160" y="464"/>
                </a:lnTo>
                <a:lnTo>
                  <a:pt x="1818" y="492"/>
                </a:lnTo>
                <a:lnTo>
                  <a:pt x="1496" y="518"/>
                </a:lnTo>
                <a:lnTo>
                  <a:pt x="1198" y="544"/>
                </a:lnTo>
                <a:lnTo>
                  <a:pt x="702" y="590"/>
                </a:lnTo>
                <a:lnTo>
                  <a:pt x="372" y="624"/>
                </a:lnTo>
                <a:lnTo>
                  <a:pt x="252" y="636"/>
                </a:lnTo>
                <a:lnTo>
                  <a:pt x="252" y="636"/>
                </a:lnTo>
                <a:lnTo>
                  <a:pt x="256" y="596"/>
                </a:lnTo>
                <a:lnTo>
                  <a:pt x="258" y="556"/>
                </a:lnTo>
                <a:lnTo>
                  <a:pt x="258" y="518"/>
                </a:lnTo>
                <a:lnTo>
                  <a:pt x="256" y="482"/>
                </a:lnTo>
                <a:lnTo>
                  <a:pt x="252" y="448"/>
                </a:lnTo>
                <a:lnTo>
                  <a:pt x="248" y="414"/>
                </a:lnTo>
                <a:lnTo>
                  <a:pt x="242" y="382"/>
                </a:lnTo>
                <a:lnTo>
                  <a:pt x="234" y="352"/>
                </a:lnTo>
                <a:lnTo>
                  <a:pt x="226" y="322"/>
                </a:lnTo>
                <a:lnTo>
                  <a:pt x="216" y="294"/>
                </a:lnTo>
                <a:lnTo>
                  <a:pt x="206" y="268"/>
                </a:lnTo>
                <a:lnTo>
                  <a:pt x="196" y="242"/>
                </a:lnTo>
                <a:lnTo>
                  <a:pt x="172" y="194"/>
                </a:lnTo>
                <a:lnTo>
                  <a:pt x="146" y="154"/>
                </a:lnTo>
                <a:lnTo>
                  <a:pt x="120" y="116"/>
                </a:lnTo>
                <a:lnTo>
                  <a:pt x="94" y="86"/>
                </a:lnTo>
                <a:lnTo>
                  <a:pt x="70" y="60"/>
                </a:lnTo>
                <a:lnTo>
                  <a:pt x="48" y="38"/>
                </a:lnTo>
                <a:lnTo>
                  <a:pt x="14" y="10"/>
                </a:lnTo>
                <a:lnTo>
                  <a:pt x="0" y="0"/>
                </a:lnTo>
                <a:lnTo>
                  <a:pt x="0" y="0"/>
                </a:lnTo>
                <a:lnTo>
                  <a:pt x="194" y="16"/>
                </a:lnTo>
                <a:lnTo>
                  <a:pt x="418" y="32"/>
                </a:lnTo>
                <a:lnTo>
                  <a:pt x="710" y="48"/>
                </a:lnTo>
                <a:lnTo>
                  <a:pt x="1062" y="66"/>
                </a:lnTo>
                <a:lnTo>
                  <a:pt x="1254" y="74"/>
                </a:lnTo>
                <a:lnTo>
                  <a:pt x="1458" y="82"/>
                </a:lnTo>
                <a:lnTo>
                  <a:pt x="1672" y="88"/>
                </a:lnTo>
                <a:lnTo>
                  <a:pt x="1892" y="94"/>
                </a:lnTo>
                <a:lnTo>
                  <a:pt x="2118" y="96"/>
                </a:lnTo>
                <a:lnTo>
                  <a:pt x="2348" y="98"/>
                </a:lnTo>
                <a:lnTo>
                  <a:pt x="2348" y="98"/>
                </a:lnTo>
                <a:lnTo>
                  <a:pt x="2580" y="96"/>
                </a:lnTo>
                <a:lnTo>
                  <a:pt x="2812" y="94"/>
                </a:lnTo>
                <a:lnTo>
                  <a:pt x="3042" y="88"/>
                </a:lnTo>
                <a:lnTo>
                  <a:pt x="3268" y="82"/>
                </a:lnTo>
                <a:lnTo>
                  <a:pt x="3488" y="74"/>
                </a:lnTo>
                <a:lnTo>
                  <a:pt x="3700" y="66"/>
                </a:lnTo>
                <a:lnTo>
                  <a:pt x="4088" y="48"/>
                </a:lnTo>
                <a:lnTo>
                  <a:pt x="4418" y="32"/>
                </a:lnTo>
                <a:lnTo>
                  <a:pt x="4674" y="16"/>
                </a:lnTo>
                <a:lnTo>
                  <a:pt x="49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" name="Freeform 13"/>
          <p:cNvSpPr>
            <a:spLocks/>
          </p:cNvSpPr>
          <p:nvPr/>
        </p:nvSpPr>
        <p:spPr bwMode="auto">
          <a:xfrm>
            <a:off x="539552" y="915567"/>
            <a:ext cx="8136904" cy="715905"/>
          </a:xfrm>
          <a:custGeom>
            <a:avLst/>
            <a:gdLst>
              <a:gd name="T0" fmla="*/ 0 w 4898"/>
              <a:gd name="T1" fmla="*/ 0 h 636"/>
              <a:gd name="T2" fmla="*/ 42 w 4898"/>
              <a:gd name="T3" fmla="*/ 14 h 636"/>
              <a:gd name="T4" fmla="*/ 78 w 4898"/>
              <a:gd name="T5" fmla="*/ 32 h 636"/>
              <a:gd name="T6" fmla="*/ 112 w 4898"/>
              <a:gd name="T7" fmla="*/ 52 h 636"/>
              <a:gd name="T8" fmla="*/ 140 w 4898"/>
              <a:gd name="T9" fmla="*/ 78 h 636"/>
              <a:gd name="T10" fmla="*/ 184 w 4898"/>
              <a:gd name="T11" fmla="*/ 134 h 636"/>
              <a:gd name="T12" fmla="*/ 214 w 4898"/>
              <a:gd name="T13" fmla="*/ 194 h 636"/>
              <a:gd name="T14" fmla="*/ 234 w 4898"/>
              <a:gd name="T15" fmla="*/ 252 h 636"/>
              <a:gd name="T16" fmla="*/ 244 w 4898"/>
              <a:gd name="T17" fmla="*/ 302 h 636"/>
              <a:gd name="T18" fmla="*/ 250 w 4898"/>
              <a:gd name="T19" fmla="*/ 348 h 636"/>
              <a:gd name="T20" fmla="*/ 410 w 4898"/>
              <a:gd name="T21" fmla="*/ 350 h 636"/>
              <a:gd name="T22" fmla="*/ 748 w 4898"/>
              <a:gd name="T23" fmla="*/ 356 h 636"/>
              <a:gd name="T24" fmla="*/ 1282 w 4898"/>
              <a:gd name="T25" fmla="*/ 374 h 636"/>
              <a:gd name="T26" fmla="*/ 2016 w 4898"/>
              <a:gd name="T27" fmla="*/ 414 h 636"/>
              <a:gd name="T28" fmla="*/ 2738 w 4898"/>
              <a:gd name="T29" fmla="*/ 466 h 636"/>
              <a:gd name="T30" fmla="*/ 3404 w 4898"/>
              <a:gd name="T31" fmla="*/ 518 h 636"/>
              <a:gd name="T32" fmla="*/ 4198 w 4898"/>
              <a:gd name="T33" fmla="*/ 592 h 636"/>
              <a:gd name="T34" fmla="*/ 4648 w 4898"/>
              <a:gd name="T35" fmla="*/ 636 h 636"/>
              <a:gd name="T36" fmla="*/ 4644 w 4898"/>
              <a:gd name="T37" fmla="*/ 596 h 636"/>
              <a:gd name="T38" fmla="*/ 4642 w 4898"/>
              <a:gd name="T39" fmla="*/ 518 h 636"/>
              <a:gd name="T40" fmla="*/ 4646 w 4898"/>
              <a:gd name="T41" fmla="*/ 448 h 636"/>
              <a:gd name="T42" fmla="*/ 4656 w 4898"/>
              <a:gd name="T43" fmla="*/ 382 h 636"/>
              <a:gd name="T44" fmla="*/ 4672 w 4898"/>
              <a:gd name="T45" fmla="*/ 322 h 636"/>
              <a:gd name="T46" fmla="*/ 4692 w 4898"/>
              <a:gd name="T47" fmla="*/ 268 h 636"/>
              <a:gd name="T48" fmla="*/ 4728 w 4898"/>
              <a:gd name="T49" fmla="*/ 194 h 636"/>
              <a:gd name="T50" fmla="*/ 4778 w 4898"/>
              <a:gd name="T51" fmla="*/ 116 h 636"/>
              <a:gd name="T52" fmla="*/ 4830 w 4898"/>
              <a:gd name="T53" fmla="*/ 60 h 636"/>
              <a:gd name="T54" fmla="*/ 4870 w 4898"/>
              <a:gd name="T55" fmla="*/ 22 h 636"/>
              <a:gd name="T56" fmla="*/ 4898 w 4898"/>
              <a:gd name="T57" fmla="*/ 0 h 636"/>
              <a:gd name="T58" fmla="*/ 4706 w 4898"/>
              <a:gd name="T59" fmla="*/ 16 h 636"/>
              <a:gd name="T60" fmla="*/ 4188 w 4898"/>
              <a:gd name="T61" fmla="*/ 48 h 636"/>
              <a:gd name="T62" fmla="*/ 3644 w 4898"/>
              <a:gd name="T63" fmla="*/ 76 h 636"/>
              <a:gd name="T64" fmla="*/ 3228 w 4898"/>
              <a:gd name="T65" fmla="*/ 88 h 636"/>
              <a:gd name="T66" fmla="*/ 2782 w 4898"/>
              <a:gd name="T67" fmla="*/ 96 h 636"/>
              <a:gd name="T68" fmla="*/ 2552 w 4898"/>
              <a:gd name="T69" fmla="*/ 98 h 636"/>
              <a:gd name="T70" fmla="*/ 2086 w 4898"/>
              <a:gd name="T71" fmla="*/ 94 h 636"/>
              <a:gd name="T72" fmla="*/ 1630 w 4898"/>
              <a:gd name="T73" fmla="*/ 82 h 636"/>
              <a:gd name="T74" fmla="*/ 1200 w 4898"/>
              <a:gd name="T75" fmla="*/ 66 h 636"/>
              <a:gd name="T76" fmla="*/ 480 w 4898"/>
              <a:gd name="T77" fmla="*/ 32 h 636"/>
              <a:gd name="T78" fmla="*/ 0 w 4898"/>
              <a:gd name="T79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898" h="636">
                <a:moveTo>
                  <a:pt x="0" y="0"/>
                </a:moveTo>
                <a:lnTo>
                  <a:pt x="0" y="0"/>
                </a:lnTo>
                <a:lnTo>
                  <a:pt x="22" y="6"/>
                </a:lnTo>
                <a:lnTo>
                  <a:pt x="42" y="14"/>
                </a:lnTo>
                <a:lnTo>
                  <a:pt x="60" y="22"/>
                </a:lnTo>
                <a:lnTo>
                  <a:pt x="78" y="32"/>
                </a:lnTo>
                <a:lnTo>
                  <a:pt x="96" y="42"/>
                </a:lnTo>
                <a:lnTo>
                  <a:pt x="112" y="52"/>
                </a:lnTo>
                <a:lnTo>
                  <a:pt x="126" y="64"/>
                </a:lnTo>
                <a:lnTo>
                  <a:pt x="140" y="78"/>
                </a:lnTo>
                <a:lnTo>
                  <a:pt x="164" y="106"/>
                </a:lnTo>
                <a:lnTo>
                  <a:pt x="184" y="134"/>
                </a:lnTo>
                <a:lnTo>
                  <a:pt x="200" y="164"/>
                </a:lnTo>
                <a:lnTo>
                  <a:pt x="214" y="194"/>
                </a:lnTo>
                <a:lnTo>
                  <a:pt x="226" y="224"/>
                </a:lnTo>
                <a:lnTo>
                  <a:pt x="234" y="252"/>
                </a:lnTo>
                <a:lnTo>
                  <a:pt x="240" y="278"/>
                </a:lnTo>
                <a:lnTo>
                  <a:pt x="244" y="302"/>
                </a:lnTo>
                <a:lnTo>
                  <a:pt x="248" y="336"/>
                </a:lnTo>
                <a:lnTo>
                  <a:pt x="250" y="348"/>
                </a:lnTo>
                <a:lnTo>
                  <a:pt x="250" y="348"/>
                </a:lnTo>
                <a:lnTo>
                  <a:pt x="410" y="350"/>
                </a:lnTo>
                <a:lnTo>
                  <a:pt x="578" y="352"/>
                </a:lnTo>
                <a:lnTo>
                  <a:pt x="748" y="356"/>
                </a:lnTo>
                <a:lnTo>
                  <a:pt x="922" y="360"/>
                </a:lnTo>
                <a:lnTo>
                  <a:pt x="1282" y="374"/>
                </a:lnTo>
                <a:lnTo>
                  <a:pt x="1648" y="394"/>
                </a:lnTo>
                <a:lnTo>
                  <a:pt x="2016" y="414"/>
                </a:lnTo>
                <a:lnTo>
                  <a:pt x="2382" y="440"/>
                </a:lnTo>
                <a:lnTo>
                  <a:pt x="2738" y="466"/>
                </a:lnTo>
                <a:lnTo>
                  <a:pt x="3080" y="492"/>
                </a:lnTo>
                <a:lnTo>
                  <a:pt x="3404" y="518"/>
                </a:lnTo>
                <a:lnTo>
                  <a:pt x="3700" y="544"/>
                </a:lnTo>
                <a:lnTo>
                  <a:pt x="4198" y="592"/>
                </a:lnTo>
                <a:lnTo>
                  <a:pt x="4528" y="624"/>
                </a:lnTo>
                <a:lnTo>
                  <a:pt x="4648" y="636"/>
                </a:lnTo>
                <a:lnTo>
                  <a:pt x="4648" y="636"/>
                </a:lnTo>
                <a:lnTo>
                  <a:pt x="4644" y="596"/>
                </a:lnTo>
                <a:lnTo>
                  <a:pt x="4642" y="556"/>
                </a:lnTo>
                <a:lnTo>
                  <a:pt x="4642" y="518"/>
                </a:lnTo>
                <a:lnTo>
                  <a:pt x="4642" y="482"/>
                </a:lnTo>
                <a:lnTo>
                  <a:pt x="4646" y="448"/>
                </a:lnTo>
                <a:lnTo>
                  <a:pt x="4650" y="414"/>
                </a:lnTo>
                <a:lnTo>
                  <a:pt x="4656" y="382"/>
                </a:lnTo>
                <a:lnTo>
                  <a:pt x="4664" y="352"/>
                </a:lnTo>
                <a:lnTo>
                  <a:pt x="4672" y="322"/>
                </a:lnTo>
                <a:lnTo>
                  <a:pt x="4682" y="294"/>
                </a:lnTo>
                <a:lnTo>
                  <a:pt x="4692" y="268"/>
                </a:lnTo>
                <a:lnTo>
                  <a:pt x="4704" y="242"/>
                </a:lnTo>
                <a:lnTo>
                  <a:pt x="4728" y="194"/>
                </a:lnTo>
                <a:lnTo>
                  <a:pt x="4752" y="154"/>
                </a:lnTo>
                <a:lnTo>
                  <a:pt x="4778" y="116"/>
                </a:lnTo>
                <a:lnTo>
                  <a:pt x="4804" y="86"/>
                </a:lnTo>
                <a:lnTo>
                  <a:pt x="4830" y="60"/>
                </a:lnTo>
                <a:lnTo>
                  <a:pt x="4852" y="38"/>
                </a:lnTo>
                <a:lnTo>
                  <a:pt x="4870" y="22"/>
                </a:lnTo>
                <a:lnTo>
                  <a:pt x="4886" y="10"/>
                </a:lnTo>
                <a:lnTo>
                  <a:pt x="4898" y="0"/>
                </a:lnTo>
                <a:lnTo>
                  <a:pt x="4898" y="0"/>
                </a:lnTo>
                <a:lnTo>
                  <a:pt x="4706" y="16"/>
                </a:lnTo>
                <a:lnTo>
                  <a:pt x="4482" y="32"/>
                </a:lnTo>
                <a:lnTo>
                  <a:pt x="4188" y="48"/>
                </a:lnTo>
                <a:lnTo>
                  <a:pt x="3838" y="66"/>
                </a:lnTo>
                <a:lnTo>
                  <a:pt x="3644" y="76"/>
                </a:lnTo>
                <a:lnTo>
                  <a:pt x="3440" y="82"/>
                </a:lnTo>
                <a:lnTo>
                  <a:pt x="3228" y="88"/>
                </a:lnTo>
                <a:lnTo>
                  <a:pt x="3008" y="94"/>
                </a:lnTo>
                <a:lnTo>
                  <a:pt x="2782" y="96"/>
                </a:lnTo>
                <a:lnTo>
                  <a:pt x="2552" y="98"/>
                </a:lnTo>
                <a:lnTo>
                  <a:pt x="2552" y="98"/>
                </a:lnTo>
                <a:lnTo>
                  <a:pt x="2318" y="96"/>
                </a:lnTo>
                <a:lnTo>
                  <a:pt x="2086" y="94"/>
                </a:lnTo>
                <a:lnTo>
                  <a:pt x="1856" y="88"/>
                </a:lnTo>
                <a:lnTo>
                  <a:pt x="1630" y="82"/>
                </a:lnTo>
                <a:lnTo>
                  <a:pt x="1410" y="76"/>
                </a:lnTo>
                <a:lnTo>
                  <a:pt x="1200" y="66"/>
                </a:lnTo>
                <a:lnTo>
                  <a:pt x="812" y="48"/>
                </a:lnTo>
                <a:lnTo>
                  <a:pt x="480" y="32"/>
                </a:lnTo>
                <a:lnTo>
                  <a:pt x="224" y="16"/>
                </a:lnTo>
                <a:lnTo>
                  <a:pt x="0" y="0"/>
                </a:lnTo>
                <a:close/>
              </a:path>
            </a:pathLst>
          </a:custGeom>
          <a:solidFill>
            <a:srgbClr val="FFCF5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7" name="Freeform 14"/>
          <p:cNvSpPr>
            <a:spLocks/>
          </p:cNvSpPr>
          <p:nvPr/>
        </p:nvSpPr>
        <p:spPr bwMode="auto">
          <a:xfrm>
            <a:off x="524260" y="1106168"/>
            <a:ext cx="8136904" cy="1336189"/>
          </a:xfrm>
          <a:custGeom>
            <a:avLst/>
            <a:gdLst>
              <a:gd name="T0" fmla="*/ 0 w 4898"/>
              <a:gd name="T1" fmla="*/ 0 h 636"/>
              <a:gd name="T2" fmla="*/ 42 w 4898"/>
              <a:gd name="T3" fmla="*/ 14 h 636"/>
              <a:gd name="T4" fmla="*/ 78 w 4898"/>
              <a:gd name="T5" fmla="*/ 32 h 636"/>
              <a:gd name="T6" fmla="*/ 112 w 4898"/>
              <a:gd name="T7" fmla="*/ 52 h 636"/>
              <a:gd name="T8" fmla="*/ 140 w 4898"/>
              <a:gd name="T9" fmla="*/ 78 h 636"/>
              <a:gd name="T10" fmla="*/ 184 w 4898"/>
              <a:gd name="T11" fmla="*/ 134 h 636"/>
              <a:gd name="T12" fmla="*/ 214 w 4898"/>
              <a:gd name="T13" fmla="*/ 194 h 636"/>
              <a:gd name="T14" fmla="*/ 234 w 4898"/>
              <a:gd name="T15" fmla="*/ 252 h 636"/>
              <a:gd name="T16" fmla="*/ 244 w 4898"/>
              <a:gd name="T17" fmla="*/ 302 h 636"/>
              <a:gd name="T18" fmla="*/ 250 w 4898"/>
              <a:gd name="T19" fmla="*/ 348 h 636"/>
              <a:gd name="T20" fmla="*/ 410 w 4898"/>
              <a:gd name="T21" fmla="*/ 350 h 636"/>
              <a:gd name="T22" fmla="*/ 748 w 4898"/>
              <a:gd name="T23" fmla="*/ 356 h 636"/>
              <a:gd name="T24" fmla="*/ 1282 w 4898"/>
              <a:gd name="T25" fmla="*/ 374 h 636"/>
              <a:gd name="T26" fmla="*/ 2016 w 4898"/>
              <a:gd name="T27" fmla="*/ 414 h 636"/>
              <a:gd name="T28" fmla="*/ 2738 w 4898"/>
              <a:gd name="T29" fmla="*/ 466 h 636"/>
              <a:gd name="T30" fmla="*/ 3404 w 4898"/>
              <a:gd name="T31" fmla="*/ 518 h 636"/>
              <a:gd name="T32" fmla="*/ 4198 w 4898"/>
              <a:gd name="T33" fmla="*/ 592 h 636"/>
              <a:gd name="T34" fmla="*/ 4648 w 4898"/>
              <a:gd name="T35" fmla="*/ 636 h 636"/>
              <a:gd name="T36" fmla="*/ 4644 w 4898"/>
              <a:gd name="T37" fmla="*/ 596 h 636"/>
              <a:gd name="T38" fmla="*/ 4642 w 4898"/>
              <a:gd name="T39" fmla="*/ 518 h 636"/>
              <a:gd name="T40" fmla="*/ 4646 w 4898"/>
              <a:gd name="T41" fmla="*/ 448 h 636"/>
              <a:gd name="T42" fmla="*/ 4656 w 4898"/>
              <a:gd name="T43" fmla="*/ 382 h 636"/>
              <a:gd name="T44" fmla="*/ 4672 w 4898"/>
              <a:gd name="T45" fmla="*/ 322 h 636"/>
              <a:gd name="T46" fmla="*/ 4692 w 4898"/>
              <a:gd name="T47" fmla="*/ 268 h 636"/>
              <a:gd name="T48" fmla="*/ 4728 w 4898"/>
              <a:gd name="T49" fmla="*/ 194 h 636"/>
              <a:gd name="T50" fmla="*/ 4778 w 4898"/>
              <a:gd name="T51" fmla="*/ 116 h 636"/>
              <a:gd name="T52" fmla="*/ 4830 w 4898"/>
              <a:gd name="T53" fmla="*/ 60 h 636"/>
              <a:gd name="T54" fmla="*/ 4870 w 4898"/>
              <a:gd name="T55" fmla="*/ 22 h 636"/>
              <a:gd name="T56" fmla="*/ 4898 w 4898"/>
              <a:gd name="T57" fmla="*/ 0 h 636"/>
              <a:gd name="T58" fmla="*/ 4706 w 4898"/>
              <a:gd name="T59" fmla="*/ 16 h 636"/>
              <a:gd name="T60" fmla="*/ 4188 w 4898"/>
              <a:gd name="T61" fmla="*/ 48 h 636"/>
              <a:gd name="T62" fmla="*/ 3644 w 4898"/>
              <a:gd name="T63" fmla="*/ 76 h 636"/>
              <a:gd name="T64" fmla="*/ 3228 w 4898"/>
              <a:gd name="T65" fmla="*/ 88 h 636"/>
              <a:gd name="T66" fmla="*/ 2782 w 4898"/>
              <a:gd name="T67" fmla="*/ 96 h 636"/>
              <a:gd name="T68" fmla="*/ 2552 w 4898"/>
              <a:gd name="T69" fmla="*/ 98 h 636"/>
              <a:gd name="T70" fmla="*/ 2086 w 4898"/>
              <a:gd name="T71" fmla="*/ 94 h 636"/>
              <a:gd name="T72" fmla="*/ 1630 w 4898"/>
              <a:gd name="T73" fmla="*/ 82 h 636"/>
              <a:gd name="T74" fmla="*/ 1200 w 4898"/>
              <a:gd name="T75" fmla="*/ 66 h 636"/>
              <a:gd name="T76" fmla="*/ 480 w 4898"/>
              <a:gd name="T77" fmla="*/ 32 h 636"/>
              <a:gd name="T78" fmla="*/ 0 w 4898"/>
              <a:gd name="T79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898" h="636">
                <a:moveTo>
                  <a:pt x="0" y="0"/>
                </a:moveTo>
                <a:lnTo>
                  <a:pt x="0" y="0"/>
                </a:lnTo>
                <a:lnTo>
                  <a:pt x="22" y="6"/>
                </a:lnTo>
                <a:lnTo>
                  <a:pt x="42" y="14"/>
                </a:lnTo>
                <a:lnTo>
                  <a:pt x="60" y="22"/>
                </a:lnTo>
                <a:lnTo>
                  <a:pt x="78" y="32"/>
                </a:lnTo>
                <a:lnTo>
                  <a:pt x="96" y="42"/>
                </a:lnTo>
                <a:lnTo>
                  <a:pt x="112" y="52"/>
                </a:lnTo>
                <a:lnTo>
                  <a:pt x="126" y="64"/>
                </a:lnTo>
                <a:lnTo>
                  <a:pt x="140" y="78"/>
                </a:lnTo>
                <a:lnTo>
                  <a:pt x="164" y="106"/>
                </a:lnTo>
                <a:lnTo>
                  <a:pt x="184" y="134"/>
                </a:lnTo>
                <a:lnTo>
                  <a:pt x="200" y="164"/>
                </a:lnTo>
                <a:lnTo>
                  <a:pt x="214" y="194"/>
                </a:lnTo>
                <a:lnTo>
                  <a:pt x="226" y="224"/>
                </a:lnTo>
                <a:lnTo>
                  <a:pt x="234" y="252"/>
                </a:lnTo>
                <a:lnTo>
                  <a:pt x="240" y="278"/>
                </a:lnTo>
                <a:lnTo>
                  <a:pt x="244" y="302"/>
                </a:lnTo>
                <a:lnTo>
                  <a:pt x="248" y="336"/>
                </a:lnTo>
                <a:lnTo>
                  <a:pt x="250" y="348"/>
                </a:lnTo>
                <a:lnTo>
                  <a:pt x="250" y="348"/>
                </a:lnTo>
                <a:lnTo>
                  <a:pt x="410" y="350"/>
                </a:lnTo>
                <a:lnTo>
                  <a:pt x="578" y="352"/>
                </a:lnTo>
                <a:lnTo>
                  <a:pt x="748" y="356"/>
                </a:lnTo>
                <a:lnTo>
                  <a:pt x="922" y="360"/>
                </a:lnTo>
                <a:lnTo>
                  <a:pt x="1282" y="374"/>
                </a:lnTo>
                <a:lnTo>
                  <a:pt x="1648" y="394"/>
                </a:lnTo>
                <a:lnTo>
                  <a:pt x="2016" y="414"/>
                </a:lnTo>
                <a:lnTo>
                  <a:pt x="2382" y="440"/>
                </a:lnTo>
                <a:lnTo>
                  <a:pt x="2738" y="466"/>
                </a:lnTo>
                <a:lnTo>
                  <a:pt x="3080" y="492"/>
                </a:lnTo>
                <a:lnTo>
                  <a:pt x="3404" y="518"/>
                </a:lnTo>
                <a:lnTo>
                  <a:pt x="3700" y="544"/>
                </a:lnTo>
                <a:lnTo>
                  <a:pt x="4198" y="592"/>
                </a:lnTo>
                <a:lnTo>
                  <a:pt x="4528" y="624"/>
                </a:lnTo>
                <a:lnTo>
                  <a:pt x="4648" y="636"/>
                </a:lnTo>
                <a:lnTo>
                  <a:pt x="4648" y="636"/>
                </a:lnTo>
                <a:lnTo>
                  <a:pt x="4644" y="596"/>
                </a:lnTo>
                <a:lnTo>
                  <a:pt x="4642" y="556"/>
                </a:lnTo>
                <a:lnTo>
                  <a:pt x="4642" y="518"/>
                </a:lnTo>
                <a:lnTo>
                  <a:pt x="4642" y="482"/>
                </a:lnTo>
                <a:lnTo>
                  <a:pt x="4646" y="448"/>
                </a:lnTo>
                <a:lnTo>
                  <a:pt x="4650" y="414"/>
                </a:lnTo>
                <a:lnTo>
                  <a:pt x="4656" y="382"/>
                </a:lnTo>
                <a:lnTo>
                  <a:pt x="4664" y="352"/>
                </a:lnTo>
                <a:lnTo>
                  <a:pt x="4672" y="322"/>
                </a:lnTo>
                <a:lnTo>
                  <a:pt x="4682" y="294"/>
                </a:lnTo>
                <a:lnTo>
                  <a:pt x="4692" y="268"/>
                </a:lnTo>
                <a:lnTo>
                  <a:pt x="4704" y="242"/>
                </a:lnTo>
                <a:lnTo>
                  <a:pt x="4728" y="194"/>
                </a:lnTo>
                <a:lnTo>
                  <a:pt x="4752" y="154"/>
                </a:lnTo>
                <a:lnTo>
                  <a:pt x="4778" y="116"/>
                </a:lnTo>
                <a:lnTo>
                  <a:pt x="4804" y="86"/>
                </a:lnTo>
                <a:lnTo>
                  <a:pt x="4830" y="60"/>
                </a:lnTo>
                <a:lnTo>
                  <a:pt x="4852" y="38"/>
                </a:lnTo>
                <a:lnTo>
                  <a:pt x="4870" y="22"/>
                </a:lnTo>
                <a:lnTo>
                  <a:pt x="4886" y="10"/>
                </a:lnTo>
                <a:lnTo>
                  <a:pt x="4898" y="0"/>
                </a:lnTo>
                <a:lnTo>
                  <a:pt x="4898" y="0"/>
                </a:lnTo>
                <a:lnTo>
                  <a:pt x="4706" y="16"/>
                </a:lnTo>
                <a:lnTo>
                  <a:pt x="4482" y="32"/>
                </a:lnTo>
                <a:lnTo>
                  <a:pt x="4188" y="48"/>
                </a:lnTo>
                <a:lnTo>
                  <a:pt x="3838" y="66"/>
                </a:lnTo>
                <a:lnTo>
                  <a:pt x="3644" y="76"/>
                </a:lnTo>
                <a:lnTo>
                  <a:pt x="3440" y="82"/>
                </a:lnTo>
                <a:lnTo>
                  <a:pt x="3228" y="88"/>
                </a:lnTo>
                <a:lnTo>
                  <a:pt x="3008" y="94"/>
                </a:lnTo>
                <a:lnTo>
                  <a:pt x="2782" y="96"/>
                </a:lnTo>
                <a:lnTo>
                  <a:pt x="2552" y="98"/>
                </a:lnTo>
                <a:lnTo>
                  <a:pt x="2552" y="98"/>
                </a:lnTo>
                <a:lnTo>
                  <a:pt x="2318" y="96"/>
                </a:lnTo>
                <a:lnTo>
                  <a:pt x="2086" y="94"/>
                </a:lnTo>
                <a:lnTo>
                  <a:pt x="1856" y="88"/>
                </a:lnTo>
                <a:lnTo>
                  <a:pt x="1630" y="82"/>
                </a:lnTo>
                <a:lnTo>
                  <a:pt x="1410" y="76"/>
                </a:lnTo>
                <a:lnTo>
                  <a:pt x="1200" y="66"/>
                </a:lnTo>
                <a:lnTo>
                  <a:pt x="812" y="48"/>
                </a:lnTo>
                <a:lnTo>
                  <a:pt x="480" y="32"/>
                </a:lnTo>
                <a:lnTo>
                  <a:pt x="224" y="1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/>
          </a:p>
        </p:txBody>
      </p:sp>
      <p:grpSp>
        <p:nvGrpSpPr>
          <p:cNvPr id="8" name="그룹 20"/>
          <p:cNvGrpSpPr/>
          <p:nvPr/>
        </p:nvGrpSpPr>
        <p:grpSpPr>
          <a:xfrm>
            <a:off x="6814381" y="881536"/>
            <a:ext cx="1451285" cy="529568"/>
            <a:chOff x="6588224" y="3850000"/>
            <a:chExt cx="1386840" cy="450850"/>
          </a:xfrm>
        </p:grpSpPr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6588224" y="3938506"/>
              <a:ext cx="92075" cy="41275"/>
            </a:xfrm>
            <a:custGeom>
              <a:avLst/>
              <a:gdLst>
                <a:gd name="T0" fmla="*/ 8 w 58"/>
                <a:gd name="T1" fmla="*/ 0 h 26"/>
                <a:gd name="T2" fmla="*/ 0 w 58"/>
                <a:gd name="T3" fmla="*/ 26 h 26"/>
                <a:gd name="T4" fmla="*/ 58 w 58"/>
                <a:gd name="T5" fmla="*/ 26 h 26"/>
                <a:gd name="T6" fmla="*/ 8 w 5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26">
                  <a:moveTo>
                    <a:pt x="8" y="0"/>
                  </a:moveTo>
                  <a:lnTo>
                    <a:pt x="0" y="26"/>
                  </a:lnTo>
                  <a:lnTo>
                    <a:pt x="58" y="2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7768689" y="3850000"/>
              <a:ext cx="206375" cy="63500"/>
            </a:xfrm>
            <a:custGeom>
              <a:avLst/>
              <a:gdLst>
                <a:gd name="T0" fmla="*/ 96 w 130"/>
                <a:gd name="T1" fmla="*/ 0 h 40"/>
                <a:gd name="T2" fmla="*/ 130 w 130"/>
                <a:gd name="T3" fmla="*/ 28 h 40"/>
                <a:gd name="T4" fmla="*/ 0 w 130"/>
                <a:gd name="T5" fmla="*/ 40 h 40"/>
                <a:gd name="T6" fmla="*/ 96 w 130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40">
                  <a:moveTo>
                    <a:pt x="96" y="0"/>
                  </a:moveTo>
                  <a:lnTo>
                    <a:pt x="130" y="28"/>
                  </a:lnTo>
                  <a:lnTo>
                    <a:pt x="0" y="4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7768689" y="3850000"/>
              <a:ext cx="206375" cy="63500"/>
            </a:xfrm>
            <a:custGeom>
              <a:avLst/>
              <a:gdLst>
                <a:gd name="T0" fmla="*/ 96 w 130"/>
                <a:gd name="T1" fmla="*/ 0 h 40"/>
                <a:gd name="T2" fmla="*/ 130 w 130"/>
                <a:gd name="T3" fmla="*/ 28 h 40"/>
                <a:gd name="T4" fmla="*/ 0 w 130"/>
                <a:gd name="T5" fmla="*/ 40 h 40"/>
                <a:gd name="T6" fmla="*/ 96 w 130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40">
                  <a:moveTo>
                    <a:pt x="96" y="0"/>
                  </a:moveTo>
                  <a:lnTo>
                    <a:pt x="130" y="28"/>
                  </a:lnTo>
                  <a:lnTo>
                    <a:pt x="0" y="40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12" name="Freeform 28"/>
            <p:cNvSpPr>
              <a:spLocks/>
            </p:cNvSpPr>
            <p:nvPr/>
          </p:nvSpPr>
          <p:spPr bwMode="auto">
            <a:xfrm>
              <a:off x="6603464" y="3859525"/>
              <a:ext cx="1336675" cy="441325"/>
            </a:xfrm>
            <a:custGeom>
              <a:avLst/>
              <a:gdLst>
                <a:gd name="T0" fmla="*/ 842 w 842"/>
                <a:gd name="T1" fmla="*/ 0 h 278"/>
                <a:gd name="T2" fmla="*/ 0 w 842"/>
                <a:gd name="T3" fmla="*/ 54 h 278"/>
                <a:gd name="T4" fmla="*/ 444 w 842"/>
                <a:gd name="T5" fmla="*/ 278 h 278"/>
                <a:gd name="T6" fmla="*/ 842 w 842"/>
                <a:gd name="T7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2" h="278">
                  <a:moveTo>
                    <a:pt x="842" y="0"/>
                  </a:moveTo>
                  <a:lnTo>
                    <a:pt x="0" y="54"/>
                  </a:lnTo>
                  <a:lnTo>
                    <a:pt x="444" y="278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332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</p:grpSp>
      <p:grpSp>
        <p:nvGrpSpPr>
          <p:cNvPr id="13" name="그룹 1"/>
          <p:cNvGrpSpPr/>
          <p:nvPr/>
        </p:nvGrpSpPr>
        <p:grpSpPr>
          <a:xfrm>
            <a:off x="936943" y="2847018"/>
            <a:ext cx="1450157" cy="588259"/>
            <a:chOff x="1175419" y="4245720"/>
            <a:chExt cx="1385762" cy="444500"/>
          </a:xfrm>
        </p:grpSpPr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1175419" y="4251084"/>
              <a:ext cx="203200" cy="63500"/>
            </a:xfrm>
            <a:custGeom>
              <a:avLst/>
              <a:gdLst>
                <a:gd name="T0" fmla="*/ 32 w 128"/>
                <a:gd name="T1" fmla="*/ 0 h 40"/>
                <a:gd name="T2" fmla="*/ 0 w 128"/>
                <a:gd name="T3" fmla="*/ 30 h 40"/>
                <a:gd name="T4" fmla="*/ 128 w 128"/>
                <a:gd name="T5" fmla="*/ 40 h 40"/>
                <a:gd name="T6" fmla="*/ 32 w 128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40">
                  <a:moveTo>
                    <a:pt x="32" y="0"/>
                  </a:moveTo>
                  <a:lnTo>
                    <a:pt x="0" y="30"/>
                  </a:lnTo>
                  <a:lnTo>
                    <a:pt x="128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grpSp>
          <p:nvGrpSpPr>
            <p:cNvPr id="15" name="그룹 21"/>
            <p:cNvGrpSpPr/>
            <p:nvPr/>
          </p:nvGrpSpPr>
          <p:grpSpPr>
            <a:xfrm>
              <a:off x="1175419" y="4245720"/>
              <a:ext cx="1385762" cy="444500"/>
              <a:chOff x="-2418681" y="198289"/>
              <a:chExt cx="1385762" cy="444500"/>
            </a:xfrm>
          </p:grpSpPr>
          <p:sp>
            <p:nvSpPr>
              <p:cNvPr id="16" name="Freeform 29"/>
              <p:cNvSpPr>
                <a:spLocks/>
              </p:cNvSpPr>
              <p:nvPr/>
            </p:nvSpPr>
            <p:spPr bwMode="auto">
              <a:xfrm>
                <a:off x="-1124994" y="284957"/>
                <a:ext cx="92075" cy="44450"/>
              </a:xfrm>
              <a:custGeom>
                <a:avLst/>
                <a:gdLst>
                  <a:gd name="T0" fmla="*/ 50 w 58"/>
                  <a:gd name="T1" fmla="*/ 0 h 28"/>
                  <a:gd name="T2" fmla="*/ 58 w 58"/>
                  <a:gd name="T3" fmla="*/ 28 h 28"/>
                  <a:gd name="T4" fmla="*/ 0 w 58"/>
                  <a:gd name="T5" fmla="*/ 26 h 28"/>
                  <a:gd name="T6" fmla="*/ 50 w 58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28">
                    <a:moveTo>
                      <a:pt x="50" y="0"/>
                    </a:moveTo>
                    <a:lnTo>
                      <a:pt x="58" y="28"/>
                    </a:lnTo>
                    <a:lnTo>
                      <a:pt x="0" y="26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17" name="Freeform 32"/>
              <p:cNvSpPr>
                <a:spLocks/>
              </p:cNvSpPr>
              <p:nvPr/>
            </p:nvSpPr>
            <p:spPr bwMode="auto">
              <a:xfrm>
                <a:off x="-2418681" y="198438"/>
                <a:ext cx="203200" cy="63500"/>
              </a:xfrm>
              <a:custGeom>
                <a:avLst/>
                <a:gdLst>
                  <a:gd name="T0" fmla="*/ 32 w 128"/>
                  <a:gd name="T1" fmla="*/ 0 h 40"/>
                  <a:gd name="T2" fmla="*/ 0 w 128"/>
                  <a:gd name="T3" fmla="*/ 30 h 40"/>
                  <a:gd name="T4" fmla="*/ 128 w 128"/>
                  <a:gd name="T5" fmla="*/ 40 h 40"/>
                  <a:gd name="T6" fmla="*/ 32 w 128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40">
                    <a:moveTo>
                      <a:pt x="32" y="0"/>
                    </a:moveTo>
                    <a:lnTo>
                      <a:pt x="0" y="30"/>
                    </a:lnTo>
                    <a:lnTo>
                      <a:pt x="128" y="40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18" name="Freeform 39"/>
              <p:cNvSpPr>
                <a:spLocks/>
              </p:cNvSpPr>
              <p:nvPr/>
            </p:nvSpPr>
            <p:spPr bwMode="auto">
              <a:xfrm>
                <a:off x="-2380943" y="198289"/>
                <a:ext cx="1336675" cy="444500"/>
              </a:xfrm>
              <a:custGeom>
                <a:avLst/>
                <a:gdLst>
                  <a:gd name="T0" fmla="*/ 0 w 842"/>
                  <a:gd name="T1" fmla="*/ 0 h 280"/>
                  <a:gd name="T2" fmla="*/ 842 w 842"/>
                  <a:gd name="T3" fmla="*/ 54 h 280"/>
                  <a:gd name="T4" fmla="*/ 398 w 842"/>
                  <a:gd name="T5" fmla="*/ 280 h 280"/>
                  <a:gd name="T6" fmla="*/ 0 w 842"/>
                  <a:gd name="T7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2" h="280">
                    <a:moveTo>
                      <a:pt x="0" y="0"/>
                    </a:moveTo>
                    <a:lnTo>
                      <a:pt x="842" y="54"/>
                    </a:lnTo>
                    <a:lnTo>
                      <a:pt x="398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B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3584441" y="1019784"/>
            <a:ext cx="4948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>
                <a:solidFill>
                  <a:schemeClr val="bg1"/>
                </a:solidFill>
              </a:rPr>
              <a:t>電気設備の向上</a:t>
            </a:r>
            <a:endPara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60099" y="3060513"/>
            <a:ext cx="4948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>
                <a:solidFill>
                  <a:schemeClr val="bg1">
                    <a:alpha val="99000"/>
                  </a:schemeClr>
                </a:solidFill>
                <a:latin typeface="Arial" pitchFamily="34" charset="0"/>
                <a:cs typeface="Arial" pitchFamily="34" charset="0"/>
              </a:rPr>
              <a:t>LED</a:t>
            </a:r>
            <a:r>
              <a:rPr lang="ja-JP" altLang="en-US" sz="1600" b="1">
                <a:solidFill>
                  <a:schemeClr val="bg1">
                    <a:alpha val="99000"/>
                  </a:schemeClr>
                </a:solidFill>
                <a:latin typeface="Arial" pitchFamily="34" charset="0"/>
                <a:cs typeface="Arial" pitchFamily="34" charset="0"/>
              </a:rPr>
              <a:t>への交換</a:t>
            </a:r>
            <a:endParaRPr lang="en-US" altLang="ko-KR" sz="1600" b="1" dirty="0">
              <a:solidFill>
                <a:schemeClr val="bg1">
                  <a:alpha val="99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62771" y="2900351"/>
            <a:ext cx="59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>
                    <a:alpha val="99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71133" y="951084"/>
            <a:ext cx="59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>
                    <a:alpha val="99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1AAD7E5-88FA-4988-A987-E7DF87E50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129182"/>
            <a:ext cx="1146451" cy="659499"/>
          </a:xfrm>
          <a:prstGeom prst="rect">
            <a:avLst/>
          </a:prstGeom>
          <a:effectLst/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69CFCB5C-9DFE-42BC-A6DE-C70904C6C3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4" y="3766761"/>
            <a:ext cx="1207193" cy="885603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1507904" y="1503221"/>
            <a:ext cx="57313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altLang="ko-KR" sz="1400" dirty="0">
                <a:solidFill>
                  <a:srgbClr val="616161"/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 </a:t>
            </a:r>
            <a:r>
              <a:rPr lang="en-US" altLang="ko-KR" sz="14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~</a:t>
            </a:r>
            <a:r>
              <a:rPr kumimoji="0" lang="en-US" altLang="ko-KR" sz="14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2022</a:t>
            </a:r>
            <a:r>
              <a:rPr kumimoji="0" lang="en-US" altLang="ko-KR" sz="1100" b="1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: </a:t>
            </a:r>
            <a:r>
              <a:rPr kumimoji="0" lang="ja-JP" altLang="en-US" sz="11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低所得層 </a:t>
            </a:r>
            <a:r>
              <a:rPr kumimoji="0" lang="en-US" altLang="ja-JP" sz="14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370</a:t>
            </a:r>
            <a:r>
              <a:rPr lang="ja-JP" altLang="en-US" sz="11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世帯</a:t>
            </a:r>
            <a:r>
              <a:rPr kumimoji="0" lang="ja-JP" altLang="en-US" sz="11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の電気設備の老朽化調査</a:t>
            </a:r>
            <a:r>
              <a:rPr lang="en-US" altLang="ko-KR" sz="11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 </a:t>
            </a:r>
            <a:endParaRPr kumimoji="0" lang="ko-KR" altLang="en-US" sz="1100" b="1" dirty="0">
              <a:solidFill>
                <a:srgbClr val="616161"/>
              </a:solidFill>
              <a:latin typeface="+mj-ea"/>
              <a:ea typeface="+mj-ea"/>
              <a:cs typeface="Arial" charset="0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60B6BA5-78DA-49DF-B73A-C2BAE3928F90}"/>
              </a:ext>
            </a:extLst>
          </p:cNvPr>
          <p:cNvSpPr/>
          <p:nvPr/>
        </p:nvSpPr>
        <p:spPr>
          <a:xfrm>
            <a:off x="1664431" y="1854218"/>
            <a:ext cx="7383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ko-KR" sz="1400" dirty="0">
                <a:solidFill>
                  <a:srgbClr val="616161"/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 </a:t>
            </a:r>
            <a:r>
              <a:rPr lang="en-US" altLang="ko-KR" sz="140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2023~2024</a:t>
            </a:r>
            <a:r>
              <a:rPr lang="en-US" altLang="ko-KR" sz="900">
                <a:solidFill>
                  <a:srgbClr val="61616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(</a:t>
            </a:r>
            <a:r>
              <a:rPr lang="ja-JP" altLang="en-US" sz="900">
                <a:solidFill>
                  <a:srgbClr val="61616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現在まで</a:t>
            </a:r>
            <a:r>
              <a:rPr lang="en-US" altLang="ko-KR" sz="900">
                <a:solidFill>
                  <a:srgbClr val="61616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)</a:t>
            </a:r>
            <a:r>
              <a:rPr lang="ja-JP" altLang="en-US" sz="1100" b="1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：</a:t>
            </a:r>
            <a:r>
              <a:rPr lang="ja-JP" altLang="en-US" sz="11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低所得層 </a:t>
            </a:r>
            <a:r>
              <a:rPr lang="en-US" altLang="ja-JP" sz="14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65</a:t>
            </a:r>
            <a:r>
              <a:rPr lang="ja-JP" altLang="en-US" sz="11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世帯と高齢者センター</a:t>
            </a:r>
            <a:r>
              <a:rPr lang="en-US" altLang="ja-JP" sz="14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105</a:t>
            </a:r>
            <a:r>
              <a:rPr lang="ja-JP" altLang="en-US" sz="11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カ所の電気設備の老朽化調査</a:t>
            </a:r>
            <a:r>
              <a:rPr lang="en-US" altLang="ko-KR" sz="11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 </a:t>
            </a:r>
            <a:endParaRPr lang="en-US" altLang="ko-KR" sz="1100" b="1" dirty="0">
              <a:solidFill>
                <a:srgbClr val="616161"/>
              </a:solidFill>
              <a:latin typeface="+mj-ea"/>
              <a:ea typeface="+mj-ea"/>
              <a:cs typeface="Arial" charset="0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2E89F79B-B9B8-4463-928F-7E9310CAE88D}"/>
              </a:ext>
            </a:extLst>
          </p:cNvPr>
          <p:cNvSpPr/>
          <p:nvPr/>
        </p:nvSpPr>
        <p:spPr>
          <a:xfrm>
            <a:off x="1482923" y="2237018"/>
            <a:ext cx="7148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altLang="ko-KR" sz="1400">
                <a:solidFill>
                  <a:srgbClr val="616161"/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 </a:t>
            </a:r>
            <a:r>
              <a:rPr kumimoji="0" lang="en-US" altLang="ko-KR" sz="140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2025</a:t>
            </a:r>
            <a:r>
              <a:rPr kumimoji="0" lang="ja-JP" altLang="en-US" sz="1100" b="1">
                <a:solidFill>
                  <a:srgbClr val="61616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：</a:t>
            </a:r>
            <a:r>
              <a:rPr lang="ja-JP" altLang="en-US" sz="1100" b="1">
                <a:solidFill>
                  <a:srgbClr val="61616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低所得層</a:t>
            </a:r>
            <a:r>
              <a:rPr lang="en-US" altLang="ja-JP" sz="1400" b="1">
                <a:solidFill>
                  <a:srgbClr val="61616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45</a:t>
            </a:r>
            <a:r>
              <a:rPr lang="ja-JP" altLang="en-US" sz="1100" b="1">
                <a:solidFill>
                  <a:srgbClr val="61616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世帯と高齢者センターの電気設備の老朽化調査</a:t>
            </a:r>
            <a:r>
              <a:rPr lang="en-US" altLang="ko-KR" sz="1100" b="1">
                <a:solidFill>
                  <a:srgbClr val="61616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 </a:t>
            </a:r>
            <a:endParaRPr kumimoji="0" lang="ko-KR" altLang="en-US" sz="1100" b="1" dirty="0">
              <a:solidFill>
                <a:srgbClr val="616161"/>
              </a:solidFill>
              <a:latin typeface="ＭＳ Ｐゴシック" panose="020B0600070205080204" pitchFamily="50" charset="-128"/>
              <a:ea typeface="HY견고딕" pitchFamily="18" charset="-127"/>
              <a:cs typeface="Arial" charset="0"/>
            </a:endParaRP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46B18643-FEF5-4A33-BD94-D0B4DA7827AE}"/>
              </a:ext>
            </a:extLst>
          </p:cNvPr>
          <p:cNvSpPr/>
          <p:nvPr/>
        </p:nvSpPr>
        <p:spPr>
          <a:xfrm>
            <a:off x="381319" y="2279558"/>
            <a:ext cx="1248109" cy="215388"/>
          </a:xfrm>
          <a:prstGeom prst="roundRect">
            <a:avLst/>
          </a:prstGeom>
          <a:solidFill>
            <a:srgbClr val="FFCF53"/>
          </a:solidFill>
          <a:ln>
            <a:solidFill>
              <a:srgbClr val="FFC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/>
              <a:t>今後の計画</a:t>
            </a:r>
            <a:endParaRPr lang="ko-KR" altLang="en-US" sz="1000" b="1" dirty="0"/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6DF790B2-3C57-4987-B794-E7B091B43F41}"/>
              </a:ext>
            </a:extLst>
          </p:cNvPr>
          <p:cNvSpPr/>
          <p:nvPr/>
        </p:nvSpPr>
        <p:spPr>
          <a:xfrm>
            <a:off x="381319" y="1548197"/>
            <a:ext cx="1267658" cy="639322"/>
          </a:xfrm>
          <a:prstGeom prst="roundRect">
            <a:avLst/>
          </a:prstGeom>
          <a:solidFill>
            <a:srgbClr val="FFCF53"/>
          </a:solidFill>
          <a:ln>
            <a:solidFill>
              <a:srgbClr val="FFC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/>
              <a:t>成果</a:t>
            </a:r>
            <a:endParaRPr lang="ko-KR" altLang="en-US" sz="1000" b="1" dirty="0"/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4A768369-590B-4EDA-BE59-4ED437225E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3" y="1455121"/>
            <a:ext cx="489922" cy="382840"/>
          </a:xfrm>
          <a:prstGeom prst="rect">
            <a:avLst/>
          </a:prstGeom>
        </p:spPr>
      </p:pic>
      <p:sp>
        <p:nvSpPr>
          <p:cNvPr id="58" name="직사각형 57">
            <a:extLst>
              <a:ext uri="{FF2B5EF4-FFF2-40B4-BE49-F238E27FC236}">
                <a16:creationId xmlns:a16="http://schemas.microsoft.com/office/drawing/2014/main" id="{05128F56-6DA0-49E8-86FC-C697EEA72A48}"/>
              </a:ext>
            </a:extLst>
          </p:cNvPr>
          <p:cNvSpPr/>
          <p:nvPr/>
        </p:nvSpPr>
        <p:spPr>
          <a:xfrm>
            <a:off x="3028706" y="4079377"/>
            <a:ext cx="57313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ko-KR" sz="1400" dirty="0">
                <a:solidFill>
                  <a:srgbClr val="616161"/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 </a:t>
            </a:r>
            <a:r>
              <a:rPr lang="en-US" altLang="ko-KR" sz="140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2023~2024</a:t>
            </a:r>
            <a:r>
              <a:rPr lang="en-US" altLang="ko-KR" sz="900">
                <a:solidFill>
                  <a:srgbClr val="61616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(</a:t>
            </a:r>
            <a:r>
              <a:rPr lang="ja-JP" altLang="en-US" sz="900">
                <a:solidFill>
                  <a:srgbClr val="61616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現在まで</a:t>
            </a:r>
            <a:r>
              <a:rPr lang="en-US" altLang="ko-KR" sz="900">
                <a:solidFill>
                  <a:srgbClr val="61616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)</a:t>
            </a:r>
            <a:r>
              <a:rPr lang="ja-JP" altLang="en-US" sz="900" b="1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：</a:t>
            </a:r>
            <a:r>
              <a:rPr lang="ja-JP" altLang="en-US" sz="11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低所得層 </a:t>
            </a:r>
            <a:r>
              <a:rPr lang="en-US" altLang="ko-KR" sz="1400" b="1">
                <a:solidFill>
                  <a:srgbClr val="61616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25</a:t>
            </a:r>
            <a:r>
              <a:rPr lang="ja-JP" altLang="en-US" sz="11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世帯が</a:t>
            </a:r>
            <a:r>
              <a:rPr lang="en-US" altLang="ja-JP" sz="11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LED</a:t>
            </a:r>
            <a:r>
              <a:rPr lang="ja-JP" altLang="en-US" sz="11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に交換</a:t>
            </a:r>
            <a:r>
              <a:rPr lang="ko-KR" altLang="en-US" sz="11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 </a:t>
            </a:r>
            <a:endParaRPr lang="en-US" altLang="ko-KR" sz="1100" b="1" dirty="0">
              <a:solidFill>
                <a:srgbClr val="616161"/>
              </a:solidFill>
              <a:latin typeface="+mj-ea"/>
              <a:ea typeface="+mj-ea"/>
              <a:cs typeface="Arial" charset="0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EEF9DD47-7060-4F09-B661-5E40E77056C5}"/>
              </a:ext>
            </a:extLst>
          </p:cNvPr>
          <p:cNvSpPr/>
          <p:nvPr/>
        </p:nvSpPr>
        <p:spPr>
          <a:xfrm>
            <a:off x="2847197" y="4432998"/>
            <a:ext cx="59128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altLang="ko-KR" sz="1400" dirty="0">
                <a:solidFill>
                  <a:srgbClr val="616161"/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 </a:t>
            </a:r>
            <a:r>
              <a:rPr kumimoji="0" lang="en-US" altLang="ko-KR" sz="14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2025</a:t>
            </a:r>
            <a:r>
              <a:rPr kumimoji="0" lang="en-US" altLang="ko-KR" sz="1100" b="1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: </a:t>
            </a:r>
            <a:r>
              <a:rPr kumimoji="0" lang="ja-JP" altLang="en-US" sz="11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低所得世帯と福祉施設</a:t>
            </a:r>
            <a:r>
              <a:rPr lang="ja-JP" altLang="en-US" sz="11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（</a:t>
            </a:r>
            <a:r>
              <a:rPr lang="en-US" altLang="ko-KR" sz="1400" b="1">
                <a:solidFill>
                  <a:srgbClr val="61616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29</a:t>
            </a:r>
            <a:r>
              <a:rPr lang="ja-JP" altLang="en-US" sz="11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カ所）</a:t>
            </a:r>
            <a:r>
              <a:rPr kumimoji="0" lang="ja-JP" altLang="en-US" sz="11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で</a:t>
            </a:r>
            <a:r>
              <a:rPr lang="en-US" altLang="ko-KR" sz="1100" b="1">
                <a:solidFill>
                  <a:srgbClr val="61616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LED</a:t>
            </a:r>
            <a:r>
              <a:rPr lang="ja-JP" altLang="en-US" sz="1100" b="1">
                <a:solidFill>
                  <a:srgbClr val="616161"/>
                </a:solidFill>
                <a:latin typeface="+mj-ea"/>
                <a:ea typeface="+mj-ea"/>
                <a:cs typeface="Arial" charset="0"/>
              </a:rPr>
              <a:t>に交換</a:t>
            </a:r>
            <a:endParaRPr kumimoji="0" lang="ko-KR" altLang="en-US" sz="1100" b="1" dirty="0">
              <a:solidFill>
                <a:srgbClr val="616161"/>
              </a:solidFill>
              <a:latin typeface="+mj-ea"/>
              <a:ea typeface="+mj-ea"/>
              <a:cs typeface="Arial" charset="0"/>
            </a:endParaRPr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9A1B0DDE-DC88-4EF5-BD85-B96ADE4157BB}"/>
              </a:ext>
            </a:extLst>
          </p:cNvPr>
          <p:cNvSpPr/>
          <p:nvPr/>
        </p:nvSpPr>
        <p:spPr>
          <a:xfrm>
            <a:off x="1763687" y="4479193"/>
            <a:ext cx="1235606" cy="215388"/>
          </a:xfrm>
          <a:prstGeom prst="round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/>
              <a:t>今後の計画</a:t>
            </a:r>
            <a:endParaRPr lang="ko-KR" altLang="en-US" sz="1000" b="1" dirty="0"/>
          </a:p>
        </p:txBody>
      </p:sp>
      <p:sp>
        <p:nvSpPr>
          <p:cNvPr id="64" name="사각형: 둥근 모서리 63">
            <a:extLst>
              <a:ext uri="{FF2B5EF4-FFF2-40B4-BE49-F238E27FC236}">
                <a16:creationId xmlns:a16="http://schemas.microsoft.com/office/drawing/2014/main" id="{AD157DC0-7FAA-4B6D-9458-A24C04A86328}"/>
              </a:ext>
            </a:extLst>
          </p:cNvPr>
          <p:cNvSpPr/>
          <p:nvPr/>
        </p:nvSpPr>
        <p:spPr>
          <a:xfrm>
            <a:off x="1763687" y="3747832"/>
            <a:ext cx="1255153" cy="639322"/>
          </a:xfrm>
          <a:prstGeom prst="round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/>
              <a:t>成果</a:t>
            </a:r>
            <a:endParaRPr lang="ko-KR" altLang="en-US" sz="1000" b="1" dirty="0"/>
          </a:p>
        </p:txBody>
      </p:sp>
      <p:pic>
        <p:nvPicPr>
          <p:cNvPr id="65" name="그림 64">
            <a:extLst>
              <a:ext uri="{FF2B5EF4-FFF2-40B4-BE49-F238E27FC236}">
                <a16:creationId xmlns:a16="http://schemas.microsoft.com/office/drawing/2014/main" id="{985CD3CD-9A58-46C0-A0F3-B038CD79F4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15" y="3635100"/>
            <a:ext cx="489922" cy="382840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3DED0E94-F380-4A23-8328-8356E51218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62" y="4986156"/>
            <a:ext cx="982441" cy="18548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6206ECA-E361-FC43-53C0-0DFEC9515930}"/>
              </a:ext>
            </a:extLst>
          </p:cNvPr>
          <p:cNvSpPr txBox="1"/>
          <p:nvPr/>
        </p:nvSpPr>
        <p:spPr>
          <a:xfrm>
            <a:off x="8084254" y="4976035"/>
            <a:ext cx="1094298" cy="2000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700" b="1"/>
              <a:t>太白市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948621"/>
            <a:ext cx="8892480" cy="56906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3600" b="1" spc="-300">
                <a:ln>
                  <a:prstDash val="solid"/>
                </a:ln>
                <a:solidFill>
                  <a:srgbClr val="FFC000"/>
                </a:solidFill>
                <a:latin typeface="+mj-ea"/>
                <a:ea typeface="+mj-ea"/>
                <a:cs typeface="Times New Roman" pitchFamily="18" charset="0"/>
              </a:rPr>
              <a:t>ありがとうございました</a:t>
            </a:r>
            <a:endParaRPr kumimoji="0" lang="en-US" altLang="ko-KR" sz="3600" b="1" spc="-300" dirty="0">
              <a:ln>
                <a:prstDash val="solid"/>
              </a:ln>
              <a:solidFill>
                <a:schemeClr val="accent3"/>
              </a:solidFill>
              <a:latin typeface="+mj-ea"/>
              <a:ea typeface="+mj-ea"/>
              <a:cs typeface="Times New Roman" pitchFamily="18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5C1905E-FA18-4739-957C-D4BFC80DB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512108" cy="3962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462148-CE27-462F-9BC9-CA10133A0045}"/>
              </a:ext>
            </a:extLst>
          </p:cNvPr>
          <p:cNvSpPr txBox="1"/>
          <p:nvPr/>
        </p:nvSpPr>
        <p:spPr>
          <a:xfrm>
            <a:off x="395536" y="-34952"/>
            <a:ext cx="1008112" cy="554704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>
                <a:ln>
                  <a:prstDash val="solid"/>
                </a:ln>
                <a:latin typeface="감탄로드감탄체" pitchFamily="50" charset="-127"/>
                <a:ea typeface="감탄로드감탄체" pitchFamily="50" charset="-127"/>
                <a:cs typeface="Arial" pitchFamily="34" charset="0"/>
              </a:rPr>
              <a:t>太白市</a:t>
            </a:r>
            <a:endParaRPr kumimoji="0" lang="en-US" altLang="ko-KR" sz="1400" b="1" dirty="0">
              <a:ln>
                <a:prstDash val="solid"/>
              </a:ln>
              <a:latin typeface="감탄로드감탄체" pitchFamily="50" charset="-127"/>
              <a:ea typeface="감탄로드감탄체" pitchFamily="50" charset="-127"/>
              <a:cs typeface="Arial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2C40869-3BB9-4277-8181-B66B867AA68C}"/>
              </a:ext>
            </a:extLst>
          </p:cNvPr>
          <p:cNvSpPr/>
          <p:nvPr/>
        </p:nvSpPr>
        <p:spPr>
          <a:xfrm>
            <a:off x="2027368" y="1203598"/>
            <a:ext cx="5089264" cy="54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spc="300">
                <a:ln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Bahnschrift Light Condensed" panose="020B0502040204020203" pitchFamily="34" charset="0"/>
                <a:ea typeface="-윤고딕150" pitchFamily="18" charset="-127"/>
                <a:cs typeface="Arial" pitchFamily="34" charset="0"/>
              </a:rPr>
              <a:t>2024 </a:t>
            </a:r>
            <a:r>
              <a:rPr lang="ja-JP" altLang="en-US" sz="1100" spc="300">
                <a:ln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Bahnschrift Light Condensed" panose="020B0502040204020203" pitchFamily="34" charset="0"/>
                <a:ea typeface="-윤고딕150" pitchFamily="18" charset="-127"/>
                <a:cs typeface="Arial" pitchFamily="34" charset="0"/>
              </a:rPr>
              <a:t>環境行動目標の中間報告</a:t>
            </a:r>
            <a:endParaRPr lang="en-US" altLang="ko-KR" sz="1100" spc="300" dirty="0">
              <a:ln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Bahnschrift Light Condensed" panose="020B0502040204020203" pitchFamily="34" charset="0"/>
              <a:ea typeface="-윤고딕150" pitchFamily="18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3427</TotalTime>
  <Words>720</Words>
  <Application>Microsoft Office PowerPoint</Application>
  <PresentationFormat>画面に合わせる (16:9)</PresentationFormat>
  <Paragraphs>105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4" baseType="lpstr">
      <vt:lpstr>HY헤드라인M</vt:lpstr>
      <vt:lpstr>맑은 고딕</vt:lpstr>
      <vt:lpstr>ＭＳ Ｐゴシック</vt:lpstr>
      <vt:lpstr>ＭＳ ゴシック</vt:lpstr>
      <vt:lpstr>감탄로드감탄체</vt:lpstr>
      <vt:lpstr>Arial</vt:lpstr>
      <vt:lpstr>Bahnschrift</vt:lpstr>
      <vt:lpstr>Bahnschrift Light Condensed</vt:lpstr>
      <vt:lpstr>Times New Roman</vt:lpstr>
      <vt:lpstr>Office 테마</vt:lpstr>
      <vt:lpstr>PowerPoint プレゼンテーション</vt:lpstr>
      <vt:lpstr>再生可能エネルギーの供給拡大</vt:lpstr>
      <vt:lpstr>社会的弱者へのエネルギー福祉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C208</dc:creator>
  <cp:lastModifiedBy>administrator</cp:lastModifiedBy>
  <cp:revision>712</cp:revision>
  <cp:lastPrinted>2024-11-28T02:08:39Z</cp:lastPrinted>
  <dcterms:created xsi:type="dcterms:W3CDTF">2012-11-26T07:46:00Z</dcterms:created>
  <dcterms:modified xsi:type="dcterms:W3CDTF">2024-12-05T00:23:26Z</dcterms:modified>
</cp:coreProperties>
</file>