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M Sans" pitchFamily="2" charset="0"/>
      <p:regular r:id="rId13"/>
      <p:bold r:id="rId14"/>
      <p:italic r:id="rId15"/>
      <p:boldItalic r:id="rId16"/>
    </p:embeddedFont>
    <p:embeddedFont>
      <p:font typeface="DM Sans Italics" panose="020B0600070205080204" charset="0"/>
      <p:regular r:id="rId17"/>
    </p:embeddedFont>
    <p:embeddedFont>
      <p:font typeface="Montserrat Bold" panose="020B0600070205080204" charset="0"/>
      <p:regular r:id="rId18"/>
    </p:embeddedFont>
    <p:embeddedFont>
      <p:font typeface="游ゴシック" panose="020B0400000000000000" pitchFamily="50" charset="-128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622" autoAdjust="0"/>
  </p:normalViewPr>
  <p:slideViewPr>
    <p:cSldViewPr>
      <p:cViewPr>
        <p:scale>
          <a:sx n="40" d="100"/>
          <a:sy n="40" d="100"/>
        </p:scale>
        <p:origin x="3000" y="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F048-7F84-4CE8-A37A-596439BEF3A0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9883F-14B1-40DA-AEE6-3285406C7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9883F-14B1-40DA-AEE6-3285406C7DC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4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6380" y="2894568"/>
            <a:ext cx="15955241" cy="479984"/>
            <a:chOff x="0" y="0"/>
            <a:chExt cx="3877607" cy="116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7608" cy="116651"/>
            </a:xfrm>
            <a:custGeom>
              <a:avLst/>
              <a:gdLst/>
              <a:ahLst/>
              <a:cxnLst/>
              <a:rect l="l" t="t" r="r" b="b"/>
              <a:pathLst>
                <a:path w="3877608" h="116651">
                  <a:moveTo>
                    <a:pt x="0" y="0"/>
                  </a:moveTo>
                  <a:lnTo>
                    <a:pt x="3877608" y="0"/>
                  </a:lnTo>
                  <a:lnTo>
                    <a:pt x="3877608" y="116651"/>
                  </a:lnTo>
                  <a:lnTo>
                    <a:pt x="0" y="116651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77607" cy="126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58899" y="606624"/>
            <a:ext cx="1267547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7"/>
              </a:lnSpc>
            </a:pP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第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20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回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 WWCAM 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市長会議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 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　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 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「冬の都市の新たな可能性～持続可能な社会の実現」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 </a:t>
            </a:r>
          </a:p>
          <a:p>
            <a:pPr algn="r">
              <a:lnSpc>
                <a:spcPts val="2527"/>
              </a:lnSpc>
            </a:pPr>
            <a:r>
              <a:rPr lang="en-US" altLang="ja-JP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2024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年</a:t>
            </a:r>
            <a:r>
              <a:rPr lang="en-US" altLang="ja-JP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12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月</a:t>
            </a:r>
            <a:r>
              <a:rPr lang="en-US" altLang="ja-JP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17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日～</a:t>
            </a:r>
            <a:r>
              <a:rPr lang="en-US" altLang="ja-JP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21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日　札幌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 (</a:t>
            </a:r>
            <a:r>
              <a:rPr lang="ja-JP" alt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日本</a:t>
            </a:r>
            <a:r>
              <a:rPr lang="en-US" sz="2106" spc="-63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38789" y="7591820"/>
            <a:ext cx="7162541" cy="1680029"/>
            <a:chOff x="0" y="0"/>
            <a:chExt cx="1708712" cy="4007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712" cy="400792"/>
            </a:xfrm>
            <a:custGeom>
              <a:avLst/>
              <a:gdLst/>
              <a:ahLst/>
              <a:cxnLst/>
              <a:rect l="l" t="t" r="r" b="b"/>
              <a:pathLst>
                <a:path w="1708712" h="400792">
                  <a:moveTo>
                    <a:pt x="0" y="0"/>
                  </a:moveTo>
                  <a:lnTo>
                    <a:pt x="1708712" y="0"/>
                  </a:lnTo>
                  <a:lnTo>
                    <a:pt x="1708712" y="400792"/>
                  </a:lnTo>
                  <a:lnTo>
                    <a:pt x="0" y="400792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08712" cy="4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668189" y="7940481"/>
            <a:ext cx="1562925" cy="977673"/>
          </a:xfrm>
          <a:custGeom>
            <a:avLst/>
            <a:gdLst/>
            <a:ahLst/>
            <a:cxnLst/>
            <a:rect l="l" t="t" r="r" b="b"/>
            <a:pathLst>
              <a:path w="1562925" h="977673">
                <a:moveTo>
                  <a:pt x="0" y="0"/>
                </a:moveTo>
                <a:lnTo>
                  <a:pt x="1562925" y="0"/>
                </a:lnTo>
                <a:lnTo>
                  <a:pt x="1562925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639648" y="7940481"/>
            <a:ext cx="1919250" cy="977673"/>
          </a:xfrm>
          <a:custGeom>
            <a:avLst/>
            <a:gdLst/>
            <a:ahLst/>
            <a:cxnLst/>
            <a:rect l="l" t="t" r="r" b="b"/>
            <a:pathLst>
              <a:path w="1919250" h="977673">
                <a:moveTo>
                  <a:pt x="0" y="0"/>
                </a:moveTo>
                <a:lnTo>
                  <a:pt x="1919249" y="0"/>
                </a:lnTo>
                <a:lnTo>
                  <a:pt x="1919249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4967431" y="7859080"/>
            <a:ext cx="1370040" cy="1145510"/>
          </a:xfrm>
          <a:custGeom>
            <a:avLst/>
            <a:gdLst/>
            <a:ahLst/>
            <a:cxnLst/>
            <a:rect l="l" t="t" r="r" b="b"/>
            <a:pathLst>
              <a:path w="1370040" h="1145510">
                <a:moveTo>
                  <a:pt x="0" y="0"/>
                </a:moveTo>
                <a:lnTo>
                  <a:pt x="1370040" y="0"/>
                </a:lnTo>
                <a:lnTo>
                  <a:pt x="1370040" y="1145510"/>
                </a:lnTo>
                <a:lnTo>
                  <a:pt x="0" y="114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1166380" y="4204807"/>
            <a:ext cx="15955241" cy="479984"/>
            <a:chOff x="0" y="0"/>
            <a:chExt cx="3877607" cy="1166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77608" cy="116651"/>
            </a:xfrm>
            <a:custGeom>
              <a:avLst/>
              <a:gdLst/>
              <a:ahLst/>
              <a:cxnLst/>
              <a:rect l="l" t="t" r="r" b="b"/>
              <a:pathLst>
                <a:path w="3877608" h="116651">
                  <a:moveTo>
                    <a:pt x="0" y="0"/>
                  </a:moveTo>
                  <a:lnTo>
                    <a:pt x="3877608" y="0"/>
                  </a:lnTo>
                  <a:lnTo>
                    <a:pt x="3877608" y="116651"/>
                  </a:lnTo>
                  <a:lnTo>
                    <a:pt x="0" y="116651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877607" cy="126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66380" y="1940124"/>
            <a:ext cx="15955241" cy="245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6"/>
              </a:lnSpc>
            </a:pPr>
            <a:r>
              <a:rPr lang="ja-JP" altLang="en-US" sz="6600" spc="-216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持続可能な社会を実現する原動力としての</a:t>
            </a:r>
            <a:endParaRPr lang="en-US" altLang="ja-JP" sz="6600" spc="-216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l">
              <a:lnSpc>
                <a:spcPts val="10086"/>
              </a:lnSpc>
            </a:pPr>
            <a:r>
              <a:rPr lang="ja-JP" altLang="en-US" sz="6600" spc="-216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都市ネットワークと文化</a:t>
            </a:r>
            <a:endParaRPr lang="en-US" sz="6600" spc="-216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66380" y="5143500"/>
            <a:ext cx="12702020" cy="63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  <a:spcBef>
                <a:spcPct val="0"/>
              </a:spcBef>
            </a:pPr>
            <a:r>
              <a:rPr lang="ja-JP" altLang="en-US" sz="4000" spc="-136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ユネスコ創造都市メディアアーツを探る</a:t>
            </a:r>
            <a:r>
              <a:rPr lang="en-US" sz="4000" spc="-136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60069" y="6470944"/>
            <a:ext cx="7499231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02"/>
              </a:lnSpc>
            </a:pPr>
            <a:r>
              <a:rPr lang="ja-JP" altLang="en-US" sz="4085" spc="-12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ドミニク・ロラン</a:t>
            </a:r>
            <a:endParaRPr lang="en-US" sz="4085" spc="-122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r">
              <a:lnSpc>
                <a:spcPts val="2501"/>
              </a:lnSpc>
            </a:pPr>
            <a:r>
              <a:rPr lang="ja-JP" altLang="en-US" sz="2084" spc="-62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rPr>
              <a:t>メディアアーツ分野コーディネーター</a:t>
            </a:r>
            <a:r>
              <a:rPr 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</a:t>
            </a:r>
          </a:p>
          <a:p>
            <a:pPr algn="r">
              <a:lnSpc>
                <a:spcPts val="2501"/>
              </a:lnSpc>
            </a:pPr>
            <a:r>
              <a:rPr 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&amp; </a:t>
            </a:r>
            <a:r>
              <a:rPr lang="ja-JP" alt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アンギャン＝レ＝バン市アートセンター館長</a:t>
            </a:r>
            <a:endParaRPr lang="en-US" sz="2084" spc="-62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29972" y="7973432"/>
            <a:ext cx="5129328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02"/>
              </a:lnSpc>
              <a:spcBef>
                <a:spcPct val="0"/>
              </a:spcBef>
            </a:pPr>
            <a:r>
              <a:rPr lang="ja-JP" altLang="en-US" sz="4085" spc="-12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アンナ・エルムエ</a:t>
            </a:r>
            <a:endParaRPr lang="en-US" sz="4085" spc="-122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r">
              <a:lnSpc>
                <a:spcPts val="2501"/>
              </a:lnSpc>
              <a:spcBef>
                <a:spcPct val="0"/>
              </a:spcBef>
            </a:pPr>
            <a:r>
              <a:rPr lang="ja-JP" alt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国際協力マネージャー</a:t>
            </a:r>
            <a:r>
              <a:rPr 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</a:t>
            </a:r>
          </a:p>
          <a:p>
            <a:pPr algn="r">
              <a:lnSpc>
                <a:spcPts val="2501"/>
              </a:lnSpc>
              <a:spcBef>
                <a:spcPct val="0"/>
              </a:spcBef>
            </a:pPr>
            <a:r>
              <a:rPr 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&amp; </a:t>
            </a:r>
            <a:r>
              <a:rPr lang="ja-JP" alt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ユネスコ創造都市ネットワーク（</a:t>
            </a:r>
            <a:r>
              <a:rPr 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UCCN</a:t>
            </a:r>
            <a:r>
              <a:rPr lang="ja-JP" alt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）</a:t>
            </a:r>
            <a:r>
              <a:rPr 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</a:t>
            </a:r>
            <a:r>
              <a:rPr lang="ja-JP" altLang="en-US" sz="2084" spc="-6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担当</a:t>
            </a:r>
            <a:endParaRPr lang="en-US" sz="2084" spc="-62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42481" y="1106622"/>
            <a:ext cx="10654519" cy="153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4"/>
              </a:lnSpc>
              <a:spcBef>
                <a:spcPct val="0"/>
              </a:spcBef>
            </a:pPr>
            <a:r>
              <a:rPr lang="ja-JP" altLang="en-US" sz="6600" spc="-299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ご清聴ありがとうございました</a:t>
            </a:r>
            <a:endParaRPr lang="en-US" sz="6600" spc="-299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85273" y="3795157"/>
            <a:ext cx="10227568" cy="15289"/>
          </a:xfrm>
          <a:prstGeom prst="line">
            <a:avLst/>
          </a:prstGeom>
          <a:ln w="28575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885273" y="5617706"/>
            <a:ext cx="670586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9"/>
              </a:lnSpc>
            </a:pPr>
            <a:r>
              <a:rPr lang="ja-JP" altLang="en-US" sz="3932" spc="-117" dirty="0">
                <a:solidFill>
                  <a:srgbClr val="1236B1"/>
                </a:solidFill>
                <a:latin typeface="+mj-ea"/>
                <a:ea typeface="+mj-ea"/>
                <a:cs typeface="DM Sans"/>
                <a:sym typeface="DM Sans"/>
              </a:rPr>
              <a:t>ドミニク・ロラン</a:t>
            </a:r>
            <a:endParaRPr lang="en-US" sz="3932" spc="-117" dirty="0">
              <a:solidFill>
                <a:srgbClr val="1236B1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l">
              <a:lnSpc>
                <a:spcPts val="481"/>
              </a:lnSpc>
            </a:pPr>
            <a:endParaRPr lang="en-US" sz="3932" spc="-117" dirty="0">
              <a:solidFill>
                <a:srgbClr val="1236B1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l">
              <a:lnSpc>
                <a:spcPts val="2430"/>
              </a:lnSpc>
            </a:pPr>
            <a:r>
              <a:rPr lang="ja-JP" altLang="en-US" sz="2025" spc="-60" dirty="0">
                <a:solidFill>
                  <a:srgbClr val="1236B1"/>
                </a:solidFill>
                <a:latin typeface="+mj-ea"/>
                <a:ea typeface="+mj-ea"/>
                <a:cs typeface="DM Sans Italics"/>
                <a:sym typeface="DM Sans Italics"/>
              </a:rPr>
              <a:t>メディアアーツ分野コーディネーター</a:t>
            </a:r>
            <a:r>
              <a:rPr lang="en-US" sz="2025" spc="-60" dirty="0">
                <a:solidFill>
                  <a:srgbClr val="1236B1"/>
                </a:solidFill>
                <a:latin typeface="+mj-ea"/>
                <a:ea typeface="+mj-ea"/>
                <a:cs typeface="DM Sans Italics"/>
                <a:sym typeface="DM Sans Italics"/>
              </a:rPr>
              <a:t> </a:t>
            </a:r>
          </a:p>
          <a:p>
            <a:pPr algn="l">
              <a:lnSpc>
                <a:spcPts val="2430"/>
              </a:lnSpc>
            </a:pPr>
            <a:r>
              <a:rPr lang="en-US" sz="2025" spc="-60" dirty="0">
                <a:solidFill>
                  <a:srgbClr val="1236B1"/>
                </a:solidFill>
                <a:latin typeface="+mj-ea"/>
                <a:ea typeface="+mj-ea"/>
                <a:cs typeface="DM Sans Italics"/>
                <a:sym typeface="DM Sans Italics"/>
              </a:rPr>
              <a:t>&amp; </a:t>
            </a:r>
            <a:r>
              <a:rPr lang="ja-JP" altLang="en-US" sz="2025" spc="-60" dirty="0">
                <a:solidFill>
                  <a:srgbClr val="1236B1"/>
                </a:solidFill>
                <a:latin typeface="+mj-ea"/>
                <a:ea typeface="+mj-ea"/>
                <a:cs typeface="DM Sans Italics"/>
                <a:sym typeface="DM Sans Italics"/>
              </a:rPr>
              <a:t>アンギャン＝レ＝バン市アートセンター館長</a:t>
            </a:r>
            <a:endParaRPr lang="en-US" sz="2025" spc="-60" dirty="0">
              <a:solidFill>
                <a:srgbClr val="1236B1"/>
              </a:solidFill>
              <a:latin typeface="+mj-ea"/>
              <a:ea typeface="+mj-ea"/>
              <a:cs typeface="DM Sans Italics"/>
              <a:sym typeface="DM Sans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801203" y="5143500"/>
            <a:ext cx="2092324" cy="209232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85273" y="7109687"/>
            <a:ext cx="2986960" cy="25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2"/>
              </a:lnSpc>
              <a:spcBef>
                <a:spcPct val="0"/>
              </a:spcBef>
            </a:pPr>
            <a:r>
              <a:rPr lang="en-US" sz="1685" i="1" u="sng" spc="-50" dirty="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d.roland@cdarts.enghien95.fr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85273" y="4111390"/>
            <a:ext cx="4572000" cy="97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89"/>
              </a:lnSpc>
              <a:spcBef>
                <a:spcPct val="0"/>
              </a:spcBef>
            </a:pPr>
            <a:r>
              <a:rPr lang="ja-JP" altLang="en-US" sz="3200" spc="-190">
                <a:solidFill>
                  <a:srgbClr val="1236B1"/>
                </a:solidFill>
                <a:latin typeface="+mj-ea"/>
                <a:ea typeface="+mj-ea"/>
                <a:cs typeface="DM Sans"/>
                <a:sym typeface="DM Sans"/>
              </a:rPr>
              <a:t>お問い合わせ</a:t>
            </a:r>
            <a:endParaRPr lang="en-US" sz="3200" spc="-190" dirty="0">
              <a:solidFill>
                <a:srgbClr val="1236B1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38789" y="7591820"/>
            <a:ext cx="7162541" cy="1680029"/>
            <a:chOff x="0" y="0"/>
            <a:chExt cx="1708712" cy="4007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712" cy="400792"/>
            </a:xfrm>
            <a:custGeom>
              <a:avLst/>
              <a:gdLst/>
              <a:ahLst/>
              <a:cxnLst/>
              <a:rect l="l" t="t" r="r" b="b"/>
              <a:pathLst>
                <a:path w="1708712" h="400792">
                  <a:moveTo>
                    <a:pt x="0" y="0"/>
                  </a:moveTo>
                  <a:lnTo>
                    <a:pt x="1708712" y="0"/>
                  </a:lnTo>
                  <a:lnTo>
                    <a:pt x="1708712" y="400792"/>
                  </a:lnTo>
                  <a:lnTo>
                    <a:pt x="0" y="400792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708712" cy="4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668189" y="7940481"/>
            <a:ext cx="1562925" cy="977673"/>
          </a:xfrm>
          <a:custGeom>
            <a:avLst/>
            <a:gdLst/>
            <a:ahLst/>
            <a:cxnLst/>
            <a:rect l="l" t="t" r="r" b="b"/>
            <a:pathLst>
              <a:path w="1562925" h="977673">
                <a:moveTo>
                  <a:pt x="0" y="0"/>
                </a:moveTo>
                <a:lnTo>
                  <a:pt x="1562925" y="0"/>
                </a:lnTo>
                <a:lnTo>
                  <a:pt x="1562925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2639648" y="7940481"/>
            <a:ext cx="1919250" cy="977673"/>
          </a:xfrm>
          <a:custGeom>
            <a:avLst/>
            <a:gdLst/>
            <a:ahLst/>
            <a:cxnLst/>
            <a:rect l="l" t="t" r="r" b="b"/>
            <a:pathLst>
              <a:path w="1919250" h="977673">
                <a:moveTo>
                  <a:pt x="0" y="0"/>
                </a:moveTo>
                <a:lnTo>
                  <a:pt x="1919249" y="0"/>
                </a:lnTo>
                <a:lnTo>
                  <a:pt x="1919249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4967431" y="7859080"/>
            <a:ext cx="1370040" cy="1145510"/>
          </a:xfrm>
          <a:custGeom>
            <a:avLst/>
            <a:gdLst/>
            <a:ahLst/>
            <a:cxnLst/>
            <a:rect l="l" t="t" r="r" b="b"/>
            <a:pathLst>
              <a:path w="1370040" h="1145510">
                <a:moveTo>
                  <a:pt x="0" y="0"/>
                </a:moveTo>
                <a:lnTo>
                  <a:pt x="1370040" y="0"/>
                </a:lnTo>
                <a:lnTo>
                  <a:pt x="1370040" y="1145510"/>
                </a:lnTo>
                <a:lnTo>
                  <a:pt x="0" y="1145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15801203" y="7597774"/>
            <a:ext cx="2092324" cy="209232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0192" t="-14512" r="-19757" b="-5875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843643" y="7859080"/>
            <a:ext cx="6705867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9"/>
              </a:lnSpc>
            </a:pPr>
            <a:r>
              <a:rPr lang="ja-JP" altLang="en-US" sz="3932" spc="-117" dirty="0">
                <a:solidFill>
                  <a:srgbClr val="1236B1"/>
                </a:solidFill>
                <a:latin typeface="+mj-ea"/>
                <a:ea typeface="+mj-ea"/>
                <a:cs typeface="DM Sans"/>
                <a:sym typeface="DM Sans"/>
              </a:rPr>
              <a:t>アンナ・エルムエ</a:t>
            </a:r>
            <a:endParaRPr lang="en-US" sz="3932" spc="-117" dirty="0">
              <a:solidFill>
                <a:srgbClr val="1236B1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l">
              <a:lnSpc>
                <a:spcPts val="2430"/>
              </a:lnSpc>
            </a:pPr>
            <a:r>
              <a:rPr lang="ja-JP" altLang="en-US" sz="2025" spc="-60" dirty="0">
                <a:solidFill>
                  <a:srgbClr val="1236B1"/>
                </a:solidFill>
                <a:latin typeface="+mj-ea"/>
                <a:ea typeface="+mj-ea"/>
                <a:cs typeface="DM Sans Italics"/>
                <a:sym typeface="DM Sans Italics"/>
              </a:rPr>
              <a:t>ユネスコ創造都市アンギャン＝レ＝バン担当</a:t>
            </a:r>
            <a:endParaRPr lang="en-US" sz="2025" spc="-60" dirty="0">
              <a:solidFill>
                <a:srgbClr val="1236B1"/>
              </a:solidFill>
              <a:latin typeface="+mj-ea"/>
              <a:ea typeface="+mj-ea"/>
              <a:cs typeface="DM Sans Italics"/>
              <a:sym typeface="DM Sans Italics"/>
            </a:endParaRPr>
          </a:p>
          <a:p>
            <a:pPr algn="l">
              <a:lnSpc>
                <a:spcPts val="2430"/>
              </a:lnSpc>
            </a:pPr>
            <a:r>
              <a:rPr lang="ja-JP" altLang="en-US" sz="2025" spc="-60" dirty="0">
                <a:solidFill>
                  <a:srgbClr val="1236B1"/>
                </a:solidFill>
                <a:latin typeface="+mj-ea"/>
                <a:ea typeface="+mj-ea"/>
                <a:cs typeface="DM Sans Italics"/>
                <a:sym typeface="DM Sans Italics"/>
              </a:rPr>
              <a:t>アートセンター国際協力マネージャー</a:t>
            </a:r>
            <a:endParaRPr lang="en-US" sz="2025" spc="-60" dirty="0">
              <a:solidFill>
                <a:srgbClr val="1236B1"/>
              </a:solidFill>
              <a:latin typeface="+mj-ea"/>
              <a:ea typeface="+mj-ea"/>
              <a:cs typeface="DM Sans Italics"/>
              <a:sym typeface="DM Sans Itali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843643" y="9351060"/>
            <a:ext cx="2986960" cy="25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2"/>
              </a:lnSpc>
              <a:spcBef>
                <a:spcPct val="0"/>
              </a:spcBef>
            </a:pPr>
            <a:r>
              <a:rPr lang="en-US" sz="1685" i="1" u="sng" spc="-50" dirty="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d.roland@cdarts.enghien95.fr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257489" y="5143500"/>
            <a:ext cx="8448328" cy="5385809"/>
          </a:xfrm>
          <a:custGeom>
            <a:avLst/>
            <a:gdLst/>
            <a:ahLst/>
            <a:cxnLst/>
            <a:rect l="l" t="t" r="r" b="b"/>
            <a:pathLst>
              <a:path w="8448328" h="5385809">
                <a:moveTo>
                  <a:pt x="0" y="0"/>
                </a:moveTo>
                <a:lnTo>
                  <a:pt x="8448328" y="0"/>
                </a:lnTo>
                <a:lnTo>
                  <a:pt x="8448328" y="5385809"/>
                </a:lnTo>
                <a:lnTo>
                  <a:pt x="0" y="5385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9554927" y="5143500"/>
            <a:ext cx="8733022" cy="5162195"/>
            <a:chOff x="0" y="0"/>
            <a:chExt cx="2257546" cy="1334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57546" cy="1334463"/>
            </a:xfrm>
            <a:custGeom>
              <a:avLst/>
              <a:gdLst/>
              <a:ahLst/>
              <a:cxnLst/>
              <a:rect l="l" t="t" r="r" b="b"/>
              <a:pathLst>
                <a:path w="2257546" h="1334463">
                  <a:moveTo>
                    <a:pt x="0" y="0"/>
                  </a:moveTo>
                  <a:lnTo>
                    <a:pt x="2257546" y="0"/>
                  </a:lnTo>
                  <a:lnTo>
                    <a:pt x="2257546" y="1334463"/>
                  </a:lnTo>
                  <a:lnTo>
                    <a:pt x="0" y="133446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57546" cy="134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591183" y="5143500"/>
            <a:ext cx="6758253" cy="3559800"/>
          </a:xfrm>
          <a:custGeom>
            <a:avLst/>
            <a:gdLst/>
            <a:ahLst/>
            <a:cxnLst/>
            <a:rect l="l" t="t" r="r" b="b"/>
            <a:pathLst>
              <a:path w="6758253" h="3559800">
                <a:moveTo>
                  <a:pt x="0" y="0"/>
                </a:moveTo>
                <a:lnTo>
                  <a:pt x="6758253" y="0"/>
                </a:lnTo>
                <a:lnTo>
                  <a:pt x="6758253" y="3559800"/>
                </a:lnTo>
                <a:lnTo>
                  <a:pt x="0" y="3559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79" t="-19753" r="-14487" b="-2106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554927" y="8755284"/>
            <a:ext cx="2036664" cy="1550410"/>
          </a:xfrm>
          <a:custGeom>
            <a:avLst/>
            <a:gdLst/>
            <a:ahLst/>
            <a:cxnLst/>
            <a:rect l="l" t="t" r="r" b="b"/>
            <a:pathLst>
              <a:path w="2036664" h="1550410">
                <a:moveTo>
                  <a:pt x="0" y="0"/>
                </a:moveTo>
                <a:lnTo>
                  <a:pt x="2036664" y="0"/>
                </a:lnTo>
                <a:lnTo>
                  <a:pt x="2036664" y="1550411"/>
                </a:lnTo>
                <a:lnTo>
                  <a:pt x="0" y="15504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2222663" y="9079368"/>
            <a:ext cx="1442341" cy="902243"/>
          </a:xfrm>
          <a:custGeom>
            <a:avLst/>
            <a:gdLst/>
            <a:ahLst/>
            <a:cxnLst/>
            <a:rect l="l" t="t" r="r" b="b"/>
            <a:pathLst>
              <a:path w="1442341" h="902243">
                <a:moveTo>
                  <a:pt x="0" y="0"/>
                </a:moveTo>
                <a:lnTo>
                  <a:pt x="1442341" y="0"/>
                </a:lnTo>
                <a:lnTo>
                  <a:pt x="1442341" y="902243"/>
                </a:lnTo>
                <a:lnTo>
                  <a:pt x="0" y="902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4296076" y="9050559"/>
            <a:ext cx="1771174" cy="902243"/>
          </a:xfrm>
          <a:custGeom>
            <a:avLst/>
            <a:gdLst/>
            <a:ahLst/>
            <a:cxnLst/>
            <a:rect l="l" t="t" r="r" b="b"/>
            <a:pathLst>
              <a:path w="1771174" h="902243">
                <a:moveTo>
                  <a:pt x="0" y="0"/>
                </a:moveTo>
                <a:lnTo>
                  <a:pt x="1771174" y="0"/>
                </a:lnTo>
                <a:lnTo>
                  <a:pt x="1771174" y="902243"/>
                </a:lnTo>
                <a:lnTo>
                  <a:pt x="0" y="9022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6627131" y="8956000"/>
            <a:ext cx="1264337" cy="1057131"/>
          </a:xfrm>
          <a:custGeom>
            <a:avLst/>
            <a:gdLst/>
            <a:ahLst/>
            <a:cxnLst/>
            <a:rect l="l" t="t" r="r" b="b"/>
            <a:pathLst>
              <a:path w="1264337" h="1057131">
                <a:moveTo>
                  <a:pt x="0" y="0"/>
                </a:moveTo>
                <a:lnTo>
                  <a:pt x="1264338" y="0"/>
                </a:lnTo>
                <a:lnTo>
                  <a:pt x="1264338" y="1057131"/>
                </a:lnTo>
                <a:lnTo>
                  <a:pt x="0" y="1057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1936228" y="266155"/>
            <a:ext cx="9302176" cy="1138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ja-JP" altLang="en-US" sz="6000" spc="-215" dirty="0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ドミニク・ロラン</a:t>
            </a:r>
            <a:endParaRPr lang="en-US" sz="6000" spc="-215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6417" y="1514756"/>
            <a:ext cx="15955241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"/>
              </a:lnSpc>
            </a:pPr>
            <a:endParaRPr b="1" dirty="0">
              <a:latin typeface="+mj-ea"/>
              <a:ea typeface="+mj-ea"/>
            </a:endParaRPr>
          </a:p>
          <a:p>
            <a:pPr marL="453390" lvl="1" indent="-226695" algn="just">
              <a:lnSpc>
                <a:spcPts val="2519"/>
              </a:lnSpc>
              <a:buFont typeface="Arial"/>
              <a:buChar char="•"/>
            </a:pPr>
            <a:r>
              <a:rPr lang="ja-JP" altLang="en-US" sz="2099" b="1" spc="-62" dirty="0">
                <a:solidFill>
                  <a:srgbClr val="1D132B"/>
                </a:solidFill>
                <a:latin typeface="+mj-ea"/>
                <a:ea typeface="+mj-ea"/>
                <a:cs typeface="DM Sans"/>
                <a:sym typeface="DM Sans"/>
              </a:rPr>
              <a:t>アンギャン＝レ＝バン市アートセンター館長。「デジタルライティングと舞台芸術における芸術と創造」はフランス文化省による国家認定舞台</a:t>
            </a:r>
            <a:endParaRPr lang="en-US" sz="2099" b="1" spc="-62" dirty="0">
              <a:solidFill>
                <a:srgbClr val="1D132B"/>
              </a:solidFill>
              <a:latin typeface="+mj-ea"/>
              <a:ea typeface="+mj-ea"/>
              <a:cs typeface="DM Sans"/>
              <a:sym typeface="DM Sans"/>
            </a:endParaRPr>
          </a:p>
          <a:p>
            <a:pPr algn="just">
              <a:lnSpc>
                <a:spcPts val="2519"/>
              </a:lnSpc>
            </a:pPr>
            <a:endParaRPr lang="en-US" sz="2099" b="1" spc="-62" dirty="0">
              <a:solidFill>
                <a:srgbClr val="1D132B"/>
              </a:solidFill>
              <a:latin typeface="+mj-ea"/>
              <a:ea typeface="+mj-ea"/>
              <a:cs typeface="DM Sans"/>
              <a:sym typeface="DM Sans"/>
            </a:endParaRPr>
          </a:p>
          <a:p>
            <a:pPr marL="453393" lvl="1" indent="-226696" algn="just">
              <a:lnSpc>
                <a:spcPts val="2520"/>
              </a:lnSpc>
              <a:buFont typeface="Arial"/>
              <a:buChar char="•"/>
            </a:pPr>
            <a:r>
              <a:rPr lang="ja-JP" altLang="en-US" sz="2100" b="1" spc="-63" dirty="0">
                <a:solidFill>
                  <a:srgbClr val="1D132B"/>
                </a:solidFill>
                <a:latin typeface="+mj-ea"/>
                <a:ea typeface="+mj-ea"/>
                <a:cs typeface="DM Sans"/>
                <a:sym typeface="DM Sans"/>
              </a:rPr>
              <a:t>創造都市ネットワークメディアアーツ分野コーディネーター。ユネスコ創造都市ネットワーク運営委員会およびフランス創造都市委員会の委員</a:t>
            </a:r>
            <a:endParaRPr lang="en-US" sz="2100" b="1" spc="-63" dirty="0">
              <a:solidFill>
                <a:srgbClr val="1D132B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162800" y="1028697"/>
            <a:ext cx="11125149" cy="2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836308" y="3282645"/>
            <a:ext cx="9302176" cy="1138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ja-JP" altLang="en-US" sz="6000" spc="-215" dirty="0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アンナ・エルムエ</a:t>
            </a:r>
            <a:endParaRPr lang="en-US" sz="6000" spc="-215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162800" y="3917176"/>
            <a:ext cx="10949165" cy="3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1936228" y="4410074"/>
            <a:ext cx="1595524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"/>
              </a:lnSpc>
            </a:pPr>
            <a:endParaRPr b="1" dirty="0">
              <a:latin typeface="+mj-ea"/>
              <a:ea typeface="+mj-ea"/>
            </a:endParaRPr>
          </a:p>
          <a:p>
            <a:pPr marL="453415" lvl="1" indent="-226708" algn="just">
              <a:lnSpc>
                <a:spcPts val="2520"/>
              </a:lnSpc>
              <a:buFont typeface="Arial"/>
              <a:buChar char="•"/>
            </a:pPr>
            <a:r>
              <a:rPr lang="ja-JP" altLang="en-US" sz="2100" b="1" spc="-63">
                <a:solidFill>
                  <a:srgbClr val="1D132B"/>
                </a:solidFill>
                <a:latin typeface="+mj-ea"/>
                <a:ea typeface="+mj-ea"/>
                <a:cs typeface="DM Sans"/>
                <a:sym typeface="DM Sans"/>
              </a:rPr>
              <a:t>アンギャン＝レ＝バン市アートセンター国際協力マネージャー。創造都市アンギャン＝レ＝バンのメディアアーツ分野担当</a:t>
            </a:r>
            <a:endParaRPr lang="en-US" sz="2100" b="1" spc="-63" dirty="0">
              <a:solidFill>
                <a:srgbClr val="1D132B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45663" y="6717683"/>
            <a:ext cx="12612487" cy="2095547"/>
            <a:chOff x="0" y="0"/>
            <a:chExt cx="3663900" cy="6087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63900" cy="608752"/>
            </a:xfrm>
            <a:custGeom>
              <a:avLst/>
              <a:gdLst/>
              <a:ahLst/>
              <a:cxnLst/>
              <a:rect l="l" t="t" r="r" b="b"/>
              <a:pathLst>
                <a:path w="3663900" h="608752">
                  <a:moveTo>
                    <a:pt x="31305" y="0"/>
                  </a:moveTo>
                  <a:lnTo>
                    <a:pt x="3632595" y="0"/>
                  </a:lnTo>
                  <a:cubicBezTo>
                    <a:pt x="3649884" y="0"/>
                    <a:pt x="3663900" y="14016"/>
                    <a:pt x="3663900" y="31305"/>
                  </a:cubicBezTo>
                  <a:lnTo>
                    <a:pt x="3663900" y="577446"/>
                  </a:lnTo>
                  <a:cubicBezTo>
                    <a:pt x="3663900" y="585749"/>
                    <a:pt x="3660602" y="593712"/>
                    <a:pt x="3654731" y="599583"/>
                  </a:cubicBezTo>
                  <a:cubicBezTo>
                    <a:pt x="3648860" y="605453"/>
                    <a:pt x="3640898" y="608752"/>
                    <a:pt x="3632595" y="608752"/>
                  </a:cubicBezTo>
                  <a:lnTo>
                    <a:pt x="31305" y="608752"/>
                  </a:lnTo>
                  <a:cubicBezTo>
                    <a:pt x="23003" y="608752"/>
                    <a:pt x="15040" y="605453"/>
                    <a:pt x="9169" y="599583"/>
                  </a:cubicBezTo>
                  <a:cubicBezTo>
                    <a:pt x="3298" y="593712"/>
                    <a:pt x="0" y="585749"/>
                    <a:pt x="0" y="577446"/>
                  </a:cubicBezTo>
                  <a:lnTo>
                    <a:pt x="0" y="31305"/>
                  </a:lnTo>
                  <a:cubicBezTo>
                    <a:pt x="0" y="23003"/>
                    <a:pt x="3298" y="15040"/>
                    <a:pt x="9169" y="9169"/>
                  </a:cubicBezTo>
                  <a:cubicBezTo>
                    <a:pt x="15040" y="3298"/>
                    <a:pt x="23003" y="0"/>
                    <a:pt x="31305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663900" cy="608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50000"/>
                </a:lnSpc>
              </a:pPr>
              <a:endParaRPr lang="en-US" altLang="ja-JP" sz="3406" spc="-10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3406" spc="-102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持続可能な社会を実現するための</a:t>
              </a:r>
              <a:r>
                <a:rPr lang="en-US" sz="3406" spc="-102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ja-JP" altLang="en-US" sz="3406" spc="-102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ユネスコ創造都市ネットワーク</a:t>
              </a:r>
              <a:r>
                <a:rPr lang="en-US" sz="3406" b="1" spc="-102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 (UCCN)</a:t>
              </a:r>
              <a:r>
                <a:rPr lang="en-US" sz="3406" spc="-102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 </a:t>
              </a:r>
              <a:r>
                <a:rPr lang="ja-JP" altLang="en-US" sz="3406" spc="-102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の具体例</a:t>
              </a:r>
              <a:endParaRPr lang="en-US" sz="3406" spc="-10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algn="ctr">
                <a:lnSpc>
                  <a:spcPct val="150000"/>
                </a:lnSpc>
              </a:pPr>
              <a:endParaRPr lang="en-US" sz="3406" spc="-102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551907" y="3596950"/>
            <a:ext cx="0" cy="3120733"/>
          </a:xfrm>
          <a:prstGeom prst="line">
            <a:avLst/>
          </a:prstGeom>
          <a:ln w="114300" cap="flat">
            <a:solidFill>
              <a:srgbClr val="E85D04"/>
            </a:solidFill>
            <a:prstDash val="sysDash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4071319" y="4482301"/>
            <a:ext cx="11214492" cy="1044726"/>
            <a:chOff x="0" y="0"/>
            <a:chExt cx="3257785" cy="3034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57785" cy="303491"/>
            </a:xfrm>
            <a:custGeom>
              <a:avLst/>
              <a:gdLst/>
              <a:ahLst/>
              <a:cxnLst/>
              <a:rect l="l" t="t" r="r" b="b"/>
              <a:pathLst>
                <a:path w="3257785" h="303491">
                  <a:moveTo>
                    <a:pt x="35208" y="0"/>
                  </a:moveTo>
                  <a:lnTo>
                    <a:pt x="3222578" y="0"/>
                  </a:lnTo>
                  <a:cubicBezTo>
                    <a:pt x="3231915" y="0"/>
                    <a:pt x="3240870" y="3709"/>
                    <a:pt x="3247473" y="10312"/>
                  </a:cubicBezTo>
                  <a:cubicBezTo>
                    <a:pt x="3254076" y="16915"/>
                    <a:pt x="3257785" y="25870"/>
                    <a:pt x="3257785" y="35208"/>
                  </a:cubicBezTo>
                  <a:lnTo>
                    <a:pt x="3257785" y="268283"/>
                  </a:lnTo>
                  <a:cubicBezTo>
                    <a:pt x="3257785" y="277621"/>
                    <a:pt x="3254076" y="286576"/>
                    <a:pt x="3247473" y="293179"/>
                  </a:cubicBezTo>
                  <a:cubicBezTo>
                    <a:pt x="3240870" y="299781"/>
                    <a:pt x="3231915" y="303491"/>
                    <a:pt x="3222578" y="303491"/>
                  </a:cubicBezTo>
                  <a:lnTo>
                    <a:pt x="35208" y="303491"/>
                  </a:lnTo>
                  <a:cubicBezTo>
                    <a:pt x="25870" y="303491"/>
                    <a:pt x="16915" y="299781"/>
                    <a:pt x="10312" y="293179"/>
                  </a:cubicBezTo>
                  <a:cubicBezTo>
                    <a:pt x="3709" y="286576"/>
                    <a:pt x="0" y="277621"/>
                    <a:pt x="0" y="268283"/>
                  </a:cubicBezTo>
                  <a:lnTo>
                    <a:pt x="0" y="35208"/>
                  </a:lnTo>
                  <a:cubicBezTo>
                    <a:pt x="0" y="25870"/>
                    <a:pt x="3709" y="16915"/>
                    <a:pt x="10312" y="10312"/>
                  </a:cubicBezTo>
                  <a:cubicBezTo>
                    <a:pt x="16915" y="3709"/>
                    <a:pt x="25870" y="0"/>
                    <a:pt x="35208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>
                <a:latin typeface="+mj-ea"/>
                <a:ea typeface="+mj-ea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257785" cy="303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r>
                <a:rPr lang="en-US" sz="3406" b="1" spc="-102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WWCAM</a:t>
              </a:r>
              <a:r>
                <a:rPr lang="ja-JP" altLang="en-US" sz="3406" b="1" spc="-102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のような都市ネットワークの重要性</a:t>
              </a:r>
              <a:endParaRPr lang="en-US" sz="3406" b="1" spc="-102" dirty="0">
                <a:solidFill>
                  <a:srgbClr val="FFFFFF"/>
                </a:solidFill>
                <a:latin typeface="+mj-ea"/>
                <a:ea typeface="+mj-ea"/>
                <a:cs typeface="DM Sans Bold"/>
                <a:sym typeface="DM Sans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32098" y="1473770"/>
            <a:ext cx="7639617" cy="2123180"/>
            <a:chOff x="0" y="0"/>
            <a:chExt cx="2219292" cy="6167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9292" cy="616779"/>
            </a:xfrm>
            <a:custGeom>
              <a:avLst/>
              <a:gdLst/>
              <a:ahLst/>
              <a:cxnLst/>
              <a:rect l="l" t="t" r="r" b="b"/>
              <a:pathLst>
                <a:path w="2219292" h="616779">
                  <a:moveTo>
                    <a:pt x="51683" y="0"/>
                  </a:moveTo>
                  <a:lnTo>
                    <a:pt x="2167609" y="0"/>
                  </a:lnTo>
                  <a:cubicBezTo>
                    <a:pt x="2181316" y="0"/>
                    <a:pt x="2194462" y="5445"/>
                    <a:pt x="2204154" y="15138"/>
                  </a:cubicBezTo>
                  <a:cubicBezTo>
                    <a:pt x="2213847" y="24830"/>
                    <a:pt x="2219292" y="37976"/>
                    <a:pt x="2219292" y="51683"/>
                  </a:cubicBezTo>
                  <a:lnTo>
                    <a:pt x="2219292" y="565096"/>
                  </a:lnTo>
                  <a:cubicBezTo>
                    <a:pt x="2219292" y="578803"/>
                    <a:pt x="2213847" y="591949"/>
                    <a:pt x="2204154" y="601642"/>
                  </a:cubicBezTo>
                  <a:cubicBezTo>
                    <a:pt x="2194462" y="611334"/>
                    <a:pt x="2181316" y="616779"/>
                    <a:pt x="2167609" y="616779"/>
                  </a:cubicBezTo>
                  <a:lnTo>
                    <a:pt x="51683" y="616779"/>
                  </a:lnTo>
                  <a:cubicBezTo>
                    <a:pt x="37976" y="616779"/>
                    <a:pt x="24830" y="611334"/>
                    <a:pt x="15138" y="601642"/>
                  </a:cubicBezTo>
                  <a:cubicBezTo>
                    <a:pt x="5445" y="591949"/>
                    <a:pt x="0" y="578803"/>
                    <a:pt x="0" y="565096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219292" cy="616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50000"/>
                </a:lnSpc>
              </a:pPr>
              <a:r>
                <a:rPr lang="ja-JP" altLang="en-US" sz="3406" b="1" spc="-102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「冬の都市の新たな可能性～</a:t>
              </a:r>
              <a:endParaRPr lang="en-US" altLang="ja-JP" sz="3406" b="1" spc="-102" dirty="0">
                <a:solidFill>
                  <a:srgbClr val="FFFFFF"/>
                </a:solidFill>
                <a:latin typeface="+mj-ea"/>
                <a:ea typeface="+mj-ea"/>
                <a:cs typeface="DM Sans Bold"/>
                <a:sym typeface="DM Sans Bold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3406" b="1" spc="-102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　　持続可能な社会の実現」</a:t>
              </a:r>
              <a:endParaRPr lang="en-US" sz="3406" b="1" spc="-102" dirty="0">
                <a:solidFill>
                  <a:srgbClr val="FFFFFF"/>
                </a:solidFill>
                <a:latin typeface="+mj-ea"/>
                <a:ea typeface="+mj-ea"/>
                <a:cs typeface="DM Sans Bold"/>
                <a:sym typeface="DM Sans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45308" y="487285"/>
            <a:ext cx="14368419" cy="114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  <a:spcBef>
                <a:spcPct val="0"/>
              </a:spcBef>
            </a:pPr>
            <a:r>
              <a:rPr lang="ja-JP" altLang="en-US" sz="6000" spc="-210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ユネスコ創造都市ネットワーク</a:t>
            </a:r>
            <a:endParaRPr lang="en-US" sz="7000" spc="-210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1535452" y="1160381"/>
            <a:ext cx="7127026" cy="20718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14442794" y="4268867"/>
            <a:ext cx="0" cy="3652278"/>
          </a:xfrm>
          <a:prstGeom prst="line">
            <a:avLst/>
          </a:prstGeom>
          <a:ln w="85725" cap="flat">
            <a:solidFill>
              <a:srgbClr val="E85D04"/>
            </a:solidFill>
            <a:prstDash val="sysDash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1535452" y="4840316"/>
            <a:ext cx="5814684" cy="2257932"/>
            <a:chOff x="0" y="-9525"/>
            <a:chExt cx="1329244" cy="5161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9244" cy="506641"/>
            </a:xfrm>
            <a:custGeom>
              <a:avLst/>
              <a:gdLst/>
              <a:ahLst/>
              <a:cxnLst/>
              <a:rect l="l" t="t" r="r" b="b"/>
              <a:pathLst>
                <a:path w="1329244" h="506641">
                  <a:moveTo>
                    <a:pt x="67904" y="0"/>
                  </a:moveTo>
                  <a:lnTo>
                    <a:pt x="1261341" y="0"/>
                  </a:lnTo>
                  <a:cubicBezTo>
                    <a:pt x="1298843" y="0"/>
                    <a:pt x="1329244" y="30401"/>
                    <a:pt x="1329244" y="67904"/>
                  </a:cubicBezTo>
                  <a:lnTo>
                    <a:pt x="1329244" y="438738"/>
                  </a:lnTo>
                  <a:cubicBezTo>
                    <a:pt x="1329244" y="456747"/>
                    <a:pt x="1322090" y="474018"/>
                    <a:pt x="1309356" y="486753"/>
                  </a:cubicBezTo>
                  <a:cubicBezTo>
                    <a:pt x="1296621" y="499487"/>
                    <a:pt x="1279350" y="506641"/>
                    <a:pt x="1261341" y="506641"/>
                  </a:cubicBezTo>
                  <a:lnTo>
                    <a:pt x="67904" y="506641"/>
                  </a:lnTo>
                  <a:cubicBezTo>
                    <a:pt x="30401" y="506641"/>
                    <a:pt x="0" y="476240"/>
                    <a:pt x="0" y="438738"/>
                  </a:cubicBezTo>
                  <a:lnTo>
                    <a:pt x="0" y="67904"/>
                  </a:lnTo>
                  <a:cubicBezTo>
                    <a:pt x="0" y="30401"/>
                    <a:pt x="30401" y="0"/>
                    <a:pt x="67904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5571" y="-9525"/>
              <a:ext cx="1236779" cy="51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20000"/>
                </a:lnSpc>
              </a:pPr>
              <a:r>
                <a:rPr lang="ja-JP" altLang="en-US" sz="2506" b="1" spc="-75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目的 </a:t>
              </a:r>
              <a:r>
                <a:rPr lang="en-US" sz="2506" b="1" spc="-75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: 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en-US" sz="2506" spc="-75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創造性が持続可能な都市開発に</a:t>
              </a:r>
              <a:endParaRPr lang="en-US" altLang="ja-JP" sz="2506" spc="-75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sz="2506" spc="-75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不可欠な原動力であるとの認識を持つ</a:t>
              </a:r>
              <a:endParaRPr lang="en-US" altLang="ja-JP" sz="2506" spc="-75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sz="2506" spc="-75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都市間での連携を促進する。</a:t>
              </a:r>
              <a:endParaRPr lang="en-US" sz="2506" spc="-75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27178" y="7921146"/>
            <a:ext cx="6231232" cy="1733660"/>
            <a:chOff x="0" y="0"/>
            <a:chExt cx="1424468" cy="3963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4468" cy="396317"/>
            </a:xfrm>
            <a:custGeom>
              <a:avLst/>
              <a:gdLst/>
              <a:ahLst/>
              <a:cxnLst/>
              <a:rect l="l" t="t" r="r" b="b"/>
              <a:pathLst>
                <a:path w="1424468" h="396317">
                  <a:moveTo>
                    <a:pt x="63364" y="0"/>
                  </a:moveTo>
                  <a:lnTo>
                    <a:pt x="1361103" y="0"/>
                  </a:lnTo>
                  <a:cubicBezTo>
                    <a:pt x="1377909" y="0"/>
                    <a:pt x="1394026" y="6676"/>
                    <a:pt x="1405909" y="18559"/>
                  </a:cubicBezTo>
                  <a:cubicBezTo>
                    <a:pt x="1417792" y="30442"/>
                    <a:pt x="1424468" y="46559"/>
                    <a:pt x="1424468" y="63364"/>
                  </a:cubicBezTo>
                  <a:lnTo>
                    <a:pt x="1424468" y="332953"/>
                  </a:lnTo>
                  <a:cubicBezTo>
                    <a:pt x="1424468" y="367948"/>
                    <a:pt x="1396099" y="396317"/>
                    <a:pt x="1361103" y="396317"/>
                  </a:cubicBezTo>
                  <a:lnTo>
                    <a:pt x="63364" y="396317"/>
                  </a:lnTo>
                  <a:cubicBezTo>
                    <a:pt x="28369" y="396317"/>
                    <a:pt x="0" y="367948"/>
                    <a:pt x="0" y="332953"/>
                  </a:cubicBezTo>
                  <a:lnTo>
                    <a:pt x="0" y="63364"/>
                  </a:lnTo>
                  <a:cubicBezTo>
                    <a:pt x="0" y="28369"/>
                    <a:pt x="28369" y="0"/>
                    <a:pt x="63364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424468" cy="405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506" b="1" spc="-75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8</a:t>
              </a:r>
              <a:r>
                <a:rPr lang="ja-JP" altLang="en-US" sz="2506" b="1" spc="-75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つの創造的分野 </a:t>
              </a:r>
              <a:r>
                <a:rPr lang="en-US" sz="2506" b="1" spc="-75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: 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en-US" sz="2506" spc="-75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建築、工芸・民芸、メディアアーツ、映画、</a:t>
              </a:r>
              <a:endParaRPr lang="en-US" altLang="ja-JP" sz="2506" spc="-75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sz="2506" spc="-75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デザイン、食文化、文学、音楽</a:t>
              </a:r>
              <a:endParaRPr lang="en-US" sz="2506" spc="-75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87028" y="3245815"/>
            <a:ext cx="4911532" cy="1023052"/>
            <a:chOff x="0" y="0"/>
            <a:chExt cx="1122783" cy="2338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2783" cy="233871"/>
            </a:xfrm>
            <a:custGeom>
              <a:avLst/>
              <a:gdLst/>
              <a:ahLst/>
              <a:cxnLst/>
              <a:rect l="l" t="t" r="r" b="b"/>
              <a:pathLst>
                <a:path w="1122783" h="233871">
                  <a:moveTo>
                    <a:pt x="80390" y="0"/>
                  </a:moveTo>
                  <a:lnTo>
                    <a:pt x="1042393" y="0"/>
                  </a:lnTo>
                  <a:cubicBezTo>
                    <a:pt x="1063713" y="0"/>
                    <a:pt x="1084161" y="8470"/>
                    <a:pt x="1099237" y="23546"/>
                  </a:cubicBezTo>
                  <a:cubicBezTo>
                    <a:pt x="1114313" y="38622"/>
                    <a:pt x="1122783" y="59069"/>
                    <a:pt x="1122783" y="80390"/>
                  </a:cubicBezTo>
                  <a:lnTo>
                    <a:pt x="1122783" y="153481"/>
                  </a:lnTo>
                  <a:cubicBezTo>
                    <a:pt x="1122783" y="197879"/>
                    <a:pt x="1086791" y="233871"/>
                    <a:pt x="1042393" y="233871"/>
                  </a:cubicBezTo>
                  <a:lnTo>
                    <a:pt x="80390" y="233871"/>
                  </a:lnTo>
                  <a:cubicBezTo>
                    <a:pt x="35992" y="233871"/>
                    <a:pt x="0" y="197879"/>
                    <a:pt x="0" y="153481"/>
                  </a:cubicBezTo>
                  <a:lnTo>
                    <a:pt x="0" y="80390"/>
                  </a:lnTo>
                  <a:cubicBezTo>
                    <a:pt x="0" y="35992"/>
                    <a:pt x="35992" y="0"/>
                    <a:pt x="80390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122783" cy="24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7"/>
                </a:lnSpc>
              </a:pPr>
              <a:r>
                <a:rPr lang="en-US" sz="2506" spc="-75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2004</a:t>
              </a:r>
              <a:r>
                <a:rPr lang="ja-JP" altLang="en-US" sz="2506" spc="-75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年創設</a:t>
              </a:r>
              <a:endParaRPr lang="en-US" sz="2506" spc="-75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56601" y="1947781"/>
            <a:ext cx="569678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7"/>
              </a:lnSpc>
              <a:spcBef>
                <a:spcPct val="0"/>
              </a:spcBef>
            </a:pPr>
            <a:r>
              <a:rPr lang="ja-JP" altLang="en-US" sz="3200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世界中に広がる都市ネットワーク</a:t>
            </a:r>
            <a:endParaRPr lang="en-US" sz="3200" i="1" spc="-117" dirty="0">
              <a:solidFill>
                <a:srgbClr val="E85D04"/>
              </a:solidFill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094553" y="7345898"/>
            <a:ext cx="8394425" cy="2459847"/>
          </a:xfrm>
          <a:custGeom>
            <a:avLst/>
            <a:gdLst/>
            <a:ahLst/>
            <a:cxnLst/>
            <a:rect l="l" t="t" r="r" b="b"/>
            <a:pathLst>
              <a:path w="8394425" h="2459847">
                <a:moveTo>
                  <a:pt x="0" y="0"/>
                </a:moveTo>
                <a:lnTo>
                  <a:pt x="8394425" y="0"/>
                </a:lnTo>
                <a:lnTo>
                  <a:pt x="8394425" y="2459846"/>
                </a:lnTo>
                <a:lnTo>
                  <a:pt x="0" y="2459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04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2036268" y="2961308"/>
            <a:ext cx="8452710" cy="4136940"/>
          </a:xfrm>
          <a:custGeom>
            <a:avLst/>
            <a:gdLst/>
            <a:ahLst/>
            <a:cxnLst/>
            <a:rect l="l" t="t" r="r" b="b"/>
            <a:pathLst>
              <a:path w="8452710" h="4136940">
                <a:moveTo>
                  <a:pt x="0" y="0"/>
                </a:moveTo>
                <a:lnTo>
                  <a:pt x="8452710" y="0"/>
                </a:lnTo>
                <a:lnTo>
                  <a:pt x="8452710" y="4136940"/>
                </a:lnTo>
                <a:lnTo>
                  <a:pt x="0" y="4136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58" t="-20268" b="-15523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2735343" y="423828"/>
            <a:ext cx="13762191" cy="10163839"/>
          </a:xfrm>
          <a:custGeom>
            <a:avLst/>
            <a:gdLst/>
            <a:ahLst/>
            <a:cxnLst/>
            <a:rect l="l" t="t" r="r" b="b"/>
            <a:pathLst>
              <a:path w="13762191" h="10163839">
                <a:moveTo>
                  <a:pt x="0" y="0"/>
                </a:moveTo>
                <a:lnTo>
                  <a:pt x="13762191" y="0"/>
                </a:lnTo>
                <a:lnTo>
                  <a:pt x="13762191" y="10163839"/>
                </a:lnTo>
                <a:lnTo>
                  <a:pt x="0" y="10163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99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37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56601" y="823831"/>
            <a:ext cx="13469288" cy="89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ja-JP" altLang="en-US" sz="5400" spc="-191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メディアアーツ分野に注目</a:t>
            </a:r>
            <a:endParaRPr lang="en-US" sz="5400" spc="-191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9906000" y="1275013"/>
            <a:ext cx="9064871" cy="48753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156599" y="1983009"/>
            <a:ext cx="13469289" cy="58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7"/>
              </a:lnSpc>
              <a:spcBef>
                <a:spcPct val="0"/>
              </a:spcBef>
            </a:pPr>
            <a:r>
              <a:rPr lang="ja-JP" altLang="en-US" sz="3906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世界の</a:t>
            </a:r>
            <a:r>
              <a:rPr lang="en-US" sz="3906" spc="-117" dirty="0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25</a:t>
            </a:r>
            <a:r>
              <a:rPr lang="ja-JP" altLang="en-US" sz="3906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都市が</a:t>
            </a:r>
            <a:r>
              <a:rPr lang="en-US" altLang="ja-JP" sz="3906" spc="-117" dirty="0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SDG</a:t>
            </a:r>
            <a:r>
              <a:rPr lang="ja-JP" altLang="en-US" sz="3906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ｓの推進に協力</a:t>
            </a:r>
            <a:endParaRPr lang="en-US" sz="3906" spc="-117" dirty="0">
              <a:solidFill>
                <a:srgbClr val="E85D04"/>
              </a:solidFill>
              <a:latin typeface="+mj-ea"/>
              <a:ea typeface="+mj-ea"/>
              <a:cs typeface="DM Sans Italics"/>
              <a:sym typeface="DM Sans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531079" y="3201255"/>
            <a:ext cx="11035482" cy="6482429"/>
          </a:xfrm>
          <a:custGeom>
            <a:avLst/>
            <a:gdLst/>
            <a:ahLst/>
            <a:cxnLst/>
            <a:rect l="l" t="t" r="r" b="b"/>
            <a:pathLst>
              <a:path w="11035482" h="6482429">
                <a:moveTo>
                  <a:pt x="0" y="0"/>
                </a:moveTo>
                <a:lnTo>
                  <a:pt x="11035482" y="0"/>
                </a:lnTo>
                <a:lnTo>
                  <a:pt x="11035482" y="6482429"/>
                </a:lnTo>
                <a:lnTo>
                  <a:pt x="0" y="6482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b="-24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14159925" y="2754534"/>
            <a:ext cx="3702911" cy="7127402"/>
            <a:chOff x="0" y="0"/>
            <a:chExt cx="1075688" cy="20704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5688" cy="2070495"/>
            </a:xfrm>
            <a:custGeom>
              <a:avLst/>
              <a:gdLst/>
              <a:ahLst/>
              <a:cxnLst/>
              <a:rect l="l" t="t" r="r" b="b"/>
              <a:pathLst>
                <a:path w="1075688" h="2070495">
                  <a:moveTo>
                    <a:pt x="106629" y="0"/>
                  </a:moveTo>
                  <a:lnTo>
                    <a:pt x="969059" y="0"/>
                  </a:lnTo>
                  <a:cubicBezTo>
                    <a:pt x="1027948" y="0"/>
                    <a:pt x="1075688" y="47739"/>
                    <a:pt x="1075688" y="106629"/>
                  </a:cubicBezTo>
                  <a:lnTo>
                    <a:pt x="1075688" y="1963866"/>
                  </a:lnTo>
                  <a:cubicBezTo>
                    <a:pt x="1075688" y="2022755"/>
                    <a:pt x="1027948" y="2070495"/>
                    <a:pt x="969059" y="2070495"/>
                  </a:cubicBezTo>
                  <a:lnTo>
                    <a:pt x="106629" y="2070495"/>
                  </a:lnTo>
                  <a:cubicBezTo>
                    <a:pt x="78349" y="2070495"/>
                    <a:pt x="51228" y="2059261"/>
                    <a:pt x="31231" y="2039264"/>
                  </a:cubicBezTo>
                  <a:cubicBezTo>
                    <a:pt x="11234" y="2019267"/>
                    <a:pt x="0" y="1992145"/>
                    <a:pt x="0" y="1963866"/>
                  </a:cubicBezTo>
                  <a:lnTo>
                    <a:pt x="0" y="106629"/>
                  </a:lnTo>
                  <a:cubicBezTo>
                    <a:pt x="0" y="47739"/>
                    <a:pt x="47739" y="0"/>
                    <a:pt x="106629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075688" cy="207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07683" y="2900564"/>
            <a:ext cx="2894517" cy="23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オースティン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アメリカ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ブラガ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ポルトガル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l)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3.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カーン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フランス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4.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カサブランカ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モロッコ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5.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カリ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コロンビア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6.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カンピナ・グランデ 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ブラジル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7.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長沙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中国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8.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ダカール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セネガル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9. 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アンギャン＝レ＝バン 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(</a:t>
            </a:r>
            <a:r>
              <a:rPr lang="ja-JP" altLang="en-US" sz="1500" spc="-53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フランス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30400" y="5337041"/>
            <a:ext cx="2469663" cy="239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5"/>
              </a:lnSpc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10.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グアダラハラ 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メキシコ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11.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光州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大韓民国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12.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ハーマル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ノルウェー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13.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カールスルーエ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ドイツ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14.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コシツェ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スロバキア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15.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リンツ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オーストリア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16.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モデナ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イタリア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17.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ナミュール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ベルギー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endParaRPr lang="en-US" sz="1500" spc="-53" dirty="0">
              <a:solidFill>
                <a:srgbClr val="FFFFFF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630400" y="7505700"/>
            <a:ext cx="2474136" cy="21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18.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ノヴィ・サド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セルビア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19.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オウル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フィンランド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20.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札幌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日本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21.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トビリシ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ジョージア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22.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テルアビブ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イスラエル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23.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トロント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カナダ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24.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ヴィボー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デンマーク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25. 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ヨーク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 (</a:t>
            </a:r>
            <a:r>
              <a:rPr lang="ja-JP" alt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イギリス</a:t>
            </a:r>
            <a:r>
              <a:rPr lang="en-US" sz="1500" spc="-53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40945" y="5058108"/>
            <a:ext cx="14881381" cy="4449932"/>
            <a:chOff x="0" y="0"/>
            <a:chExt cx="4323009" cy="12926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3009" cy="1292696"/>
            </a:xfrm>
            <a:custGeom>
              <a:avLst/>
              <a:gdLst/>
              <a:ahLst/>
              <a:cxnLst/>
              <a:rect l="l" t="t" r="r" b="b"/>
              <a:pathLst>
                <a:path w="4323009" h="1292696">
                  <a:moveTo>
                    <a:pt x="26532" y="0"/>
                  </a:moveTo>
                  <a:lnTo>
                    <a:pt x="4296476" y="0"/>
                  </a:lnTo>
                  <a:cubicBezTo>
                    <a:pt x="4311129" y="0"/>
                    <a:pt x="4323009" y="11879"/>
                    <a:pt x="4323009" y="26532"/>
                  </a:cubicBezTo>
                  <a:lnTo>
                    <a:pt x="4323009" y="1266163"/>
                  </a:lnTo>
                  <a:cubicBezTo>
                    <a:pt x="4323009" y="1273200"/>
                    <a:pt x="4320213" y="1279949"/>
                    <a:pt x="4315237" y="1284924"/>
                  </a:cubicBezTo>
                  <a:cubicBezTo>
                    <a:pt x="4310262" y="1289900"/>
                    <a:pt x="4303513" y="1292696"/>
                    <a:pt x="4296476" y="1292696"/>
                  </a:cubicBezTo>
                  <a:lnTo>
                    <a:pt x="26532" y="1292696"/>
                  </a:lnTo>
                  <a:cubicBezTo>
                    <a:pt x="11879" y="1292696"/>
                    <a:pt x="0" y="1280817"/>
                    <a:pt x="0" y="1266163"/>
                  </a:cubicBezTo>
                  <a:lnTo>
                    <a:pt x="0" y="26532"/>
                  </a:lnTo>
                  <a:cubicBezTo>
                    <a:pt x="0" y="11879"/>
                    <a:pt x="11879" y="0"/>
                    <a:pt x="26532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323009" cy="129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94298" y="5195771"/>
            <a:ext cx="4415457" cy="316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 spc="-73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持続可能な開発目標（</a:t>
            </a:r>
            <a:r>
              <a:rPr lang="en-US" altLang="ja-JP" sz="2442" b="1" spc="-73" dirty="0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SDG</a:t>
            </a:r>
            <a:r>
              <a:rPr lang="ja-JP" altLang="en-US" sz="2442" b="1" spc="-73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ｓ）</a:t>
            </a:r>
            <a:endParaRPr lang="en-US" altLang="ja-JP" sz="2442" b="1" spc="-73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 spc="-73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に沿って、メディアアーツを</a:t>
            </a:r>
            <a:endParaRPr lang="en-US" altLang="ja-JP" sz="2442" b="1" spc="-73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 spc="-73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公共政策に統合するために、</a:t>
            </a:r>
            <a:endParaRPr lang="en-US" altLang="ja-JP" sz="2442" b="1" spc="-73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 spc="-73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アーティスト、専門家、市当局者間の知識交換を円滑に進める</a:t>
            </a:r>
            <a:endParaRPr lang="en-US" sz="2442" b="1" spc="-73" dirty="0">
              <a:solidFill>
                <a:srgbClr val="FFFFFF"/>
              </a:solidFill>
              <a:latin typeface="+mj-ea"/>
              <a:ea typeface="+mj-ea"/>
              <a:cs typeface="Montserrat Medium"/>
              <a:sym typeface="Montserrat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32504" y="5625652"/>
            <a:ext cx="4151120" cy="218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42" b="1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創造的・文化的な産業</a:t>
            </a:r>
            <a:endParaRPr lang="en-US" altLang="ja-JP" sz="2442" b="1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における</a:t>
            </a:r>
            <a:endParaRPr lang="en-US" altLang="ja-JP" sz="2442" b="1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メディアアーティストや</a:t>
            </a:r>
            <a:endParaRPr lang="en-US" altLang="ja-JP" sz="2442" b="1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企業家の支援</a:t>
            </a:r>
            <a:endParaRPr lang="en-US" sz="2442" b="1" dirty="0">
              <a:solidFill>
                <a:srgbClr val="FFFFFF"/>
              </a:solidFill>
              <a:latin typeface="+mj-ea"/>
              <a:ea typeface="+mj-ea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06373" y="5625652"/>
            <a:ext cx="467979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42" b="1" dirty="0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デジタル技術へのアクセスを促進し、異文化間の対話を深める</a:t>
            </a:r>
            <a:endParaRPr lang="en-US" altLang="ja-JP" sz="2442" b="1" dirty="0">
              <a:solidFill>
                <a:srgbClr val="FFFFFF"/>
              </a:solidFill>
              <a:latin typeface="+mj-ea"/>
              <a:ea typeface="+mj-ea"/>
              <a:cs typeface="Montserrat Bold"/>
              <a:sym typeface="Montserrat Bold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42" b="1" dirty="0">
                <a:solidFill>
                  <a:srgbClr val="FFFFFF"/>
                </a:solidFill>
                <a:latin typeface="+mj-ea"/>
                <a:ea typeface="+mj-ea"/>
                <a:cs typeface="Montserrat Bold"/>
                <a:sym typeface="Montserrat Bold"/>
              </a:rPr>
              <a:t>包摂的なメディアアートの取組みに市民参加を促す</a:t>
            </a:r>
            <a:endParaRPr lang="en-US" sz="2442" b="1" dirty="0">
              <a:solidFill>
                <a:srgbClr val="FFFFFF"/>
              </a:solidFill>
              <a:latin typeface="+mj-ea"/>
              <a:ea typeface="+mj-ea"/>
              <a:cs typeface="Montserrat Medium"/>
              <a:sym typeface="Montserrat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427999" y="4656470"/>
            <a:ext cx="1076946" cy="803275"/>
            <a:chOff x="0" y="0"/>
            <a:chExt cx="1435928" cy="107103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35928" cy="1071033"/>
              <a:chOff x="0" y="0"/>
              <a:chExt cx="360499" cy="268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60499" cy="268890"/>
              </a:xfrm>
              <a:custGeom>
                <a:avLst/>
                <a:gdLst/>
                <a:ahLst/>
                <a:cxnLst/>
                <a:rect l="l" t="t" r="r" b="b"/>
                <a:pathLst>
                  <a:path w="360499" h="268890">
                    <a:moveTo>
                      <a:pt x="0" y="0"/>
                    </a:moveTo>
                    <a:lnTo>
                      <a:pt x="360499" y="0"/>
                    </a:lnTo>
                    <a:lnTo>
                      <a:pt x="360499" y="268890"/>
                    </a:lnTo>
                    <a:lnTo>
                      <a:pt x="0" y="268890"/>
                    </a:lnTo>
                    <a:close/>
                  </a:path>
                </a:pathLst>
              </a:custGeom>
              <a:solidFill>
                <a:srgbClr val="1236B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60499" cy="3069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90882"/>
              <a:ext cx="1435928" cy="82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66370" y="4656470"/>
            <a:ext cx="1076946" cy="803275"/>
            <a:chOff x="0" y="0"/>
            <a:chExt cx="1435928" cy="107103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435928" cy="1071033"/>
              <a:chOff x="0" y="0"/>
              <a:chExt cx="360499" cy="268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60499" cy="268890"/>
              </a:xfrm>
              <a:custGeom>
                <a:avLst/>
                <a:gdLst/>
                <a:ahLst/>
                <a:cxnLst/>
                <a:rect l="l" t="t" r="r" b="b"/>
                <a:pathLst>
                  <a:path w="360499" h="268890">
                    <a:moveTo>
                      <a:pt x="0" y="0"/>
                    </a:moveTo>
                    <a:lnTo>
                      <a:pt x="360499" y="0"/>
                    </a:lnTo>
                    <a:lnTo>
                      <a:pt x="360499" y="268890"/>
                    </a:lnTo>
                    <a:lnTo>
                      <a:pt x="0" y="268890"/>
                    </a:lnTo>
                    <a:close/>
                  </a:path>
                </a:pathLst>
              </a:custGeom>
              <a:solidFill>
                <a:srgbClr val="1236B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360499" cy="3069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90882"/>
              <a:ext cx="1435928" cy="82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39966" y="4656470"/>
            <a:ext cx="1076946" cy="803275"/>
            <a:chOff x="0" y="0"/>
            <a:chExt cx="1435928" cy="107103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435928" cy="1071033"/>
              <a:chOff x="0" y="0"/>
              <a:chExt cx="360499" cy="26889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60499" cy="268890"/>
              </a:xfrm>
              <a:custGeom>
                <a:avLst/>
                <a:gdLst/>
                <a:ahLst/>
                <a:cxnLst/>
                <a:rect l="l" t="t" r="r" b="b"/>
                <a:pathLst>
                  <a:path w="360499" h="268890">
                    <a:moveTo>
                      <a:pt x="0" y="0"/>
                    </a:moveTo>
                    <a:lnTo>
                      <a:pt x="360499" y="0"/>
                    </a:lnTo>
                    <a:lnTo>
                      <a:pt x="360499" y="268890"/>
                    </a:lnTo>
                    <a:lnTo>
                      <a:pt x="0" y="268890"/>
                    </a:lnTo>
                    <a:close/>
                  </a:path>
                </a:pathLst>
              </a:custGeom>
              <a:solidFill>
                <a:srgbClr val="1236B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360499" cy="3069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90882"/>
              <a:ext cx="1435928" cy="82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03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156601" y="823831"/>
            <a:ext cx="13469288" cy="89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ja-JP" altLang="en-US" sz="5400" spc="-191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メディアアーツ分野に注目</a:t>
            </a:r>
            <a:endParaRPr lang="en-US" sz="5400" spc="-191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sp>
        <p:nvSpPr>
          <p:cNvPr id="27" name="AutoShape 27"/>
          <p:cNvSpPr/>
          <p:nvPr/>
        </p:nvSpPr>
        <p:spPr>
          <a:xfrm flipV="1">
            <a:off x="9677400" y="1323765"/>
            <a:ext cx="9293471" cy="30593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Box 28"/>
          <p:cNvSpPr txBox="1"/>
          <p:nvPr/>
        </p:nvSpPr>
        <p:spPr>
          <a:xfrm>
            <a:off x="2156600" y="1983009"/>
            <a:ext cx="10006346" cy="58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7"/>
              </a:lnSpc>
              <a:spcBef>
                <a:spcPct val="0"/>
              </a:spcBef>
            </a:pPr>
            <a:r>
              <a:rPr lang="ja-JP" altLang="en-US" sz="3906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世界の</a:t>
            </a:r>
            <a:r>
              <a:rPr lang="en-US" sz="3906" spc="-117" dirty="0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25</a:t>
            </a:r>
            <a:r>
              <a:rPr lang="ja-JP" altLang="en-US" sz="3906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都市が</a:t>
            </a:r>
            <a:r>
              <a:rPr lang="en-US" altLang="ja-JP" sz="3906" spc="-117" dirty="0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SDG</a:t>
            </a:r>
            <a:r>
              <a:rPr lang="ja-JP" altLang="en-US" sz="3906" spc="-117">
                <a:solidFill>
                  <a:srgbClr val="E85D04"/>
                </a:solidFill>
                <a:latin typeface="+mj-ea"/>
                <a:ea typeface="+mj-ea"/>
                <a:cs typeface="DM Sans Italics"/>
                <a:sym typeface="DM Sans Italics"/>
              </a:rPr>
              <a:t>ｓの推進に協力</a:t>
            </a:r>
            <a:endParaRPr lang="en-US" sz="3906" spc="-117" dirty="0">
              <a:solidFill>
                <a:srgbClr val="E85D04"/>
              </a:solidFill>
              <a:latin typeface="+mj-ea"/>
              <a:ea typeface="+mj-ea"/>
              <a:cs typeface="DM Sans Italics"/>
              <a:sym typeface="DM Sans Italic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7446741" y="3192684"/>
            <a:ext cx="4716204" cy="1044726"/>
            <a:chOff x="0" y="0"/>
            <a:chExt cx="1370047" cy="30349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70047" cy="303491"/>
            </a:xfrm>
            <a:custGeom>
              <a:avLst/>
              <a:gdLst/>
              <a:ahLst/>
              <a:cxnLst/>
              <a:rect l="l" t="t" r="r" b="b"/>
              <a:pathLst>
                <a:path w="1370047" h="303491">
                  <a:moveTo>
                    <a:pt x="83719" y="0"/>
                  </a:moveTo>
                  <a:lnTo>
                    <a:pt x="1286327" y="0"/>
                  </a:lnTo>
                  <a:cubicBezTo>
                    <a:pt x="1308531" y="0"/>
                    <a:pt x="1329826" y="8820"/>
                    <a:pt x="1345526" y="24521"/>
                  </a:cubicBezTo>
                  <a:cubicBezTo>
                    <a:pt x="1361227" y="40221"/>
                    <a:pt x="1370047" y="61516"/>
                    <a:pt x="1370047" y="83719"/>
                  </a:cubicBezTo>
                  <a:lnTo>
                    <a:pt x="1370047" y="219771"/>
                  </a:lnTo>
                  <a:cubicBezTo>
                    <a:pt x="1370047" y="266008"/>
                    <a:pt x="1332564" y="303491"/>
                    <a:pt x="1286327" y="303491"/>
                  </a:cubicBezTo>
                  <a:lnTo>
                    <a:pt x="83719" y="303491"/>
                  </a:lnTo>
                  <a:cubicBezTo>
                    <a:pt x="37482" y="303491"/>
                    <a:pt x="0" y="266008"/>
                    <a:pt x="0" y="219771"/>
                  </a:cubicBezTo>
                  <a:lnTo>
                    <a:pt x="0" y="83719"/>
                  </a:lnTo>
                  <a:cubicBezTo>
                    <a:pt x="0" y="37482"/>
                    <a:pt x="37482" y="0"/>
                    <a:pt x="83719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1370047" cy="303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r>
                <a:rPr lang="en-US" sz="3406" spc="-102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3</a:t>
              </a:r>
              <a:r>
                <a:rPr lang="ja-JP" altLang="en-US" sz="3406" spc="-102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つの主な目的</a:t>
              </a:r>
              <a:endParaRPr lang="en-US" sz="3406" spc="-102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9567784" y="2206571"/>
            <a:ext cx="7125570" cy="4319877"/>
          </a:xfrm>
          <a:custGeom>
            <a:avLst/>
            <a:gdLst/>
            <a:ahLst/>
            <a:cxnLst/>
            <a:rect l="l" t="t" r="r" b="b"/>
            <a:pathLst>
              <a:path w="7125570" h="4319877">
                <a:moveTo>
                  <a:pt x="0" y="0"/>
                </a:moveTo>
                <a:lnTo>
                  <a:pt x="7125570" y="0"/>
                </a:lnTo>
                <a:lnTo>
                  <a:pt x="7125570" y="4319876"/>
                </a:lnTo>
                <a:lnTo>
                  <a:pt x="0" y="4319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803773" y="4070069"/>
            <a:ext cx="7340227" cy="5577005"/>
          </a:xfrm>
          <a:custGeom>
            <a:avLst/>
            <a:gdLst/>
            <a:ahLst/>
            <a:cxnLst/>
            <a:rect l="l" t="t" r="r" b="b"/>
            <a:pathLst>
              <a:path w="7340227" h="5577005">
                <a:moveTo>
                  <a:pt x="0" y="0"/>
                </a:moveTo>
                <a:lnTo>
                  <a:pt x="7340227" y="0"/>
                </a:lnTo>
                <a:lnTo>
                  <a:pt x="7340227" y="5577005"/>
                </a:lnTo>
                <a:lnTo>
                  <a:pt x="0" y="5577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803773" y="679351"/>
            <a:ext cx="3670113" cy="89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ja-JP" altLang="en-US" sz="5400" spc="-191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具体例</a:t>
            </a:r>
            <a:endParaRPr lang="en-US" sz="5400" spc="-191" dirty="0">
              <a:solidFill>
                <a:srgbClr val="E85D04"/>
              </a:solidFill>
              <a:latin typeface="+mj-ea"/>
              <a:ea typeface="+mj-ea"/>
              <a:cs typeface="DM Sans"/>
              <a:sym typeface="DM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440085" y="6858571"/>
            <a:ext cx="7253269" cy="2949495"/>
            <a:chOff x="0" y="0"/>
            <a:chExt cx="2107059" cy="8568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7059" cy="856822"/>
            </a:xfrm>
            <a:custGeom>
              <a:avLst/>
              <a:gdLst/>
              <a:ahLst/>
              <a:cxnLst/>
              <a:rect l="l" t="t" r="r" b="b"/>
              <a:pathLst>
                <a:path w="2107059" h="856822">
                  <a:moveTo>
                    <a:pt x="54436" y="0"/>
                  </a:moveTo>
                  <a:lnTo>
                    <a:pt x="2052623" y="0"/>
                  </a:lnTo>
                  <a:cubicBezTo>
                    <a:pt x="2082687" y="0"/>
                    <a:pt x="2107059" y="24372"/>
                    <a:pt x="2107059" y="54436"/>
                  </a:cubicBezTo>
                  <a:lnTo>
                    <a:pt x="2107059" y="802386"/>
                  </a:lnTo>
                  <a:cubicBezTo>
                    <a:pt x="2107059" y="832450"/>
                    <a:pt x="2082687" y="856822"/>
                    <a:pt x="2052623" y="856822"/>
                  </a:cubicBezTo>
                  <a:lnTo>
                    <a:pt x="54436" y="856822"/>
                  </a:lnTo>
                  <a:cubicBezTo>
                    <a:pt x="24372" y="856822"/>
                    <a:pt x="0" y="832450"/>
                    <a:pt x="0" y="802386"/>
                  </a:cubicBezTo>
                  <a:lnTo>
                    <a:pt x="0" y="54436"/>
                  </a:lnTo>
                  <a:cubicBezTo>
                    <a:pt x="0" y="24372"/>
                    <a:pt x="24372" y="0"/>
                    <a:pt x="54436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107059" cy="856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96571" lvl="1" indent="-248285" algn="l">
                <a:lnSpc>
                  <a:spcPct val="110000"/>
                </a:lnSpc>
                <a:buFont typeface="Arial"/>
                <a:buChar char="•"/>
              </a:pPr>
              <a:r>
                <a:rPr lang="ja-JP" altLang="en-US" sz="2300" b="1" spc="-69" dirty="0">
                  <a:solidFill>
                    <a:srgbClr val="FFFFFF"/>
                  </a:solidFill>
                  <a:latin typeface="+mj-ea"/>
                  <a:ea typeface="+mj-ea"/>
                  <a:cs typeface="DM Sans Bold"/>
                  <a:sym typeface="DM Sans Bold"/>
                </a:rPr>
                <a:t>テーマ</a:t>
              </a:r>
              <a:r>
                <a:rPr 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: </a:t>
              </a:r>
            </a:p>
            <a:p>
              <a:pPr marL="993141" lvl="2" indent="-331047" algn="l">
                <a:lnSpc>
                  <a:spcPct val="110000"/>
                </a:lnSpc>
                <a:buFont typeface="Arial"/>
                <a:buChar char="⚬"/>
              </a:pPr>
              <a:r>
                <a:rPr lang="ja-JP" alt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 Italics"/>
                  <a:sym typeface="DM Sans Italics"/>
                </a:rPr>
                <a:t>持続可能な都市開発のツールとしての</a:t>
              </a:r>
              <a:endParaRPr lang="en-US" altLang="ja-JP" sz="2300" spc="-69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endParaRPr>
            </a:p>
            <a:p>
              <a:pPr marL="662094" lvl="2" algn="l">
                <a:lnSpc>
                  <a:spcPct val="110000"/>
                </a:lnSpc>
              </a:pPr>
              <a:r>
                <a:rPr lang="en-US" altLang="ja-JP" sz="2300" spc="-69" dirty="0">
                  <a:solidFill>
                    <a:srgbClr val="FFFFFF"/>
                  </a:solidFill>
                  <a:latin typeface="+mj-ea"/>
                  <a:ea typeface="+mj-ea"/>
                  <a:cs typeface="DM Sans Italics"/>
                  <a:sym typeface="DM Sans Italics"/>
                </a:rPr>
                <a:t>    </a:t>
              </a:r>
              <a:r>
                <a:rPr lang="ja-JP" alt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 Italics"/>
                  <a:sym typeface="DM Sans Italics"/>
                </a:rPr>
                <a:t>デジタルの創造性</a:t>
              </a:r>
              <a:endParaRPr lang="en-US" sz="2300" spc="-69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endParaRPr>
            </a:p>
            <a:p>
              <a:pPr marL="993141" lvl="2" indent="-331047" algn="l">
                <a:lnSpc>
                  <a:spcPct val="110000"/>
                </a:lnSpc>
                <a:buFont typeface="Arial"/>
                <a:buChar char="⚬"/>
              </a:pPr>
              <a:r>
                <a:rPr 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 Italics"/>
                  <a:sym typeface="DM Sans Italics"/>
                </a:rPr>
                <a:t>AI </a:t>
              </a:r>
              <a:r>
                <a:rPr lang="ja-JP" alt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 Italics"/>
                  <a:sym typeface="DM Sans Italics"/>
                </a:rPr>
                <a:t>は、創造をどのように変換するのか？</a:t>
              </a:r>
              <a:endParaRPr lang="en-US" sz="2300" spc="-69" dirty="0">
                <a:solidFill>
                  <a:srgbClr val="FFFFFF"/>
                </a:solidFill>
                <a:latin typeface="+mj-ea"/>
                <a:ea typeface="+mj-ea"/>
                <a:cs typeface="DM Sans Italics"/>
                <a:sym typeface="DM Sans Italics"/>
              </a:endParaRPr>
            </a:p>
            <a:p>
              <a:pPr marL="496571" lvl="1" indent="-248285" algn="l">
                <a:lnSpc>
                  <a:spcPct val="110000"/>
                </a:lnSpc>
                <a:buFont typeface="Arial"/>
                <a:buChar char="•"/>
              </a:pPr>
              <a:r>
                <a:rPr lang="ja-JP" alt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光州、カーン、コシツェ、アンギャン＝レ＝バン、</a:t>
              </a:r>
              <a:endParaRPr lang="en-US" altLang="ja-JP" sz="2300" spc="-69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marL="248286" lvl="1" algn="l">
                <a:lnSpc>
                  <a:spcPct val="110000"/>
                </a:lnSpc>
              </a:pPr>
              <a:r>
                <a:rPr lang="en-US" altLang="ja-JP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   </a:t>
              </a:r>
              <a:r>
                <a:rPr lang="ja-JP" alt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カンピナ・グランデ、ノヴィ・サド、ナミュール、ヨーク</a:t>
              </a:r>
              <a:endParaRPr lang="en-US" altLang="ja-JP" sz="2300" spc="-69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marL="248286" lvl="1" algn="l">
                <a:lnSpc>
                  <a:spcPct val="110000"/>
                </a:lnSpc>
              </a:pPr>
              <a:r>
                <a:rPr lang="en-US" altLang="ja-JP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   </a:t>
              </a:r>
              <a:r>
                <a:rPr lang="ja-JP" alt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各市の代表者が基調講演を行った。</a:t>
              </a:r>
              <a:endParaRPr lang="en-US" sz="2300" spc="-69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03773" y="2500640"/>
            <a:ext cx="7340227" cy="1275360"/>
            <a:chOff x="0" y="0"/>
            <a:chExt cx="2132320" cy="3704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2320" cy="370489"/>
            </a:xfrm>
            <a:custGeom>
              <a:avLst/>
              <a:gdLst/>
              <a:ahLst/>
              <a:cxnLst/>
              <a:rect l="l" t="t" r="r" b="b"/>
              <a:pathLst>
                <a:path w="2132320" h="370489">
                  <a:moveTo>
                    <a:pt x="53791" y="0"/>
                  </a:moveTo>
                  <a:lnTo>
                    <a:pt x="2078529" y="0"/>
                  </a:lnTo>
                  <a:cubicBezTo>
                    <a:pt x="2092795" y="0"/>
                    <a:pt x="2106477" y="5667"/>
                    <a:pt x="2116565" y="15755"/>
                  </a:cubicBezTo>
                  <a:cubicBezTo>
                    <a:pt x="2126653" y="25843"/>
                    <a:pt x="2132320" y="39525"/>
                    <a:pt x="2132320" y="53791"/>
                  </a:cubicBezTo>
                  <a:lnTo>
                    <a:pt x="2132320" y="316698"/>
                  </a:lnTo>
                  <a:cubicBezTo>
                    <a:pt x="2132320" y="330965"/>
                    <a:pt x="2126653" y="344647"/>
                    <a:pt x="2116565" y="354734"/>
                  </a:cubicBezTo>
                  <a:cubicBezTo>
                    <a:pt x="2106477" y="364822"/>
                    <a:pt x="2092795" y="370489"/>
                    <a:pt x="2078529" y="370489"/>
                  </a:cubicBezTo>
                  <a:lnTo>
                    <a:pt x="53791" y="370489"/>
                  </a:lnTo>
                  <a:cubicBezTo>
                    <a:pt x="39525" y="370489"/>
                    <a:pt x="25843" y="364822"/>
                    <a:pt x="15755" y="354734"/>
                  </a:cubicBezTo>
                  <a:cubicBezTo>
                    <a:pt x="5667" y="344647"/>
                    <a:pt x="0" y="330965"/>
                    <a:pt x="0" y="316698"/>
                  </a:cubicBezTo>
                  <a:lnTo>
                    <a:pt x="0" y="53791"/>
                  </a:lnTo>
                  <a:cubicBezTo>
                    <a:pt x="0" y="39525"/>
                    <a:pt x="5667" y="25843"/>
                    <a:pt x="15755" y="15755"/>
                  </a:cubicBezTo>
                  <a:cubicBezTo>
                    <a:pt x="25843" y="5667"/>
                    <a:pt x="39525" y="0"/>
                    <a:pt x="53791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fr-FR">
                <a:latin typeface="+mj-ea"/>
                <a:ea typeface="+mj-ea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132320" cy="370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ct val="150000"/>
                </a:lnSpc>
              </a:pPr>
              <a:r>
                <a:rPr 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2024</a:t>
              </a:r>
              <a:r>
                <a:rPr lang="ja-JP" altLang="en-US" sz="2300" spc="-69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年</a:t>
              </a:r>
              <a:r>
                <a:rPr lang="en-US" altLang="ja-JP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6</a:t>
              </a:r>
              <a:r>
                <a:rPr lang="ja-JP" altLang="en-US" sz="2300" spc="-69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月</a:t>
              </a:r>
              <a:r>
                <a:rPr lang="en-US" sz="2300" spc="-69" dirty="0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 – </a:t>
              </a:r>
              <a:r>
                <a:rPr lang="ja-JP" altLang="en-US" sz="2300" spc="-69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アンギャン＝レ＝バン市で開催された</a:t>
              </a:r>
              <a:endParaRPr lang="en-US" altLang="ja-JP" sz="2300" spc="-69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  <a:p>
              <a:pPr algn="l">
                <a:lnSpc>
                  <a:spcPct val="150000"/>
                </a:lnSpc>
              </a:pPr>
              <a:r>
                <a:rPr lang="ja-JP" altLang="en-US" sz="2300" spc="-69">
                  <a:solidFill>
                    <a:srgbClr val="FFFFFF"/>
                  </a:solidFill>
                  <a:latin typeface="+mj-ea"/>
                  <a:ea typeface="+mj-ea"/>
                  <a:cs typeface="DM Sans"/>
                  <a:sym typeface="DM Sans"/>
                </a:rPr>
                <a:t>メディアアーツ・ビエンナーレとその国際シンポジウム</a:t>
              </a:r>
              <a:endParaRPr lang="en-US" sz="2300" spc="-69" dirty="0">
                <a:solidFill>
                  <a:srgbClr val="FFFFFF"/>
                </a:solidFill>
                <a:latin typeface="+mj-ea"/>
                <a:ea typeface="+mj-ea"/>
                <a:cs typeface="DM Sans"/>
                <a:sym typeface="DM Sans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4114800" y="1174979"/>
            <a:ext cx="14173201" cy="6120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1616" y="1315772"/>
            <a:ext cx="9709274" cy="3210941"/>
          </a:xfrm>
          <a:custGeom>
            <a:avLst/>
            <a:gdLst/>
            <a:ahLst/>
            <a:cxnLst/>
            <a:rect l="l" t="t" r="r" b="b"/>
            <a:pathLst>
              <a:path w="9709274" h="3210941">
                <a:moveTo>
                  <a:pt x="0" y="0"/>
                </a:moveTo>
                <a:lnTo>
                  <a:pt x="9709273" y="0"/>
                </a:lnTo>
                <a:lnTo>
                  <a:pt x="9709273" y="3210941"/>
                </a:lnTo>
                <a:lnTo>
                  <a:pt x="0" y="3210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18301" y="3507995"/>
            <a:ext cx="1712201" cy="345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7"/>
              </a:lnSpc>
            </a:pPr>
            <a:r>
              <a:rPr lang="en-US" sz="22848" spc="-685" dirty="0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62800" y="6486562"/>
            <a:ext cx="9990443" cy="95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ja-JP" altLang="en-US" sz="6377" spc="-191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ユネスコメディアアーツ都市</a:t>
            </a:r>
            <a:r>
              <a:rPr lang="en-US" sz="6377" spc="-191" dirty="0">
                <a:solidFill>
                  <a:srgbClr val="E85D04"/>
                </a:solidFill>
                <a:latin typeface="+mj-ea"/>
                <a:ea typeface="+mj-ea"/>
                <a:cs typeface="DM Sans"/>
                <a:sym typeface="DM Sans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679</Words>
  <Application>Microsoft Office PowerPoint</Application>
  <PresentationFormat>ユーザー設定</PresentationFormat>
  <Paragraphs>103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DM Sans</vt:lpstr>
      <vt:lpstr>游ゴシック</vt:lpstr>
      <vt:lpstr>Calibri</vt:lpstr>
      <vt:lpstr>DM Sans Italics</vt:lpstr>
      <vt:lpstr>Montserrat Bold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SAPPORO - City Networks and Culture as Drivers for Achieving a Sustainable Society</dc:title>
  <dc:creator>Anna Hermouet</dc:creator>
  <cp:lastModifiedBy>administrator</cp:lastModifiedBy>
  <cp:revision>19</cp:revision>
  <dcterms:created xsi:type="dcterms:W3CDTF">2006-08-16T00:00:00Z</dcterms:created>
  <dcterms:modified xsi:type="dcterms:W3CDTF">2024-12-09T07:36:53Z</dcterms:modified>
  <dc:identifier>DAGXf7NJHdQ</dc:identifier>
</cp:coreProperties>
</file>