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735763" cy="9866313"/>
  <p:embeddedFontLst>
    <p:embeddedFont>
      <p:font typeface="DM Sans" pitchFamily="2" charset="0"/>
      <p:regular r:id="rId13"/>
    </p:embeddedFont>
    <p:embeddedFont>
      <p:font typeface="DM Sans Bold" charset="0"/>
      <p:regular r:id="rId14"/>
    </p:embeddedFont>
    <p:embeddedFont>
      <p:font typeface="DM Sans Italics" panose="020B0604020202020204" charset="0"/>
      <p:regular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0000800000000000000" charset="0"/>
      <p:regular r:id="rId17"/>
    </p:embeddedFont>
    <p:embeddedFont>
      <p:font typeface="Montserrat Medium" panose="000006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BE733-C520-49FE-9C5C-07DE71E2FAC5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56CDF-1C40-49D9-9A82-730E684D6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40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6380" y="2894568"/>
            <a:ext cx="15955241" cy="479984"/>
            <a:chOff x="0" y="0"/>
            <a:chExt cx="3877607" cy="116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7608" cy="116651"/>
            </a:xfrm>
            <a:custGeom>
              <a:avLst/>
              <a:gdLst/>
              <a:ahLst/>
              <a:cxnLst/>
              <a:rect l="l" t="t" r="r" b="b"/>
              <a:pathLst>
                <a:path w="3877608" h="116651">
                  <a:moveTo>
                    <a:pt x="0" y="0"/>
                  </a:moveTo>
                  <a:lnTo>
                    <a:pt x="3877608" y="0"/>
                  </a:lnTo>
                  <a:lnTo>
                    <a:pt x="3877608" y="116651"/>
                  </a:lnTo>
                  <a:lnTo>
                    <a:pt x="0" y="116651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877607" cy="126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58899" y="606624"/>
            <a:ext cx="12675474" cy="63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7"/>
              </a:lnSpc>
            </a:pPr>
            <a:r>
              <a:rPr lang="en-US" sz="2106" i="1" spc="-63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20th WWCAM Mayors Conference - “New Possibilities for Winter Cities - Realizing a Sustainable Society” </a:t>
            </a:r>
          </a:p>
          <a:p>
            <a:pPr algn="r">
              <a:lnSpc>
                <a:spcPts val="2527"/>
              </a:lnSpc>
            </a:pPr>
            <a:r>
              <a:rPr lang="en-US" sz="2106" i="1" spc="-63" dirty="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Sapporo (Japan), December 17-21, 2024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38789" y="7591820"/>
            <a:ext cx="7162541" cy="1680029"/>
            <a:chOff x="0" y="0"/>
            <a:chExt cx="1708712" cy="4007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712" cy="400792"/>
            </a:xfrm>
            <a:custGeom>
              <a:avLst/>
              <a:gdLst/>
              <a:ahLst/>
              <a:cxnLst/>
              <a:rect l="l" t="t" r="r" b="b"/>
              <a:pathLst>
                <a:path w="1708712" h="400792">
                  <a:moveTo>
                    <a:pt x="0" y="0"/>
                  </a:moveTo>
                  <a:lnTo>
                    <a:pt x="1708712" y="0"/>
                  </a:lnTo>
                  <a:lnTo>
                    <a:pt x="1708712" y="400792"/>
                  </a:lnTo>
                  <a:lnTo>
                    <a:pt x="0" y="400792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08712" cy="4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68189" y="7940481"/>
            <a:ext cx="1562925" cy="977673"/>
          </a:xfrm>
          <a:custGeom>
            <a:avLst/>
            <a:gdLst/>
            <a:ahLst/>
            <a:cxnLst/>
            <a:rect l="l" t="t" r="r" b="b"/>
            <a:pathLst>
              <a:path w="1562925" h="977673">
                <a:moveTo>
                  <a:pt x="0" y="0"/>
                </a:moveTo>
                <a:lnTo>
                  <a:pt x="1562925" y="0"/>
                </a:lnTo>
                <a:lnTo>
                  <a:pt x="1562925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639648" y="7940481"/>
            <a:ext cx="1919250" cy="977673"/>
          </a:xfrm>
          <a:custGeom>
            <a:avLst/>
            <a:gdLst/>
            <a:ahLst/>
            <a:cxnLst/>
            <a:rect l="l" t="t" r="r" b="b"/>
            <a:pathLst>
              <a:path w="1919250" h="977673">
                <a:moveTo>
                  <a:pt x="0" y="0"/>
                </a:moveTo>
                <a:lnTo>
                  <a:pt x="1919249" y="0"/>
                </a:lnTo>
                <a:lnTo>
                  <a:pt x="1919249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4967431" y="7859080"/>
            <a:ext cx="1370040" cy="1145510"/>
          </a:xfrm>
          <a:custGeom>
            <a:avLst/>
            <a:gdLst/>
            <a:ahLst/>
            <a:cxnLst/>
            <a:rect l="l" t="t" r="r" b="b"/>
            <a:pathLst>
              <a:path w="1370040" h="1145510">
                <a:moveTo>
                  <a:pt x="0" y="0"/>
                </a:moveTo>
                <a:lnTo>
                  <a:pt x="1370040" y="0"/>
                </a:lnTo>
                <a:lnTo>
                  <a:pt x="1370040" y="1145510"/>
                </a:lnTo>
                <a:lnTo>
                  <a:pt x="0" y="114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1166380" y="4204807"/>
            <a:ext cx="15955241" cy="479984"/>
            <a:chOff x="0" y="0"/>
            <a:chExt cx="3877607" cy="1166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77608" cy="116651"/>
            </a:xfrm>
            <a:custGeom>
              <a:avLst/>
              <a:gdLst/>
              <a:ahLst/>
              <a:cxnLst/>
              <a:rect l="l" t="t" r="r" b="b"/>
              <a:pathLst>
                <a:path w="3877608" h="116651">
                  <a:moveTo>
                    <a:pt x="0" y="0"/>
                  </a:moveTo>
                  <a:lnTo>
                    <a:pt x="3877608" y="0"/>
                  </a:lnTo>
                  <a:lnTo>
                    <a:pt x="3877608" y="116651"/>
                  </a:lnTo>
                  <a:lnTo>
                    <a:pt x="0" y="116651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877607" cy="126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66380" y="1940124"/>
            <a:ext cx="15955241" cy="357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6"/>
              </a:lnSpc>
            </a:pPr>
            <a:r>
              <a:rPr lang="en-US" sz="7204" spc="-21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City Networks and Culture as Drivers for Achieving a Sustainable Society</a:t>
            </a:r>
          </a:p>
          <a:p>
            <a:pPr algn="l">
              <a:lnSpc>
                <a:spcPts val="1399"/>
              </a:lnSpc>
            </a:pPr>
            <a:endParaRPr lang="en-US" sz="7204" spc="-21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6866"/>
              </a:lnSpc>
              <a:spcBef>
                <a:spcPct val="0"/>
              </a:spcBef>
            </a:pPr>
            <a:endParaRPr lang="en-US" sz="7204" spc="-21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66380" y="5143500"/>
            <a:ext cx="12227332" cy="67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  <a:spcBef>
                <a:spcPct val="0"/>
              </a:spcBef>
            </a:pPr>
            <a:r>
              <a:rPr lang="en-US" sz="4537" i="1" spc="-136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Exploring UNESCO Creative Cities of Media Arts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70413" y="6470944"/>
            <a:ext cx="6388887" cy="126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2"/>
              </a:lnSpc>
            </a:pPr>
            <a:r>
              <a:rPr lang="en-US" sz="4085" spc="-12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Dominique ROLAND</a:t>
            </a:r>
          </a:p>
          <a:p>
            <a:pPr algn="r">
              <a:lnSpc>
                <a:spcPts val="2501"/>
              </a:lnSpc>
            </a:pPr>
            <a:r>
              <a:rPr lang="en-US" sz="2084" i="1" spc="-62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Coord</a:t>
            </a:r>
            <a:r>
              <a:rPr lang="en-US" sz="2084" spc="-6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inator of the Media Arts Cluster </a:t>
            </a:r>
          </a:p>
          <a:p>
            <a:pPr algn="r">
              <a:lnSpc>
                <a:spcPts val="2501"/>
              </a:lnSpc>
            </a:pPr>
            <a:r>
              <a:rPr lang="en-US" sz="2084" spc="-6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&amp; Director of Enghien-les-Bains’ Art Center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98194" y="7973432"/>
            <a:ext cx="4061106" cy="126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2"/>
              </a:lnSpc>
              <a:spcBef>
                <a:spcPct val="0"/>
              </a:spcBef>
            </a:pPr>
            <a:r>
              <a:rPr lang="en-US" sz="4085" spc="-12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Anna HERMOUET</a:t>
            </a:r>
          </a:p>
          <a:p>
            <a:pPr algn="r">
              <a:lnSpc>
                <a:spcPts val="2501"/>
              </a:lnSpc>
              <a:spcBef>
                <a:spcPct val="0"/>
              </a:spcBef>
            </a:pPr>
            <a:r>
              <a:rPr lang="en-US" sz="2084" spc="-6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International Cooperation Manager </a:t>
            </a:r>
          </a:p>
          <a:p>
            <a:pPr algn="r">
              <a:lnSpc>
                <a:spcPts val="2501"/>
              </a:lnSpc>
              <a:spcBef>
                <a:spcPct val="0"/>
              </a:spcBef>
            </a:pPr>
            <a:r>
              <a:rPr lang="en-US" sz="2084" spc="-6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&amp; UCCN Focal Point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42481" y="1106622"/>
            <a:ext cx="21113151" cy="169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4"/>
              </a:lnSpc>
              <a:spcBef>
                <a:spcPct val="0"/>
              </a:spcBef>
            </a:pPr>
            <a:r>
              <a:rPr lang="en-US" sz="9996" spc="-299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Thanks for your attention.</a:t>
            </a:r>
          </a:p>
        </p:txBody>
      </p:sp>
      <p:sp>
        <p:nvSpPr>
          <p:cNvPr id="6" name="AutoShape 6"/>
          <p:cNvSpPr/>
          <p:nvPr/>
        </p:nvSpPr>
        <p:spPr>
          <a:xfrm>
            <a:off x="8885273" y="3795157"/>
            <a:ext cx="10227568" cy="15289"/>
          </a:xfrm>
          <a:prstGeom prst="line">
            <a:avLst/>
          </a:prstGeom>
          <a:ln w="28575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8885273" y="5617706"/>
            <a:ext cx="6705867" cy="126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9"/>
              </a:lnSpc>
            </a:pPr>
            <a:r>
              <a:rPr lang="en-US" sz="3932" spc="-117">
                <a:solidFill>
                  <a:srgbClr val="1236B1"/>
                </a:solidFill>
                <a:latin typeface="DM Sans"/>
                <a:ea typeface="DM Sans"/>
                <a:cs typeface="DM Sans"/>
                <a:sym typeface="DM Sans"/>
              </a:rPr>
              <a:t>Dominique ROLAND</a:t>
            </a:r>
          </a:p>
          <a:p>
            <a:pPr algn="l">
              <a:lnSpc>
                <a:spcPts val="481"/>
              </a:lnSpc>
            </a:pPr>
            <a:endParaRPr lang="en-US" sz="3932" spc="-117">
              <a:solidFill>
                <a:srgbClr val="1236B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2430"/>
              </a:lnSpc>
            </a:pPr>
            <a:r>
              <a:rPr lang="en-US" sz="2025" i="1" spc="-6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Coordinator of the Media Arts Cluster </a:t>
            </a:r>
          </a:p>
          <a:p>
            <a:pPr algn="l">
              <a:lnSpc>
                <a:spcPts val="2430"/>
              </a:lnSpc>
            </a:pPr>
            <a:r>
              <a:rPr lang="en-US" sz="2025" i="1" spc="-6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&amp; Director of Enghien-les-Bains’ Art Center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801203" y="5143500"/>
            <a:ext cx="2092324" cy="209232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85273" y="7109687"/>
            <a:ext cx="2986960" cy="25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2"/>
              </a:lnSpc>
              <a:spcBef>
                <a:spcPct val="0"/>
              </a:spcBef>
            </a:pPr>
            <a:r>
              <a:rPr lang="en-US" sz="1685" i="1" u="sng" spc="-5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d.roland@cdarts.enghien95.fr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43643" y="4062013"/>
            <a:ext cx="13411734" cy="108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9"/>
              </a:lnSpc>
              <a:spcBef>
                <a:spcPct val="0"/>
              </a:spcBef>
            </a:pPr>
            <a:r>
              <a:rPr lang="en-US" sz="6349" spc="-190">
                <a:solidFill>
                  <a:srgbClr val="1236B1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38789" y="7591820"/>
            <a:ext cx="7162541" cy="1680029"/>
            <a:chOff x="0" y="0"/>
            <a:chExt cx="1708712" cy="4007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712" cy="400792"/>
            </a:xfrm>
            <a:custGeom>
              <a:avLst/>
              <a:gdLst/>
              <a:ahLst/>
              <a:cxnLst/>
              <a:rect l="l" t="t" r="r" b="b"/>
              <a:pathLst>
                <a:path w="1708712" h="400792">
                  <a:moveTo>
                    <a:pt x="0" y="0"/>
                  </a:moveTo>
                  <a:lnTo>
                    <a:pt x="1708712" y="0"/>
                  </a:lnTo>
                  <a:lnTo>
                    <a:pt x="1708712" y="400792"/>
                  </a:lnTo>
                  <a:lnTo>
                    <a:pt x="0" y="400792"/>
                  </a:ln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708712" cy="4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68189" y="7940481"/>
            <a:ext cx="1562925" cy="977673"/>
          </a:xfrm>
          <a:custGeom>
            <a:avLst/>
            <a:gdLst/>
            <a:ahLst/>
            <a:cxnLst/>
            <a:rect l="l" t="t" r="r" b="b"/>
            <a:pathLst>
              <a:path w="1562925" h="977673">
                <a:moveTo>
                  <a:pt x="0" y="0"/>
                </a:moveTo>
                <a:lnTo>
                  <a:pt x="1562925" y="0"/>
                </a:lnTo>
                <a:lnTo>
                  <a:pt x="1562925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2639648" y="7940481"/>
            <a:ext cx="1919250" cy="977673"/>
          </a:xfrm>
          <a:custGeom>
            <a:avLst/>
            <a:gdLst/>
            <a:ahLst/>
            <a:cxnLst/>
            <a:rect l="l" t="t" r="r" b="b"/>
            <a:pathLst>
              <a:path w="1919250" h="977673">
                <a:moveTo>
                  <a:pt x="0" y="0"/>
                </a:moveTo>
                <a:lnTo>
                  <a:pt x="1919249" y="0"/>
                </a:lnTo>
                <a:lnTo>
                  <a:pt x="1919249" y="977673"/>
                </a:lnTo>
                <a:lnTo>
                  <a:pt x="0" y="977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4967431" y="7859080"/>
            <a:ext cx="1370040" cy="1145510"/>
          </a:xfrm>
          <a:custGeom>
            <a:avLst/>
            <a:gdLst/>
            <a:ahLst/>
            <a:cxnLst/>
            <a:rect l="l" t="t" r="r" b="b"/>
            <a:pathLst>
              <a:path w="1370040" h="1145510">
                <a:moveTo>
                  <a:pt x="0" y="0"/>
                </a:moveTo>
                <a:lnTo>
                  <a:pt x="1370040" y="0"/>
                </a:lnTo>
                <a:lnTo>
                  <a:pt x="1370040" y="1145510"/>
                </a:lnTo>
                <a:lnTo>
                  <a:pt x="0" y="1145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15801203" y="7597774"/>
            <a:ext cx="2092324" cy="209232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0192" t="-14512" r="-19757" b="-5875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843643" y="7859080"/>
            <a:ext cx="6705867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9"/>
              </a:lnSpc>
            </a:pPr>
            <a:r>
              <a:rPr lang="en-US" sz="3932" spc="-117">
                <a:solidFill>
                  <a:srgbClr val="1236B1"/>
                </a:solidFill>
                <a:latin typeface="DM Sans"/>
                <a:ea typeface="DM Sans"/>
                <a:cs typeface="DM Sans"/>
                <a:sym typeface="DM Sans"/>
              </a:rPr>
              <a:t>Anna HERMOUET</a:t>
            </a:r>
          </a:p>
          <a:p>
            <a:pPr algn="l">
              <a:lnSpc>
                <a:spcPts val="2430"/>
              </a:lnSpc>
            </a:pPr>
            <a:r>
              <a:rPr lang="en-US" sz="2025" i="1" spc="-6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Focal Point for Enghien-les-Bains, UNESCO Creative City</a:t>
            </a:r>
          </a:p>
          <a:p>
            <a:pPr algn="l">
              <a:lnSpc>
                <a:spcPts val="2430"/>
              </a:lnSpc>
            </a:pPr>
            <a:r>
              <a:rPr lang="en-US" sz="2025" i="1" spc="-6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International Cooperation Manager at the Art Center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43643" y="9351060"/>
            <a:ext cx="2986960" cy="25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2"/>
              </a:lnSpc>
              <a:spcBef>
                <a:spcPct val="0"/>
              </a:spcBef>
            </a:pPr>
            <a:r>
              <a:rPr lang="en-US" sz="1685" i="1" u="sng" spc="-50">
                <a:solidFill>
                  <a:srgbClr val="1236B1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d.roland@cdarts.enghien95.fr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57489" y="5143500"/>
            <a:ext cx="8448328" cy="5385809"/>
          </a:xfrm>
          <a:custGeom>
            <a:avLst/>
            <a:gdLst/>
            <a:ahLst/>
            <a:cxnLst/>
            <a:rect l="l" t="t" r="r" b="b"/>
            <a:pathLst>
              <a:path w="8448328" h="5385809">
                <a:moveTo>
                  <a:pt x="0" y="0"/>
                </a:moveTo>
                <a:lnTo>
                  <a:pt x="8448328" y="0"/>
                </a:lnTo>
                <a:lnTo>
                  <a:pt x="8448328" y="5385809"/>
                </a:lnTo>
                <a:lnTo>
                  <a:pt x="0" y="5385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9554927" y="5143500"/>
            <a:ext cx="8733022" cy="5162195"/>
            <a:chOff x="0" y="0"/>
            <a:chExt cx="2257546" cy="1334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57546" cy="1334463"/>
            </a:xfrm>
            <a:custGeom>
              <a:avLst/>
              <a:gdLst/>
              <a:ahLst/>
              <a:cxnLst/>
              <a:rect l="l" t="t" r="r" b="b"/>
              <a:pathLst>
                <a:path w="2257546" h="1334463">
                  <a:moveTo>
                    <a:pt x="0" y="0"/>
                  </a:moveTo>
                  <a:lnTo>
                    <a:pt x="2257546" y="0"/>
                  </a:lnTo>
                  <a:lnTo>
                    <a:pt x="2257546" y="1334463"/>
                  </a:lnTo>
                  <a:lnTo>
                    <a:pt x="0" y="133446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57546" cy="1343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591183" y="5143500"/>
            <a:ext cx="6758253" cy="3559800"/>
          </a:xfrm>
          <a:custGeom>
            <a:avLst/>
            <a:gdLst/>
            <a:ahLst/>
            <a:cxnLst/>
            <a:rect l="l" t="t" r="r" b="b"/>
            <a:pathLst>
              <a:path w="6758253" h="3559800">
                <a:moveTo>
                  <a:pt x="0" y="0"/>
                </a:moveTo>
                <a:lnTo>
                  <a:pt x="6758253" y="0"/>
                </a:lnTo>
                <a:lnTo>
                  <a:pt x="6758253" y="3559800"/>
                </a:lnTo>
                <a:lnTo>
                  <a:pt x="0" y="3559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79" t="-19753" r="-14487" b="-2106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554927" y="8755284"/>
            <a:ext cx="2036664" cy="1550410"/>
          </a:xfrm>
          <a:custGeom>
            <a:avLst/>
            <a:gdLst/>
            <a:ahLst/>
            <a:cxnLst/>
            <a:rect l="l" t="t" r="r" b="b"/>
            <a:pathLst>
              <a:path w="2036664" h="1550410">
                <a:moveTo>
                  <a:pt x="0" y="0"/>
                </a:moveTo>
                <a:lnTo>
                  <a:pt x="2036664" y="0"/>
                </a:lnTo>
                <a:lnTo>
                  <a:pt x="2036664" y="1550411"/>
                </a:lnTo>
                <a:lnTo>
                  <a:pt x="0" y="15504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2222663" y="9079368"/>
            <a:ext cx="1442341" cy="902243"/>
          </a:xfrm>
          <a:custGeom>
            <a:avLst/>
            <a:gdLst/>
            <a:ahLst/>
            <a:cxnLst/>
            <a:rect l="l" t="t" r="r" b="b"/>
            <a:pathLst>
              <a:path w="1442341" h="902243">
                <a:moveTo>
                  <a:pt x="0" y="0"/>
                </a:moveTo>
                <a:lnTo>
                  <a:pt x="1442341" y="0"/>
                </a:lnTo>
                <a:lnTo>
                  <a:pt x="1442341" y="902243"/>
                </a:lnTo>
                <a:lnTo>
                  <a:pt x="0" y="902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4296076" y="9050559"/>
            <a:ext cx="1771174" cy="902243"/>
          </a:xfrm>
          <a:custGeom>
            <a:avLst/>
            <a:gdLst/>
            <a:ahLst/>
            <a:cxnLst/>
            <a:rect l="l" t="t" r="r" b="b"/>
            <a:pathLst>
              <a:path w="1771174" h="902243">
                <a:moveTo>
                  <a:pt x="0" y="0"/>
                </a:moveTo>
                <a:lnTo>
                  <a:pt x="1771174" y="0"/>
                </a:lnTo>
                <a:lnTo>
                  <a:pt x="1771174" y="902243"/>
                </a:lnTo>
                <a:lnTo>
                  <a:pt x="0" y="9022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6627131" y="8956000"/>
            <a:ext cx="1264337" cy="1057131"/>
          </a:xfrm>
          <a:custGeom>
            <a:avLst/>
            <a:gdLst/>
            <a:ahLst/>
            <a:cxnLst/>
            <a:rect l="l" t="t" r="r" b="b"/>
            <a:pathLst>
              <a:path w="1264337" h="1057131">
                <a:moveTo>
                  <a:pt x="0" y="0"/>
                </a:moveTo>
                <a:lnTo>
                  <a:pt x="1264338" y="0"/>
                </a:lnTo>
                <a:lnTo>
                  <a:pt x="1264338" y="1057131"/>
                </a:lnTo>
                <a:lnTo>
                  <a:pt x="0" y="1057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73" b="-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1936228" y="266155"/>
            <a:ext cx="9302176" cy="250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spc="-215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Dominique ROLAND</a:t>
            </a:r>
          </a:p>
          <a:p>
            <a:pPr algn="l">
              <a:lnSpc>
                <a:spcPts val="10080"/>
              </a:lnSpc>
              <a:spcBef>
                <a:spcPct val="0"/>
              </a:spcBef>
            </a:pPr>
            <a:endParaRPr lang="en-US" sz="7200" spc="-215">
              <a:solidFill>
                <a:srgbClr val="E85D0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6417" y="1514756"/>
            <a:ext cx="15955241" cy="232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"/>
              </a:lnSpc>
            </a:pPr>
            <a:endParaRPr/>
          </a:p>
          <a:p>
            <a:pPr marL="453390" lvl="1" indent="-226695" algn="just">
              <a:lnSpc>
                <a:spcPts val="2519"/>
              </a:lnSpc>
              <a:buFont typeface="Arial"/>
              <a:buChar char="•"/>
            </a:pPr>
            <a:r>
              <a:rPr lang="en-US" sz="2099" spc="-62">
                <a:solidFill>
                  <a:srgbClr val="1D132B"/>
                </a:solidFill>
                <a:latin typeface="DM Sans"/>
                <a:ea typeface="DM Sans"/>
                <a:cs typeface="DM Sans"/>
                <a:sym typeface="DM Sans"/>
              </a:rPr>
              <a:t>Director of the Art Center in Enghien-les-Bains, a Nationally Accredited Stage for "Art and Creation in Digital Writing and Performing Arts" designated by the French Ministry of Culture</a:t>
            </a:r>
          </a:p>
          <a:p>
            <a:pPr algn="just">
              <a:lnSpc>
                <a:spcPts val="2519"/>
              </a:lnSpc>
            </a:pPr>
            <a:endParaRPr lang="en-US" sz="2099" spc="-62">
              <a:solidFill>
                <a:srgbClr val="1D132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3393" lvl="1" indent="-226696" algn="just">
              <a:lnSpc>
                <a:spcPts val="2520"/>
              </a:lnSpc>
              <a:buFont typeface="Arial"/>
              <a:buChar char="•"/>
            </a:pPr>
            <a:r>
              <a:rPr lang="en-US" sz="2100" spc="-63">
                <a:solidFill>
                  <a:srgbClr val="1D132B"/>
                </a:solidFill>
                <a:latin typeface="DM Sans"/>
                <a:ea typeface="DM Sans"/>
                <a:cs typeface="DM Sans"/>
                <a:sym typeface="DM Sans"/>
              </a:rPr>
              <a:t>Coordinator of the Creative Cities Network for Media Arts, Member of the Steering Committee of UNESCO's Creative Cities Network  and the French Committee of Creative Cities</a:t>
            </a:r>
          </a:p>
          <a:p>
            <a:pPr algn="just">
              <a:lnSpc>
                <a:spcPts val="2520"/>
              </a:lnSpc>
            </a:pPr>
            <a:endParaRPr lang="en-US" sz="2100" spc="-63">
              <a:solidFill>
                <a:srgbClr val="1D132B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2520"/>
              </a:lnSpc>
            </a:pPr>
            <a:endParaRPr lang="en-US" sz="2100" spc="-63">
              <a:solidFill>
                <a:srgbClr val="1D132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0220809" y="1028700"/>
            <a:ext cx="8067140" cy="0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836308" y="3282645"/>
            <a:ext cx="9302176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 spc="-215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Anna HERMOUET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9144000" y="3917180"/>
            <a:ext cx="8967965" cy="45549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1936228" y="4410074"/>
            <a:ext cx="15955241" cy="73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"/>
              </a:lnSpc>
            </a:pPr>
            <a:endParaRPr/>
          </a:p>
          <a:p>
            <a:pPr marL="453415" lvl="1" indent="-226708" algn="just">
              <a:lnSpc>
                <a:spcPts val="2520"/>
              </a:lnSpc>
              <a:buFont typeface="Arial"/>
              <a:buChar char="•"/>
            </a:pPr>
            <a:r>
              <a:rPr lang="en-US" sz="2100" spc="-63">
                <a:solidFill>
                  <a:srgbClr val="1D132B"/>
                </a:solidFill>
                <a:latin typeface="DM Sans"/>
                <a:ea typeface="DM Sans"/>
                <a:cs typeface="DM Sans"/>
                <a:sym typeface="DM Sans"/>
              </a:rPr>
              <a:t>International Cooperation Manager at Enghien-les-Bains’ Art Center and Focal Point for Enghien-les-Bains, Creative City of Media Arts</a:t>
            </a:r>
          </a:p>
          <a:p>
            <a:pPr algn="just">
              <a:lnSpc>
                <a:spcPts val="2520"/>
              </a:lnSpc>
            </a:pPr>
            <a:endParaRPr lang="en-US" sz="2100" spc="-63">
              <a:solidFill>
                <a:srgbClr val="1D132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45663" y="6717683"/>
            <a:ext cx="12612487" cy="2095547"/>
            <a:chOff x="0" y="0"/>
            <a:chExt cx="3663900" cy="6087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63900" cy="608752"/>
            </a:xfrm>
            <a:custGeom>
              <a:avLst/>
              <a:gdLst/>
              <a:ahLst/>
              <a:cxnLst/>
              <a:rect l="l" t="t" r="r" b="b"/>
              <a:pathLst>
                <a:path w="3663900" h="608752">
                  <a:moveTo>
                    <a:pt x="31305" y="0"/>
                  </a:moveTo>
                  <a:lnTo>
                    <a:pt x="3632595" y="0"/>
                  </a:lnTo>
                  <a:cubicBezTo>
                    <a:pt x="3649884" y="0"/>
                    <a:pt x="3663900" y="14016"/>
                    <a:pt x="3663900" y="31305"/>
                  </a:cubicBezTo>
                  <a:lnTo>
                    <a:pt x="3663900" y="577446"/>
                  </a:lnTo>
                  <a:cubicBezTo>
                    <a:pt x="3663900" y="585749"/>
                    <a:pt x="3660602" y="593712"/>
                    <a:pt x="3654731" y="599583"/>
                  </a:cubicBezTo>
                  <a:cubicBezTo>
                    <a:pt x="3648860" y="605453"/>
                    <a:pt x="3640898" y="608752"/>
                    <a:pt x="3632595" y="608752"/>
                  </a:cubicBezTo>
                  <a:lnTo>
                    <a:pt x="31305" y="608752"/>
                  </a:lnTo>
                  <a:cubicBezTo>
                    <a:pt x="23003" y="608752"/>
                    <a:pt x="15040" y="605453"/>
                    <a:pt x="9169" y="599583"/>
                  </a:cubicBezTo>
                  <a:cubicBezTo>
                    <a:pt x="3298" y="593712"/>
                    <a:pt x="0" y="585749"/>
                    <a:pt x="0" y="577446"/>
                  </a:cubicBezTo>
                  <a:lnTo>
                    <a:pt x="0" y="31305"/>
                  </a:lnTo>
                  <a:cubicBezTo>
                    <a:pt x="0" y="23003"/>
                    <a:pt x="3298" y="15040"/>
                    <a:pt x="9169" y="9169"/>
                  </a:cubicBezTo>
                  <a:cubicBezTo>
                    <a:pt x="15040" y="3298"/>
                    <a:pt x="23003" y="0"/>
                    <a:pt x="31305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663900" cy="608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r>
                <a:rPr lang="en-US" sz="3406" spc="-102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The example of </a:t>
              </a:r>
            </a:p>
            <a:p>
              <a:pPr algn="ctr">
                <a:lnSpc>
                  <a:spcPts val="4087"/>
                </a:lnSpc>
              </a:pPr>
              <a:r>
                <a:rPr lang="en-US" sz="3406" spc="-102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the </a:t>
              </a:r>
              <a:r>
                <a:rPr lang="en-US" sz="3406" b="1" spc="-102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UNESCO Creative Cities Network (UCCN)</a:t>
              </a:r>
              <a:r>
                <a:rPr lang="en-US" sz="3406" spc="-102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</a:p>
            <a:p>
              <a:pPr algn="ctr">
                <a:lnSpc>
                  <a:spcPts val="4087"/>
                </a:lnSpc>
              </a:pPr>
              <a:r>
                <a:rPr lang="en-US" sz="3406" spc="-102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to achieve a sustainable society</a:t>
              </a:r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9551907" y="3596950"/>
            <a:ext cx="0" cy="3120733"/>
          </a:xfrm>
          <a:prstGeom prst="line">
            <a:avLst/>
          </a:prstGeom>
          <a:ln w="114300" cap="flat">
            <a:solidFill>
              <a:srgbClr val="E85D04"/>
            </a:solidFill>
            <a:prstDash val="sysDash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4071319" y="4482301"/>
            <a:ext cx="11214492" cy="1044726"/>
            <a:chOff x="0" y="0"/>
            <a:chExt cx="3257785" cy="3034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57785" cy="303491"/>
            </a:xfrm>
            <a:custGeom>
              <a:avLst/>
              <a:gdLst/>
              <a:ahLst/>
              <a:cxnLst/>
              <a:rect l="l" t="t" r="r" b="b"/>
              <a:pathLst>
                <a:path w="3257785" h="303491">
                  <a:moveTo>
                    <a:pt x="35208" y="0"/>
                  </a:moveTo>
                  <a:lnTo>
                    <a:pt x="3222578" y="0"/>
                  </a:lnTo>
                  <a:cubicBezTo>
                    <a:pt x="3231915" y="0"/>
                    <a:pt x="3240870" y="3709"/>
                    <a:pt x="3247473" y="10312"/>
                  </a:cubicBezTo>
                  <a:cubicBezTo>
                    <a:pt x="3254076" y="16915"/>
                    <a:pt x="3257785" y="25870"/>
                    <a:pt x="3257785" y="35208"/>
                  </a:cubicBezTo>
                  <a:lnTo>
                    <a:pt x="3257785" y="268283"/>
                  </a:lnTo>
                  <a:cubicBezTo>
                    <a:pt x="3257785" y="277621"/>
                    <a:pt x="3254076" y="286576"/>
                    <a:pt x="3247473" y="293179"/>
                  </a:cubicBezTo>
                  <a:cubicBezTo>
                    <a:pt x="3240870" y="299781"/>
                    <a:pt x="3231915" y="303491"/>
                    <a:pt x="3222578" y="303491"/>
                  </a:cubicBezTo>
                  <a:lnTo>
                    <a:pt x="35208" y="303491"/>
                  </a:lnTo>
                  <a:cubicBezTo>
                    <a:pt x="25870" y="303491"/>
                    <a:pt x="16915" y="299781"/>
                    <a:pt x="10312" y="293179"/>
                  </a:cubicBezTo>
                  <a:cubicBezTo>
                    <a:pt x="3709" y="286576"/>
                    <a:pt x="0" y="277621"/>
                    <a:pt x="0" y="268283"/>
                  </a:cubicBezTo>
                  <a:lnTo>
                    <a:pt x="0" y="35208"/>
                  </a:lnTo>
                  <a:cubicBezTo>
                    <a:pt x="0" y="25870"/>
                    <a:pt x="3709" y="16915"/>
                    <a:pt x="10312" y="10312"/>
                  </a:cubicBezTo>
                  <a:cubicBezTo>
                    <a:pt x="16915" y="3709"/>
                    <a:pt x="25870" y="0"/>
                    <a:pt x="35208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257785" cy="303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r>
                <a:rPr lang="en-US" sz="3406" spc="-102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Significance of City Networks such as </a:t>
              </a:r>
              <a:r>
                <a:rPr lang="en-US" sz="3406" b="1" spc="-102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WWCAM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32098" y="1473770"/>
            <a:ext cx="7639617" cy="2123180"/>
            <a:chOff x="0" y="0"/>
            <a:chExt cx="2219292" cy="6167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9292" cy="616779"/>
            </a:xfrm>
            <a:custGeom>
              <a:avLst/>
              <a:gdLst/>
              <a:ahLst/>
              <a:cxnLst/>
              <a:rect l="l" t="t" r="r" b="b"/>
              <a:pathLst>
                <a:path w="2219292" h="616779">
                  <a:moveTo>
                    <a:pt x="51683" y="0"/>
                  </a:moveTo>
                  <a:lnTo>
                    <a:pt x="2167609" y="0"/>
                  </a:lnTo>
                  <a:cubicBezTo>
                    <a:pt x="2181316" y="0"/>
                    <a:pt x="2194462" y="5445"/>
                    <a:pt x="2204154" y="15138"/>
                  </a:cubicBezTo>
                  <a:cubicBezTo>
                    <a:pt x="2213847" y="24830"/>
                    <a:pt x="2219292" y="37976"/>
                    <a:pt x="2219292" y="51683"/>
                  </a:cubicBezTo>
                  <a:lnTo>
                    <a:pt x="2219292" y="565096"/>
                  </a:lnTo>
                  <a:cubicBezTo>
                    <a:pt x="2219292" y="578803"/>
                    <a:pt x="2213847" y="591949"/>
                    <a:pt x="2204154" y="601642"/>
                  </a:cubicBezTo>
                  <a:cubicBezTo>
                    <a:pt x="2194462" y="611334"/>
                    <a:pt x="2181316" y="616779"/>
                    <a:pt x="2167609" y="616779"/>
                  </a:cubicBezTo>
                  <a:lnTo>
                    <a:pt x="51683" y="616779"/>
                  </a:lnTo>
                  <a:cubicBezTo>
                    <a:pt x="37976" y="616779"/>
                    <a:pt x="24830" y="611334"/>
                    <a:pt x="15138" y="601642"/>
                  </a:cubicBezTo>
                  <a:cubicBezTo>
                    <a:pt x="5445" y="591949"/>
                    <a:pt x="0" y="578803"/>
                    <a:pt x="0" y="565096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219292" cy="616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r>
                <a:rPr lang="en-US" sz="3406" b="1" spc="-102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“New Possibilities for Winter Cities - Realizing a Sustainable Society”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45308" y="487285"/>
            <a:ext cx="14368419" cy="1203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  <a:spcBef>
                <a:spcPct val="0"/>
              </a:spcBef>
            </a:pPr>
            <a:r>
              <a:rPr lang="en-US" sz="7000" spc="-210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UNESCO Creative Cities Network</a:t>
            </a:r>
          </a:p>
        </p:txBody>
      </p:sp>
      <p:sp>
        <p:nvSpPr>
          <p:cNvPr id="6" name="AutoShape 6"/>
          <p:cNvSpPr/>
          <p:nvPr/>
        </p:nvSpPr>
        <p:spPr>
          <a:xfrm>
            <a:off x="15199044" y="1160383"/>
            <a:ext cx="3463434" cy="0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14442794" y="4268867"/>
            <a:ext cx="0" cy="3652278"/>
          </a:xfrm>
          <a:prstGeom prst="line">
            <a:avLst/>
          </a:prstGeom>
          <a:ln w="85725" cap="flat">
            <a:solidFill>
              <a:srgbClr val="E85D04"/>
            </a:solidFill>
            <a:prstDash val="sysDash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1535452" y="4881982"/>
            <a:ext cx="5814684" cy="2216266"/>
            <a:chOff x="0" y="0"/>
            <a:chExt cx="1329244" cy="5066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9244" cy="506641"/>
            </a:xfrm>
            <a:custGeom>
              <a:avLst/>
              <a:gdLst/>
              <a:ahLst/>
              <a:cxnLst/>
              <a:rect l="l" t="t" r="r" b="b"/>
              <a:pathLst>
                <a:path w="1329244" h="506641">
                  <a:moveTo>
                    <a:pt x="67904" y="0"/>
                  </a:moveTo>
                  <a:lnTo>
                    <a:pt x="1261341" y="0"/>
                  </a:lnTo>
                  <a:cubicBezTo>
                    <a:pt x="1298843" y="0"/>
                    <a:pt x="1329244" y="30401"/>
                    <a:pt x="1329244" y="67904"/>
                  </a:cubicBezTo>
                  <a:lnTo>
                    <a:pt x="1329244" y="438738"/>
                  </a:lnTo>
                  <a:cubicBezTo>
                    <a:pt x="1329244" y="456747"/>
                    <a:pt x="1322090" y="474018"/>
                    <a:pt x="1309356" y="486753"/>
                  </a:cubicBezTo>
                  <a:cubicBezTo>
                    <a:pt x="1296621" y="499487"/>
                    <a:pt x="1279350" y="506641"/>
                    <a:pt x="1261341" y="506641"/>
                  </a:cubicBezTo>
                  <a:lnTo>
                    <a:pt x="67904" y="506641"/>
                  </a:lnTo>
                  <a:cubicBezTo>
                    <a:pt x="30401" y="506641"/>
                    <a:pt x="0" y="476240"/>
                    <a:pt x="0" y="438738"/>
                  </a:cubicBezTo>
                  <a:lnTo>
                    <a:pt x="0" y="67904"/>
                  </a:lnTo>
                  <a:cubicBezTo>
                    <a:pt x="0" y="30401"/>
                    <a:pt x="30401" y="0"/>
                    <a:pt x="67904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29244" cy="51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7"/>
                </a:lnSpc>
              </a:pPr>
              <a:r>
                <a:rPr lang="en-US" sz="2506" b="1" spc="-75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Objective: </a:t>
              </a:r>
            </a:p>
            <a:p>
              <a:pPr algn="ctr">
                <a:lnSpc>
                  <a:spcPts val="3007"/>
                </a:lnSpc>
              </a:pPr>
              <a:r>
                <a:rPr lang="en-US" sz="2506" spc="-75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Encouraging collaboration among cities that recognize creativity as an essential drive of sustainable urban development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27178" y="7921146"/>
            <a:ext cx="6231232" cy="1733660"/>
            <a:chOff x="0" y="0"/>
            <a:chExt cx="1424468" cy="3963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4468" cy="396317"/>
            </a:xfrm>
            <a:custGeom>
              <a:avLst/>
              <a:gdLst/>
              <a:ahLst/>
              <a:cxnLst/>
              <a:rect l="l" t="t" r="r" b="b"/>
              <a:pathLst>
                <a:path w="1424468" h="396317">
                  <a:moveTo>
                    <a:pt x="63364" y="0"/>
                  </a:moveTo>
                  <a:lnTo>
                    <a:pt x="1361103" y="0"/>
                  </a:lnTo>
                  <a:cubicBezTo>
                    <a:pt x="1377909" y="0"/>
                    <a:pt x="1394026" y="6676"/>
                    <a:pt x="1405909" y="18559"/>
                  </a:cubicBezTo>
                  <a:cubicBezTo>
                    <a:pt x="1417792" y="30442"/>
                    <a:pt x="1424468" y="46559"/>
                    <a:pt x="1424468" y="63364"/>
                  </a:cubicBezTo>
                  <a:lnTo>
                    <a:pt x="1424468" y="332953"/>
                  </a:lnTo>
                  <a:cubicBezTo>
                    <a:pt x="1424468" y="367948"/>
                    <a:pt x="1396099" y="396317"/>
                    <a:pt x="1361103" y="396317"/>
                  </a:cubicBezTo>
                  <a:lnTo>
                    <a:pt x="63364" y="396317"/>
                  </a:lnTo>
                  <a:cubicBezTo>
                    <a:pt x="28369" y="396317"/>
                    <a:pt x="0" y="367948"/>
                    <a:pt x="0" y="332953"/>
                  </a:cubicBezTo>
                  <a:lnTo>
                    <a:pt x="0" y="63364"/>
                  </a:lnTo>
                  <a:cubicBezTo>
                    <a:pt x="0" y="28369"/>
                    <a:pt x="28369" y="0"/>
                    <a:pt x="63364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424468" cy="405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7"/>
                </a:lnSpc>
              </a:pPr>
              <a:r>
                <a:rPr lang="en-US" sz="2506" b="1" spc="-75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8 Creative Fields: </a:t>
              </a:r>
            </a:p>
            <a:p>
              <a:pPr algn="ctr">
                <a:lnSpc>
                  <a:spcPts val="3007"/>
                </a:lnSpc>
              </a:pPr>
              <a:r>
                <a:rPr lang="en-US" sz="2506" spc="-75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Architecture, Craft and Folk Art, Media Arts, Film, Design, Gastronomy, Literature, Music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87028" y="3245815"/>
            <a:ext cx="4911532" cy="1023052"/>
            <a:chOff x="0" y="0"/>
            <a:chExt cx="1122783" cy="2338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2783" cy="233871"/>
            </a:xfrm>
            <a:custGeom>
              <a:avLst/>
              <a:gdLst/>
              <a:ahLst/>
              <a:cxnLst/>
              <a:rect l="l" t="t" r="r" b="b"/>
              <a:pathLst>
                <a:path w="1122783" h="233871">
                  <a:moveTo>
                    <a:pt x="80390" y="0"/>
                  </a:moveTo>
                  <a:lnTo>
                    <a:pt x="1042393" y="0"/>
                  </a:lnTo>
                  <a:cubicBezTo>
                    <a:pt x="1063713" y="0"/>
                    <a:pt x="1084161" y="8470"/>
                    <a:pt x="1099237" y="23546"/>
                  </a:cubicBezTo>
                  <a:cubicBezTo>
                    <a:pt x="1114313" y="38622"/>
                    <a:pt x="1122783" y="59069"/>
                    <a:pt x="1122783" y="80390"/>
                  </a:cubicBezTo>
                  <a:lnTo>
                    <a:pt x="1122783" y="153481"/>
                  </a:lnTo>
                  <a:cubicBezTo>
                    <a:pt x="1122783" y="197879"/>
                    <a:pt x="1086791" y="233871"/>
                    <a:pt x="1042393" y="233871"/>
                  </a:cubicBezTo>
                  <a:lnTo>
                    <a:pt x="80390" y="233871"/>
                  </a:lnTo>
                  <a:cubicBezTo>
                    <a:pt x="35992" y="233871"/>
                    <a:pt x="0" y="197879"/>
                    <a:pt x="0" y="153481"/>
                  </a:cubicBezTo>
                  <a:lnTo>
                    <a:pt x="0" y="80390"/>
                  </a:lnTo>
                  <a:cubicBezTo>
                    <a:pt x="0" y="35992"/>
                    <a:pt x="35992" y="0"/>
                    <a:pt x="80390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122783" cy="24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7"/>
                </a:lnSpc>
              </a:pPr>
              <a:r>
                <a:rPr lang="en-US" sz="2506" spc="-75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Created in 2004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56601" y="1947781"/>
            <a:ext cx="569678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7"/>
              </a:lnSpc>
              <a:spcBef>
                <a:spcPct val="0"/>
              </a:spcBef>
            </a:pPr>
            <a:r>
              <a:rPr lang="en-US" sz="3906" i="1" spc="-117">
                <a:solidFill>
                  <a:srgbClr val="E85D0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 Worldwide City Network</a:t>
            </a:r>
          </a:p>
        </p:txBody>
      </p:sp>
      <p:sp>
        <p:nvSpPr>
          <p:cNvPr id="18" name="Freeform 18"/>
          <p:cNvSpPr/>
          <p:nvPr/>
        </p:nvSpPr>
        <p:spPr>
          <a:xfrm>
            <a:off x="2094553" y="7345898"/>
            <a:ext cx="8394425" cy="2459847"/>
          </a:xfrm>
          <a:custGeom>
            <a:avLst/>
            <a:gdLst/>
            <a:ahLst/>
            <a:cxnLst/>
            <a:rect l="l" t="t" r="r" b="b"/>
            <a:pathLst>
              <a:path w="8394425" h="2459847">
                <a:moveTo>
                  <a:pt x="0" y="0"/>
                </a:moveTo>
                <a:lnTo>
                  <a:pt x="8394425" y="0"/>
                </a:lnTo>
                <a:lnTo>
                  <a:pt x="8394425" y="2459846"/>
                </a:lnTo>
                <a:lnTo>
                  <a:pt x="0" y="2459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04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2036268" y="2961308"/>
            <a:ext cx="8452710" cy="4136940"/>
          </a:xfrm>
          <a:custGeom>
            <a:avLst/>
            <a:gdLst/>
            <a:ahLst/>
            <a:cxnLst/>
            <a:rect l="l" t="t" r="r" b="b"/>
            <a:pathLst>
              <a:path w="8452710" h="4136940">
                <a:moveTo>
                  <a:pt x="0" y="0"/>
                </a:moveTo>
                <a:lnTo>
                  <a:pt x="8452710" y="0"/>
                </a:lnTo>
                <a:lnTo>
                  <a:pt x="8452710" y="4136940"/>
                </a:lnTo>
                <a:lnTo>
                  <a:pt x="0" y="4136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58" t="-20268" b="-15523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35343" y="423828"/>
            <a:ext cx="13762191" cy="10163839"/>
          </a:xfrm>
          <a:custGeom>
            <a:avLst/>
            <a:gdLst/>
            <a:ahLst/>
            <a:cxnLst/>
            <a:rect l="l" t="t" r="r" b="b"/>
            <a:pathLst>
              <a:path w="13762191" h="10163839">
                <a:moveTo>
                  <a:pt x="0" y="0"/>
                </a:moveTo>
                <a:lnTo>
                  <a:pt x="13762191" y="0"/>
                </a:lnTo>
                <a:lnTo>
                  <a:pt x="13762191" y="10163839"/>
                </a:lnTo>
                <a:lnTo>
                  <a:pt x="0" y="10163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99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56601" y="823831"/>
            <a:ext cx="13469288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en-US" sz="6377" spc="-191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Focus on the Media Arts Cluster</a:t>
            </a:r>
          </a:p>
        </p:txBody>
      </p:sp>
      <p:sp>
        <p:nvSpPr>
          <p:cNvPr id="6" name="AutoShape 6"/>
          <p:cNvSpPr/>
          <p:nvPr/>
        </p:nvSpPr>
        <p:spPr>
          <a:xfrm>
            <a:off x="13899692" y="1323766"/>
            <a:ext cx="5071179" cy="0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100143" y="1983009"/>
            <a:ext cx="1452574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7"/>
              </a:lnSpc>
              <a:spcBef>
                <a:spcPct val="0"/>
              </a:spcBef>
            </a:pPr>
            <a:r>
              <a:rPr lang="en-US" sz="3906" i="1" spc="-117">
                <a:solidFill>
                  <a:srgbClr val="E85D0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25 Cities around the World Cooperating to Promote SDGs</a:t>
            </a:r>
          </a:p>
        </p:txBody>
      </p:sp>
      <p:sp>
        <p:nvSpPr>
          <p:cNvPr id="8" name="Freeform 8"/>
          <p:cNvSpPr/>
          <p:nvPr/>
        </p:nvSpPr>
        <p:spPr>
          <a:xfrm>
            <a:off x="2531079" y="3201255"/>
            <a:ext cx="11035482" cy="6482429"/>
          </a:xfrm>
          <a:custGeom>
            <a:avLst/>
            <a:gdLst/>
            <a:ahLst/>
            <a:cxnLst/>
            <a:rect l="l" t="t" r="r" b="b"/>
            <a:pathLst>
              <a:path w="11035482" h="6482429">
                <a:moveTo>
                  <a:pt x="0" y="0"/>
                </a:moveTo>
                <a:lnTo>
                  <a:pt x="11035482" y="0"/>
                </a:lnTo>
                <a:lnTo>
                  <a:pt x="11035482" y="6482429"/>
                </a:lnTo>
                <a:lnTo>
                  <a:pt x="0" y="6482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b="-24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14159925" y="2754534"/>
            <a:ext cx="3702911" cy="7127402"/>
            <a:chOff x="0" y="0"/>
            <a:chExt cx="1075688" cy="20704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5688" cy="2070495"/>
            </a:xfrm>
            <a:custGeom>
              <a:avLst/>
              <a:gdLst/>
              <a:ahLst/>
              <a:cxnLst/>
              <a:rect l="l" t="t" r="r" b="b"/>
              <a:pathLst>
                <a:path w="1075688" h="2070495">
                  <a:moveTo>
                    <a:pt x="106629" y="0"/>
                  </a:moveTo>
                  <a:lnTo>
                    <a:pt x="969059" y="0"/>
                  </a:lnTo>
                  <a:cubicBezTo>
                    <a:pt x="1027948" y="0"/>
                    <a:pt x="1075688" y="47739"/>
                    <a:pt x="1075688" y="106629"/>
                  </a:cubicBezTo>
                  <a:lnTo>
                    <a:pt x="1075688" y="1963866"/>
                  </a:lnTo>
                  <a:cubicBezTo>
                    <a:pt x="1075688" y="2022755"/>
                    <a:pt x="1027948" y="2070495"/>
                    <a:pt x="969059" y="2070495"/>
                  </a:cubicBezTo>
                  <a:lnTo>
                    <a:pt x="106629" y="2070495"/>
                  </a:lnTo>
                  <a:cubicBezTo>
                    <a:pt x="78349" y="2070495"/>
                    <a:pt x="51228" y="2059261"/>
                    <a:pt x="31231" y="2039264"/>
                  </a:cubicBezTo>
                  <a:cubicBezTo>
                    <a:pt x="11234" y="2019267"/>
                    <a:pt x="0" y="1992145"/>
                    <a:pt x="0" y="1963866"/>
                  </a:cubicBezTo>
                  <a:lnTo>
                    <a:pt x="0" y="106629"/>
                  </a:lnTo>
                  <a:cubicBezTo>
                    <a:pt x="0" y="47739"/>
                    <a:pt x="47739" y="0"/>
                    <a:pt x="106629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075688" cy="207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678666" y="2907792"/>
            <a:ext cx="3184170" cy="240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1. Austin (USA)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2. Braga (Portugal)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3. Caen (France)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4. Casablanca (</a:t>
            </a:r>
            <a:r>
              <a:rPr lang="en-US" sz="1782" spc="-53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Marroco</a:t>
            </a: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5. Cali (Colombia)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6. Campina Grande (</a:t>
            </a:r>
            <a:r>
              <a:rPr lang="en-US" sz="1782" spc="-53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Brasil</a:t>
            </a: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7. Changsha (China)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8. Dakar (Senegal)</a:t>
            </a:r>
          </a:p>
          <a:p>
            <a:pPr algn="l">
              <a:lnSpc>
                <a:spcPts val="2138"/>
              </a:lnSpc>
              <a:spcBef>
                <a:spcPct val="0"/>
              </a:spcBef>
            </a:pP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9. </a:t>
            </a:r>
            <a:r>
              <a:rPr lang="en-US" sz="1782" spc="-53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Enghien</a:t>
            </a:r>
            <a:r>
              <a:rPr lang="en-US" sz="1782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-les-Bains (France)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78666" y="5355863"/>
            <a:ext cx="2894517" cy="240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35"/>
              </a:lnSpc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10. Guadalajara (Mexico)</a:t>
            </a:r>
          </a:p>
          <a:p>
            <a:pPr algn="l">
              <a:lnSpc>
                <a:spcPts val="2135"/>
              </a:lnSpc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11. Gwangju (South Korea)</a:t>
            </a:r>
          </a:p>
          <a:p>
            <a:pPr algn="l">
              <a:lnSpc>
                <a:spcPts val="2135"/>
              </a:lnSpc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12. Hamar (Norway)</a:t>
            </a:r>
          </a:p>
          <a:p>
            <a:pPr algn="l">
              <a:lnSpc>
                <a:spcPts val="2135"/>
              </a:lnSpc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13. Karlsruhe (Germany)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14. Kosice (Slovakia)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15. Linz (Austria)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16. Modena (Italia)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17. Namur (Belgium)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endParaRPr lang="en-US" sz="1779" spc="-53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678666" y="7548947"/>
            <a:ext cx="2474136" cy="213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18. Novi Sad (Serbia)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19. Oulu (Finland)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20. Sapporo (Japan)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21. Tbilisi (Georgia)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22. Tel Aviv (Israel)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23. Toronto (Canada)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24. Viborg (Denmark)</a:t>
            </a:r>
          </a:p>
          <a:p>
            <a:pPr algn="l">
              <a:lnSpc>
                <a:spcPts val="2135"/>
              </a:lnSpc>
              <a:spcBef>
                <a:spcPct val="0"/>
              </a:spcBef>
            </a:pPr>
            <a:r>
              <a:rPr lang="en-US" sz="1779" spc="-5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25. York (England)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40945" y="5058108"/>
            <a:ext cx="14881381" cy="4449932"/>
            <a:chOff x="0" y="0"/>
            <a:chExt cx="4323009" cy="12926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3009" cy="1292696"/>
            </a:xfrm>
            <a:custGeom>
              <a:avLst/>
              <a:gdLst/>
              <a:ahLst/>
              <a:cxnLst/>
              <a:rect l="l" t="t" r="r" b="b"/>
              <a:pathLst>
                <a:path w="4323009" h="1292696">
                  <a:moveTo>
                    <a:pt x="26532" y="0"/>
                  </a:moveTo>
                  <a:lnTo>
                    <a:pt x="4296476" y="0"/>
                  </a:lnTo>
                  <a:cubicBezTo>
                    <a:pt x="4311129" y="0"/>
                    <a:pt x="4323009" y="11879"/>
                    <a:pt x="4323009" y="26532"/>
                  </a:cubicBezTo>
                  <a:lnTo>
                    <a:pt x="4323009" y="1266163"/>
                  </a:lnTo>
                  <a:cubicBezTo>
                    <a:pt x="4323009" y="1273200"/>
                    <a:pt x="4320213" y="1279949"/>
                    <a:pt x="4315237" y="1284924"/>
                  </a:cubicBezTo>
                  <a:cubicBezTo>
                    <a:pt x="4310262" y="1289900"/>
                    <a:pt x="4303513" y="1292696"/>
                    <a:pt x="4296476" y="1292696"/>
                  </a:cubicBezTo>
                  <a:lnTo>
                    <a:pt x="26532" y="1292696"/>
                  </a:lnTo>
                  <a:cubicBezTo>
                    <a:pt x="11879" y="1292696"/>
                    <a:pt x="0" y="1280817"/>
                    <a:pt x="0" y="1266163"/>
                  </a:cubicBezTo>
                  <a:lnTo>
                    <a:pt x="0" y="26532"/>
                  </a:lnTo>
                  <a:cubicBezTo>
                    <a:pt x="0" y="11879"/>
                    <a:pt x="11879" y="0"/>
                    <a:pt x="26532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323009" cy="1292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94298" y="5195771"/>
            <a:ext cx="4415457" cy="342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endParaRPr/>
          </a:p>
          <a:p>
            <a:pPr algn="ctr">
              <a:lnSpc>
                <a:spcPts val="3419"/>
              </a:lnSpc>
            </a:pPr>
            <a:r>
              <a:rPr lang="en-US" sz="2442" b="1" spc="-7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Facilitating knowledge exchange among artists, experts and city officials</a:t>
            </a:r>
          </a:p>
          <a:p>
            <a:pPr algn="ctr">
              <a:lnSpc>
                <a:spcPts val="3419"/>
              </a:lnSpc>
            </a:pPr>
            <a:r>
              <a:rPr lang="en-US" sz="2442" b="1" spc="-73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integrate media arts into public policies, in alignment with the Sustainable Development Goals (SDGs)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2504" y="5625652"/>
            <a:ext cx="4151120" cy="170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44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Supporting media artists and entrepreneurs</a:t>
            </a:r>
            <a:r>
              <a:rPr lang="en-US" sz="244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ctr">
              <a:lnSpc>
                <a:spcPts val="3419"/>
              </a:lnSpc>
            </a:pPr>
            <a:r>
              <a:rPr lang="en-US" sz="244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the Creative and Cultural Industries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70711" y="5625652"/>
            <a:ext cx="4415457" cy="256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sz="244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Engaging citizens in inclusive media arts initiatives</a:t>
            </a:r>
            <a:r>
              <a:rPr lang="en-US" sz="2442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algn="ctr">
              <a:lnSpc>
                <a:spcPts val="3419"/>
              </a:lnSpc>
            </a:pPr>
            <a:r>
              <a:rPr lang="en-US" sz="2442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that promote access to digital technology and foster intercultural dialogue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427999" y="4656470"/>
            <a:ext cx="1076946" cy="803275"/>
            <a:chOff x="0" y="0"/>
            <a:chExt cx="1435928" cy="107103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35928" cy="1071033"/>
              <a:chOff x="0" y="0"/>
              <a:chExt cx="360499" cy="268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60499" cy="268890"/>
              </a:xfrm>
              <a:custGeom>
                <a:avLst/>
                <a:gdLst/>
                <a:ahLst/>
                <a:cxnLst/>
                <a:rect l="l" t="t" r="r" b="b"/>
                <a:pathLst>
                  <a:path w="360499" h="268890">
                    <a:moveTo>
                      <a:pt x="0" y="0"/>
                    </a:moveTo>
                    <a:lnTo>
                      <a:pt x="360499" y="0"/>
                    </a:lnTo>
                    <a:lnTo>
                      <a:pt x="360499" y="268890"/>
                    </a:lnTo>
                    <a:lnTo>
                      <a:pt x="0" y="268890"/>
                    </a:lnTo>
                    <a:close/>
                  </a:path>
                </a:pathLst>
              </a:custGeom>
              <a:solidFill>
                <a:srgbClr val="1236B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60499" cy="3069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90882"/>
              <a:ext cx="1435928" cy="82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66370" y="4656470"/>
            <a:ext cx="1076946" cy="803275"/>
            <a:chOff x="0" y="0"/>
            <a:chExt cx="1435928" cy="107103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435928" cy="1071033"/>
              <a:chOff x="0" y="0"/>
              <a:chExt cx="360499" cy="268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60499" cy="268890"/>
              </a:xfrm>
              <a:custGeom>
                <a:avLst/>
                <a:gdLst/>
                <a:ahLst/>
                <a:cxnLst/>
                <a:rect l="l" t="t" r="r" b="b"/>
                <a:pathLst>
                  <a:path w="360499" h="268890">
                    <a:moveTo>
                      <a:pt x="0" y="0"/>
                    </a:moveTo>
                    <a:lnTo>
                      <a:pt x="360499" y="0"/>
                    </a:lnTo>
                    <a:lnTo>
                      <a:pt x="360499" y="268890"/>
                    </a:lnTo>
                    <a:lnTo>
                      <a:pt x="0" y="268890"/>
                    </a:lnTo>
                    <a:close/>
                  </a:path>
                </a:pathLst>
              </a:custGeom>
              <a:solidFill>
                <a:srgbClr val="1236B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360499" cy="3069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90882"/>
              <a:ext cx="1435928" cy="82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39966" y="4656470"/>
            <a:ext cx="1076946" cy="803275"/>
            <a:chOff x="0" y="0"/>
            <a:chExt cx="1435928" cy="107103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435928" cy="1071033"/>
              <a:chOff x="0" y="0"/>
              <a:chExt cx="360499" cy="26889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60499" cy="268890"/>
              </a:xfrm>
              <a:custGeom>
                <a:avLst/>
                <a:gdLst/>
                <a:ahLst/>
                <a:cxnLst/>
                <a:rect l="l" t="t" r="r" b="b"/>
                <a:pathLst>
                  <a:path w="360499" h="268890">
                    <a:moveTo>
                      <a:pt x="0" y="0"/>
                    </a:moveTo>
                    <a:lnTo>
                      <a:pt x="360499" y="0"/>
                    </a:lnTo>
                    <a:lnTo>
                      <a:pt x="360499" y="268890"/>
                    </a:lnTo>
                    <a:lnTo>
                      <a:pt x="0" y="268890"/>
                    </a:lnTo>
                    <a:close/>
                  </a:path>
                </a:pathLst>
              </a:custGeom>
              <a:solidFill>
                <a:srgbClr val="1236B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360499" cy="3069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90882"/>
              <a:ext cx="1435928" cy="82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03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156601" y="823831"/>
            <a:ext cx="13469288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en-US" sz="6377" spc="-191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Focus on the Media Arts Cluster</a:t>
            </a:r>
          </a:p>
        </p:txBody>
      </p:sp>
      <p:sp>
        <p:nvSpPr>
          <p:cNvPr id="27" name="AutoShape 27"/>
          <p:cNvSpPr/>
          <p:nvPr/>
        </p:nvSpPr>
        <p:spPr>
          <a:xfrm>
            <a:off x="13899692" y="1323766"/>
            <a:ext cx="5071179" cy="0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Box 28"/>
          <p:cNvSpPr txBox="1"/>
          <p:nvPr/>
        </p:nvSpPr>
        <p:spPr>
          <a:xfrm>
            <a:off x="1100143" y="1983009"/>
            <a:ext cx="1452574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7"/>
              </a:lnSpc>
              <a:spcBef>
                <a:spcPct val="0"/>
              </a:spcBef>
            </a:pPr>
            <a:r>
              <a:rPr lang="en-US" sz="3906" i="1" spc="-117">
                <a:solidFill>
                  <a:srgbClr val="E85D04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25 Cities around the World Cooperating to Promote SDGs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446741" y="3192684"/>
            <a:ext cx="4716204" cy="1044726"/>
            <a:chOff x="0" y="0"/>
            <a:chExt cx="1370047" cy="30349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70047" cy="303491"/>
            </a:xfrm>
            <a:custGeom>
              <a:avLst/>
              <a:gdLst/>
              <a:ahLst/>
              <a:cxnLst/>
              <a:rect l="l" t="t" r="r" b="b"/>
              <a:pathLst>
                <a:path w="1370047" h="303491">
                  <a:moveTo>
                    <a:pt x="83719" y="0"/>
                  </a:moveTo>
                  <a:lnTo>
                    <a:pt x="1286327" y="0"/>
                  </a:lnTo>
                  <a:cubicBezTo>
                    <a:pt x="1308531" y="0"/>
                    <a:pt x="1329826" y="8820"/>
                    <a:pt x="1345526" y="24521"/>
                  </a:cubicBezTo>
                  <a:cubicBezTo>
                    <a:pt x="1361227" y="40221"/>
                    <a:pt x="1370047" y="61516"/>
                    <a:pt x="1370047" y="83719"/>
                  </a:cubicBezTo>
                  <a:lnTo>
                    <a:pt x="1370047" y="219771"/>
                  </a:lnTo>
                  <a:cubicBezTo>
                    <a:pt x="1370047" y="266008"/>
                    <a:pt x="1332564" y="303491"/>
                    <a:pt x="1286327" y="303491"/>
                  </a:cubicBezTo>
                  <a:lnTo>
                    <a:pt x="83719" y="303491"/>
                  </a:lnTo>
                  <a:cubicBezTo>
                    <a:pt x="37482" y="303491"/>
                    <a:pt x="0" y="266008"/>
                    <a:pt x="0" y="219771"/>
                  </a:cubicBezTo>
                  <a:lnTo>
                    <a:pt x="0" y="83719"/>
                  </a:lnTo>
                  <a:cubicBezTo>
                    <a:pt x="0" y="37482"/>
                    <a:pt x="37482" y="0"/>
                    <a:pt x="83719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1370047" cy="303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87"/>
                </a:lnSpc>
              </a:pPr>
              <a:r>
                <a:rPr lang="en-US" sz="3406" spc="-102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3 Main Objectives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567784" y="2206571"/>
            <a:ext cx="7125570" cy="4319877"/>
          </a:xfrm>
          <a:custGeom>
            <a:avLst/>
            <a:gdLst/>
            <a:ahLst/>
            <a:cxnLst/>
            <a:rect l="l" t="t" r="r" b="b"/>
            <a:pathLst>
              <a:path w="7125570" h="4319877">
                <a:moveTo>
                  <a:pt x="0" y="0"/>
                </a:moveTo>
                <a:lnTo>
                  <a:pt x="7125570" y="0"/>
                </a:lnTo>
                <a:lnTo>
                  <a:pt x="7125570" y="4319876"/>
                </a:lnTo>
                <a:lnTo>
                  <a:pt x="0" y="4319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803773" y="4070069"/>
            <a:ext cx="7340227" cy="5577005"/>
          </a:xfrm>
          <a:custGeom>
            <a:avLst/>
            <a:gdLst/>
            <a:ahLst/>
            <a:cxnLst/>
            <a:rect l="l" t="t" r="r" b="b"/>
            <a:pathLst>
              <a:path w="7340227" h="5577005">
                <a:moveTo>
                  <a:pt x="0" y="0"/>
                </a:moveTo>
                <a:lnTo>
                  <a:pt x="7340227" y="0"/>
                </a:lnTo>
                <a:lnTo>
                  <a:pt x="7340227" y="5577005"/>
                </a:lnTo>
                <a:lnTo>
                  <a:pt x="0" y="5577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803773" y="694097"/>
            <a:ext cx="3670113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en-US" sz="6377" spc="-191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440085" y="6858571"/>
            <a:ext cx="7253269" cy="2949495"/>
            <a:chOff x="0" y="0"/>
            <a:chExt cx="2107059" cy="8568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7059" cy="856822"/>
            </a:xfrm>
            <a:custGeom>
              <a:avLst/>
              <a:gdLst/>
              <a:ahLst/>
              <a:cxnLst/>
              <a:rect l="l" t="t" r="r" b="b"/>
              <a:pathLst>
                <a:path w="2107059" h="856822">
                  <a:moveTo>
                    <a:pt x="54436" y="0"/>
                  </a:moveTo>
                  <a:lnTo>
                    <a:pt x="2052623" y="0"/>
                  </a:lnTo>
                  <a:cubicBezTo>
                    <a:pt x="2082687" y="0"/>
                    <a:pt x="2107059" y="24372"/>
                    <a:pt x="2107059" y="54436"/>
                  </a:cubicBezTo>
                  <a:lnTo>
                    <a:pt x="2107059" y="802386"/>
                  </a:lnTo>
                  <a:cubicBezTo>
                    <a:pt x="2107059" y="832450"/>
                    <a:pt x="2082687" y="856822"/>
                    <a:pt x="2052623" y="856822"/>
                  </a:cubicBezTo>
                  <a:lnTo>
                    <a:pt x="54436" y="856822"/>
                  </a:lnTo>
                  <a:cubicBezTo>
                    <a:pt x="24372" y="856822"/>
                    <a:pt x="0" y="832450"/>
                    <a:pt x="0" y="802386"/>
                  </a:cubicBezTo>
                  <a:lnTo>
                    <a:pt x="0" y="54436"/>
                  </a:lnTo>
                  <a:cubicBezTo>
                    <a:pt x="0" y="24372"/>
                    <a:pt x="24372" y="0"/>
                    <a:pt x="54436" y="0"/>
                  </a:cubicBezTo>
                  <a:close/>
                </a:path>
              </a:pathLst>
            </a:custGeom>
            <a:solidFill>
              <a:srgbClr val="E85D0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107059" cy="856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96571" lvl="1" indent="-248285" algn="l">
                <a:lnSpc>
                  <a:spcPts val="2760"/>
                </a:lnSpc>
                <a:buFont typeface="Arial"/>
                <a:buChar char="•"/>
              </a:pPr>
              <a:r>
                <a:rPr lang="en-US" sz="2300" b="1" spc="-6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Topics</a:t>
              </a:r>
              <a:r>
                <a:rPr lang="en-US" sz="2300" spc="-6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: </a:t>
              </a:r>
            </a:p>
            <a:p>
              <a:pPr marL="993141" lvl="2" indent="-331047" algn="l">
                <a:lnSpc>
                  <a:spcPts val="2760"/>
                </a:lnSpc>
                <a:buFont typeface="Arial"/>
                <a:buChar char="⚬"/>
              </a:pPr>
              <a:r>
                <a:rPr lang="en-US" sz="2300" i="1" spc="-69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Digital Creativity as a Tool for Urban Sustainable Developement</a:t>
              </a:r>
            </a:p>
            <a:p>
              <a:pPr marL="993141" lvl="2" indent="-331047" algn="l">
                <a:lnSpc>
                  <a:spcPts val="2760"/>
                </a:lnSpc>
                <a:buFont typeface="Arial"/>
                <a:buChar char="⚬"/>
              </a:pPr>
              <a:r>
                <a:rPr lang="en-US" sz="2300" i="1" spc="-69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How is AI Transforming Creation?</a:t>
              </a:r>
            </a:p>
            <a:p>
              <a:pPr marL="496571" lvl="1" indent="-248285" algn="l">
                <a:lnSpc>
                  <a:spcPts val="2760"/>
                </a:lnSpc>
                <a:buFont typeface="Arial"/>
                <a:buChar char="•"/>
              </a:pPr>
              <a:r>
                <a:rPr lang="en-US" sz="2300" spc="-6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Representatives from Gwangju, Caen, Kosice, Enghien-les-Bains, Campina Grande, Novi Sad, Namur and York contributed as Keynote Speakers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03773" y="2500640"/>
            <a:ext cx="7340227" cy="1275360"/>
            <a:chOff x="0" y="0"/>
            <a:chExt cx="2132320" cy="3704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2320" cy="370489"/>
            </a:xfrm>
            <a:custGeom>
              <a:avLst/>
              <a:gdLst/>
              <a:ahLst/>
              <a:cxnLst/>
              <a:rect l="l" t="t" r="r" b="b"/>
              <a:pathLst>
                <a:path w="2132320" h="370489">
                  <a:moveTo>
                    <a:pt x="53791" y="0"/>
                  </a:moveTo>
                  <a:lnTo>
                    <a:pt x="2078529" y="0"/>
                  </a:lnTo>
                  <a:cubicBezTo>
                    <a:pt x="2092795" y="0"/>
                    <a:pt x="2106477" y="5667"/>
                    <a:pt x="2116565" y="15755"/>
                  </a:cubicBezTo>
                  <a:cubicBezTo>
                    <a:pt x="2126653" y="25843"/>
                    <a:pt x="2132320" y="39525"/>
                    <a:pt x="2132320" y="53791"/>
                  </a:cubicBezTo>
                  <a:lnTo>
                    <a:pt x="2132320" y="316698"/>
                  </a:lnTo>
                  <a:cubicBezTo>
                    <a:pt x="2132320" y="330965"/>
                    <a:pt x="2126653" y="344647"/>
                    <a:pt x="2116565" y="354734"/>
                  </a:cubicBezTo>
                  <a:cubicBezTo>
                    <a:pt x="2106477" y="364822"/>
                    <a:pt x="2092795" y="370489"/>
                    <a:pt x="2078529" y="370489"/>
                  </a:cubicBezTo>
                  <a:lnTo>
                    <a:pt x="53791" y="370489"/>
                  </a:lnTo>
                  <a:cubicBezTo>
                    <a:pt x="39525" y="370489"/>
                    <a:pt x="25843" y="364822"/>
                    <a:pt x="15755" y="354734"/>
                  </a:cubicBezTo>
                  <a:cubicBezTo>
                    <a:pt x="5667" y="344647"/>
                    <a:pt x="0" y="330965"/>
                    <a:pt x="0" y="316698"/>
                  </a:cubicBezTo>
                  <a:lnTo>
                    <a:pt x="0" y="53791"/>
                  </a:lnTo>
                  <a:cubicBezTo>
                    <a:pt x="0" y="39525"/>
                    <a:pt x="5667" y="25843"/>
                    <a:pt x="15755" y="15755"/>
                  </a:cubicBezTo>
                  <a:cubicBezTo>
                    <a:pt x="25843" y="5667"/>
                    <a:pt x="39525" y="0"/>
                    <a:pt x="53791" y="0"/>
                  </a:cubicBez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132320" cy="3704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spc="-69" dirty="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June 2024 - </a:t>
              </a:r>
              <a:r>
                <a:rPr lang="en-US" sz="2300" spc="-69" dirty="0" err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Enghien</a:t>
              </a:r>
              <a:r>
                <a:rPr lang="en-US" sz="2300" spc="-69" dirty="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-les-</a:t>
              </a:r>
              <a:r>
                <a:rPr lang="en-US" sz="2300" spc="-69" dirty="0" err="1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Bains’</a:t>
              </a:r>
              <a:r>
                <a:rPr lang="en-US" sz="2300" spc="-69" dirty="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Media Arts Biennale and its International Symposium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5473887" y="1174983"/>
            <a:ext cx="12814113" cy="0"/>
          </a:xfrm>
          <a:prstGeom prst="line">
            <a:avLst/>
          </a:prstGeom>
          <a:ln w="38100" cap="flat">
            <a:solidFill>
              <a:srgbClr val="E85D04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1616" y="1315772"/>
            <a:ext cx="9709274" cy="3210941"/>
          </a:xfrm>
          <a:custGeom>
            <a:avLst/>
            <a:gdLst/>
            <a:ahLst/>
            <a:cxnLst/>
            <a:rect l="l" t="t" r="r" b="b"/>
            <a:pathLst>
              <a:path w="9709274" h="3210941">
                <a:moveTo>
                  <a:pt x="0" y="0"/>
                </a:moveTo>
                <a:lnTo>
                  <a:pt x="9709273" y="0"/>
                </a:lnTo>
                <a:lnTo>
                  <a:pt x="9709273" y="3210941"/>
                </a:lnTo>
                <a:lnTo>
                  <a:pt x="0" y="3210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57489" cy="10287000"/>
            <a:chOff x="0" y="0"/>
            <a:chExt cx="33119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190" cy="2709333"/>
            </a:xfrm>
            <a:custGeom>
              <a:avLst/>
              <a:gdLst/>
              <a:ahLst/>
              <a:cxnLst/>
              <a:rect l="l" t="t" r="r" b="b"/>
              <a:pathLst>
                <a:path w="331190" h="2709333">
                  <a:moveTo>
                    <a:pt x="0" y="0"/>
                  </a:moveTo>
                  <a:lnTo>
                    <a:pt x="331190" y="0"/>
                  </a:lnTo>
                  <a:lnTo>
                    <a:pt x="3311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36B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31190" cy="2718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18301" y="3507995"/>
            <a:ext cx="1712201" cy="345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7"/>
              </a:lnSpc>
            </a:pPr>
            <a:r>
              <a:rPr lang="en-US" sz="22848" spc="-685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87027" y="6482443"/>
            <a:ext cx="13469288" cy="96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2"/>
              </a:lnSpc>
            </a:pPr>
            <a:r>
              <a:rPr lang="en-US" sz="6377" spc="-191">
                <a:solidFill>
                  <a:srgbClr val="E85D04"/>
                </a:solidFill>
                <a:latin typeface="DM Sans"/>
                <a:ea typeface="DM Sans"/>
                <a:cs typeface="DM Sans"/>
                <a:sym typeface="DM Sans"/>
              </a:rPr>
              <a:t>UNESCO Media Arts Cities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595</Words>
  <Application>Microsoft Office PowerPoint</Application>
  <PresentationFormat>Personnalisé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DM Sans</vt:lpstr>
      <vt:lpstr>DM Sans Bold</vt:lpstr>
      <vt:lpstr>Montserrat Bold</vt:lpstr>
      <vt:lpstr>Montserrat Medium</vt:lpstr>
      <vt:lpstr>DM Sans Italics</vt:lpstr>
      <vt:lpstr>Montserrat</vt:lpstr>
      <vt:lpstr>Arial</vt:lpstr>
      <vt:lpstr>Calibri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SAPPORO - City Networks and Culture as Drivers for Achieving a Sustainable Society</dc:title>
  <dc:creator>Anna Hermouet</dc:creator>
  <cp:lastModifiedBy>Anna Hermouet</cp:lastModifiedBy>
  <cp:revision>3</cp:revision>
  <cp:lastPrinted>2024-12-12T13:35:29Z</cp:lastPrinted>
  <dcterms:created xsi:type="dcterms:W3CDTF">2006-08-16T00:00:00Z</dcterms:created>
  <dcterms:modified xsi:type="dcterms:W3CDTF">2024-12-12T13:36:13Z</dcterms:modified>
  <dc:identifier>DAGXf7NJHdQ</dc:identifier>
</cp:coreProperties>
</file>