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2"/>
    <p:sldMasterId id="2147483674" r:id="rId3"/>
    <p:sldMasterId id="2147483686" r:id="rId4"/>
    <p:sldMasterId id="2147483698" r:id="rId5"/>
    <p:sldMasterId id="2147483710" r:id="rId6"/>
  </p:sldMasterIdLst>
  <p:notesMasterIdLst>
    <p:notesMasterId r:id="rId41"/>
  </p:notesMasterIdLst>
  <p:handoutMasterIdLst>
    <p:handoutMasterId r:id="rId42"/>
  </p:handoutMasterIdLst>
  <p:sldIdLst>
    <p:sldId id="371" r:id="rId7"/>
    <p:sldId id="372" r:id="rId8"/>
    <p:sldId id="319" r:id="rId9"/>
    <p:sldId id="297" r:id="rId10"/>
    <p:sldId id="398" r:id="rId11"/>
    <p:sldId id="378" r:id="rId12"/>
    <p:sldId id="330" r:id="rId13"/>
    <p:sldId id="397" r:id="rId14"/>
    <p:sldId id="399" r:id="rId15"/>
    <p:sldId id="400" r:id="rId16"/>
    <p:sldId id="401" r:id="rId17"/>
    <p:sldId id="402" r:id="rId18"/>
    <p:sldId id="334" r:id="rId19"/>
    <p:sldId id="394" r:id="rId20"/>
    <p:sldId id="395" r:id="rId21"/>
    <p:sldId id="396" r:id="rId22"/>
    <p:sldId id="383" r:id="rId23"/>
    <p:sldId id="384" r:id="rId24"/>
    <p:sldId id="381" r:id="rId25"/>
    <p:sldId id="382" r:id="rId26"/>
    <p:sldId id="385" r:id="rId27"/>
    <p:sldId id="386" r:id="rId28"/>
    <p:sldId id="391" r:id="rId29"/>
    <p:sldId id="392" r:id="rId30"/>
    <p:sldId id="393" r:id="rId31"/>
    <p:sldId id="403" r:id="rId32"/>
    <p:sldId id="404" r:id="rId33"/>
    <p:sldId id="374" r:id="rId34"/>
    <p:sldId id="377" r:id="rId35"/>
    <p:sldId id="375" r:id="rId36"/>
    <p:sldId id="332" r:id="rId37"/>
    <p:sldId id="304" r:id="rId38"/>
    <p:sldId id="388" r:id="rId39"/>
    <p:sldId id="317" r:id="rId4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userDrawn="1">
          <p15:clr>
            <a:srgbClr val="A4A3A4"/>
          </p15:clr>
        </p15:guide>
        <p15:guide id="2" pos="2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1418" autoAdjust="0"/>
  </p:normalViewPr>
  <p:slideViewPr>
    <p:cSldViewPr snapToGrid="0" snapToObjects="1">
      <p:cViewPr varScale="1">
        <p:scale>
          <a:sx n="104" d="100"/>
          <a:sy n="104" d="100"/>
        </p:scale>
        <p:origin x="1824" y="72"/>
      </p:cViewPr>
      <p:guideLst>
        <p:guide orient="horz" pos="2100"/>
        <p:guide pos="2879"/>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F0D42D-1642-40B8-B706-DFB778BC1DAC}" type="datetimeFigureOut">
              <a:rPr lang="en-US" smtClean="0"/>
              <a:t>12/3/2024</a:t>
            </a:fld>
            <a:endParaRPr lang="en-US"/>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6864CC-AD42-41A1-8170-269A7BF51DDB}"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2288D-520B-4522-A184-275BB406B834}" type="datetimeFigureOut">
              <a:rPr lang="fr-FR" smtClean="0"/>
              <a:t>03/12/2024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8637-A52F-4237-B4FB-5FA3C40D3589}" type="slidenum">
              <a:rPr lang="fr-FR" smtClean="0"/>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a:ln>
            <a:solidFill>
              <a:srgbClr val="000000">
                <a:alpha val="100000"/>
              </a:srgbClr>
            </a:solidFill>
            <a:miter lim="800000"/>
          </a:ln>
        </p:spPr>
      </p:sp>
      <p:sp>
        <p:nvSpPr>
          <p:cNvPr id="16387" name="Espace réservé des commentaires 2"/>
          <p:cNvSpPr>
            <a:spLocks noGrp="1"/>
          </p:cNvSpPr>
          <p:nvPr>
            <p:ph type="body" idx="1"/>
          </p:nvPr>
        </p:nvSpPr>
        <p:spPr>
          <a:noFill/>
          <a:ln>
            <a:noFill/>
          </a:ln>
        </p:spPr>
        <p:txBody>
          <a:bodyPr wrap="square" lIns="91440" tIns="45720" rIns="91440" bIns="45720" anchor="t" anchorCtr="0"/>
          <a:lstStyle/>
          <a:p>
            <a:pPr lvl="0"/>
            <a:endParaRPr lang="fr-FR" altLang="fr-FR" dirty="0"/>
          </a:p>
        </p:txBody>
      </p:sp>
      <p:sp>
        <p:nvSpPr>
          <p:cNvPr id="16388" name="Espace réservé du numéro de diapositive 3"/>
          <p:cNvSpPr txBox="1">
            <a:spLocks noGrp="1"/>
          </p:cNvSpPr>
          <p:nvPr>
            <p:ph type="sldNum" sz="quarter"/>
          </p:nvPr>
        </p:nvSpPr>
        <p:spPr>
          <a:xfrm>
            <a:off x="3849688" y="9432925"/>
            <a:ext cx="2946400" cy="496888"/>
          </a:xfrm>
          <a:prstGeom prst="rect">
            <a:avLst/>
          </a:prstGeom>
          <a:noFill/>
          <a:ln w="9525">
            <a:noFill/>
          </a:ln>
        </p:spPr>
        <p:txBody>
          <a:bodyPr anchor="b" anchorCtr="0"/>
          <a:lstStyle/>
          <a:p>
            <a:pPr lvl="0" algn="r" eaLnBrk="1" hangingPunct="1"/>
            <a:fld id="{9A0DB2DC-4C9A-4742-B13C-FB6460FD3503}" type="slidenum">
              <a:rPr lang="fr-FR" altLang="fr-FR" sz="1200" dirty="0">
                <a:latin typeface="Calibri" panose="020F0502020204030204" charset="0"/>
              </a:rPr>
              <a:t>1</a:t>
            </a:fld>
            <a:endParaRPr lang="fr-FR" altLang="fr-FR" sz="1200" dirty="0">
              <a:latin typeface="Calibri" panose="020F050202020403020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Ces efforts ont été reconnus mondialement, ce qui a valu à la ville de Rabat en 2024 le prix d’honneur d’ONU HABITAT  en termes de planification urbaine durable, et le prix d’excellence méditérneen en matière de d’inclusion sociale et de développement culturel</a:t>
            </a:r>
          </a:p>
        </p:txBody>
      </p:sp>
      <p:sp>
        <p:nvSpPr>
          <p:cNvPr id="727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5C57BF-A882-403F-9D6D-FCD460833761}"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318120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A02B690-08C7-49B1-B3D5-82B83835BF5C}" type="slidenum">
              <a:rPr kumimoji="0" lang="fr-FR" alt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Arial" panose="020B0604020202020204" pitchFamily="34" charset="0"/>
              </a:rPr>
              <a:t>28</a:t>
            </a:fld>
            <a:endParaRPr kumimoji="0" lang="fr-FR" alt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A02B690-08C7-49B1-B3D5-82B83835BF5C}" type="slidenum">
              <a:rPr kumimoji="0" lang="fr-FR" alt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Arial" panose="020B0604020202020204" pitchFamily="34" charset="0"/>
              </a:rPr>
              <a:t>31</a:t>
            </a:fld>
            <a:endParaRPr kumimoji="0" lang="fr-FR" alt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a:ln>
            <a:solidFill>
              <a:srgbClr val="000000">
                <a:alpha val="100000"/>
              </a:srgbClr>
            </a:solidFill>
            <a:miter lim="800000"/>
          </a:ln>
        </p:spPr>
      </p:sp>
      <p:sp>
        <p:nvSpPr>
          <p:cNvPr id="17411" name="Espace réservé des commentaires 2"/>
          <p:cNvSpPr>
            <a:spLocks noGrp="1"/>
          </p:cNvSpPr>
          <p:nvPr>
            <p:ph type="body" idx="1"/>
          </p:nvPr>
        </p:nvSpPr>
        <p:spPr>
          <a:noFill/>
          <a:ln>
            <a:noFill/>
          </a:ln>
        </p:spPr>
        <p:txBody>
          <a:bodyPr wrap="square" lIns="91440" tIns="45720" rIns="91440" bIns="45720" anchor="t" anchorCtr="0"/>
          <a:lstStyle/>
          <a:p>
            <a:pPr lvl="0"/>
            <a:endParaRPr dirty="0"/>
          </a:p>
        </p:txBody>
      </p:sp>
      <p:sp>
        <p:nvSpPr>
          <p:cNvPr id="17412" name="Espace réservé du numéro de diapositive 3"/>
          <p:cNvSpPr txBox="1">
            <a:spLocks noGrp="1"/>
          </p:cNvSpPr>
          <p:nvPr>
            <p:ph type="sldNum" sz="quarter"/>
          </p:nvPr>
        </p:nvSpPr>
        <p:spPr>
          <a:xfrm>
            <a:off x="3849688" y="9432925"/>
            <a:ext cx="2946400" cy="496888"/>
          </a:xfrm>
          <a:prstGeom prst="rect">
            <a:avLst/>
          </a:prstGeom>
          <a:noFill/>
          <a:ln w="9525">
            <a:noFill/>
          </a:ln>
        </p:spPr>
        <p:txBody>
          <a:bodyPr anchor="b" anchorCtr="0"/>
          <a:lstStyle/>
          <a:p>
            <a:pPr lvl="0" algn="r" eaLnBrk="1" hangingPunct="1"/>
            <a:fld id="{9A0DB2DC-4C9A-4742-B13C-FB6460FD3503}" type="slidenum">
              <a:rPr lang="fr-FR" altLang="fr-FR" sz="1200" dirty="0">
                <a:latin typeface="Calibri" panose="020F0502020204030204" charset="0"/>
              </a:rPr>
              <a:t>2</a:t>
            </a:fld>
            <a:endParaRPr lang="fr-FR" altLang="fr-FR" sz="1200" dirty="0">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A02B690-08C7-49B1-B3D5-82B83835BF5C}" type="slidenum">
              <a:rPr kumimoji="0" lang="fr-FR" alt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Arial" panose="020B0604020202020204" pitchFamily="34" charset="0"/>
              </a:rPr>
              <a:t>3</a:t>
            </a:fld>
            <a:endParaRPr kumimoji="0" lang="fr-FR" alt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16" name="Google Shape;216;p3:notes"/>
          <p:cNvSpPr txBox="1">
            <a:spLocks noGrp="1"/>
          </p:cNvSpPr>
          <p:nvPr>
            <p:ph type="body" idx="1"/>
          </p:nvPr>
        </p:nvSpPr>
        <p:spPr>
          <a:xfrm>
            <a:off x="679450" y="4718050"/>
            <a:ext cx="5438775" cy="44688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3:notes"/>
          <p:cNvSpPr txBox="1"/>
          <p:nvPr/>
        </p:nvSpPr>
        <p:spPr>
          <a:xfrm>
            <a:off x="3849687" y="9432925"/>
            <a:ext cx="2946400" cy="4968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761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58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8: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93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9: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37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0: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0: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16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50000"/>
              </a:lnSpc>
            </a:pPr>
            <a:r>
              <a:rPr lang="fr-FR" altLang="fr-FR" sz="1100" i="1" u="sng"/>
              <a:t>Il est important de relever que ces projets ont été initiés sous la vision éclairée de SM LE ROI MOHAMMED VI QUE DIEU LE GLORIFIE, et La réussite de ces programmes de développement est le résultat d’une bonne gouvernance et d’une collaboration stratégique étroite avec la Wilaya de la Région Rabat-Salé-Kénitra, les SDL, les départements ministériels clés et les acteurs locaux, suivant une approche cohérente et concertée. </a:t>
            </a:r>
            <a:endParaRPr lang="fr-FR" altLang="fr-FR" sz="1100"/>
          </a:p>
        </p:txBody>
      </p:sp>
      <p:sp>
        <p:nvSpPr>
          <p:cNvPr id="706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E76414-407C-447D-9E54-AA0A2D375F15}" type="slidenum">
              <a:rPr lang="fr-FR" altLang="fr-FR" smtClean="0">
                <a:solidFill>
                  <a:srgbClr val="000000"/>
                </a:solidFill>
                <a:latin typeface="Calibri" panose="020F0502020204030204" pitchFamily="34" charset="0"/>
              </a:rPr>
              <a:pPr/>
              <a:t>26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30682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9285" y="1088490"/>
            <a:ext cx="8191817" cy="5083556"/>
          </a:xfrm>
          <a:prstGeom prst="rect">
            <a:avLst/>
          </a:prstGeom>
        </p:spPr>
        <p:txBody>
          <a:bodyPr lIns="36000" tIns="45671" rIns="36000" bIns="45671"/>
          <a:lstStyle>
            <a:lvl1pPr marL="149860" indent="-149860">
              <a:buClr>
                <a:schemeClr val="bg1"/>
              </a:buClr>
              <a:defRPr sz="1225" b="1"/>
            </a:lvl1pPr>
            <a:lvl2pPr marL="157480" indent="-231775">
              <a:spcAft>
                <a:spcPts val="525"/>
              </a:spcAft>
              <a:buClr>
                <a:srgbClr val="6E0066"/>
              </a:buClr>
              <a:buFont typeface="Arial" panose="020B0604020202020204" pitchFamily="34" charset="0"/>
              <a:buChar char="►"/>
              <a:defRPr sz="1400">
                <a:solidFill>
                  <a:srgbClr val="646464"/>
                </a:solidFill>
              </a:defRPr>
            </a:lvl2pPr>
            <a:lvl3pPr marL="704215" indent="-238760">
              <a:defRPr/>
            </a:lvl3pPr>
            <a:lvl4pPr marL="833120" indent="0">
              <a:buNone/>
              <a:defRPr/>
            </a:lvl4pPr>
          </a:lstStyle>
          <a:p>
            <a:pPr lvl="0"/>
            <a:r>
              <a:rPr lang="fr-FR" noProof="0"/>
              <a:t>Modifiez les styles du texte du masque</a:t>
            </a:r>
          </a:p>
          <a:p>
            <a:pPr lvl="1"/>
            <a:r>
              <a:rPr lang="fr-FR" noProof="0"/>
              <a:t>Deuxième niveau</a:t>
            </a:r>
          </a:p>
        </p:txBody>
      </p:sp>
      <p:sp>
        <p:nvSpPr>
          <p:cNvPr id="7" name="Title 1"/>
          <p:cNvSpPr>
            <a:spLocks noGrp="1"/>
          </p:cNvSpPr>
          <p:nvPr>
            <p:ph type="title"/>
          </p:nvPr>
        </p:nvSpPr>
        <p:spPr>
          <a:xfrm>
            <a:off x="479285" y="249512"/>
            <a:ext cx="7754656" cy="620382"/>
          </a:xfrm>
          <a:prstGeom prst="rect">
            <a:avLst/>
          </a:prstGeom>
        </p:spPr>
        <p:txBody>
          <a:bodyPr/>
          <a:lstStyle>
            <a:lvl1pPr>
              <a:lnSpc>
                <a:spcPct val="100000"/>
              </a:lnSpc>
              <a:defRPr sz="2100">
                <a:solidFill>
                  <a:schemeClr val="bg1"/>
                </a:solidFill>
              </a:defRPr>
            </a:lvl1pPr>
          </a:lstStyle>
          <a:p>
            <a:r>
              <a:rPr lang="en-US"/>
              <a:t>Click to edit Master title style</a:t>
            </a: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30" name="Rectangle 29"/>
          <p:cNvSpPr/>
          <p:nvPr userDrawn="1"/>
        </p:nvSpPr>
        <p:spPr>
          <a:xfrm>
            <a:off x="13570" y="5"/>
            <a:ext cx="8425584" cy="61219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eaLnBrk="0" fontAlgn="base" hangingPunct="0">
              <a:spcBef>
                <a:spcPct val="0"/>
              </a:spcBef>
              <a:spcAft>
                <a:spcPct val="0"/>
              </a:spcAft>
            </a:pPr>
            <a:endParaRPr lang="fr-FR" sz="3600" dirty="0">
              <a:solidFill>
                <a:srgbClr val="002060"/>
              </a:solidFill>
            </a:endParaRPr>
          </a:p>
        </p:txBody>
      </p:sp>
      <p:sp>
        <p:nvSpPr>
          <p:cNvPr id="2" name="Titre 1"/>
          <p:cNvSpPr>
            <a:spLocks noGrp="1"/>
          </p:cNvSpPr>
          <p:nvPr>
            <p:ph type="title" hasCustomPrompt="1"/>
          </p:nvPr>
        </p:nvSpPr>
        <p:spPr>
          <a:xfrm>
            <a:off x="554998" y="23604"/>
            <a:ext cx="7973946" cy="596528"/>
          </a:xfrm>
          <a:noFill/>
        </p:spPr>
        <p:txBody>
          <a:bodyPr/>
          <a:lstStyle>
            <a:lvl1pPr algn="r" rtl="1">
              <a:defRPr lang="fr-FR" sz="2700" b="1" kern="1200" spc="-100" dirty="0">
                <a:solidFill>
                  <a:srgbClr val="002060"/>
                </a:solidFill>
                <a:latin typeface="Sakkal Majalla" panose="02000000000000000000" pitchFamily="2" charset="-78"/>
                <a:ea typeface="+mn-ea"/>
                <a:cs typeface="Sakkal Majalla" panose="02000000000000000000" pitchFamily="2" charset="-78"/>
              </a:defRPr>
            </a:lvl1pPr>
          </a:lstStyle>
          <a:p>
            <a:r>
              <a:rPr lang="fr-FR" dirty="0"/>
              <a:t>Cliquez pour modifier le style du titre</a:t>
            </a:r>
          </a:p>
        </p:txBody>
      </p:sp>
      <p:sp>
        <p:nvSpPr>
          <p:cNvPr id="11" name="Rectangle 10"/>
          <p:cNvSpPr/>
          <p:nvPr userDrawn="1"/>
        </p:nvSpPr>
        <p:spPr>
          <a:xfrm>
            <a:off x="-3594" y="6549211"/>
            <a:ext cx="8432663" cy="292634"/>
          </a:xfrm>
          <a:prstGeom prst="rect">
            <a:avLst/>
          </a:prstGeom>
          <a:solidFill>
            <a:schemeClr val="accent1"/>
          </a:solidFill>
          <a:ln w="50800" cap="rnd" cmpd="dbl" algn="ctr">
            <a:noFill/>
            <a:prstDash val="solid"/>
          </a:ln>
          <a:effectLst/>
        </p:spPr>
        <p:txBody>
          <a:bodyPr anchor="ctr"/>
          <a:lstStyle/>
          <a:p>
            <a:pPr algn="ctr" eaLnBrk="0" hangingPunct="0">
              <a:defRPr/>
            </a:pPr>
            <a:endParaRPr lang="en-US" sz="1350" kern="0" dirty="0">
              <a:solidFill>
                <a:srgbClr val="2F2B20"/>
              </a:solidFill>
              <a:latin typeface="Tw Cen MT" panose="020B0602020104020603"/>
            </a:endParaRPr>
          </a:p>
        </p:txBody>
      </p:sp>
      <p:sp>
        <p:nvSpPr>
          <p:cNvPr id="13" name="Slide Number Placeholder 5"/>
          <p:cNvSpPr txBox="1"/>
          <p:nvPr userDrawn="1"/>
        </p:nvSpPr>
        <p:spPr>
          <a:xfrm>
            <a:off x="8639798" y="5630862"/>
            <a:ext cx="455064" cy="396875"/>
          </a:xfrm>
          <a:prstGeom prst="bracketPair">
            <a:avLst>
              <a:gd name="adj" fmla="val 17949"/>
            </a:avLst>
          </a:prstGeom>
          <a:ln w="19050">
            <a:solidFill>
              <a:srgbClr val="FFFFFF"/>
            </a:solidFill>
          </a:ln>
        </p:spPr>
        <p:txBody>
          <a:bodyPr vert="horz" lIns="0" tIns="0" rIns="0" bIns="0" rtlCol="0" anchor="ctr"/>
          <a:lstStyle>
            <a:defPPr>
              <a:defRPr lang="fr-FR"/>
            </a:defPPr>
            <a:lvl1pPr algn="ctr" rtl="0" fontAlgn="base">
              <a:spcBef>
                <a:spcPct val="0"/>
              </a:spcBef>
              <a:spcAft>
                <a:spcPct val="0"/>
              </a:spcAft>
              <a:defRPr sz="1800" kern="1200">
                <a:solidFill>
                  <a:srgbClr val="FFFFFF"/>
                </a:solidFill>
                <a:latin typeface="Trebuchet MS" panose="020B0603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9pPr>
          </a:lstStyle>
          <a:p>
            <a:pPr>
              <a:defRPr/>
            </a:pPr>
            <a:fld id="{A7FF47C5-90CC-4222-B550-54F021E73836}" type="slidenum">
              <a:rPr lang="ar-MA" sz="1350" smtClean="0"/>
              <a:t>‹#›</a:t>
            </a:fld>
            <a:endParaRPr lang="fr-FR" sz="1350" dirty="0"/>
          </a:p>
        </p:txBody>
      </p:sp>
    </p:spTree>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6738" y="39624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e la date 13"/>
          <p:cNvSpPr>
            <a:spLocks noGrp="1"/>
          </p:cNvSpPr>
          <p:nvPr>
            <p:ph type="dt" sz="half" idx="10"/>
          </p:nvPr>
        </p:nvSpPr>
        <p:spPr/>
        <p:txBody>
          <a:bodyPr/>
          <a:lstStyle>
            <a:lvl1pPr>
              <a:defRPr/>
            </a:lvl1pPr>
          </a:lstStyle>
          <a:p>
            <a:pPr>
              <a:defRPr/>
            </a:pPr>
            <a:r>
              <a:rPr lang="en-US"/>
              <a:t>10 juillet 2007</a:t>
            </a:r>
          </a:p>
        </p:txBody>
      </p:sp>
      <p:sp>
        <p:nvSpPr>
          <p:cNvPr id="6" name="Espace réservé du pied de page 2"/>
          <p:cNvSpPr>
            <a:spLocks noGrp="1"/>
          </p:cNvSpPr>
          <p:nvPr>
            <p:ph type="ftr" sz="quarter" idx="11"/>
          </p:nvPr>
        </p:nvSpPr>
        <p:spPr/>
        <p:txBody>
          <a:bodyPr/>
          <a:lstStyle>
            <a:lvl1pPr>
              <a:defRPr/>
            </a:lvl1pPr>
          </a:lstStyle>
          <a:p>
            <a:pPr>
              <a:defRPr/>
            </a:pPr>
            <a:endParaRPr lang="en-US"/>
          </a:p>
        </p:txBody>
      </p:sp>
      <p:sp>
        <p:nvSpPr>
          <p:cNvPr id="7" name="Espace réservé du numéro de diapositive 22"/>
          <p:cNvSpPr>
            <a:spLocks noGrp="1"/>
          </p:cNvSpPr>
          <p:nvPr>
            <p:ph type="sldNum" sz="quarter" idx="12"/>
          </p:nvPr>
        </p:nvSpPr>
        <p:spPr/>
        <p:txBody>
          <a:bodyPr/>
          <a:lstStyle>
            <a:lvl1pPr>
              <a:defRPr/>
            </a:lvl1pPr>
          </a:lstStyle>
          <a:p>
            <a:pPr>
              <a:defRPr/>
            </a:pPr>
            <a:fld id="{23BCCCF9-A763-47E3-BA2C-85620218A6C4}" type="slidenum">
              <a:rPr lang="en-US"/>
              <a:pPr>
                <a:defRPr/>
              </a:pPr>
              <a:t>‹#›</a:t>
            </a:fld>
            <a:endParaRPr lang="en-US"/>
          </a:p>
        </p:txBody>
      </p:sp>
    </p:spTree>
    <p:extLst>
      <p:ext uri="{BB962C8B-B14F-4D97-AF65-F5344CB8AC3E}">
        <p14:creationId xmlns:p14="http://schemas.microsoft.com/office/powerpoint/2010/main" val="1818385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pic>
        <p:nvPicPr>
          <p:cNvPr id="7" name="Image 6"/>
          <p:cNvPicPr>
            <a:picLocks noChangeAspect="1"/>
          </p:cNvPicPr>
          <p:nvPr userDrawn="1"/>
        </p:nvPicPr>
        <p:blipFill>
          <a:blip r:embed="rId2" cstate="email"/>
          <a:stretch>
            <a:fillRect/>
          </a:stretch>
        </p:blipFill>
        <p:spPr>
          <a:xfrm>
            <a:off x="0" y="190500"/>
            <a:ext cx="9144000" cy="646440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90"/>
        <p:cNvGrpSpPr/>
        <p:nvPr/>
      </p:nvGrpSpPr>
      <p:grpSpPr>
        <a:xfrm>
          <a:off x="0" y="0"/>
          <a:ext cx="0" cy="0"/>
          <a:chOff x="0" y="0"/>
          <a:chExt cx="0" cy="0"/>
        </a:xfrm>
      </p:grpSpPr>
      <p:sp>
        <p:nvSpPr>
          <p:cNvPr id="91" name="Google Shape;91;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3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94" name="Google Shape;94;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997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96"/>
        <p:cNvGrpSpPr/>
        <p:nvPr/>
      </p:nvGrpSpPr>
      <p:grpSpPr>
        <a:xfrm>
          <a:off x="0" y="0"/>
          <a:ext cx="0" cy="0"/>
          <a:chOff x="0" y="0"/>
          <a:chExt cx="0" cy="0"/>
        </a:xfrm>
      </p:grpSpPr>
      <p:sp>
        <p:nvSpPr>
          <p:cNvPr id="97" name="Google Shape;97;p4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 name="Google Shape;98;p4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00" name="Google Shape;100;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8808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102"/>
        <p:cNvGrpSpPr/>
        <p:nvPr/>
      </p:nvGrpSpPr>
      <p:grpSpPr>
        <a:xfrm>
          <a:off x="0" y="0"/>
          <a:ext cx="0" cy="0"/>
          <a:chOff x="0" y="0"/>
          <a:chExt cx="0" cy="0"/>
        </a:xfrm>
      </p:grpSpPr>
      <p:sp>
        <p:nvSpPr>
          <p:cNvPr id="103" name="Google Shape;103;p4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 name="Google Shape;104;p46"/>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06" name="Google Shape;106;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1869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108"/>
        <p:cNvGrpSpPr/>
        <p:nvPr/>
      </p:nvGrpSpPr>
      <p:grpSpPr>
        <a:xfrm>
          <a:off x="0" y="0"/>
          <a:ext cx="0" cy="0"/>
          <a:chOff x="0" y="0"/>
          <a:chExt cx="0" cy="0"/>
        </a:xfrm>
      </p:grpSpPr>
      <p:sp>
        <p:nvSpPr>
          <p:cNvPr id="109" name="Google Shape;109;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 name="Google Shape;110;p47"/>
          <p:cNvSpPr>
            <a:spLocks noGrp="1"/>
          </p:cNvSpPr>
          <p:nvPr>
            <p:ph type="pic" idx="2"/>
          </p:nvPr>
        </p:nvSpPr>
        <p:spPr>
          <a:xfrm>
            <a:off x="1792288" y="612775"/>
            <a:ext cx="5486400" cy="4114800"/>
          </a:xfrm>
          <a:prstGeom prst="rect">
            <a:avLst/>
          </a:prstGeom>
          <a:noFill/>
          <a:ln>
            <a:noFill/>
          </a:ln>
        </p:spPr>
      </p:sp>
      <p:sp>
        <p:nvSpPr>
          <p:cNvPr id="111" name="Google Shape;111;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2" name="Google Shape;11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13" name="Google Shape;11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2937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115"/>
        <p:cNvGrpSpPr/>
        <p:nvPr/>
      </p:nvGrpSpPr>
      <p:grpSpPr>
        <a:xfrm>
          <a:off x="0" y="0"/>
          <a:ext cx="0" cy="0"/>
          <a:chOff x="0" y="0"/>
          <a:chExt cx="0" cy="0"/>
        </a:xfrm>
      </p:grpSpPr>
      <p:sp>
        <p:nvSpPr>
          <p:cNvPr id="116" name="Google Shape;116;p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 name="Google Shape;117;p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8" name="Google Shape;118;p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9" name="Google Shape;11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20" name="Google Shape;12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3464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24" name="Google Shape;124;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5198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126"/>
        <p:cNvGrpSpPr/>
        <p:nvPr/>
      </p:nvGrpSpPr>
      <p:grpSpPr>
        <a:xfrm>
          <a:off x="0" y="0"/>
          <a:ext cx="0" cy="0"/>
          <a:chOff x="0" y="0"/>
          <a:chExt cx="0" cy="0"/>
        </a:xfrm>
      </p:grpSpPr>
      <p:sp>
        <p:nvSpPr>
          <p:cNvPr id="127" name="Google Shape;127;p5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 name="Google Shape;128;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29" name="Google Shape;129;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6226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131"/>
        <p:cNvGrpSpPr/>
        <p:nvPr/>
      </p:nvGrpSpPr>
      <p:grpSpPr>
        <a:xfrm>
          <a:off x="0" y="0"/>
          <a:ext cx="0" cy="0"/>
          <a:chOff x="0" y="0"/>
          <a:chExt cx="0" cy="0"/>
        </a:xfrm>
      </p:grpSpPr>
      <p:sp>
        <p:nvSpPr>
          <p:cNvPr id="132" name="Google Shape;132;p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 name="Google Shape;133;p5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4" name="Google Shape;134;p5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5" name="Google Shape;135;p5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6" name="Google Shape;136;p5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7" name="Google Shape;137;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38" name="Google Shape;138;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34949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140"/>
        <p:cNvGrpSpPr/>
        <p:nvPr/>
      </p:nvGrpSpPr>
      <p:grpSpPr>
        <a:xfrm>
          <a:off x="0" y="0"/>
          <a:ext cx="0" cy="0"/>
          <a:chOff x="0" y="0"/>
          <a:chExt cx="0" cy="0"/>
        </a:xfrm>
      </p:grpSpPr>
      <p:sp>
        <p:nvSpPr>
          <p:cNvPr id="141" name="Google Shape;141;p5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5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3" name="Google Shape;143;p5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45" name="Google Shape;145;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2179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n-tête de section" type="secHead">
  <p:cSld name="En-tête de section">
    <p:spTree>
      <p:nvGrpSpPr>
        <p:cNvPr id="1" name="Shape 147"/>
        <p:cNvGrpSpPr/>
        <p:nvPr/>
      </p:nvGrpSpPr>
      <p:grpSpPr>
        <a:xfrm>
          <a:off x="0" y="0"/>
          <a:ext cx="0" cy="0"/>
          <a:chOff x="0" y="0"/>
          <a:chExt cx="0" cy="0"/>
        </a:xfrm>
      </p:grpSpPr>
      <p:sp>
        <p:nvSpPr>
          <p:cNvPr id="148" name="Google Shape;148;p5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5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50" name="Google Shape;150;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51" name="Google Shape;151;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99345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153"/>
        <p:cNvGrpSpPr/>
        <p:nvPr/>
      </p:nvGrpSpPr>
      <p:grpSpPr>
        <a:xfrm>
          <a:off x="0" y="0"/>
          <a:ext cx="0" cy="0"/>
          <a:chOff x="0" y="0"/>
          <a:chExt cx="0" cy="0"/>
        </a:xfrm>
      </p:grpSpPr>
      <p:sp>
        <p:nvSpPr>
          <p:cNvPr id="154" name="Google Shape;154;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56" name="Google Shape;156;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57" name="Google Shape;157;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526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E4EFA-DA6D-1742-AB6A-D346EF1BD665}" type="slidenum">
              <a:rPr lang="fr-FR" smtClean="0"/>
              <a:t>‹#›</a:t>
            </a:fld>
            <a:endParaRPr lang="fr-FR"/>
          </a:p>
        </p:txBody>
      </p:sp>
      <p:pic>
        <p:nvPicPr>
          <p:cNvPr id="7" name="Image 6"/>
          <p:cNvPicPr>
            <a:picLocks noChangeAspect="1"/>
          </p:cNvPicPr>
          <p:nvPr userDrawn="1"/>
        </p:nvPicPr>
        <p:blipFill>
          <a:blip r:embed="rId16" cstate="email"/>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2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356F2-D9E2-244B-844F-584BAE2CB8EF}"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3535B-BCB0-7842-BCAA-1E4F0C84E6CF}" type="slidenum">
              <a:rPr lang="fr-FR" smtClean="0"/>
              <a:t>‹#›</a:t>
            </a:fld>
            <a:endParaRPr lang="fr-FR"/>
          </a:p>
        </p:txBody>
      </p:sp>
      <p:pic>
        <p:nvPicPr>
          <p:cNvPr id="7" name="Image 6"/>
          <p:cNvPicPr>
            <a:picLocks noChangeAspect="1"/>
          </p:cNvPicPr>
          <p:nvPr userDrawn="1"/>
        </p:nvPicPr>
        <p:blipFill>
          <a:blip r:embed="rId13" cstate="email"/>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632D5-46F7-504B-AA22-A1B29509C813}" type="slidenum">
              <a:rPr lang="fr-FR" smtClean="0"/>
              <a:t>‹#›</a:t>
            </a:fld>
            <a:endParaRPr lang="fr-FR"/>
          </a:p>
        </p:txBody>
      </p:sp>
      <p:pic>
        <p:nvPicPr>
          <p:cNvPr id="7" name="Image 6"/>
          <p:cNvPicPr>
            <a:picLocks noChangeAspect="1"/>
          </p:cNvPicPr>
          <p:nvPr userDrawn="1"/>
        </p:nvPicPr>
        <p:blipFill>
          <a:blip r:embed="rId13" cstate="email"/>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3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88" name="Google Shape;88;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06281892"/>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5.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8.png"/><Relationship Id="rId12"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1.svg"/><Relationship Id="rId10" Type="http://schemas.openxmlformats.org/officeDocument/2006/relationships/image" Target="../media/image71.svg"/><Relationship Id="rId4" Type="http://schemas.openxmlformats.org/officeDocument/2006/relationships/image" Target="../media/image60.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59.svg"/><Relationship Id="rId7" Type="http://schemas.openxmlformats.org/officeDocument/2006/relationships/image" Target="../media/image7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5.png"/><Relationship Id="rId5" Type="http://schemas.openxmlformats.org/officeDocument/2006/relationships/image" Target="../media/image61.svg"/><Relationship Id="rId10" Type="http://schemas.openxmlformats.org/officeDocument/2006/relationships/image" Target="../media/image77.jpeg"/><Relationship Id="rId4" Type="http://schemas.openxmlformats.org/officeDocument/2006/relationships/image" Target="../media/image60.pn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59.svg"/><Relationship Id="rId7" Type="http://schemas.openxmlformats.org/officeDocument/2006/relationships/image" Target="../media/image79.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61.svg"/><Relationship Id="rId10" Type="http://schemas.openxmlformats.org/officeDocument/2006/relationships/image" Target="../media/image82.jpeg"/><Relationship Id="rId4" Type="http://schemas.openxmlformats.org/officeDocument/2006/relationships/image" Target="../media/image60.png"/><Relationship Id="rId9" Type="http://schemas.openxmlformats.org/officeDocument/2006/relationships/image" Target="../media/image81.jpeg"/></Relationships>
</file>

<file path=ppt/slides/_rels/slide2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59.svg"/><Relationship Id="rId7" Type="http://schemas.openxmlformats.org/officeDocument/2006/relationships/image" Target="../media/image8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61.svg"/><Relationship Id="rId10" Type="http://schemas.openxmlformats.org/officeDocument/2006/relationships/image" Target="../media/image87.jpeg"/><Relationship Id="rId4" Type="http://schemas.openxmlformats.org/officeDocument/2006/relationships/image" Target="../media/image60.png"/><Relationship Id="rId9" Type="http://schemas.openxmlformats.org/officeDocument/2006/relationships/image" Target="../media/image86.jpeg"/></Relationships>
</file>

<file path=ppt/slides/_rels/slide2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59.svg"/><Relationship Id="rId7" Type="http://schemas.openxmlformats.org/officeDocument/2006/relationships/image" Target="../media/image89.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svg"/><Relationship Id="rId7" Type="http://schemas.openxmlformats.org/officeDocument/2006/relationships/image" Target="../media/image92.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1.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svg"/><Relationship Id="rId7" Type="http://schemas.openxmlformats.org/officeDocument/2006/relationships/image" Target="../media/image94.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6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97.jpe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8.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5.png"/><Relationship Id="rId7"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 Id="rId9" Type="http://schemas.openxmlformats.org/officeDocument/2006/relationships/image" Target="../media/image107.jpeg"/></Relationships>
</file>

<file path=ppt/slides/_rels/slide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1" descr="slide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412288" cy="7081838"/>
          </a:xfrm>
          <a:prstGeom prst="rect">
            <a:avLst/>
          </a:prstGeom>
          <a:noFill/>
          <a:ln w="9525">
            <a:noFill/>
          </a:ln>
        </p:spPr>
      </p:pic>
      <p:sp>
        <p:nvSpPr>
          <p:cNvPr id="2051" name="Sous-titre 2"/>
          <p:cNvSpPr>
            <a:spLocks noGrp="1"/>
          </p:cNvSpPr>
          <p:nvPr>
            <p:ph type="subTitle" idx="1" hasCustomPrompt="1"/>
          </p:nvPr>
        </p:nvSpPr>
        <p:spPr>
          <a:xfrm>
            <a:off x="611505" y="6482080"/>
            <a:ext cx="2404110" cy="403225"/>
          </a:xfrm>
        </p:spPr>
        <p:txBody>
          <a:bodyPr vert="horz" wrap="square" lIns="91440" tIns="45720" rIns="91440" bIns="45720" anchor="t" anchorCtr="0"/>
          <a:lstStyle/>
          <a:p>
            <a:pPr eaLnBrk="1" hangingPunct="1">
              <a:buClrTx/>
              <a:buSzTx/>
            </a:pPr>
            <a:r>
              <a:rPr lang="fr-FR" altLang="fr-FR" sz="1800" b="1" kern="1200" dirty="0">
                <a:solidFill>
                  <a:schemeClr val="bg1"/>
                </a:solidFill>
                <a:latin typeface="Algerian" panose="04020705040A02060702" pitchFamily="82" charset="0"/>
                <a:ea typeface="+mn-ea"/>
                <a:cs typeface="+mn-cs"/>
              </a:rPr>
              <a:t>DECEMBRE 2024</a:t>
            </a:r>
          </a:p>
        </p:txBody>
      </p:sp>
      <p:pic>
        <p:nvPicPr>
          <p:cNvPr id="2052" name="Image 12" descr="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6449">
            <a:off x="53975" y="1641475"/>
            <a:ext cx="7505700" cy="2023745"/>
          </a:xfrm>
          <a:prstGeom prst="rect">
            <a:avLst/>
          </a:prstGeom>
          <a:noFill/>
          <a:ln w="9525">
            <a:noFill/>
          </a:ln>
        </p:spPr>
      </p:pic>
      <p:sp>
        <p:nvSpPr>
          <p:cNvPr id="2056" name="Sous-titre 2"/>
          <p:cNvSpPr txBox="1"/>
          <p:nvPr/>
        </p:nvSpPr>
        <p:spPr bwMode="auto">
          <a:xfrm>
            <a:off x="-251927" y="2529153"/>
            <a:ext cx="7143750" cy="390616"/>
          </a:xfrm>
          <a:prstGeom prst="rect">
            <a:avLst/>
          </a:prstGeom>
          <a:noFill/>
          <a:ln w="9525">
            <a:noFill/>
            <a:miter lim="800000"/>
          </a:ln>
        </p:spPr>
        <p:txBody>
          <a:bodyPr/>
          <a:lstStyle/>
          <a:p>
            <a:pPr algn="ctr" defTabSz="914400">
              <a:spcBef>
                <a:spcPct val="20000"/>
              </a:spcBef>
              <a:defRPr/>
            </a:pPr>
            <a:r>
              <a:rPr lang="fr-FR" sz="2400" b="1" dirty="0">
                <a:solidFill>
                  <a:schemeClr val="bg1"/>
                </a:solidFill>
                <a:latin typeface="Algerian" panose="04020705040A02060702" pitchFamily="82" charset="0"/>
              </a:rPr>
              <a:t>CULTURALLY SENSITIVE URBAN PLANNING</a:t>
            </a:r>
            <a:endParaRPr lang="fr-FR" altLang="fr-FR" sz="2400" b="1" dirty="0">
              <a:solidFill>
                <a:schemeClr val="bg1"/>
              </a:solidFill>
              <a:latin typeface="Algerian" panose="04020705040A02060702" pitchFamily="82" charset="0"/>
              <a:sym typeface="+mn-ea"/>
            </a:endParaRPr>
          </a:p>
        </p:txBody>
      </p:sp>
      <p:sp>
        <p:nvSpPr>
          <p:cNvPr id="2057" name="Espace réservé du numéro de diapositive 1"/>
          <p:cNvSpPr txBox="1">
            <a:spLocks noGrp="1"/>
          </p:cNvSpPr>
          <p:nvPr>
            <p:ph type="sldNum" sz="quarter" idx="12"/>
          </p:nvPr>
        </p:nvSpPr>
        <p:spPr>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eaLnBrk="1" hangingPunct="1"/>
            <a:fld id="{9A0DB2DC-4C9A-4742-B13C-FB6460FD3503}" type="slidenum">
              <a:rPr lang="fr-FR" altLang="fr-FR" sz="1200" dirty="0">
                <a:solidFill>
                  <a:srgbClr val="898989"/>
                </a:solidFill>
                <a:latin typeface="Calibri" panose="020F0502020204030204" charset="0"/>
              </a:rPr>
              <a:t>1</a:t>
            </a:fld>
            <a:endParaRPr lang="fr-FR" altLang="fr-FR" sz="1200" dirty="0">
              <a:solidFill>
                <a:srgbClr val="898989"/>
              </a:solidFill>
              <a:latin typeface="Calibri" panose="020F0502020204030204" charset="0"/>
            </a:endParaRPr>
          </a:p>
        </p:txBody>
      </p:sp>
      <p:pic>
        <p:nvPicPr>
          <p:cNvPr id="13" name="Image 12" descr="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8721" y="3161582"/>
            <a:ext cx="1600643" cy="733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53200" y="0"/>
            <a:ext cx="2590800" cy="6858000"/>
          </a:xfrm>
          <a:prstGeom prst="rect">
            <a:avLst/>
          </a:prstGeom>
          <a:noFill/>
          <a:ln>
            <a:noFill/>
          </a:ln>
        </p:spPr>
      </p:pic>
      <p:sp>
        <p:nvSpPr>
          <p:cNvPr id="279" name="Google Shape;279;p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10</a:t>
            </a:fld>
            <a:endParaRPr/>
          </a:p>
        </p:txBody>
      </p:sp>
      <p:sp>
        <p:nvSpPr>
          <p:cNvPr id="280" name="Google Shape;280;p8"/>
          <p:cNvSpPr txBox="1"/>
          <p:nvPr/>
        </p:nvSpPr>
        <p:spPr>
          <a:xfrm>
            <a:off x="107950" y="948256"/>
            <a:ext cx="6224587" cy="5092700"/>
          </a:xfrm>
          <a:prstGeom prst="rect">
            <a:avLst/>
          </a:prstGeom>
          <a:noFill/>
          <a:ln>
            <a:noFill/>
          </a:ln>
        </p:spPr>
        <p:txBody>
          <a:bodyPr spcFirstLastPara="1" wrap="square" lIns="91425" tIns="45700" rIns="91425" bIns="45700" anchor="t" anchorCtr="0">
            <a:spAutoFit/>
          </a:bodyPr>
          <a:lstStyle/>
          <a:p>
            <a:pPr lvl="0" algn="just">
              <a:buClr>
                <a:srgbClr val="0070C0"/>
              </a:buClr>
              <a:buSzPts val="1500"/>
            </a:pPr>
            <a:r>
              <a:rPr lang="en-US" sz="1500" b="1" dirty="0">
                <a:solidFill>
                  <a:srgbClr val="0070C0"/>
                </a:solidFill>
                <a:latin typeface="Book Antiqua"/>
                <a:ea typeface="Book Antiqua"/>
                <a:cs typeface="Book Antiqua"/>
                <a:sym typeface="Book Antiqua"/>
              </a:rPr>
              <a:t>Historic City, declared by UNESCO "World Humanitarian Heritage" in 2012</a:t>
            </a:r>
          </a:p>
          <a:p>
            <a:pPr lvl="0" algn="just">
              <a:buClr>
                <a:srgbClr val="0070C0"/>
              </a:buClr>
              <a:buSzPts val="1500"/>
            </a:pPr>
            <a:endParaRPr lang="en-US" sz="1500" b="1" dirty="0">
              <a:solidFill>
                <a:srgbClr val="0070C0"/>
              </a:solidFill>
              <a:latin typeface="Book Antiqua"/>
              <a:ea typeface="Book Antiqua"/>
              <a:cs typeface="Book Antiqua"/>
              <a:sym typeface="Book Antiqua"/>
            </a:endParaRPr>
          </a:p>
          <a:p>
            <a:pPr marL="285750" lvl="0" indent="-285750" algn="just">
              <a:buClr>
                <a:srgbClr val="0070C0"/>
              </a:buClr>
              <a:buSzPts val="1500"/>
              <a:buFont typeface="Wingdings" panose="05000000000000000000" pitchFamily="2" charset="2"/>
              <a:buChar char="Ø"/>
            </a:pPr>
            <a:r>
              <a:rPr lang="en-US" sz="1500" dirty="0">
                <a:latin typeface="Book Antiqua"/>
                <a:ea typeface="Book Antiqua"/>
                <a:cs typeface="Book Antiqua"/>
                <a:sym typeface="Book Antiqua"/>
              </a:rPr>
              <a:t>Symbolic cultural heritage rich in historicity:</a:t>
            </a:r>
          </a:p>
          <a:p>
            <a:pPr marL="285750" lvl="0" indent="-285750" algn="just">
              <a:buClr>
                <a:srgbClr val="0070C0"/>
              </a:buClr>
              <a:buSzPts val="1500"/>
              <a:buFont typeface="Wingdings" panose="05000000000000000000" pitchFamily="2" charset="2"/>
              <a:buChar char="Ø"/>
            </a:pPr>
            <a:r>
              <a:rPr lang="en-US" sz="1500" dirty="0">
                <a:latin typeface="Book Antiqua"/>
                <a:ea typeface="Book Antiqua"/>
                <a:cs typeface="Book Antiqua"/>
                <a:sym typeface="Book Antiqua"/>
              </a:rPr>
              <a:t>(Emblematic sites: </a:t>
            </a:r>
            <a:r>
              <a:rPr lang="en-US" sz="1500" dirty="0" err="1">
                <a:latin typeface="Book Antiqua"/>
                <a:ea typeface="Book Antiqua"/>
                <a:cs typeface="Book Antiqua"/>
                <a:sym typeface="Book Antiqua"/>
              </a:rPr>
              <a:t>Chellah</a:t>
            </a:r>
            <a:r>
              <a:rPr lang="en-US" sz="1500" dirty="0">
                <a:latin typeface="Book Antiqua"/>
                <a:ea typeface="Book Antiqua"/>
                <a:cs typeface="Book Antiqua"/>
                <a:sym typeface="Book Antiqua"/>
              </a:rPr>
              <a:t>, the Kasbah of the </a:t>
            </a:r>
            <a:r>
              <a:rPr lang="en-US" sz="1500" dirty="0" err="1">
                <a:latin typeface="Book Antiqua"/>
                <a:ea typeface="Book Antiqua"/>
                <a:cs typeface="Book Antiqua"/>
                <a:sym typeface="Book Antiqua"/>
              </a:rPr>
              <a:t>Oudayas</a:t>
            </a:r>
            <a:r>
              <a:rPr lang="en-US" sz="1500" dirty="0">
                <a:latin typeface="Book Antiqua"/>
                <a:ea typeface="Book Antiqua"/>
                <a:cs typeface="Book Antiqua"/>
                <a:sym typeface="Book Antiqua"/>
              </a:rPr>
              <a:t>, the Andalusian Wall, the Hassan Tower, the Mohammed V Mausoleum, the </a:t>
            </a:r>
            <a:r>
              <a:rPr lang="en-US" sz="1500" dirty="0" err="1">
                <a:latin typeface="Book Antiqua"/>
                <a:ea typeface="Book Antiqua"/>
                <a:cs typeface="Book Antiqua"/>
                <a:sym typeface="Book Antiqua"/>
              </a:rPr>
              <a:t>Almohad</a:t>
            </a:r>
            <a:r>
              <a:rPr lang="en-US" sz="1500" dirty="0">
                <a:latin typeface="Book Antiqua"/>
                <a:ea typeface="Book Antiqua"/>
                <a:cs typeface="Book Antiqua"/>
                <a:sym typeface="Book Antiqua"/>
              </a:rPr>
              <a:t> ramparts and gates, etc. </a:t>
            </a:r>
          </a:p>
          <a:p>
            <a:pPr lvl="0" algn="just">
              <a:buClr>
                <a:srgbClr val="0070C0"/>
              </a:buClr>
              <a:buSzPts val="1500"/>
            </a:pPr>
            <a:endParaRPr lang="en-US" sz="1500" b="1" dirty="0">
              <a:solidFill>
                <a:srgbClr val="0070C0"/>
              </a:solidFill>
              <a:latin typeface="Book Antiqua"/>
              <a:ea typeface="Book Antiqua"/>
              <a:cs typeface="Book Antiqua"/>
              <a:sym typeface="Book Antiqua"/>
            </a:endParaRPr>
          </a:p>
          <a:p>
            <a:pPr lvl="0" algn="just">
              <a:buClr>
                <a:srgbClr val="0070C0"/>
              </a:buClr>
              <a:buSzPts val="1500"/>
            </a:pPr>
            <a:r>
              <a:rPr lang="en-US" sz="1500" b="1" dirty="0">
                <a:solidFill>
                  <a:srgbClr val="0070C0"/>
                </a:solidFill>
                <a:latin typeface="Book Antiqua"/>
                <a:ea typeface="Book Antiqua"/>
                <a:cs typeface="Book Antiqua"/>
                <a:sym typeface="Book Antiqua"/>
              </a:rPr>
              <a:t>Cultural Capital par excellence: Tangible and intangible heritage</a:t>
            </a:r>
          </a:p>
          <a:p>
            <a:pPr lvl="0" algn="just">
              <a:buClr>
                <a:srgbClr val="0070C0"/>
              </a:buClr>
              <a:buSzPts val="1500"/>
            </a:pPr>
            <a:endParaRPr lang="en-US" sz="1500" b="1" dirty="0">
              <a:solidFill>
                <a:srgbClr val="0070C0"/>
              </a:solidFill>
              <a:latin typeface="Book Antiqua"/>
              <a:ea typeface="Book Antiqua"/>
              <a:cs typeface="Book Antiqua"/>
              <a:sym typeface="Book Antiqua"/>
            </a:endParaRPr>
          </a:p>
          <a:p>
            <a:pPr marL="285750" lvl="0" indent="-285750" algn="just">
              <a:buClr>
                <a:srgbClr val="0070C0"/>
              </a:buClr>
              <a:buSzPts val="1500"/>
              <a:buFont typeface="Wingdings" panose="05000000000000000000" pitchFamily="2" charset="2"/>
              <a:buChar char="Ø"/>
            </a:pPr>
            <a:r>
              <a:rPr lang="en-US" sz="1500" dirty="0">
                <a:latin typeface="Book Antiqua"/>
                <a:ea typeface="Book Antiqua"/>
                <a:cs typeface="Book Antiqua"/>
                <a:sym typeface="Book Antiqua"/>
              </a:rPr>
              <a:t>It is home to a large number of </a:t>
            </a:r>
            <a:r>
              <a:rPr lang="en-US" sz="1500" dirty="0">
                <a:solidFill>
                  <a:srgbClr val="FF0000"/>
                </a:solidFill>
                <a:latin typeface="Book Antiqua"/>
                <a:ea typeface="Book Antiqua"/>
                <a:cs typeface="Book Antiqua"/>
                <a:sym typeface="Book Antiqua"/>
              </a:rPr>
              <a:t>cultural and historical sites</a:t>
            </a:r>
            <a:r>
              <a:rPr lang="en-US" sz="1500" dirty="0">
                <a:latin typeface="Book Antiqua"/>
                <a:ea typeface="Book Antiqua"/>
                <a:cs typeface="Book Antiqua"/>
                <a:sym typeface="Book Antiqua"/>
              </a:rPr>
              <a:t>: Big Theatre, Mohammed V Theatre, Mohammed VI Museums of Modern Arts, Museum of Adornment, Villa of arts, Bank al </a:t>
            </a:r>
            <a:r>
              <a:rPr lang="en-US" sz="1500" dirty="0" err="1">
                <a:latin typeface="Book Antiqua"/>
                <a:ea typeface="Book Antiqua"/>
                <a:cs typeface="Book Antiqua"/>
                <a:sym typeface="Book Antiqua"/>
              </a:rPr>
              <a:t>Maghrib</a:t>
            </a:r>
            <a:r>
              <a:rPr lang="en-US" sz="1500" dirty="0">
                <a:latin typeface="Book Antiqua"/>
                <a:ea typeface="Book Antiqua"/>
                <a:cs typeface="Book Antiqua"/>
                <a:sym typeface="Book Antiqua"/>
              </a:rPr>
              <a:t> Museum;  Earth Science Museum, Museum of photography...;</a:t>
            </a:r>
          </a:p>
          <a:p>
            <a:pPr lvl="0" algn="just">
              <a:buClr>
                <a:srgbClr val="0070C0"/>
              </a:buClr>
              <a:buSzPts val="1500"/>
            </a:pPr>
            <a:endParaRPr lang="en-US" sz="1500" b="1" dirty="0">
              <a:solidFill>
                <a:srgbClr val="0070C0"/>
              </a:solidFill>
              <a:latin typeface="Book Antiqua"/>
              <a:ea typeface="Book Antiqua"/>
              <a:cs typeface="Book Antiqua"/>
              <a:sym typeface="Book Antiqua"/>
            </a:endParaRPr>
          </a:p>
          <a:p>
            <a:pPr marL="285750" indent="-285750" algn="just">
              <a:buClr>
                <a:srgbClr val="0070C0"/>
              </a:buClr>
              <a:buSzPts val="1500"/>
              <a:buFont typeface="Wingdings" panose="05000000000000000000" pitchFamily="2" charset="2"/>
              <a:buChar char="Ø"/>
            </a:pPr>
            <a:r>
              <a:rPr lang="en-US" sz="1500" dirty="0">
                <a:latin typeface="Book Antiqua"/>
                <a:ea typeface="Book Antiqua"/>
                <a:cs typeface="Book Antiqua"/>
                <a:sym typeface="Book Antiqua"/>
              </a:rPr>
              <a:t>Teeming with </a:t>
            </a:r>
            <a:r>
              <a:rPr lang="en-US" sz="1500" dirty="0">
                <a:solidFill>
                  <a:srgbClr val="FF0000"/>
                </a:solidFill>
                <a:latin typeface="Book Antiqua"/>
                <a:ea typeface="Book Antiqua"/>
                <a:cs typeface="Book Antiqua"/>
                <a:sym typeface="Book Antiqua"/>
              </a:rPr>
              <a:t>international cultural and artistic meetings</a:t>
            </a:r>
            <a:r>
              <a:rPr lang="en-US" sz="1500" dirty="0">
                <a:latin typeface="Book Antiqua"/>
                <a:ea typeface="Book Antiqua"/>
                <a:cs typeface="Book Antiqua"/>
                <a:sym typeface="Book Antiqua"/>
              </a:rPr>
              <a:t>: </a:t>
            </a:r>
            <a:r>
              <a:rPr lang="en-US" sz="1500" dirty="0">
                <a:solidFill>
                  <a:srgbClr val="FF0000"/>
                </a:solidFill>
                <a:latin typeface="Book Antiqua"/>
                <a:ea typeface="Book Antiqua"/>
                <a:cs typeface="Book Antiqua"/>
                <a:sym typeface="Book Antiqua"/>
              </a:rPr>
              <a:t>exhibitions and festivals recognized worldwide</a:t>
            </a:r>
            <a:r>
              <a:rPr lang="en-US" sz="1500" dirty="0">
                <a:latin typeface="Book Antiqua"/>
                <a:ea typeface="Book Antiqua"/>
                <a:cs typeface="Book Antiqua"/>
                <a:sym typeface="Book Antiqua"/>
              </a:rPr>
              <a:t>: Book Festival, </a:t>
            </a:r>
            <a:r>
              <a:rPr lang="en-US" sz="1500" dirty="0" err="1">
                <a:latin typeface="Book Antiqua"/>
                <a:ea typeface="Book Antiqua"/>
                <a:cs typeface="Book Antiqua"/>
                <a:sym typeface="Book Antiqua"/>
              </a:rPr>
              <a:t>Mawazine</a:t>
            </a:r>
            <a:r>
              <a:rPr lang="en-US" sz="1500" dirty="0">
                <a:latin typeface="Book Antiqua"/>
                <a:ea typeface="Book Antiqua"/>
                <a:cs typeface="Book Antiqua"/>
                <a:sym typeface="Book Antiqua"/>
              </a:rPr>
              <a:t> International Festival, and </a:t>
            </a:r>
            <a:r>
              <a:rPr lang="en-US" sz="1500" dirty="0" err="1">
                <a:latin typeface="Book Antiqua"/>
                <a:ea typeface="Book Antiqua"/>
                <a:cs typeface="Book Antiqua"/>
                <a:sym typeface="Book Antiqua"/>
              </a:rPr>
              <a:t>Chellah</a:t>
            </a:r>
            <a:r>
              <a:rPr lang="en-US" sz="1500" dirty="0">
                <a:latin typeface="Book Antiqua"/>
                <a:ea typeface="Book Antiqua"/>
                <a:cs typeface="Book Antiqua"/>
                <a:sym typeface="Book Antiqua"/>
              </a:rPr>
              <a:t> Jazz Festival, International Festival of Auteur Cinema, Mediterranean Festival of Women's Writings, Water Sports Festival, Al </a:t>
            </a:r>
            <a:r>
              <a:rPr lang="en-US" sz="1500" dirty="0" err="1">
                <a:latin typeface="Book Antiqua"/>
                <a:ea typeface="Book Antiqua"/>
                <a:cs typeface="Book Antiqua"/>
                <a:sym typeface="Book Antiqua"/>
              </a:rPr>
              <a:t>Madih</a:t>
            </a:r>
            <a:r>
              <a:rPr lang="en-US" sz="1500" dirty="0">
                <a:latin typeface="Book Antiqua"/>
                <a:ea typeface="Book Antiqua"/>
                <a:cs typeface="Book Antiqua"/>
                <a:sym typeface="Book Antiqua"/>
              </a:rPr>
              <a:t> Festival, Nomadic Sports Festival (</a:t>
            </a:r>
            <a:r>
              <a:rPr lang="en-US" sz="1500" dirty="0" err="1">
                <a:latin typeface="Book Antiqua"/>
                <a:ea typeface="Book Antiqua"/>
                <a:cs typeface="Book Antiqua"/>
                <a:sym typeface="Book Antiqua"/>
              </a:rPr>
              <a:t>tbourida</a:t>
            </a:r>
            <a:r>
              <a:rPr lang="en-US" sz="1500" dirty="0">
                <a:latin typeface="Book Antiqua"/>
                <a:ea typeface="Book Antiqua"/>
                <a:cs typeface="Book Antiqua"/>
                <a:sym typeface="Book Antiqua"/>
              </a:rPr>
              <a:t>) etc.</a:t>
            </a:r>
            <a:endParaRPr sz="1500" dirty="0">
              <a:latin typeface="Book Antiqua"/>
              <a:ea typeface="Book Antiqua"/>
              <a:cs typeface="Book Antiqua"/>
            </a:endParaRPr>
          </a:p>
        </p:txBody>
      </p:sp>
      <p:sp>
        <p:nvSpPr>
          <p:cNvPr id="281" name="Google Shape;281;p8"/>
          <p:cNvSpPr txBox="1"/>
          <p:nvPr/>
        </p:nvSpPr>
        <p:spPr>
          <a:xfrm>
            <a:off x="0" y="0"/>
            <a:ext cx="6553200"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Comic Sans MS"/>
              <a:buNone/>
            </a:pPr>
            <a:r>
              <a:rPr lang="en-US" sz="2000" b="1" i="0" u="none" dirty="0">
                <a:solidFill>
                  <a:srgbClr val="FFFFFF"/>
                </a:solidFill>
                <a:latin typeface="Comic Sans MS"/>
                <a:ea typeface="Comic Sans MS"/>
                <a:cs typeface="Comic Sans MS"/>
                <a:sym typeface="Comic Sans MS"/>
              </a:rPr>
              <a:t>RABAT’S ASSETS</a:t>
            </a:r>
            <a:endParaRPr dirty="0"/>
          </a:p>
        </p:txBody>
      </p:sp>
    </p:spTree>
    <p:extLst>
      <p:ext uri="{BB962C8B-B14F-4D97-AF65-F5344CB8AC3E}">
        <p14:creationId xmlns:p14="http://schemas.microsoft.com/office/powerpoint/2010/main" val="423489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9"/>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11</a:t>
            </a:fld>
            <a:endParaRPr/>
          </a:p>
        </p:txBody>
      </p:sp>
      <p:sp>
        <p:nvSpPr>
          <p:cNvPr id="287" name="Google Shape;287;p9"/>
          <p:cNvSpPr txBox="1"/>
          <p:nvPr/>
        </p:nvSpPr>
        <p:spPr>
          <a:xfrm>
            <a:off x="254842" y="608206"/>
            <a:ext cx="6084887" cy="4247276"/>
          </a:xfrm>
          <a:prstGeom prst="rect">
            <a:avLst/>
          </a:prstGeom>
          <a:noFill/>
          <a:ln>
            <a:noFill/>
          </a:ln>
        </p:spPr>
        <p:txBody>
          <a:bodyPr spcFirstLastPara="1" wrap="square" lIns="91425" tIns="45700" rIns="91425" bIns="45700" anchor="t" anchorCtr="0">
            <a:spAutoFit/>
          </a:bodyPr>
          <a:lstStyle/>
          <a:p>
            <a:pPr lvl="0" algn="just">
              <a:lnSpc>
                <a:spcPct val="150000"/>
              </a:lnSpc>
              <a:buClr>
                <a:srgbClr val="0070C0"/>
              </a:buClr>
              <a:buSzPts val="1500"/>
            </a:pPr>
            <a:r>
              <a:rPr lang="en-US" sz="1500" b="1" dirty="0">
                <a:solidFill>
                  <a:srgbClr val="0070C0"/>
                </a:solidFill>
                <a:latin typeface="Book Antiqua"/>
                <a:ea typeface="Book Antiqua"/>
                <a:cs typeface="Book Antiqua"/>
                <a:sym typeface="Book Antiqua"/>
              </a:rPr>
              <a:t>Safe, inclusive and sustainable city</a:t>
            </a:r>
          </a:p>
          <a:p>
            <a:pPr lvl="0" algn="just">
              <a:buClr>
                <a:srgbClr val="0070C0"/>
              </a:buClr>
              <a:buSzPts val="1500"/>
            </a:pPr>
            <a:r>
              <a:rPr lang="en-US" sz="1500" dirty="0">
                <a:solidFill>
                  <a:srgbClr val="FF0000"/>
                </a:solidFill>
                <a:latin typeface="Book Antiqua"/>
                <a:ea typeface="Book Antiqua"/>
                <a:cs typeface="Book Antiqua"/>
                <a:sym typeface="Book Antiqua"/>
              </a:rPr>
              <a:t>Sustainable projects </a:t>
            </a:r>
            <a:r>
              <a:rPr lang="en-US" sz="1500" dirty="0">
                <a:latin typeface="Book Antiqua"/>
                <a:ea typeface="Book Antiqua"/>
                <a:cs typeface="Book Antiqua"/>
                <a:sym typeface="Book Antiqua"/>
              </a:rPr>
              <a:t>(REUZE, seawater desalination, energy efficiency, sustainable mobility, etc.) </a:t>
            </a:r>
            <a:r>
              <a:rPr lang="en-US" sz="1500" dirty="0" err="1">
                <a:latin typeface="Book Antiqua"/>
                <a:ea typeface="Book Antiqua"/>
                <a:cs typeface="Book Antiqua"/>
                <a:sym typeface="Book Antiqua"/>
              </a:rPr>
              <a:t>etc</a:t>
            </a:r>
            <a:r>
              <a:rPr lang="en-US" sz="1500" dirty="0">
                <a:latin typeface="Book Antiqua"/>
                <a:ea typeface="Book Antiqua"/>
                <a:cs typeface="Book Antiqua"/>
                <a:sym typeface="Book Antiqua"/>
              </a:rPr>
              <a:t> </a:t>
            </a:r>
          </a:p>
          <a:p>
            <a:pPr lvl="0" algn="just">
              <a:buClr>
                <a:srgbClr val="0070C0"/>
              </a:buClr>
              <a:buSzPts val="1500"/>
            </a:pPr>
            <a:r>
              <a:rPr lang="en-US" sz="1500" dirty="0" err="1">
                <a:solidFill>
                  <a:srgbClr val="FF0000"/>
                </a:solidFill>
                <a:latin typeface="Book Antiqua"/>
                <a:ea typeface="Book Antiqua"/>
                <a:cs typeface="Book Antiqua"/>
                <a:sym typeface="Book Antiqua"/>
              </a:rPr>
              <a:t>Gendre</a:t>
            </a:r>
            <a:r>
              <a:rPr lang="en-US" sz="1500" dirty="0">
                <a:solidFill>
                  <a:srgbClr val="FF0000"/>
                </a:solidFill>
                <a:latin typeface="Book Antiqua"/>
                <a:ea typeface="Book Antiqua"/>
                <a:cs typeface="Book Antiqua"/>
                <a:sym typeface="Book Antiqua"/>
              </a:rPr>
              <a:t> Initiatives </a:t>
            </a:r>
            <a:r>
              <a:rPr lang="en-US" sz="1500" dirty="0">
                <a:latin typeface="Book Antiqua"/>
                <a:ea typeface="Book Antiqua"/>
                <a:cs typeface="Book Antiqua"/>
                <a:sym typeface="Book Antiqua"/>
              </a:rPr>
              <a:t>that address the issue of women, girls and children in public spaces (the Rabat City Protector of its Children Project and the Rabat City Safe and Free of Violence against Women and Girls Project);</a:t>
            </a:r>
          </a:p>
          <a:p>
            <a:pPr lvl="0" algn="just">
              <a:lnSpc>
                <a:spcPct val="150000"/>
              </a:lnSpc>
              <a:buClr>
                <a:srgbClr val="0070C0"/>
              </a:buClr>
              <a:buSzPts val="1500"/>
            </a:pPr>
            <a:r>
              <a:rPr lang="en-US" sz="1500" b="1" dirty="0">
                <a:solidFill>
                  <a:srgbClr val="0070C0"/>
                </a:solidFill>
                <a:latin typeface="Book Antiqua"/>
                <a:ea typeface="Book Antiqua"/>
                <a:cs typeface="Book Antiqua"/>
                <a:sym typeface="Book Antiqua"/>
              </a:rPr>
              <a:t>A territory of living together, integration and citizenship</a:t>
            </a:r>
          </a:p>
          <a:p>
            <a:pPr lvl="0" algn="just">
              <a:buClr>
                <a:srgbClr val="0070C0"/>
              </a:buClr>
              <a:buSzPts val="1500"/>
            </a:pPr>
            <a:r>
              <a:rPr lang="en-US" sz="1500" dirty="0">
                <a:solidFill>
                  <a:srgbClr val="FF0000"/>
                </a:solidFill>
                <a:latin typeface="Book Antiqua"/>
                <a:ea typeface="Book Antiqua"/>
                <a:cs typeface="Book Antiqua"/>
                <a:sym typeface="Book Antiqua"/>
              </a:rPr>
              <a:t>Inclusive infrastructure: </a:t>
            </a:r>
            <a:r>
              <a:rPr lang="en-US" sz="1500" dirty="0">
                <a:latin typeface="Book Antiqua"/>
                <a:ea typeface="Book Antiqua"/>
                <a:cs typeface="Book Antiqua"/>
                <a:sym typeface="Book Antiqua"/>
              </a:rPr>
              <a:t>Municipal swimming pool, Local courts, local theatres, Youth centers, Guest houses, amusement parks with sports facilities (skateboarding, basketball, ball section, bowls, jogging, hiking,... </a:t>
            </a:r>
            <a:r>
              <a:rPr lang="en-US" sz="1500" dirty="0" err="1">
                <a:latin typeface="Book Antiqua"/>
                <a:ea typeface="Book Antiqua"/>
                <a:cs typeface="Book Antiqua"/>
                <a:sym typeface="Book Antiqua"/>
              </a:rPr>
              <a:t>etc</a:t>
            </a:r>
            <a:endParaRPr lang="en-US" sz="1500" dirty="0">
              <a:latin typeface="Book Antiqua"/>
              <a:ea typeface="Book Antiqua"/>
              <a:cs typeface="Book Antiqua"/>
              <a:sym typeface="Book Antiqua"/>
            </a:endParaRPr>
          </a:p>
          <a:p>
            <a:pPr lvl="0" algn="just">
              <a:buClr>
                <a:srgbClr val="0070C0"/>
              </a:buClr>
              <a:buSzPts val="1500"/>
            </a:pPr>
            <a:r>
              <a:rPr lang="en-US" sz="1500" dirty="0">
                <a:solidFill>
                  <a:srgbClr val="FF0000"/>
                </a:solidFill>
                <a:latin typeface="Book Antiqua"/>
                <a:ea typeface="Book Antiqua"/>
                <a:cs typeface="Book Antiqua"/>
                <a:sym typeface="Book Antiqua"/>
              </a:rPr>
              <a:t>Events : </a:t>
            </a:r>
            <a:r>
              <a:rPr lang="en-US" sz="1500" dirty="0">
                <a:latin typeface="Book Antiqua"/>
                <a:ea typeface="Book Antiqua"/>
                <a:cs typeface="Book Antiqua"/>
                <a:sym typeface="Book Antiqua"/>
              </a:rPr>
              <a:t>Hosts sporting events (</a:t>
            </a:r>
            <a:r>
              <a:rPr lang="en-US" sz="1500" dirty="0" err="1">
                <a:latin typeface="Book Antiqua"/>
                <a:ea typeface="Book Antiqua"/>
                <a:cs typeface="Book Antiqua"/>
                <a:sym typeface="Book Antiqua"/>
              </a:rPr>
              <a:t>jetsky</a:t>
            </a:r>
            <a:r>
              <a:rPr lang="en-US" sz="1500" dirty="0">
                <a:latin typeface="Book Antiqua"/>
                <a:ea typeface="Book Antiqua"/>
                <a:cs typeface="Book Antiqua"/>
                <a:sym typeface="Book Antiqua"/>
              </a:rPr>
              <a:t> water sports, golf, etc.), world forums and international congresses,</a:t>
            </a:r>
          </a:p>
          <a:p>
            <a:pPr lvl="0" algn="just">
              <a:buClr>
                <a:srgbClr val="0070C0"/>
              </a:buClr>
              <a:buSzPts val="1500"/>
            </a:pPr>
            <a:r>
              <a:rPr lang="en-US" sz="1500" dirty="0">
                <a:latin typeface="Book Antiqua"/>
                <a:ea typeface="Book Antiqua"/>
                <a:cs typeface="Book Antiqua"/>
                <a:sym typeface="Book Antiqua"/>
              </a:rPr>
              <a:t>Hosts a large number of students from the African continent and other nationalities, while being aware of the need to enhance its value as a basis for the creation of wealth and co-development</a:t>
            </a:r>
            <a:endParaRPr dirty="0"/>
          </a:p>
        </p:txBody>
      </p:sp>
      <p:pic>
        <p:nvPicPr>
          <p:cNvPr id="288" name="Google Shape;288;p9" descr="C:\Users\Fatiha\Desktop\HASSILA\PHOTOS\IMG-20210722-WA0625.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43662" y="0"/>
            <a:ext cx="2700337" cy="2619375"/>
          </a:xfrm>
          <a:prstGeom prst="rect">
            <a:avLst/>
          </a:prstGeom>
          <a:noFill/>
          <a:ln>
            <a:noFill/>
          </a:ln>
        </p:spPr>
      </p:pic>
      <p:pic>
        <p:nvPicPr>
          <p:cNvPr id="289" name="Google Shape;289;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443662" y="2492375"/>
            <a:ext cx="2700337" cy="2493962"/>
          </a:xfrm>
          <a:prstGeom prst="rect">
            <a:avLst/>
          </a:prstGeom>
          <a:noFill/>
          <a:ln>
            <a:noFill/>
          </a:ln>
        </p:spPr>
      </p:pic>
      <p:pic>
        <p:nvPicPr>
          <p:cNvPr id="290" name="Google Shape;290;p9" descr="G:\PHOTOS RABAT\PHOTOS\GARRE ROUTIERE\ROUTE GARRE.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4986337"/>
            <a:ext cx="9144000" cy="2124075"/>
          </a:xfrm>
          <a:prstGeom prst="rect">
            <a:avLst/>
          </a:prstGeom>
          <a:noFill/>
          <a:ln>
            <a:noFill/>
          </a:ln>
        </p:spPr>
      </p:pic>
    </p:spTree>
    <p:extLst>
      <p:ext uri="{BB962C8B-B14F-4D97-AF65-F5344CB8AC3E}">
        <p14:creationId xmlns:p14="http://schemas.microsoft.com/office/powerpoint/2010/main" val="57944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0" descr="8.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875" y="0"/>
            <a:ext cx="9332912" cy="6858000"/>
          </a:xfrm>
          <a:prstGeom prst="rect">
            <a:avLst/>
          </a:prstGeom>
          <a:noFill/>
          <a:ln>
            <a:noFill/>
          </a:ln>
        </p:spPr>
      </p:pic>
      <p:sp>
        <p:nvSpPr>
          <p:cNvPr id="296" name="Google Shape;296;p10"/>
          <p:cNvSpPr txBox="1"/>
          <p:nvPr/>
        </p:nvSpPr>
        <p:spPr>
          <a:xfrm>
            <a:off x="2786062" y="158750"/>
            <a:ext cx="6324600"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Comic Sans MS"/>
              <a:buNone/>
            </a:pPr>
            <a:r>
              <a:rPr lang="en-US" sz="2000" b="1" i="0" u="none" dirty="0">
                <a:solidFill>
                  <a:srgbClr val="FFFFFF"/>
                </a:solidFill>
                <a:latin typeface="Comic Sans MS"/>
                <a:ea typeface="Comic Sans MS"/>
                <a:cs typeface="Comic Sans MS"/>
                <a:sym typeface="Comic Sans MS"/>
              </a:rPr>
              <a:t>RABAT’S ASSETS</a:t>
            </a:r>
            <a:endParaRPr dirty="0"/>
          </a:p>
        </p:txBody>
      </p:sp>
      <p:sp>
        <p:nvSpPr>
          <p:cNvPr id="297" name="Google Shape;297;p10"/>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12</a:t>
            </a:fld>
            <a:endParaRPr/>
          </a:p>
        </p:txBody>
      </p:sp>
      <p:sp>
        <p:nvSpPr>
          <p:cNvPr id="298" name="Google Shape;298;p10"/>
          <p:cNvSpPr txBox="1"/>
          <p:nvPr/>
        </p:nvSpPr>
        <p:spPr>
          <a:xfrm>
            <a:off x="3060699" y="851739"/>
            <a:ext cx="5775326" cy="4824357"/>
          </a:xfrm>
          <a:prstGeom prst="rect">
            <a:avLst/>
          </a:prstGeom>
          <a:noFill/>
          <a:ln>
            <a:noFill/>
          </a:ln>
        </p:spPr>
        <p:txBody>
          <a:bodyPr spcFirstLastPara="1" wrap="square" lIns="91425" tIns="45700" rIns="91425" bIns="45700" anchor="ctr" anchorCtr="0">
            <a:spAutoFit/>
          </a:bodyPr>
          <a:lstStyle/>
          <a:p>
            <a:pPr lvl="0" algn="just">
              <a:lnSpc>
                <a:spcPct val="150000"/>
              </a:lnSpc>
              <a:buClr>
                <a:srgbClr val="0070C0"/>
              </a:buClr>
              <a:buSzPts val="1500"/>
            </a:pPr>
            <a:r>
              <a:rPr lang="en-US" sz="1500" b="1" dirty="0">
                <a:solidFill>
                  <a:srgbClr val="0070C0"/>
                </a:solidFill>
                <a:latin typeface="Book Antiqua"/>
                <a:ea typeface="Book Antiqua"/>
                <a:cs typeface="Book Antiqua"/>
                <a:sym typeface="Book Antiqua"/>
              </a:rPr>
              <a:t>Open and international city</a:t>
            </a:r>
          </a:p>
          <a:p>
            <a:pPr lvl="0" algn="just">
              <a:lnSpc>
                <a:spcPct val="150000"/>
              </a:lnSpc>
              <a:buClr>
                <a:srgbClr val="0070C0"/>
              </a:buClr>
              <a:buSzPts val="1500"/>
            </a:pPr>
            <a:endParaRPr lang="en-US" sz="1500" b="1" dirty="0">
              <a:solidFill>
                <a:srgbClr val="0070C0"/>
              </a:solidFill>
              <a:latin typeface="Book Antiqua"/>
              <a:ea typeface="Book Antiqua"/>
              <a:cs typeface="Book Antiqua"/>
              <a:sym typeface="Book Antiqua"/>
            </a:endParaRPr>
          </a:p>
          <a:p>
            <a:pPr lvl="0" algn="just">
              <a:buClr>
                <a:srgbClr val="0070C0"/>
              </a:buClr>
              <a:buSzPts val="1500"/>
            </a:pPr>
            <a:r>
              <a:rPr lang="en-US" sz="1500" dirty="0">
                <a:latin typeface="Book Antiqua"/>
                <a:ea typeface="Book Antiqua"/>
                <a:cs typeface="Book Antiqua"/>
                <a:sym typeface="Book Antiqua"/>
              </a:rPr>
              <a:t>Strengthening the bonds of friendship and fraternity between communities (Twinning with more than 25 cities around the world and in partnership with several cities and capitals of the 5 continents),</a:t>
            </a:r>
          </a:p>
          <a:p>
            <a:pPr lvl="0" algn="just">
              <a:buClr>
                <a:srgbClr val="0070C0"/>
              </a:buClr>
              <a:buSzPts val="1500"/>
            </a:pPr>
            <a:r>
              <a:rPr lang="en-US" sz="1500" dirty="0">
                <a:latin typeface="Book Antiqua"/>
                <a:ea typeface="Book Antiqua"/>
                <a:cs typeface="Book Antiqua"/>
                <a:sym typeface="Book Antiqua"/>
              </a:rPr>
              <a:t>Member of several international organizations and networks of cities (UCLG, UCLGA, AIMF, METROPOLIS, STRONG CITIES, LUCI, AIVE, OVA, OICC, Observatory of Living Together OVE, OIDP, ICLEI, WEGO...).</a:t>
            </a:r>
          </a:p>
          <a:p>
            <a:pPr lvl="0" algn="just">
              <a:lnSpc>
                <a:spcPct val="150000"/>
              </a:lnSpc>
              <a:buClr>
                <a:srgbClr val="0070C0"/>
              </a:buClr>
              <a:buSzPts val="1500"/>
            </a:pPr>
            <a:endParaRPr lang="en-US" sz="1500" b="1" dirty="0">
              <a:solidFill>
                <a:srgbClr val="0070C0"/>
              </a:solidFill>
              <a:latin typeface="Book Antiqua"/>
              <a:ea typeface="Book Antiqua"/>
              <a:cs typeface="Book Antiqua"/>
              <a:sym typeface="Book Antiqua"/>
            </a:endParaRPr>
          </a:p>
          <a:p>
            <a:pPr lvl="0" algn="just">
              <a:lnSpc>
                <a:spcPct val="150000"/>
              </a:lnSpc>
              <a:buClr>
                <a:srgbClr val="0070C0"/>
              </a:buClr>
              <a:buSzPts val="1500"/>
            </a:pPr>
            <a:r>
              <a:rPr lang="en-US" sz="1500" b="1" dirty="0">
                <a:solidFill>
                  <a:srgbClr val="0070C0"/>
                </a:solidFill>
                <a:latin typeface="Book Antiqua"/>
                <a:ea typeface="Book Antiqua"/>
                <a:cs typeface="Book Antiqua"/>
                <a:sym typeface="Book Antiqua"/>
              </a:rPr>
              <a:t>"City of Light, Moroccan Capital of Culture" (2014) </a:t>
            </a:r>
          </a:p>
          <a:p>
            <a:pPr lvl="0" algn="just">
              <a:lnSpc>
                <a:spcPct val="150000"/>
              </a:lnSpc>
              <a:buClr>
                <a:srgbClr val="0070C0"/>
              </a:buClr>
              <a:buSzPts val="1500"/>
            </a:pPr>
            <a:endParaRPr lang="en-US" sz="1500" b="1" dirty="0">
              <a:solidFill>
                <a:srgbClr val="0070C0"/>
              </a:solidFill>
              <a:latin typeface="Book Antiqua"/>
              <a:ea typeface="Book Antiqua"/>
              <a:cs typeface="Book Antiqua"/>
              <a:sym typeface="Book Antiqua"/>
            </a:endParaRPr>
          </a:p>
          <a:p>
            <a:pPr lvl="0" algn="just">
              <a:buClr>
                <a:srgbClr val="0070C0"/>
              </a:buClr>
              <a:buSzPts val="1500"/>
            </a:pPr>
            <a:r>
              <a:rPr lang="en-US" sz="1500" dirty="0">
                <a:latin typeface="Book Antiqua"/>
                <a:ea typeface="Book Antiqua"/>
                <a:cs typeface="Book Antiqua"/>
                <a:sym typeface="Book Antiqua"/>
              </a:rPr>
              <a:t>Integrated regeneration project that mobilized many actors with a specific and participatory financial package;</a:t>
            </a:r>
          </a:p>
          <a:p>
            <a:pPr lvl="0" algn="just">
              <a:buClr>
                <a:srgbClr val="0070C0"/>
              </a:buClr>
              <a:buSzPts val="1500"/>
            </a:pPr>
            <a:r>
              <a:rPr lang="en-US" sz="1500" dirty="0">
                <a:latin typeface="Book Antiqua"/>
                <a:ea typeface="Book Antiqua"/>
                <a:cs typeface="Book Antiqua"/>
                <a:sym typeface="Book Antiqua"/>
              </a:rPr>
              <a:t>Realization of a multitude of structuring projects in various sectors of activity with the creation of socio-economic co-development at various scales. </a:t>
            </a:r>
          </a:p>
        </p:txBody>
      </p:sp>
      <p:pic>
        <p:nvPicPr>
          <p:cNvPr id="301" name="Google Shape;301;p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4347" y="4357669"/>
            <a:ext cx="2892596" cy="2636855"/>
          </a:xfrm>
          <a:prstGeom prst="rect">
            <a:avLst/>
          </a:prstGeom>
          <a:noFill/>
          <a:ln>
            <a:noFill/>
          </a:ln>
        </p:spPr>
      </p:pic>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146" y="2197501"/>
            <a:ext cx="3101208" cy="2462997"/>
          </a:xfrm>
          <a:prstGeom prst="rect">
            <a:avLst/>
          </a:prstGeom>
        </p:spPr>
      </p:pic>
      <p:pic>
        <p:nvPicPr>
          <p:cNvPr id="4" name="Imag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411" y="-134612"/>
            <a:ext cx="3160474" cy="2634621"/>
          </a:xfrm>
          <a:prstGeom prst="rect">
            <a:avLst/>
          </a:prstGeom>
          <a:ln>
            <a:noFill/>
          </a:ln>
          <a:effectLst>
            <a:softEdge rad="112500"/>
          </a:effectLst>
        </p:spPr>
      </p:pic>
    </p:spTree>
    <p:extLst>
      <p:ext uri="{BB962C8B-B14F-4D97-AF65-F5344CB8AC3E}">
        <p14:creationId xmlns:p14="http://schemas.microsoft.com/office/powerpoint/2010/main" val="3699592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13</a:t>
            </a:fld>
            <a:endParaRPr lang="fr-FR"/>
          </a:p>
        </p:txBody>
      </p:sp>
      <p:pic>
        <p:nvPicPr>
          <p:cNvPr id="6" name="Picture 2" descr="http://3.bp.blogspot.com/-XAH5kMWeUas/UaeNwqQ6-jI/AAAAAAAAA8c/a3YsUrKgtPQ/s400/2890697063_small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flipV="1">
            <a:off x="-214348" y="4399149"/>
            <a:ext cx="3210466" cy="2571768"/>
          </a:xfrm>
          <a:prstGeom prst="rect">
            <a:avLst/>
          </a:prstGeom>
          <a:ln>
            <a:noFill/>
          </a:ln>
          <a:effectLst>
            <a:softEdge rad="112500"/>
          </a:effectLst>
        </p:spPr>
      </p:pic>
      <p:pic>
        <p:nvPicPr>
          <p:cNvPr id="8" name="Image 7" descr="C:\Users\mohammed\Pictures\royal-gold-dar-es-salam-rabat-red-course.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778" y="2179414"/>
            <a:ext cx="3115061" cy="2428892"/>
          </a:xfrm>
          <a:prstGeom prst="rect">
            <a:avLst/>
          </a:prstGeom>
          <a:ln>
            <a:noFill/>
          </a:ln>
          <a:effectLst>
            <a:softEdge rad="112500"/>
          </a:effectLst>
        </p:spPr>
      </p:pic>
      <p:pic>
        <p:nvPicPr>
          <p:cNvPr id="522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347" y="-87905"/>
            <a:ext cx="3129631" cy="2476475"/>
          </a:xfrm>
          <a:prstGeom prst="rect">
            <a:avLst/>
          </a:prstGeom>
          <a:ln>
            <a:noFill/>
          </a:ln>
          <a:effectLst>
            <a:softEdge rad="112500"/>
          </a:effectLst>
        </p:spPr>
      </p:pic>
      <p:pic>
        <p:nvPicPr>
          <p:cNvPr id="15" name="Espace réservé du contenu 14" descr="C:\Users\mohammed\Pictures\102-118-thickbox.jpg"/>
          <p:cNvPicPr>
            <a:picLocks noGrp="1" noChangeAspect="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2655651" y="-101019"/>
            <a:ext cx="3331521" cy="2612390"/>
          </a:xfrm>
          <a:prstGeom prst="rect">
            <a:avLst/>
          </a:prstGeom>
          <a:ln>
            <a:noFill/>
          </a:ln>
          <a:effectLst>
            <a:softEdge rad="112500"/>
          </a:effectLst>
        </p:spPr>
      </p:pic>
      <p:pic>
        <p:nvPicPr>
          <p:cNvPr id="17" name="Espace réservé du contenu 16"/>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5844972" y="-87905"/>
            <a:ext cx="3390900" cy="2651125"/>
          </a:xfrm>
          <a:prstGeom prst="rect">
            <a:avLst/>
          </a:prstGeom>
          <a:ln>
            <a:noFill/>
          </a:ln>
          <a:effectLst>
            <a:softEdge rad="112500"/>
          </a:effectLst>
        </p:spPr>
      </p:pic>
      <p:sp>
        <p:nvSpPr>
          <p:cNvPr id="2" name="ZoneTexte 12"/>
          <p:cNvSpPr txBox="1"/>
          <p:nvPr/>
        </p:nvSpPr>
        <p:spPr>
          <a:xfrm>
            <a:off x="3929975" y="5445760"/>
            <a:ext cx="4538858" cy="664012"/>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fr-FR" sz="3300" dirty="0"/>
              <a:t>CULTURAL DYNAMICS</a:t>
            </a:r>
          </a:p>
        </p:txBody>
      </p:sp>
      <p:pic>
        <p:nvPicPr>
          <p:cNvPr id="3" name="Image 2" descr="3.png"/>
          <p:cNvPicPr>
            <a:picLocks noChangeAspect="1"/>
          </p:cNvPicPr>
          <p:nvPr/>
        </p:nvPicPr>
        <p:blipFill>
          <a:blip r:embed="rId7"/>
          <a:srcRect/>
          <a:stretch>
            <a:fillRect/>
          </a:stretch>
        </p:blipFill>
        <p:spPr bwMode="auto">
          <a:xfrm>
            <a:off x="4468495" y="1790065"/>
            <a:ext cx="3782695" cy="31915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750"/>
                                        <p:tgtEl>
                                          <p:spTgt spid="17"/>
                                        </p:tgtEl>
                                      </p:cBhvr>
                                    </p:animEffect>
                                  </p:childTnLst>
                                </p:cTn>
                              </p:par>
                            </p:childTnLst>
                          </p:cTn>
                        </p:par>
                        <p:par>
                          <p:cTn id="11" fill="hold">
                            <p:stCondLst>
                              <p:cond delay="500"/>
                            </p:stCondLst>
                            <p:childTnLst>
                              <p:par>
                                <p:cTn id="12" presetID="5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7010400" y="6356350"/>
            <a:ext cx="2133600" cy="365125"/>
          </a:xfrm>
        </p:spPr>
        <p:txBody>
          <a:bodyPr/>
          <a:lstStyle/>
          <a:p>
            <a:fld id="{5AE2A136-1BB9-419C-975F-1E945425D492}" type="slidenum">
              <a:rPr lang="fr-FR" smtClean="0"/>
              <a:t>14</a:t>
            </a:fld>
            <a:endParaRPr lang="fr-FR"/>
          </a:p>
        </p:txBody>
      </p:sp>
      <p:sp>
        <p:nvSpPr>
          <p:cNvPr id="4" name="Titre 3"/>
          <p:cNvSpPr>
            <a:spLocks noGrp="1"/>
          </p:cNvSpPr>
          <p:nvPr>
            <p:ph type="title"/>
          </p:nvPr>
        </p:nvSpPr>
        <p:spPr/>
        <p:txBody>
          <a:bodyPr/>
          <a:lstStyle/>
          <a:p>
            <a:endParaRPr lang="fr-FR" altLang="en-US"/>
          </a:p>
        </p:txBody>
      </p:sp>
      <p:pic>
        <p:nvPicPr>
          <p:cNvPr id="5" name="Image 4"/>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8379" y="1"/>
            <a:ext cx="9969664" cy="6952634"/>
          </a:xfrm>
          <a:prstGeom prst="rect">
            <a:avLst/>
          </a:prstGeom>
        </p:spPr>
      </p:pic>
      <p:sp>
        <p:nvSpPr>
          <p:cNvPr id="6" name="Rectangle avec coins arrondis du même côté 10"/>
          <p:cNvSpPr/>
          <p:nvPr/>
        </p:nvSpPr>
        <p:spPr>
          <a:xfrm rot="5400000">
            <a:off x="2898395" y="-370370"/>
            <a:ext cx="946746" cy="6528514"/>
          </a:xfrm>
          <a:prstGeom prst="round2SameRect">
            <a:avLst/>
          </a:prstGeom>
          <a:gradFill>
            <a:gsLst>
              <a:gs pos="0">
                <a:srgbClr val="0070C0">
                  <a:alpha val="93000"/>
                </a:srgbClr>
              </a:gs>
              <a:gs pos="50000">
                <a:srgbClr val="5BB8E7">
                  <a:alpha val="77000"/>
                </a:srgbClr>
              </a:gs>
              <a:gs pos="100000">
                <a:srgbClr val="5BB8E7">
                  <a:alpha val="3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Majalla UI" panose="02000000000000000000" pitchFamily="2" charset="-78"/>
            </a:endParaRPr>
          </a:p>
        </p:txBody>
      </p:sp>
      <p:sp>
        <p:nvSpPr>
          <p:cNvPr id="7" name="Rectangle 6"/>
          <p:cNvSpPr/>
          <p:nvPr/>
        </p:nvSpPr>
        <p:spPr>
          <a:xfrm>
            <a:off x="179705" y="2564765"/>
            <a:ext cx="6356985" cy="802640"/>
          </a:xfrm>
          <a:prstGeom prst="rect">
            <a:avLst/>
          </a:prstGeom>
        </p:spPr>
        <p:txBody>
          <a:bodyPr wrap="none">
            <a:noAutofit/>
          </a:bodyPr>
          <a:lstStyle/>
          <a:p>
            <a:pPr algn="ctr"/>
            <a:r>
              <a:rPr lang="fr-FR" sz="3200" b="1" dirty="0"/>
              <a:t> </a:t>
            </a:r>
            <a:r>
              <a:rPr lang="fr-FR" sz="3200" b="1" dirty="0">
                <a:solidFill>
                  <a:srgbClr val="FF0000"/>
                </a:solidFill>
              </a:rPr>
              <a:t>HISTORICAL HERITAGE</a:t>
            </a:r>
          </a:p>
          <a:p>
            <a:pPr algn="ctr"/>
            <a:endParaRPr lang="fr-FR" sz="3200" b="1" dirty="0">
              <a:solidFill>
                <a:srgbClr val="FF0000"/>
              </a:solidFill>
            </a:endParaRPr>
          </a:p>
          <a:p>
            <a:pPr algn="ctr"/>
            <a:endParaRPr lang="fr-FR" sz="3200" b="1" dirty="0">
              <a:solidFill>
                <a:srgbClr val="FF0000"/>
              </a:solidFill>
              <a:latin typeface="Majalla UI" panose="02000000000000000000" pitchFamily="2" charset="-78"/>
              <a:ea typeface="Calibri" panose="020F0502020204030204" charset="0"/>
              <a:cs typeface="GE SS Text Bold" panose="020A0503020102020204" pitchFamily="18" charset="-78"/>
            </a:endParaRPr>
          </a:p>
        </p:txBody>
      </p:sp>
      <p:pic>
        <p:nvPicPr>
          <p:cNvPr id="2" name="Espace réservé du contenu 1" descr="6.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7315" y="149860"/>
            <a:ext cx="954405" cy="1216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5028" y="1063688"/>
            <a:ext cx="7744407" cy="4469365"/>
          </a:xfrm>
        </p:spPr>
        <p:txBody>
          <a:bodyPr>
            <a:normAutofit/>
          </a:bodyPr>
          <a:lstStyle/>
          <a:p>
            <a:pPr algn="just">
              <a:buFont typeface="Wingdings" panose="05000000000000000000" pitchFamily="2" charset="2"/>
              <a:buChar char="Ø"/>
            </a:pPr>
            <a:r>
              <a:rPr lang="en-US" sz="1800" dirty="0"/>
              <a:t>The </a:t>
            </a:r>
            <a:r>
              <a:rPr lang="en-US" sz="1800" dirty="0">
                <a:solidFill>
                  <a:srgbClr val="FF0000"/>
                </a:solidFill>
              </a:rPr>
              <a:t>Kasbah of the </a:t>
            </a:r>
            <a:r>
              <a:rPr lang="en-US" sz="1800" dirty="0" err="1">
                <a:solidFill>
                  <a:srgbClr val="FF0000"/>
                </a:solidFill>
              </a:rPr>
              <a:t>Oudayas</a:t>
            </a:r>
            <a:r>
              <a:rPr lang="en-US" sz="1800" dirty="0">
                <a:solidFill>
                  <a:srgbClr val="FF0000"/>
                </a:solidFill>
              </a:rPr>
              <a:t> </a:t>
            </a:r>
            <a:r>
              <a:rPr lang="en-US" sz="1800" dirty="0"/>
              <a:t>which has been restored and rehabilitated; </a:t>
            </a:r>
            <a:endParaRPr lang="fr-FR" sz="1800" dirty="0"/>
          </a:p>
          <a:p>
            <a:pPr algn="just">
              <a:buFont typeface="Wingdings" panose="05000000000000000000" pitchFamily="2" charset="2"/>
              <a:buChar char="Ø"/>
            </a:pPr>
            <a:r>
              <a:rPr lang="en-US" sz="1800" dirty="0"/>
              <a:t>The </a:t>
            </a:r>
            <a:r>
              <a:rPr lang="en-US" sz="1800" dirty="0">
                <a:solidFill>
                  <a:srgbClr val="FF0000"/>
                </a:solidFill>
              </a:rPr>
              <a:t>botanical test garden </a:t>
            </a:r>
            <a:r>
              <a:rPr lang="en-US" sz="1800" dirty="0"/>
              <a:t>enhanced and preserving the landscape and architectural attribute of the garden;</a:t>
            </a:r>
            <a:endParaRPr lang="fr-FR" sz="1800" dirty="0"/>
          </a:p>
          <a:p>
            <a:pPr algn="just">
              <a:buFont typeface="Wingdings" panose="05000000000000000000" pitchFamily="2" charset="2"/>
              <a:buChar char="Ø"/>
            </a:pPr>
            <a:r>
              <a:rPr lang="en-US" sz="1800" dirty="0"/>
              <a:t>The </a:t>
            </a:r>
            <a:r>
              <a:rPr lang="en-US" sz="1800" dirty="0">
                <a:solidFill>
                  <a:srgbClr val="FF0000"/>
                </a:solidFill>
              </a:rPr>
              <a:t>old medina </a:t>
            </a:r>
            <a:r>
              <a:rPr lang="en-US" sz="1800" dirty="0"/>
              <a:t>of rabat which is a historical urban fabric and our role is to preserve and enhance it; </a:t>
            </a:r>
            <a:endParaRPr lang="fr-FR" sz="1800" dirty="0"/>
          </a:p>
          <a:p>
            <a:pPr algn="just">
              <a:buFont typeface="Wingdings" panose="05000000000000000000" pitchFamily="2" charset="2"/>
              <a:buChar char="Ø"/>
            </a:pPr>
            <a:r>
              <a:rPr lang="en-US" sz="1800" dirty="0"/>
              <a:t>The ramparts and gates refurbished in a way that preserved their long historical years; </a:t>
            </a:r>
            <a:endParaRPr lang="fr-FR" sz="1800" dirty="0"/>
          </a:p>
          <a:p>
            <a:pPr algn="just">
              <a:buFont typeface="Wingdings" panose="05000000000000000000" pitchFamily="2" charset="2"/>
              <a:buChar char="Ø"/>
            </a:pPr>
            <a:r>
              <a:rPr lang="en-US" sz="1800" dirty="0"/>
              <a:t>The </a:t>
            </a:r>
            <a:r>
              <a:rPr lang="en-US" sz="1800" dirty="0">
                <a:solidFill>
                  <a:srgbClr val="FF0000"/>
                </a:solidFill>
              </a:rPr>
              <a:t>site of </a:t>
            </a:r>
            <a:r>
              <a:rPr lang="en-US" sz="1800" dirty="0" err="1">
                <a:solidFill>
                  <a:srgbClr val="FF0000"/>
                </a:solidFill>
              </a:rPr>
              <a:t>Chellah</a:t>
            </a:r>
            <a:r>
              <a:rPr lang="en-US" sz="1800" dirty="0"/>
              <a:t>, which was probably the oldest human settlement at the mouth of the </a:t>
            </a:r>
            <a:r>
              <a:rPr lang="en-US" sz="1800" dirty="0" err="1"/>
              <a:t>Bouregreg</a:t>
            </a:r>
            <a:r>
              <a:rPr lang="en-US" sz="1800" dirty="0"/>
              <a:t> river, which dates back to 700 BC and today this emblematic site receives a large part of national and international tourists,...;</a:t>
            </a:r>
            <a:endParaRPr lang="fr-FR" sz="1800" dirty="0"/>
          </a:p>
          <a:p>
            <a:pPr algn="just">
              <a:buFont typeface="Wingdings" panose="05000000000000000000" pitchFamily="2" charset="2"/>
              <a:buChar char="Ø"/>
            </a:pPr>
            <a:r>
              <a:rPr lang="en-US" sz="1800" dirty="0"/>
              <a:t>The </a:t>
            </a:r>
            <a:r>
              <a:rPr lang="en-US" sz="1800" dirty="0" err="1">
                <a:solidFill>
                  <a:srgbClr val="FF0000"/>
                </a:solidFill>
              </a:rPr>
              <a:t>habous</a:t>
            </a:r>
            <a:r>
              <a:rPr lang="en-US" sz="1800" dirty="0">
                <a:solidFill>
                  <a:srgbClr val="FF0000"/>
                </a:solidFill>
              </a:rPr>
              <a:t> </a:t>
            </a:r>
            <a:r>
              <a:rPr lang="en-US" sz="1800" dirty="0" err="1">
                <a:solidFill>
                  <a:srgbClr val="FF0000"/>
                </a:solidFill>
              </a:rPr>
              <a:t>Diour</a:t>
            </a:r>
            <a:r>
              <a:rPr lang="en-US" sz="1800" dirty="0">
                <a:solidFill>
                  <a:srgbClr val="FF0000"/>
                </a:solidFill>
              </a:rPr>
              <a:t> </a:t>
            </a:r>
            <a:r>
              <a:rPr lang="en-US" sz="1800" dirty="0" err="1">
                <a:solidFill>
                  <a:srgbClr val="FF0000"/>
                </a:solidFill>
              </a:rPr>
              <a:t>Jamaa</a:t>
            </a:r>
            <a:r>
              <a:rPr lang="en-US" sz="1800" dirty="0">
                <a:solidFill>
                  <a:srgbClr val="FF0000"/>
                </a:solidFill>
              </a:rPr>
              <a:t> district</a:t>
            </a:r>
            <a:r>
              <a:rPr lang="en-US" sz="1800" dirty="0"/>
              <a:t> is a totally preserved and enhanced city;</a:t>
            </a:r>
            <a:endParaRPr lang="fr-FR" sz="1800" dirty="0"/>
          </a:p>
          <a:p>
            <a:pPr algn="just">
              <a:buFont typeface="Wingdings" panose="05000000000000000000" pitchFamily="2" charset="2"/>
              <a:buChar char="Ø"/>
            </a:pPr>
            <a:r>
              <a:rPr lang="en-US" sz="1800" dirty="0"/>
              <a:t>The Hassan Mosque and the Mohammed V Mausoleum, ... </a:t>
            </a:r>
            <a:r>
              <a:rPr lang="en-US" sz="1800" dirty="0" err="1"/>
              <a:t>Etc</a:t>
            </a:r>
            <a:r>
              <a:rPr lang="en-US" sz="1800" dirty="0"/>
              <a:t>; </a:t>
            </a:r>
            <a:endParaRPr lang="fr-FR" sz="1800" dirty="0"/>
          </a:p>
          <a:p>
            <a:pPr algn="just">
              <a:buFont typeface="Wingdings" panose="05000000000000000000" pitchFamily="2" charset="2"/>
              <a:buChar char="Ø"/>
            </a:pPr>
            <a:r>
              <a:rPr lang="en-US" sz="1800" dirty="0"/>
              <a:t>The heritage components of the buffer zone have also benefited from several rehabilitation and development actions.</a:t>
            </a:r>
            <a:endParaRPr lang="fr-FR" sz="1800" dirty="0"/>
          </a:p>
        </p:txBody>
      </p:sp>
      <p:sp>
        <p:nvSpPr>
          <p:cNvPr id="6" name="Titre 5"/>
          <p:cNvSpPr>
            <a:spLocks noGrp="1"/>
          </p:cNvSpPr>
          <p:nvPr>
            <p:ph type="title"/>
          </p:nvPr>
        </p:nvSpPr>
        <p:spPr>
          <a:xfrm>
            <a:off x="0" y="0"/>
            <a:ext cx="9143365" cy="443865"/>
          </a:xfrm>
          <a:solidFill>
            <a:srgbClr val="92D050"/>
          </a:solidFill>
        </p:spPr>
        <p:txBody>
          <a:bodyPr>
            <a:normAutofit fontScale="90000"/>
          </a:bodyPr>
          <a:lstStyle/>
          <a:p>
            <a:r>
              <a:rPr lang="fr-FR" altLang="en-US" sz="3110" b="1" dirty="0">
                <a:solidFill>
                  <a:srgbClr val="FF0000"/>
                </a:solidFill>
                <a:effectLst>
                  <a:outerShdw blurRad="38100" dist="25400" dir="5400000" algn="ctr" rotWithShape="0">
                    <a:srgbClr val="6E747A">
                      <a:alpha val="43000"/>
                    </a:srgbClr>
                  </a:outerShdw>
                </a:effectLst>
                <a:sym typeface="+mn-ea"/>
              </a:rPr>
              <a:t>HISTORICAL HERITAGE</a:t>
            </a:r>
            <a:r>
              <a:rPr lang="fr-FR" altLang="en-US" sz="3110" dirty="0">
                <a:sym typeface="+mn-ea"/>
              </a:rPr>
              <a:t> </a:t>
            </a:r>
            <a:endParaRPr lang="fr-FR" altLang="en-US" sz="3110" dirty="0">
              <a:highlight>
                <a:srgbClr val="00FFFF"/>
              </a:highlight>
            </a:endParaRP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158620" y="647065"/>
            <a:ext cx="528450" cy="673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7010400" y="6356350"/>
            <a:ext cx="2133600" cy="365125"/>
          </a:xfrm>
        </p:spPr>
        <p:txBody>
          <a:bodyPr/>
          <a:lstStyle/>
          <a:p>
            <a:fld id="{CBFE4EFA-DA6D-1742-AB6A-D346EF1BD665}" type="slidenum">
              <a:rPr lang="fr-FR" smtClean="0"/>
              <a:t>16</a:t>
            </a:fld>
            <a:endParaRPr lang="fr-FR"/>
          </a:p>
        </p:txBody>
      </p:sp>
      <p:pic>
        <p:nvPicPr>
          <p:cNvPr id="94214" name="Picture 6" descr="Résultat de recherche d'images pour &quot;images sur rabat ancienne medina&qu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680" y="2287718"/>
            <a:ext cx="2639133" cy="2447154"/>
          </a:xfrm>
          <a:prstGeom prst="rect">
            <a:avLst/>
          </a:prstGeom>
          <a:ln>
            <a:noFill/>
          </a:ln>
          <a:effectLst>
            <a:softEdge rad="112500"/>
          </a:effectLst>
        </p:spPr>
      </p:pic>
      <p:pic>
        <p:nvPicPr>
          <p:cNvPr id="94216" name="Picture 8" descr="Résultat de recherche d'images pour &quot;images sur rabat ancienne medina&quot;"/>
          <p:cNvPicPr>
            <a:picLocks noGrp="1" noChangeAspect="1" noChangeArrowheads="1"/>
          </p:cNvPicPr>
          <p:nvPr>
            <p:ph idx="1"/>
          </p:nvPr>
        </p:nvPicPr>
        <p:blipFill>
          <a:blip r:embed="rId3"/>
          <a:srcRect/>
          <a:stretch>
            <a:fillRect/>
          </a:stretch>
        </p:blipFill>
        <p:spPr bwMode="auto">
          <a:xfrm>
            <a:off x="-197680" y="4523555"/>
            <a:ext cx="2714625" cy="2421890"/>
          </a:xfrm>
          <a:prstGeom prst="rect">
            <a:avLst/>
          </a:prstGeom>
          <a:ln>
            <a:noFill/>
          </a:ln>
          <a:effectLst>
            <a:softEdge rad="112500"/>
          </a:effectLst>
        </p:spPr>
      </p:pic>
      <p:pic>
        <p:nvPicPr>
          <p:cNvPr id="10" name="Picture 4" descr="Résultat de recherche d'images pour &quot;photo de rabat 2014&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87957" y="-71119"/>
            <a:ext cx="3476515" cy="2464710"/>
          </a:xfrm>
          <a:prstGeom prst="rect">
            <a:avLst/>
          </a:prstGeom>
          <a:ln>
            <a:noFill/>
          </a:ln>
          <a:effectLst>
            <a:softEdge rad="112500"/>
          </a:effectLst>
        </p:spPr>
      </p:pic>
      <p:pic>
        <p:nvPicPr>
          <p:cNvPr id="14" name="Image 13" descr="C:\Users\mohammed\Pictures\rabat-ville-c-amine-fassi.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2230590" y="2140017"/>
            <a:ext cx="3789551" cy="2586990"/>
          </a:xfrm>
          <a:prstGeom prst="rect">
            <a:avLst/>
          </a:prstGeom>
          <a:ln>
            <a:noFill/>
          </a:ln>
          <a:effectLst>
            <a:softEdge rad="112500"/>
          </a:effectLst>
        </p:spPr>
      </p:pic>
      <p:pic>
        <p:nvPicPr>
          <p:cNvPr id="11" name="Google Shape;537;p2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7680" y="-142466"/>
            <a:ext cx="2542046" cy="2540644"/>
          </a:xfrm>
          <a:prstGeom prst="rect">
            <a:avLst/>
          </a:prstGeom>
          <a:ln>
            <a:noFill/>
          </a:ln>
          <a:effectLst>
            <a:softEdge rad="112500"/>
          </a:effectLst>
        </p:spPr>
      </p:pic>
      <p:pic>
        <p:nvPicPr>
          <p:cNvPr id="5" name="Imag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4049" y="2144907"/>
            <a:ext cx="3364268" cy="2405758"/>
          </a:xfrm>
          <a:prstGeom prst="rect">
            <a:avLst/>
          </a:prstGeom>
          <a:ln>
            <a:noFill/>
          </a:ln>
          <a:effectLst>
            <a:softEdge rad="112500"/>
          </a:effectLst>
        </p:spPr>
      </p:pic>
      <p:pic>
        <p:nvPicPr>
          <p:cNvPr id="6" name="Imag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97684" y="4464259"/>
            <a:ext cx="3356043" cy="2393741"/>
          </a:xfrm>
          <a:prstGeom prst="rect">
            <a:avLst/>
          </a:prstGeom>
          <a:ln>
            <a:noFill/>
          </a:ln>
          <a:effectLst>
            <a:softEdge rad="112500"/>
          </a:effectLst>
        </p:spPr>
      </p:pic>
      <p:pic>
        <p:nvPicPr>
          <p:cNvPr id="7" name="Image 6"/>
          <p:cNvPicPr>
            <a:picLocks noChangeAspect="1"/>
          </p:cNvPicPr>
          <p:nvPr/>
        </p:nvPicPr>
        <p:blipFill>
          <a:blip r:embed="rId9"/>
          <a:stretch>
            <a:fillRect/>
          </a:stretch>
        </p:blipFill>
        <p:spPr>
          <a:xfrm>
            <a:off x="2189990" y="-71119"/>
            <a:ext cx="3714059" cy="2469297"/>
          </a:xfrm>
          <a:prstGeom prst="rect">
            <a:avLst/>
          </a:prstGeom>
          <a:ln>
            <a:noFill/>
          </a:ln>
          <a:effectLst>
            <a:softEdge rad="112500"/>
          </a:effectLst>
        </p:spPr>
      </p:pic>
      <p:sp>
        <p:nvSpPr>
          <p:cNvPr id="15" name="Rectangle 14"/>
          <p:cNvSpPr/>
          <p:nvPr/>
        </p:nvSpPr>
        <p:spPr>
          <a:xfrm>
            <a:off x="2441454" y="5078034"/>
            <a:ext cx="3462596" cy="802640"/>
          </a:xfrm>
          <a:prstGeom prst="rect">
            <a:avLst/>
          </a:prstGeom>
        </p:spPr>
        <p:txBody>
          <a:bodyPr wrap="none">
            <a:noAutofit/>
          </a:bodyPr>
          <a:lstStyle/>
          <a:p>
            <a:pPr algn="ctr"/>
            <a:r>
              <a:rPr lang="fr-FR" sz="3200" b="1" dirty="0"/>
              <a:t> </a:t>
            </a:r>
            <a:r>
              <a:rPr lang="fr-FR" sz="2400" b="1" dirty="0">
                <a:solidFill>
                  <a:srgbClr val="FF0000"/>
                </a:solidFill>
              </a:rPr>
              <a:t>HISTORICAL HERITAGE</a:t>
            </a:r>
          </a:p>
          <a:p>
            <a:pPr algn="ctr"/>
            <a:endParaRPr lang="fr-FR" sz="3200" b="1" dirty="0">
              <a:solidFill>
                <a:srgbClr val="FF0000"/>
              </a:solidFill>
            </a:endParaRPr>
          </a:p>
          <a:p>
            <a:pPr algn="ctr"/>
            <a:endParaRPr lang="fr-FR" sz="3200" b="1" dirty="0">
              <a:solidFill>
                <a:srgbClr val="FF0000"/>
              </a:solidFill>
              <a:latin typeface="Majalla UI" panose="02000000000000000000" pitchFamily="2" charset="-78"/>
              <a:ea typeface="Calibri" panose="020F0502020204030204" charset="0"/>
              <a:cs typeface="GE SS Text Bold" panose="020A05030201020202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randombar(horizontal)">
                                      <p:cBhvr>
                                        <p:cTn id="7" dur="500"/>
                                        <p:tgtEl>
                                          <p:spTgt spid="942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4216"/>
                                        </p:tgtEl>
                                        <p:attrNameLst>
                                          <p:attrName>style.visibility</p:attrName>
                                        </p:attrNameLst>
                                      </p:cBhvr>
                                      <p:to>
                                        <p:strVal val="visible"/>
                                      </p:to>
                                    </p:set>
                                    <p:animEffect transition="in" filter="randombar(horizontal)">
                                      <p:cBhvr>
                                        <p:cTn id="11" dur="500"/>
                                        <p:tgtEl>
                                          <p:spTgt spid="94216"/>
                                        </p:tgtEl>
                                      </p:cBhvr>
                                    </p:animEffect>
                                  </p:childTnLst>
                                </p:cTn>
                              </p:par>
                              <p:par>
                                <p:cTn id="12" presetID="6" presetClass="entr" presetSubtype="3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out)">
                                      <p:cBhvr>
                                        <p:cTn id="1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332" y="946627"/>
            <a:ext cx="9031337" cy="4964747"/>
            <a:chOff x="0" y="0"/>
            <a:chExt cx="24083566" cy="1323932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61172" cy="1323932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50525" y="0"/>
              <a:ext cx="7733041" cy="13239325"/>
            </a:xfrm>
            <a:prstGeom prst="rect">
              <a:avLst/>
            </a:prstGeom>
          </p:spPr>
        </p:pic>
      </p:grpSp>
      <p:pic>
        <p:nvPicPr>
          <p:cNvPr id="5" name="Picture 5"/>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5528332" y="1740058"/>
            <a:ext cx="3279766" cy="3874955"/>
          </a:xfrm>
          <a:prstGeom prst="rect">
            <a:avLst/>
          </a:prstGeom>
        </p:spPr>
      </p:pic>
      <p:grpSp>
        <p:nvGrpSpPr>
          <p:cNvPr id="6" name="Group 6"/>
          <p:cNvGrpSpPr/>
          <p:nvPr/>
        </p:nvGrpSpPr>
        <p:grpSpPr>
          <a:xfrm>
            <a:off x="5825882" y="2182361"/>
            <a:ext cx="2599996" cy="3044697"/>
            <a:chOff x="0" y="0"/>
            <a:chExt cx="5618987" cy="8119193"/>
          </a:xfrm>
        </p:grpSpPr>
        <p:pic>
          <p:nvPicPr>
            <p:cNvPr id="7" name="Picture 7"/>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5618987" cy="8119193"/>
            </a:xfrm>
            <a:prstGeom prst="rect">
              <a:avLst/>
            </a:prstGeom>
          </p:spPr>
        </p:pic>
      </p:grpSp>
      <p:sp>
        <p:nvSpPr>
          <p:cNvPr id="8" name="TextBox 8"/>
          <p:cNvSpPr txBox="1"/>
          <p:nvPr/>
        </p:nvSpPr>
        <p:spPr>
          <a:xfrm>
            <a:off x="720090" y="2258640"/>
            <a:ext cx="4184650" cy="2800767"/>
          </a:xfrm>
          <a:prstGeom prst="rect">
            <a:avLst/>
          </a:prstGeom>
        </p:spPr>
        <p:txBody>
          <a:bodyPr wrap="square" lIns="0" tIns="0" rIns="0" bIns="0" rtlCol="0" anchor="t">
            <a:spAutoFit/>
          </a:bodyPr>
          <a:lstStyle/>
          <a:p>
            <a:pPr algn="just">
              <a:lnSpc>
                <a:spcPct val="200000"/>
              </a:lnSpc>
            </a:pPr>
            <a:r>
              <a:rPr lang="en-US" sz="1300" b="1" u="sng" dirty="0">
                <a:latin typeface="Quattrocento Bold" panose="02020802030000000404"/>
              </a:rPr>
              <a:t>His majesty the king </a:t>
            </a:r>
            <a:r>
              <a:rPr lang="en-US" sz="1300" b="1" u="sng" dirty="0" err="1">
                <a:latin typeface="Quattrocento Bold" panose="02020802030000000404"/>
              </a:rPr>
              <a:t>mohammed</a:t>
            </a:r>
            <a:r>
              <a:rPr lang="en-US" sz="1300" b="1" u="sng" dirty="0">
                <a:latin typeface="Quattrocento Bold" panose="02020802030000000404"/>
              </a:rPr>
              <a:t> vi may god assist him</a:t>
            </a:r>
            <a:r>
              <a:rPr lang="en-US" sz="1300" b="1" dirty="0">
                <a:solidFill>
                  <a:srgbClr val="222222"/>
                </a:solidFill>
                <a:latin typeface="Quattrocento Bold" panose="02020802030000000404"/>
              </a:rPr>
              <a:t>, launched TWO DEVELOPMENT PROGRAMS THAT SHAPED THE CITY OF RABAT, the BOUREGREG VALLEY DEVELOPMENT PROGRAM (2006) AND THE RABAT CITY OF LIGHT, MOROCCAN CAPITAL OF CULTURE PROJECT (2014).</a:t>
            </a:r>
          </a:p>
        </p:txBody>
      </p:sp>
      <p:sp>
        <p:nvSpPr>
          <p:cNvPr id="11" name="TextBox 11"/>
          <p:cNvSpPr txBox="1"/>
          <p:nvPr/>
        </p:nvSpPr>
        <p:spPr>
          <a:xfrm>
            <a:off x="52705" y="1174115"/>
            <a:ext cx="9010650" cy="338455"/>
          </a:xfrm>
          <a:prstGeom prst="rect">
            <a:avLst/>
          </a:prstGeom>
        </p:spPr>
        <p:txBody>
          <a:bodyPr wrap="square" lIns="0" tIns="0" rIns="0" bIns="0" rtlCol="0" anchor="t">
            <a:spAutoFit/>
          </a:bodyPr>
          <a:lstStyle/>
          <a:p>
            <a:pPr marL="0" lvl="0" indent="0" algn="ctr">
              <a:lnSpc>
                <a:spcPct val="100000"/>
              </a:lnSpc>
              <a:spcBef>
                <a:spcPct val="0"/>
              </a:spcBef>
            </a:pPr>
            <a:r>
              <a:rPr lang="en-US" sz="2200" dirty="0">
                <a:solidFill>
                  <a:srgbClr val="741A1F"/>
                </a:solidFill>
                <a:latin typeface="Aharoni" panose="02010803020104030203" pitchFamily="2" charset="-79"/>
                <a:cs typeface="Aharoni" panose="02010803020104030203" pitchFamily="2" charset="-79"/>
              </a:rPr>
              <a:t> « Rabat City of Light, Moroccan Capital of Culture</a:t>
            </a:r>
            <a:r>
              <a:rPr lang="en-US" sz="2200" b="1" dirty="0">
                <a:solidFill>
                  <a:srgbClr val="741A1F"/>
                </a:solidFill>
                <a:latin typeface="Aharoni" panose="02010803020104030203" pitchFamily="2" charset="-79"/>
                <a:cs typeface="Aharoni" panose="02010803020104030203" pitchFamily="2" charset="-79"/>
              </a:rPr>
              <a:t>» </a:t>
            </a:r>
          </a:p>
        </p:txBody>
      </p:sp>
      <p:sp>
        <p:nvSpPr>
          <p:cNvPr id="15" name="Espace réservé du pied de page 14"/>
          <p:cNvSpPr>
            <a:spLocks noGrp="1"/>
          </p:cNvSpPr>
          <p:nvPr>
            <p:ph type="ftr" sz="quarter" idx="11"/>
          </p:nvPr>
        </p:nvSpPr>
        <p:spPr>
          <a:xfrm>
            <a:off x="3429434" y="5728811"/>
            <a:ext cx="1447800" cy="182563"/>
          </a:xfrm>
        </p:spPr>
        <p:txBody>
          <a:bodyPr/>
          <a:lstStyle/>
          <a:p>
            <a:r>
              <a:rPr lang="en-US" sz="600" dirty="0"/>
              <a:t>4</a:t>
            </a:r>
          </a:p>
        </p:txBody>
      </p:sp>
      <p:sp>
        <p:nvSpPr>
          <p:cNvPr id="12"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dirty="0">
                <a:solidFill>
                  <a:srgbClr val="FF0000"/>
                </a:solidFill>
                <a:effectLst>
                  <a:outerShdw blurRad="38100" dist="25400" dir="5400000" algn="ctr" rotWithShape="0">
                    <a:srgbClr val="6E747A">
                      <a:alpha val="43000"/>
                    </a:srgbClr>
                  </a:outerShdw>
                </a:effectLst>
                <a:sym typeface="+mn-ea"/>
              </a:rPr>
              <a:t> </a:t>
            </a:r>
            <a:r>
              <a:rPr lang="fr-FR" altLang="en-US" sz="9600" b="1" dirty="0">
                <a:solidFill>
                  <a:srgbClr val="FF0000"/>
                </a:solidFill>
                <a:effectLst>
                  <a:outerShdw blurRad="38100" dist="25400" dir="5400000" algn="ctr" rotWithShape="0">
                    <a:srgbClr val="6E747A">
                      <a:alpha val="43000"/>
                    </a:srgbClr>
                  </a:outerShdw>
                </a:effectLst>
                <a:sym typeface="+mn-ea"/>
              </a:rPr>
              <a:t>RABAT CAPITAL OF CULTURE</a:t>
            </a:r>
          </a:p>
          <a:p>
            <a:br>
              <a:rPr lang="fr-FR" altLang="en-US" sz="8000" dirty="0">
                <a:highlight>
                  <a:srgbClr val="00FFFF"/>
                </a:highlight>
              </a:rPr>
            </a:br>
            <a:r>
              <a:rPr lang="fr-FR" altLang="en-US" sz="3110" dirty="0">
                <a:sym typeface="+mn-ea"/>
              </a:rPr>
              <a:t> </a:t>
            </a:r>
            <a:endParaRPr lang="fr-FR" altLang="en-US" sz="3110" dirty="0">
              <a:highlight>
                <a:srgbClr val="00FFFF"/>
              </a:highlight>
            </a:endParaRPr>
          </a:p>
        </p:txBody>
      </p:sp>
      <p:pic>
        <p:nvPicPr>
          <p:cNvPr id="14" name="Espace réservé du contenu 4" descr="6.png"/>
          <p:cNvPicPr>
            <a:picLocks noGrp="1"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1004064"/>
            <a:ext cx="8750638" cy="4810440"/>
            <a:chOff x="0" y="0"/>
            <a:chExt cx="23335035" cy="12827839"/>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724685" cy="12827839"/>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5842341" y="0"/>
              <a:ext cx="7492694" cy="12827839"/>
            </a:xfrm>
            <a:prstGeom prst="rect">
              <a:avLst/>
            </a:prstGeom>
          </p:spPr>
        </p:pic>
      </p:grpSp>
      <p:grpSp>
        <p:nvGrpSpPr>
          <p:cNvPr id="5" name="Group 5"/>
          <p:cNvGrpSpPr/>
          <p:nvPr/>
        </p:nvGrpSpPr>
        <p:grpSpPr>
          <a:xfrm>
            <a:off x="218823" y="1748789"/>
            <a:ext cx="1847156" cy="2459355"/>
            <a:chOff x="0" y="0"/>
            <a:chExt cx="3133810" cy="3288083"/>
          </a:xfrm>
        </p:grpSpPr>
        <p:sp>
          <p:nvSpPr>
            <p:cNvPr id="6" name="Freeform 6"/>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7" name="Group 7"/>
          <p:cNvGrpSpPr/>
          <p:nvPr/>
        </p:nvGrpSpPr>
        <p:grpSpPr>
          <a:xfrm>
            <a:off x="3956732" y="1757045"/>
            <a:ext cx="1621743" cy="2444750"/>
            <a:chOff x="0" y="0"/>
            <a:chExt cx="3133810" cy="3288083"/>
          </a:xfrm>
        </p:grpSpPr>
        <p:sp>
          <p:nvSpPr>
            <p:cNvPr id="8" name="Freeform 8"/>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9" name="Group 9"/>
          <p:cNvGrpSpPr/>
          <p:nvPr/>
        </p:nvGrpSpPr>
        <p:grpSpPr>
          <a:xfrm>
            <a:off x="5649595" y="1734820"/>
            <a:ext cx="1521300" cy="2473325"/>
            <a:chOff x="0" y="0"/>
            <a:chExt cx="3133810" cy="3288083"/>
          </a:xfrm>
        </p:grpSpPr>
        <p:sp>
          <p:nvSpPr>
            <p:cNvPr id="10" name="Freeform 10"/>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11" name="Group 11"/>
          <p:cNvGrpSpPr/>
          <p:nvPr/>
        </p:nvGrpSpPr>
        <p:grpSpPr>
          <a:xfrm>
            <a:off x="2172241" y="1769744"/>
            <a:ext cx="1716897" cy="2425065"/>
            <a:chOff x="0" y="0"/>
            <a:chExt cx="3133810" cy="3288083"/>
          </a:xfrm>
        </p:grpSpPr>
        <p:sp>
          <p:nvSpPr>
            <p:cNvPr id="12" name="Freeform 12"/>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sp>
        <p:nvSpPr>
          <p:cNvPr id="14" name="TextBox 14"/>
          <p:cNvSpPr txBox="1"/>
          <p:nvPr/>
        </p:nvSpPr>
        <p:spPr>
          <a:xfrm>
            <a:off x="361781" y="1896110"/>
            <a:ext cx="1674642" cy="2109488"/>
          </a:xfrm>
          <a:prstGeom prst="rect">
            <a:avLst/>
          </a:prstGeom>
        </p:spPr>
        <p:txBody>
          <a:bodyPr wrap="square" lIns="0" tIns="0" rIns="0" bIns="0" rtlCol="0" anchor="t">
            <a:spAutoFit/>
            <a:scene3d>
              <a:camera prst="orthographicFront"/>
              <a:lightRig rig="threePt" dir="t"/>
            </a:scene3d>
          </a:bodyPr>
          <a:lstStyle/>
          <a:p>
            <a:pPr lvl="0" algn="ctr">
              <a:lnSpc>
                <a:spcPts val="3440"/>
              </a:lnSpc>
              <a:spcBef>
                <a:spcPct val="0"/>
              </a:spcBef>
            </a:pPr>
            <a:r>
              <a:rPr lang="en-US" sz="1325" spc="-79" dirty="0">
                <a:ln/>
                <a:effectLst>
                  <a:outerShdw blurRad="38100" dist="19050" dir="2700000" algn="tl" rotWithShape="0">
                    <a:schemeClr val="dk1">
                      <a:alpha val="40000"/>
                    </a:schemeClr>
                  </a:outerShdw>
                </a:effectLst>
                <a:latin typeface="Quattrocento Bold" panose="02020802030000000404"/>
              </a:rPr>
              <a:t>Enhancement of cultural and civilizational heritage</a:t>
            </a:r>
          </a:p>
          <a:p>
            <a:pPr lvl="0" algn="ctr">
              <a:lnSpc>
                <a:spcPts val="3440"/>
              </a:lnSpc>
              <a:spcBef>
                <a:spcPct val="0"/>
              </a:spcBef>
            </a:pPr>
            <a:endParaRPr lang="en-US" sz="1325" spc="-79" dirty="0" err="1">
              <a:ln/>
              <a:effectLst>
                <a:outerShdw blurRad="38100" dist="19050" dir="2700000" algn="tl" rotWithShape="0">
                  <a:schemeClr val="dk1">
                    <a:alpha val="40000"/>
                  </a:schemeClr>
                </a:outerShdw>
              </a:effectLst>
              <a:latin typeface="Quattrocento Bold" panose="02020802030000000404"/>
            </a:endParaRPr>
          </a:p>
        </p:txBody>
      </p:sp>
      <p:sp>
        <p:nvSpPr>
          <p:cNvPr id="15" name="TextBox 15"/>
          <p:cNvSpPr txBox="1"/>
          <p:nvPr/>
        </p:nvSpPr>
        <p:spPr>
          <a:xfrm>
            <a:off x="2247234" y="1905000"/>
            <a:ext cx="1553845" cy="1529201"/>
          </a:xfrm>
          <a:prstGeom prst="rect">
            <a:avLst/>
          </a:prstGeom>
        </p:spPr>
        <p:txBody>
          <a:bodyPr wrap="square" lIns="0" tIns="0" rIns="0" bIns="0" rtlCol="0" anchor="t">
            <a:spAutoFit/>
          </a:bodyPr>
          <a:lstStyle/>
          <a:p>
            <a:pPr lvl="0" algn="ctr">
              <a:lnSpc>
                <a:spcPts val="3140"/>
              </a:lnSpc>
            </a:pPr>
            <a:r>
              <a:rPr lang="en-US" sz="1325" spc="-79" dirty="0">
                <a:effectLst>
                  <a:outerShdw blurRad="38100" dist="19050" dir="2700000" algn="tl" rotWithShape="0">
                    <a:schemeClr val="dk1">
                      <a:alpha val="40000"/>
                    </a:schemeClr>
                  </a:outerShdw>
                </a:effectLst>
                <a:latin typeface="Quattrocento Bold" panose="02020802030000000404"/>
              </a:rPr>
              <a:t>Preservation of green spaces and the environment</a:t>
            </a:r>
          </a:p>
          <a:p>
            <a:pPr lvl="0" algn="ctr">
              <a:lnSpc>
                <a:spcPts val="3140"/>
              </a:lnSpc>
            </a:pPr>
            <a:endParaRPr lang="en-US" sz="1325" spc="-79" dirty="0" err="1">
              <a:effectLst>
                <a:outerShdw blurRad="38100" dist="19050" dir="2700000" algn="tl" rotWithShape="0">
                  <a:schemeClr val="dk1">
                    <a:alpha val="40000"/>
                  </a:schemeClr>
                </a:outerShdw>
              </a:effectLst>
              <a:latin typeface="Quattrocento Bold" panose="02020802030000000404"/>
            </a:endParaRPr>
          </a:p>
        </p:txBody>
      </p:sp>
      <p:sp>
        <p:nvSpPr>
          <p:cNvPr id="16" name="TextBox 16"/>
          <p:cNvSpPr txBox="1"/>
          <p:nvPr/>
        </p:nvSpPr>
        <p:spPr>
          <a:xfrm>
            <a:off x="4016755" y="1781810"/>
            <a:ext cx="1561720" cy="1926746"/>
          </a:xfrm>
          <a:prstGeom prst="rect">
            <a:avLst/>
          </a:prstGeom>
        </p:spPr>
        <p:txBody>
          <a:bodyPr wrap="square" lIns="0" tIns="0" rIns="0" bIns="0" rtlCol="0" anchor="t">
            <a:spAutoFit/>
          </a:bodyPr>
          <a:lstStyle/>
          <a:p>
            <a:pPr lvl="0" algn="ctr">
              <a:lnSpc>
                <a:spcPts val="3140"/>
              </a:lnSpc>
              <a:spcBef>
                <a:spcPct val="0"/>
              </a:spcBef>
            </a:pPr>
            <a:r>
              <a:rPr lang="en-US" sz="1325" spc="-79" dirty="0">
                <a:effectLst>
                  <a:outerShdw blurRad="38100" dist="19050" dir="2700000" algn="tl" rotWithShape="0">
                    <a:schemeClr val="dk1">
                      <a:alpha val="40000"/>
                    </a:schemeClr>
                  </a:outerShdw>
                </a:effectLst>
                <a:latin typeface="Quattrocento Bold" panose="02020802030000000404"/>
              </a:rPr>
              <a:t>Improving access to local social services and facilities</a:t>
            </a:r>
          </a:p>
          <a:p>
            <a:pPr lvl="0" algn="ctr">
              <a:lnSpc>
                <a:spcPts val="3140"/>
              </a:lnSpc>
              <a:spcBef>
                <a:spcPct val="0"/>
              </a:spcBef>
            </a:pPr>
            <a:endParaRPr lang="en-US" sz="1325" spc="-79" dirty="0" err="1">
              <a:effectLst>
                <a:outerShdw blurRad="38100" dist="19050" dir="2700000" algn="tl" rotWithShape="0">
                  <a:schemeClr val="dk1">
                    <a:alpha val="40000"/>
                  </a:schemeClr>
                </a:outerShdw>
              </a:effectLst>
              <a:latin typeface="Quattrocento Bold" panose="02020802030000000404"/>
            </a:endParaRPr>
          </a:p>
        </p:txBody>
      </p:sp>
      <p:sp>
        <p:nvSpPr>
          <p:cNvPr id="17" name="TextBox 17"/>
          <p:cNvSpPr txBox="1"/>
          <p:nvPr/>
        </p:nvSpPr>
        <p:spPr>
          <a:xfrm>
            <a:off x="1324947" y="1174115"/>
            <a:ext cx="6416295" cy="847604"/>
          </a:xfrm>
          <a:prstGeom prst="rect">
            <a:avLst/>
          </a:prstGeom>
        </p:spPr>
        <p:txBody>
          <a:bodyPr wrap="square" lIns="0" tIns="0" rIns="0" bIns="0" rtlCol="0" anchor="t">
            <a:spAutoFit/>
          </a:bodyPr>
          <a:lstStyle/>
          <a:p>
            <a:pPr lvl="0" algn="ctr">
              <a:lnSpc>
                <a:spcPts val="3615"/>
              </a:lnSpc>
              <a:spcBef>
                <a:spcPct val="0"/>
              </a:spcBef>
            </a:pPr>
            <a:r>
              <a:rPr lang="en-US" sz="1390" b="1" spc="-83" dirty="0">
                <a:solidFill>
                  <a:srgbClr val="FF0000"/>
                </a:solidFill>
                <a:latin typeface="Quattrocento Bold" panose="02020802030000000404"/>
              </a:rPr>
              <a:t> This project is structured around seven main AREAS, namely </a:t>
            </a:r>
          </a:p>
          <a:p>
            <a:pPr lvl="0" algn="ctr">
              <a:lnSpc>
                <a:spcPts val="3615"/>
              </a:lnSpc>
              <a:spcBef>
                <a:spcPct val="0"/>
              </a:spcBef>
            </a:pPr>
            <a:endParaRPr lang="en-US" sz="1390" b="1" spc="-83" dirty="0">
              <a:solidFill>
                <a:srgbClr val="FF0000"/>
              </a:solidFill>
              <a:latin typeface="Quattrocento Bold" panose="02020802030000000404"/>
            </a:endParaRPr>
          </a:p>
        </p:txBody>
      </p:sp>
      <p:grpSp>
        <p:nvGrpSpPr>
          <p:cNvPr id="19" name="Group 19"/>
          <p:cNvGrpSpPr/>
          <p:nvPr/>
        </p:nvGrpSpPr>
        <p:grpSpPr>
          <a:xfrm>
            <a:off x="7251303" y="1722119"/>
            <a:ext cx="1596063" cy="2479675"/>
            <a:chOff x="0" y="0"/>
            <a:chExt cx="3133810" cy="3288083"/>
          </a:xfrm>
        </p:grpSpPr>
        <p:sp>
          <p:nvSpPr>
            <p:cNvPr id="20" name="Freeform 20"/>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sp>
        <p:nvSpPr>
          <p:cNvPr id="21" name="TextBox 21"/>
          <p:cNvSpPr txBox="1"/>
          <p:nvPr/>
        </p:nvSpPr>
        <p:spPr>
          <a:xfrm>
            <a:off x="7262175" y="1746341"/>
            <a:ext cx="1468816" cy="2321020"/>
          </a:xfrm>
          <a:prstGeom prst="rect">
            <a:avLst/>
          </a:prstGeom>
        </p:spPr>
        <p:txBody>
          <a:bodyPr wrap="square" lIns="0" tIns="0" rIns="0" bIns="0" rtlCol="0" anchor="t">
            <a:spAutoFit/>
          </a:bodyPr>
          <a:lstStyle/>
          <a:p>
            <a:pPr lvl="0" algn="ctr">
              <a:lnSpc>
                <a:spcPts val="3140"/>
              </a:lnSpc>
              <a:spcBef>
                <a:spcPct val="0"/>
              </a:spcBef>
            </a:pPr>
            <a:r>
              <a:rPr lang="en-US" sz="1210" spc="-72" dirty="0">
                <a:ln/>
                <a:effectLst>
                  <a:outerShdw blurRad="38100" dist="19050" dir="2700000" algn="tl" rotWithShape="0">
                    <a:schemeClr val="dk1">
                      <a:alpha val="40000"/>
                    </a:schemeClr>
                  </a:outerShdw>
                </a:effectLst>
                <a:latin typeface="Quattrocento Bold" panose="02020802030000000404"/>
              </a:rPr>
              <a:t>consolidation </a:t>
            </a:r>
          </a:p>
          <a:p>
            <a:pPr lvl="0" algn="ctr">
              <a:lnSpc>
                <a:spcPts val="3140"/>
              </a:lnSpc>
              <a:spcBef>
                <a:spcPct val="0"/>
              </a:spcBef>
            </a:pPr>
            <a:r>
              <a:rPr lang="en-US" sz="1210" spc="-72" dirty="0">
                <a:ln/>
                <a:effectLst>
                  <a:outerShdw blurRad="38100" dist="19050" dir="2700000" algn="tl" rotWithShape="0">
                    <a:schemeClr val="dk1">
                      <a:alpha val="40000"/>
                    </a:schemeClr>
                  </a:outerShdw>
                </a:effectLst>
                <a:latin typeface="Quattrocento Bold" panose="02020802030000000404"/>
              </a:rPr>
              <a:t>and the modernization of transport equipment </a:t>
            </a:r>
          </a:p>
          <a:p>
            <a:pPr lvl="0" algn="ctr">
              <a:lnSpc>
                <a:spcPts val="3140"/>
              </a:lnSpc>
              <a:spcBef>
                <a:spcPct val="0"/>
              </a:spcBef>
            </a:pPr>
            <a:endParaRPr lang="en-US" sz="1210" spc="-72" dirty="0">
              <a:ln/>
              <a:effectLst>
                <a:outerShdw blurRad="38100" dist="19050" dir="2700000" algn="tl" rotWithShape="0">
                  <a:schemeClr val="dk1">
                    <a:alpha val="40000"/>
                  </a:schemeClr>
                </a:outerShdw>
              </a:effectLst>
              <a:latin typeface="Quattrocento Bold" panose="02020802030000000404"/>
            </a:endParaRPr>
          </a:p>
        </p:txBody>
      </p:sp>
      <p:grpSp>
        <p:nvGrpSpPr>
          <p:cNvPr id="22" name="Group 22"/>
          <p:cNvGrpSpPr/>
          <p:nvPr/>
        </p:nvGrpSpPr>
        <p:grpSpPr>
          <a:xfrm>
            <a:off x="768350" y="4573478"/>
            <a:ext cx="3664585" cy="1140460"/>
            <a:chOff x="0" y="0"/>
            <a:chExt cx="3133810" cy="2309087"/>
          </a:xfrm>
        </p:grpSpPr>
        <p:sp>
          <p:nvSpPr>
            <p:cNvPr id="23" name="Freeform 23"/>
            <p:cNvSpPr/>
            <p:nvPr/>
          </p:nvSpPr>
          <p:spPr>
            <a:xfrm>
              <a:off x="0" y="0"/>
              <a:ext cx="3133810" cy="2309087"/>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sp>
        <p:nvSpPr>
          <p:cNvPr id="24" name="TextBox 24"/>
          <p:cNvSpPr txBox="1"/>
          <p:nvPr/>
        </p:nvSpPr>
        <p:spPr>
          <a:xfrm>
            <a:off x="903830" y="4686294"/>
            <a:ext cx="3461385" cy="1308050"/>
          </a:xfrm>
          <a:prstGeom prst="rect">
            <a:avLst/>
          </a:prstGeom>
        </p:spPr>
        <p:txBody>
          <a:bodyPr wrap="square" lIns="0" tIns="0" rIns="0" bIns="0" rtlCol="0" anchor="t">
            <a:spAutoFit/>
          </a:bodyPr>
          <a:lstStyle/>
          <a:p>
            <a:pPr lvl="0" algn="ctr">
              <a:lnSpc>
                <a:spcPts val="3440"/>
              </a:lnSpc>
              <a:spcBef>
                <a:spcPct val="0"/>
              </a:spcBef>
            </a:pPr>
            <a:r>
              <a:rPr lang="en-US" sz="1325" spc="-79" dirty="0">
                <a:ln/>
                <a:effectLst>
                  <a:outerShdw blurRad="38100" dist="19050" dir="2700000" algn="tl" rotWithShape="0">
                    <a:schemeClr val="dk1">
                      <a:alpha val="40000"/>
                    </a:schemeClr>
                  </a:outerShdw>
                </a:effectLst>
                <a:latin typeface="Quattrocento Bold" panose="02020802030000000404"/>
              </a:rPr>
              <a:t>Requalification of the urban landscape</a:t>
            </a:r>
          </a:p>
          <a:p>
            <a:pPr lvl="0" algn="ctr">
              <a:lnSpc>
                <a:spcPts val="3440"/>
              </a:lnSpc>
              <a:spcBef>
                <a:spcPct val="0"/>
              </a:spcBef>
            </a:pPr>
            <a:endParaRPr lang="en-US" sz="1325" spc="-79" dirty="0">
              <a:ln/>
              <a:effectLst>
                <a:outerShdw blurRad="38100" dist="19050" dir="2700000" algn="tl" rotWithShape="0">
                  <a:schemeClr val="dk1">
                    <a:alpha val="40000"/>
                  </a:schemeClr>
                </a:outerShdw>
              </a:effectLst>
              <a:latin typeface="Quattrocento Bold" panose="02020802030000000404"/>
            </a:endParaRPr>
          </a:p>
        </p:txBody>
      </p:sp>
      <p:sp>
        <p:nvSpPr>
          <p:cNvPr id="25" name="TextBox 25"/>
          <p:cNvSpPr txBox="1"/>
          <p:nvPr/>
        </p:nvSpPr>
        <p:spPr>
          <a:xfrm>
            <a:off x="5633085" y="1744345"/>
            <a:ext cx="1434465" cy="1966595"/>
          </a:xfrm>
          <a:prstGeom prst="rect">
            <a:avLst/>
          </a:prstGeom>
        </p:spPr>
        <p:txBody>
          <a:bodyPr lIns="0" tIns="0" rIns="0" bIns="0" rtlCol="0" anchor="t">
            <a:noAutofit/>
          </a:bodyPr>
          <a:lstStyle/>
          <a:p>
            <a:pPr lvl="0" algn="ctr">
              <a:lnSpc>
                <a:spcPts val="3140"/>
              </a:lnSpc>
            </a:pPr>
            <a:r>
              <a:rPr lang="en-US" sz="1325" spc="-79" dirty="0">
                <a:effectLst>
                  <a:outerShdw blurRad="38100" dist="19050" dir="2700000" algn="tl" rotWithShape="0">
                    <a:schemeClr val="dk1">
                      <a:alpha val="40000"/>
                    </a:schemeClr>
                  </a:outerShdw>
                </a:effectLst>
                <a:latin typeface="Quattrocento Bold" panose="02020802030000000404"/>
              </a:rPr>
              <a:t>Strengthening governance</a:t>
            </a:r>
          </a:p>
          <a:p>
            <a:pPr lvl="0" algn="ctr">
              <a:lnSpc>
                <a:spcPts val="3140"/>
              </a:lnSpc>
            </a:pPr>
            <a:endParaRPr lang="en-US" sz="1325" spc="-79" dirty="0" err="1">
              <a:effectLst>
                <a:outerShdw blurRad="38100" dist="19050" dir="2700000" algn="tl" rotWithShape="0">
                  <a:schemeClr val="dk1">
                    <a:alpha val="40000"/>
                  </a:schemeClr>
                </a:outerShdw>
              </a:effectLst>
              <a:latin typeface="Quattrocento Bold" panose="02020802030000000404"/>
            </a:endParaRPr>
          </a:p>
        </p:txBody>
      </p:sp>
      <p:grpSp>
        <p:nvGrpSpPr>
          <p:cNvPr id="26" name="Group 26"/>
          <p:cNvGrpSpPr/>
          <p:nvPr/>
        </p:nvGrpSpPr>
        <p:grpSpPr>
          <a:xfrm>
            <a:off x="4824967" y="4550837"/>
            <a:ext cx="3332480" cy="1132840"/>
            <a:chOff x="0" y="0"/>
            <a:chExt cx="3133810" cy="3288083"/>
          </a:xfrm>
        </p:grpSpPr>
        <p:sp>
          <p:nvSpPr>
            <p:cNvPr id="27" name="Freeform 2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sp>
        <p:nvSpPr>
          <p:cNvPr id="28" name="TextBox 28"/>
          <p:cNvSpPr txBox="1"/>
          <p:nvPr/>
        </p:nvSpPr>
        <p:spPr>
          <a:xfrm>
            <a:off x="4783510" y="4676458"/>
            <a:ext cx="3517900" cy="1128386"/>
          </a:xfrm>
          <a:prstGeom prst="rect">
            <a:avLst/>
          </a:prstGeom>
        </p:spPr>
        <p:txBody>
          <a:bodyPr wrap="square" lIns="0" tIns="0" rIns="0" bIns="0" rtlCol="0" anchor="t">
            <a:spAutoFit/>
          </a:bodyPr>
          <a:lstStyle/>
          <a:p>
            <a:pPr lvl="0" algn="ctr">
              <a:lnSpc>
                <a:spcPts val="3140"/>
              </a:lnSpc>
              <a:spcBef>
                <a:spcPct val="0"/>
              </a:spcBef>
            </a:pPr>
            <a:r>
              <a:rPr lang="en-US" sz="1210" spc="-72" dirty="0">
                <a:ln/>
                <a:effectLst>
                  <a:outerShdw blurRad="38100" dist="19050" dir="2700000" algn="tl" rotWithShape="0">
                    <a:schemeClr val="dk1">
                      <a:alpha val="40000"/>
                    </a:schemeClr>
                  </a:outerShdw>
                </a:effectLst>
                <a:latin typeface="Quattrocento Bold" panose="02020802030000000404"/>
              </a:rPr>
              <a:t>Improving access to local social services and facilities</a:t>
            </a:r>
          </a:p>
          <a:p>
            <a:pPr lvl="0" algn="ctr">
              <a:lnSpc>
                <a:spcPts val="3140"/>
              </a:lnSpc>
              <a:spcBef>
                <a:spcPct val="0"/>
              </a:spcBef>
            </a:pPr>
            <a:endParaRPr lang="en-US" sz="1210" spc="-72" dirty="0" err="1">
              <a:ln/>
              <a:effectLst>
                <a:outerShdw blurRad="38100" dist="19050" dir="2700000" algn="tl" rotWithShape="0">
                  <a:schemeClr val="dk1">
                    <a:alpha val="40000"/>
                  </a:schemeClr>
                </a:outerShdw>
              </a:effectLst>
              <a:latin typeface="Quattrocento Bold" panose="02020802030000000404"/>
            </a:endParaRPr>
          </a:p>
        </p:txBody>
      </p:sp>
      <p:sp>
        <p:nvSpPr>
          <p:cNvPr id="31" name="Espace réservé du pied de page 30"/>
          <p:cNvSpPr>
            <a:spLocks noGrp="1"/>
          </p:cNvSpPr>
          <p:nvPr>
            <p:ph type="ftr" sz="quarter" idx="11"/>
          </p:nvPr>
        </p:nvSpPr>
        <p:spPr>
          <a:xfrm>
            <a:off x="3619500" y="5684838"/>
            <a:ext cx="1447800" cy="182563"/>
          </a:xfrm>
        </p:spPr>
        <p:txBody>
          <a:bodyPr/>
          <a:lstStyle/>
          <a:p>
            <a:r>
              <a:rPr lang="en-US" sz="600" dirty="0"/>
              <a:t>5</a:t>
            </a:r>
          </a:p>
        </p:txBody>
      </p:sp>
      <p:sp>
        <p:nvSpPr>
          <p:cNvPr id="29" name="TextBox 11"/>
          <p:cNvSpPr txBox="1"/>
          <p:nvPr/>
        </p:nvSpPr>
        <p:spPr>
          <a:xfrm>
            <a:off x="1690412" y="536956"/>
            <a:ext cx="6186196" cy="677108"/>
          </a:xfrm>
          <a:prstGeom prst="rect">
            <a:avLst/>
          </a:prstGeom>
        </p:spPr>
        <p:txBody>
          <a:bodyPr wrap="square" lIns="0" tIns="0" rIns="0" bIns="0" rtlCol="0" anchor="t">
            <a:spAutoFit/>
          </a:bodyPr>
          <a:lstStyle/>
          <a:p>
            <a:pPr lvl="0" algn="ctr">
              <a:spcBef>
                <a:spcPct val="0"/>
              </a:spcBef>
            </a:pPr>
            <a:r>
              <a:rPr lang="en-US" sz="2000" b="1" dirty="0">
                <a:solidFill>
                  <a:srgbClr val="741A1F"/>
                </a:solidFill>
                <a:latin typeface="Aharoni" panose="02010803020104030203" pitchFamily="2" charset="-79"/>
                <a:cs typeface="Aharoni" panose="02010803020104030203" pitchFamily="2" charset="-79"/>
              </a:rPr>
              <a:t> </a:t>
            </a:r>
            <a:r>
              <a:rPr lang="en-US" sz="2000" b="1" dirty="0">
                <a:ln/>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 </a:t>
            </a:r>
            <a:r>
              <a:rPr lang="en-US" sz="2000" b="1" dirty="0">
                <a:solidFill>
                  <a:srgbClr val="222222"/>
                </a:solidFill>
                <a:latin typeface="Quattrocento Bold" panose="02020802030000000404"/>
              </a:rPr>
              <a:t>RABAT CITY OF LIGHT, MOROCCAN CAPITAL OF CULTURE </a:t>
            </a:r>
            <a:r>
              <a:rPr lang="en-US" sz="2400" b="1" dirty="0">
                <a:ln/>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a:t>
            </a:r>
            <a:r>
              <a:rPr lang="en-US" sz="2200" b="1" dirty="0">
                <a:solidFill>
                  <a:srgbClr val="741A1F"/>
                </a:solidFill>
                <a:latin typeface="Aharoni" panose="02010803020104030203" pitchFamily="2" charset="-79"/>
                <a:cs typeface="Aharoni" panose="02010803020104030203" pitchFamily="2" charset="-79"/>
              </a:rPr>
              <a:t> </a:t>
            </a:r>
          </a:p>
        </p:txBody>
      </p:sp>
      <p:sp>
        <p:nvSpPr>
          <p:cNvPr id="30"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dirty="0">
                <a:solidFill>
                  <a:srgbClr val="FF0000"/>
                </a:solidFill>
                <a:effectLst>
                  <a:outerShdw blurRad="38100" dist="25400" dir="5400000" algn="ctr" rotWithShape="0">
                    <a:srgbClr val="6E747A">
                      <a:alpha val="43000"/>
                    </a:srgbClr>
                  </a:outerShdw>
                </a:effectLst>
                <a:sym typeface="+mn-ea"/>
              </a:rPr>
              <a:t> INTEGRATED ROYAL PROGRAM</a:t>
            </a:r>
          </a:p>
          <a:p>
            <a:endParaRPr lang="fr-FR" altLang="en-US" sz="8000" b="1" dirty="0">
              <a:solidFill>
                <a:srgbClr val="FF0000"/>
              </a:solidFill>
              <a:effectLst>
                <a:outerShdw blurRad="38100" dist="25400" dir="5400000" algn="ctr" rotWithShape="0">
                  <a:srgbClr val="6E747A">
                    <a:alpha val="43000"/>
                  </a:srgbClr>
                </a:outerShdw>
              </a:effectLst>
              <a:sym typeface="+mn-ea"/>
            </a:endParaRPr>
          </a:p>
          <a:p>
            <a:endParaRPr lang="fr-FR" altLang="en-US" sz="3110" dirty="0">
              <a:highlight>
                <a:srgbClr val="00FFFF"/>
              </a:highlight>
            </a:endParaRPr>
          </a:p>
        </p:txBody>
      </p:sp>
      <p:pic>
        <p:nvPicPr>
          <p:cNvPr id="32" name="Espace réservé du contenu 4" descr="6.png"/>
          <p:cNvPicPr>
            <a:picLocks noGrp="1" noChangeAspect="1"/>
          </p:cNvPicPr>
          <p:nvPr/>
        </p:nvPicPr>
        <p:blipFill>
          <a:blip r:embed="rId6" cstate="email">
            <a:extLst>
              <a:ext uri="{28A0092B-C50C-407E-A947-70E740481C1C}">
                <a14:useLocalDpi xmlns:a14="http://schemas.microsoft.com/office/drawing/2010/main"/>
              </a:ext>
            </a:extLst>
          </a:blip>
          <a:stretch>
            <a:fillRect/>
          </a:stretch>
        </p:blipFill>
        <p:spPr>
          <a:xfrm>
            <a:off x="73533" y="470326"/>
            <a:ext cx="716106" cy="913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315" y="942995"/>
            <a:ext cx="9031337" cy="4964747"/>
            <a:chOff x="0" y="0"/>
            <a:chExt cx="24083566" cy="1323932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61172" cy="1323932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50525" y="0"/>
              <a:ext cx="7733041" cy="13239325"/>
            </a:xfrm>
            <a:prstGeom prst="rect">
              <a:avLst/>
            </a:prstGeom>
          </p:spPr>
        </p:pic>
      </p:grpSp>
      <p:sp>
        <p:nvSpPr>
          <p:cNvPr id="5" name="AutoShape 5"/>
          <p:cNvSpPr/>
          <p:nvPr/>
        </p:nvSpPr>
        <p:spPr>
          <a:xfrm rot="-2466" flipV="1">
            <a:off x="1250284" y="1638561"/>
            <a:ext cx="7008759" cy="45809"/>
          </a:xfrm>
          <a:prstGeom prst="line">
            <a:avLst/>
          </a:prstGeom>
          <a:ln w="19050" cap="rnd">
            <a:solidFill>
              <a:srgbClr val="222222"/>
            </a:solidFill>
            <a:prstDash val="solid"/>
            <a:headEnd type="none" w="sm" len="sm"/>
            <a:tailEnd type="none" w="sm" len="sm"/>
          </a:ln>
        </p:spPr>
      </p:sp>
      <p:grpSp>
        <p:nvGrpSpPr>
          <p:cNvPr id="6" name="Group 6"/>
          <p:cNvGrpSpPr/>
          <p:nvPr/>
        </p:nvGrpSpPr>
        <p:grpSpPr>
          <a:xfrm>
            <a:off x="2476536" y="1606796"/>
            <a:ext cx="158407" cy="15840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sp>
      </p:grpSp>
      <p:grpSp>
        <p:nvGrpSpPr>
          <p:cNvPr id="8" name="Group 8"/>
          <p:cNvGrpSpPr/>
          <p:nvPr/>
        </p:nvGrpSpPr>
        <p:grpSpPr>
          <a:xfrm>
            <a:off x="6342328" y="1581398"/>
            <a:ext cx="158407" cy="15840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sp>
      </p:grpSp>
      <p:sp>
        <p:nvSpPr>
          <p:cNvPr id="10" name="TextBox 10"/>
          <p:cNvSpPr txBox="1"/>
          <p:nvPr/>
        </p:nvSpPr>
        <p:spPr>
          <a:xfrm>
            <a:off x="5031740" y="1819175"/>
            <a:ext cx="3683052" cy="2369880"/>
          </a:xfrm>
          <a:prstGeom prst="rect">
            <a:avLst/>
          </a:prstGeom>
        </p:spPr>
        <p:txBody>
          <a:bodyPr wrap="square" lIns="0" tIns="0" rIns="0" bIns="0" rtlCol="0" anchor="t">
            <a:spAutoFit/>
          </a:bodyPr>
          <a:lstStyle/>
          <a:p>
            <a:pPr algn="just">
              <a:lnSpc>
                <a:spcPct val="100000"/>
              </a:lnSpc>
            </a:pPr>
            <a:r>
              <a:rPr lang="en-US" sz="1400" b="1" u="sng" dirty="0">
                <a:solidFill>
                  <a:srgbClr val="222222"/>
                </a:solidFill>
                <a:latin typeface="Quattrocento Bold" panose="02020802030000000404"/>
              </a:rPr>
              <a:t>present in its main languages</a:t>
            </a:r>
            <a:r>
              <a:rPr lang="en-US" sz="1400" b="1" dirty="0">
                <a:solidFill>
                  <a:srgbClr val="222222"/>
                </a:solidFill>
                <a:latin typeface="Quattrocento Bold" panose="02020802030000000404"/>
              </a:rPr>
              <a:t>:</a:t>
            </a:r>
          </a:p>
          <a:p>
            <a:pPr algn="just">
              <a:lnSpc>
                <a:spcPct val="100000"/>
              </a:lnSpc>
            </a:pPr>
            <a:endParaRPr lang="en-US" sz="1400" b="1" dirty="0">
              <a:solidFill>
                <a:srgbClr val="222222"/>
              </a:solidFill>
              <a:latin typeface="Quattrocento Bold" panose="02020802030000000404"/>
            </a:endParaRPr>
          </a:p>
          <a:p>
            <a:pPr algn="just">
              <a:lnSpc>
                <a:spcPct val="100000"/>
              </a:lnSpc>
            </a:pPr>
            <a:r>
              <a:rPr lang="en-US" sz="1400" dirty="0">
                <a:solidFill>
                  <a:srgbClr val="222222"/>
                </a:solidFill>
                <a:latin typeface="Quattrocento Bold" panose="02020802030000000404"/>
              </a:rPr>
              <a:t>French, Arabic, </a:t>
            </a:r>
            <a:r>
              <a:rPr lang="en-US" sz="1400" dirty="0" err="1">
                <a:solidFill>
                  <a:srgbClr val="222222"/>
                </a:solidFill>
                <a:latin typeface="Quattrocento Bold" panose="02020802030000000404"/>
              </a:rPr>
              <a:t>Darija</a:t>
            </a:r>
            <a:r>
              <a:rPr lang="en-US" sz="1400" dirty="0">
                <a:solidFill>
                  <a:srgbClr val="222222"/>
                </a:solidFill>
                <a:latin typeface="Quattrocento Bold" panose="02020802030000000404"/>
              </a:rPr>
              <a:t> and Amazigh, </a:t>
            </a:r>
          </a:p>
          <a:p>
            <a:pPr algn="just">
              <a:lnSpc>
                <a:spcPct val="100000"/>
              </a:lnSpc>
            </a:pPr>
            <a:r>
              <a:rPr lang="en-US" sz="1400" dirty="0">
                <a:solidFill>
                  <a:srgbClr val="222222"/>
                </a:solidFill>
                <a:latin typeface="Quattrocento Bold" panose="02020802030000000404"/>
              </a:rPr>
              <a:t>through the whole range of means of expression: </a:t>
            </a:r>
          </a:p>
          <a:p>
            <a:pPr algn="just">
              <a:lnSpc>
                <a:spcPct val="100000"/>
              </a:lnSpc>
            </a:pPr>
            <a:endParaRPr lang="en-US" sz="1400" dirty="0">
              <a:solidFill>
                <a:srgbClr val="222222"/>
              </a:solidFill>
              <a:latin typeface="Quattrocento Bold" panose="02020802030000000404"/>
            </a:endParaRPr>
          </a:p>
          <a:p>
            <a:pPr algn="just">
              <a:lnSpc>
                <a:spcPct val="100000"/>
              </a:lnSpc>
            </a:pPr>
            <a:r>
              <a:rPr lang="en-US" sz="1400" dirty="0">
                <a:solidFill>
                  <a:srgbClr val="222222"/>
                </a:solidFill>
                <a:latin typeface="Quattrocento Bold" panose="02020802030000000404"/>
              </a:rPr>
              <a:t>novels, theatre, poetry recitals, storytelling jousts, cinema, rappers, festivals of women's writings, and cultural events</a:t>
            </a:r>
            <a:r>
              <a:rPr lang="en-US" sz="1400" b="1" dirty="0">
                <a:solidFill>
                  <a:srgbClr val="222222"/>
                </a:solidFill>
                <a:latin typeface="Quattrocento Bold" panose="02020802030000000404"/>
              </a:rPr>
              <a:t>. </a:t>
            </a:r>
          </a:p>
          <a:p>
            <a:pPr algn="just">
              <a:lnSpc>
                <a:spcPct val="100000"/>
              </a:lnSpc>
            </a:pPr>
            <a:endParaRPr lang="en-US" sz="1400" b="1" dirty="0" err="1">
              <a:solidFill>
                <a:srgbClr val="222222"/>
              </a:solidFill>
              <a:latin typeface="Quattrocento Bold" panose="02020802030000000404"/>
            </a:endParaRPr>
          </a:p>
        </p:txBody>
      </p:sp>
      <p:sp>
        <p:nvSpPr>
          <p:cNvPr id="13" name="TextBox 13"/>
          <p:cNvSpPr txBox="1"/>
          <p:nvPr/>
        </p:nvSpPr>
        <p:spPr>
          <a:xfrm>
            <a:off x="5640543" y="843141"/>
            <a:ext cx="1645905" cy="602922"/>
          </a:xfrm>
          <a:prstGeom prst="rect">
            <a:avLst/>
          </a:prstGeom>
        </p:spPr>
        <p:txBody>
          <a:bodyPr lIns="0" tIns="0" rIns="0" bIns="0" rtlCol="0" anchor="t">
            <a:spAutoFit/>
          </a:bodyPr>
          <a:lstStyle/>
          <a:p>
            <a:pPr marL="0" lvl="0" indent="0" algn="ctr">
              <a:lnSpc>
                <a:spcPts val="5595"/>
              </a:lnSpc>
            </a:pPr>
            <a:r>
              <a:rPr lang="en-US" sz="2155" spc="-167" dirty="0">
                <a:solidFill>
                  <a:srgbClr val="6F131E"/>
                </a:solidFill>
                <a:latin typeface="Aharoni" panose="02010803020104030203" pitchFamily="2" charset="-79"/>
                <a:cs typeface="Aharoni" panose="02010803020104030203" pitchFamily="2" charset="-79"/>
              </a:rPr>
              <a:t>LITERATURE</a:t>
            </a:r>
          </a:p>
        </p:txBody>
      </p:sp>
      <p:sp>
        <p:nvSpPr>
          <p:cNvPr id="23" name="TextBox 11"/>
          <p:cNvSpPr txBox="1"/>
          <p:nvPr/>
        </p:nvSpPr>
        <p:spPr>
          <a:xfrm>
            <a:off x="1842516" y="863625"/>
            <a:ext cx="1413264" cy="716915"/>
          </a:xfrm>
          <a:prstGeom prst="rect">
            <a:avLst/>
          </a:prstGeom>
        </p:spPr>
        <p:txBody>
          <a:bodyPr wrap="square" lIns="0" tIns="0" rIns="0" bIns="0" rtlCol="0" anchor="t">
            <a:spAutoFit/>
          </a:bodyPr>
          <a:lstStyle>
            <a:defPPr>
              <a:defRPr lang="en-US"/>
            </a:defPPr>
            <a:lvl1pPr lvl="0" indent="0">
              <a:lnSpc>
                <a:spcPts val="5595"/>
              </a:lnSpc>
              <a:defRPr sz="4305" spc="-167">
                <a:solidFill>
                  <a:srgbClr val="6F131E"/>
                </a:solidFill>
                <a:latin typeface="Aharoni" panose="02010803020104030203" pitchFamily="2" charset="-79"/>
                <a:cs typeface="Aharoni" panose="02010803020104030203" pitchFamily="2" charset="-79"/>
              </a:defRPr>
            </a:lvl1pPr>
          </a:lstStyle>
          <a:p>
            <a:pPr algn="ctr"/>
            <a:r>
              <a:rPr lang="en-US" sz="2155" dirty="0"/>
              <a:t>CULTURE</a:t>
            </a:r>
          </a:p>
        </p:txBody>
      </p:sp>
      <p:sp>
        <p:nvSpPr>
          <p:cNvPr id="24" name="TextBox 9"/>
          <p:cNvSpPr txBox="1"/>
          <p:nvPr/>
        </p:nvSpPr>
        <p:spPr>
          <a:xfrm>
            <a:off x="726731" y="1990421"/>
            <a:ext cx="3593456" cy="2154436"/>
          </a:xfrm>
          <a:prstGeom prst="rect">
            <a:avLst/>
          </a:prstGeom>
        </p:spPr>
        <p:txBody>
          <a:bodyPr wrap="square" lIns="0" tIns="0" rIns="0" bIns="0" rtlCol="0" anchor="t">
            <a:spAutoFit/>
          </a:bodyPr>
          <a:lstStyle/>
          <a:p>
            <a:pPr algn="just">
              <a:lnSpc>
                <a:spcPct val="150000"/>
              </a:lnSpc>
            </a:pPr>
            <a:r>
              <a:rPr lang="en-US" sz="1400" dirty="0">
                <a:solidFill>
                  <a:srgbClr val="222222"/>
                </a:solidFill>
                <a:latin typeface="Quattrocento Bold" panose="02020802030000000404"/>
              </a:rPr>
              <a:t>Rabat has always been a cultural cradle, through its writers, painters and many artists in various fields.</a:t>
            </a:r>
          </a:p>
          <a:p>
            <a:pPr algn="just">
              <a:lnSpc>
                <a:spcPct val="150000"/>
              </a:lnSpc>
            </a:pPr>
            <a:r>
              <a:rPr lang="en-US" sz="1400" dirty="0">
                <a:solidFill>
                  <a:srgbClr val="222222"/>
                </a:solidFill>
                <a:latin typeface="Quattrocento Bold" panose="02020802030000000404"/>
              </a:rPr>
              <a:t>It has always promoted culture as the </a:t>
            </a:r>
            <a:r>
              <a:rPr lang="en-US" sz="1400" b="1" dirty="0">
                <a:solidFill>
                  <a:srgbClr val="222222"/>
                </a:solidFill>
                <a:latin typeface="Quattrocento Bold" panose="02020802030000000404"/>
              </a:rPr>
              <a:t>4th pillar of development</a:t>
            </a:r>
            <a:r>
              <a:rPr lang="en-US" sz="1400" dirty="0">
                <a:solidFill>
                  <a:srgbClr val="222222"/>
                </a:solidFill>
                <a:latin typeface="Quattrocento Bold" panose="02020802030000000404"/>
              </a:rPr>
              <a:t>.</a:t>
            </a:r>
          </a:p>
          <a:p>
            <a:pPr algn="just">
              <a:lnSpc>
                <a:spcPct val="100000"/>
              </a:lnSpc>
            </a:pPr>
            <a:endParaRPr lang="en-US" sz="1400" b="1" dirty="0">
              <a:solidFill>
                <a:srgbClr val="222222"/>
              </a:solidFill>
              <a:latin typeface="Quattrocento Bold" panose="02020802030000000404"/>
            </a:endParaRPr>
          </a:p>
        </p:txBody>
      </p:sp>
      <p:pic>
        <p:nvPicPr>
          <p:cNvPr id="26" name="Picture 2" descr="C:\Users\HP\Desktop\Tour Hassa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3622" y="4030824"/>
            <a:ext cx="4087080" cy="2726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1"/>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363621" y="844615"/>
            <a:ext cx="539483" cy="845343"/>
          </a:xfrm>
          <a:prstGeom prst="rect">
            <a:avLst/>
          </a:prstGeom>
        </p:spPr>
      </p:pic>
      <p:pic>
        <p:nvPicPr>
          <p:cNvPr id="17" name="Picture 17"/>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1167482">
            <a:off x="136906" y="1308332"/>
            <a:ext cx="1121766" cy="556804"/>
          </a:xfrm>
          <a:prstGeom prst="rect">
            <a:avLst/>
          </a:prstGeom>
        </p:spPr>
      </p:pic>
      <p:pic>
        <p:nvPicPr>
          <p:cNvPr id="27" name="Imag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71976" y="4030824"/>
            <a:ext cx="3825203" cy="2753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Espace réservé du pied de page 34"/>
          <p:cNvSpPr>
            <a:spLocks noGrp="1"/>
          </p:cNvSpPr>
          <p:nvPr>
            <p:ph type="ftr" sz="quarter" idx="11"/>
          </p:nvPr>
        </p:nvSpPr>
        <p:spPr>
          <a:xfrm>
            <a:off x="3857911" y="5747213"/>
            <a:ext cx="1447800" cy="182563"/>
          </a:xfrm>
        </p:spPr>
        <p:txBody>
          <a:bodyPr/>
          <a:lstStyle/>
          <a:p>
            <a:r>
              <a:rPr lang="en-US" sz="600" dirty="0"/>
              <a:t>2</a:t>
            </a:r>
          </a:p>
        </p:txBody>
      </p:sp>
      <p:sp>
        <p:nvSpPr>
          <p:cNvPr id="12"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dirty="0">
                <a:solidFill>
                  <a:srgbClr val="FF0000"/>
                </a:solidFill>
                <a:effectLst>
                  <a:outerShdw blurRad="38100" dist="25400" dir="5400000" algn="ctr" rotWithShape="0">
                    <a:srgbClr val="6E747A">
                      <a:alpha val="43000"/>
                    </a:srgbClr>
                  </a:outerShdw>
                </a:effectLst>
                <a:sym typeface="+mn-ea"/>
              </a:rPr>
              <a:t> RABAT CAPITAL OF CULTURE</a:t>
            </a:r>
          </a:p>
          <a:p>
            <a:br>
              <a:rPr lang="fr-FR" altLang="en-US" sz="8000" dirty="0">
                <a:highlight>
                  <a:srgbClr val="00FFFF"/>
                </a:highlight>
              </a:rPr>
            </a:br>
            <a:r>
              <a:rPr lang="fr-FR" altLang="en-US" sz="3110" dirty="0">
                <a:sym typeface="+mn-ea"/>
              </a:rPr>
              <a:t> </a:t>
            </a:r>
            <a:endParaRPr lang="fr-FR" altLang="en-US" sz="3110" dirty="0">
              <a:highlight>
                <a:srgbClr val="00FFFF"/>
              </a:highlight>
            </a:endParaRPr>
          </a:p>
        </p:txBody>
      </p:sp>
      <p:pic>
        <p:nvPicPr>
          <p:cNvPr id="14" name="Espace réservé du contenu 4" descr="6.png"/>
          <p:cNvPicPr>
            <a:picLocks noGrp="1"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12" descr="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875" y="0"/>
            <a:ext cx="9332913" cy="6858000"/>
          </a:xfrm>
          <a:prstGeom prst="rect">
            <a:avLst/>
          </a:prstGeom>
          <a:noFill/>
          <a:ln w="9525">
            <a:noFill/>
          </a:ln>
        </p:spPr>
      </p:pic>
      <p:sp>
        <p:nvSpPr>
          <p:cNvPr id="6147" name="Espace réservé du contenu 2"/>
          <p:cNvSpPr>
            <a:spLocks noGrp="1"/>
          </p:cNvSpPr>
          <p:nvPr>
            <p:ph idx="1" hasCustomPrompt="1"/>
          </p:nvPr>
        </p:nvSpPr>
        <p:spPr>
          <a:xfrm>
            <a:off x="755650" y="2710180"/>
            <a:ext cx="5074285" cy="614680"/>
          </a:xfrm>
          <a:solidFill>
            <a:schemeClr val="accent6">
              <a:lumMod val="75000"/>
            </a:schemeClr>
          </a:solidFill>
        </p:spPr>
        <p:txBody>
          <a:bodyPr vert="horz" wrap="square" lIns="91440" tIns="45720" rIns="91440" bIns="45720" numCol="1" anchor="t" anchorCtr="0" compatLnSpc="1">
            <a:normAutofit/>
          </a:bodyPr>
          <a:lstStyle/>
          <a:p>
            <a:pPr lvl="0" defTabSz="914400" eaLnBrk="0" fontAlgn="base" hangingPunct="0">
              <a:spcAft>
                <a:spcPct val="0"/>
              </a:spcAft>
              <a:buNone/>
              <a:defRPr/>
            </a:pPr>
            <a:r>
              <a:rPr lang="fr-FR" altLang="fr-FR" dirty="0">
                <a:solidFill>
                  <a:schemeClr val="bg1"/>
                </a:solidFill>
              </a:rPr>
              <a:t> </a:t>
            </a:r>
            <a:r>
              <a:rPr lang="fr-FR" altLang="fr-FR" sz="2000" b="1" dirty="0">
                <a:solidFill>
                  <a:schemeClr val="bg1"/>
                </a:solidFill>
              </a:rPr>
              <a:t>RABAT'S ASSETS</a:t>
            </a:r>
          </a:p>
        </p:txBody>
      </p:sp>
      <p:sp>
        <p:nvSpPr>
          <p:cNvPr id="3076" name="ZoneTexte 5"/>
          <p:cNvSpPr txBox="1"/>
          <p:nvPr/>
        </p:nvSpPr>
        <p:spPr>
          <a:xfrm>
            <a:off x="2667000" y="26988"/>
            <a:ext cx="6357938" cy="400050"/>
          </a:xfrm>
          <a:prstGeom prst="rect">
            <a:avLst/>
          </a:prstGeom>
          <a:solidFill>
            <a:schemeClr val="tx2"/>
          </a:solidFill>
          <a:ln w="9525">
            <a:noFill/>
          </a:ln>
        </p:spPr>
        <p:txBody>
          <a:bodyPr anchor="ctr" anchorCtr="0">
            <a:spAutoFit/>
          </a:bodyPr>
          <a:lstStyle/>
          <a:p>
            <a:pPr algn="ctr" eaLnBrk="1" hangingPunct="1"/>
            <a:r>
              <a:rPr lang="fr-FR" altLang="fr-FR" sz="2000" b="1" dirty="0">
                <a:solidFill>
                  <a:schemeClr val="bg1"/>
                </a:solidFill>
                <a:latin typeface="Comic Sans MS" panose="030F0702030302020204" pitchFamily="66" charset="0"/>
              </a:rPr>
              <a:t>SYMMARY</a:t>
            </a:r>
          </a:p>
        </p:txBody>
      </p:sp>
      <p:sp>
        <p:nvSpPr>
          <p:cNvPr id="7" name="Espace réservé du contenu 2"/>
          <p:cNvSpPr txBox="1"/>
          <p:nvPr/>
        </p:nvSpPr>
        <p:spPr bwMode="auto">
          <a:xfrm>
            <a:off x="714375" y="3644900"/>
            <a:ext cx="4619625"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Tx/>
              <a:buNone/>
              <a:defRPr/>
            </a:pPr>
            <a:r>
              <a:rPr kumimoji="0" lang="fr-FR" sz="2400" b="1" kern="1200" cap="none" spc="0" normalizeH="0" baseline="0" noProof="0" dirty="0">
                <a:solidFill>
                  <a:schemeClr val="bg1"/>
                </a:solidFill>
                <a:latin typeface="+mn-lt"/>
                <a:ea typeface="+mn-ea"/>
                <a:cs typeface="+mn-cs"/>
              </a:rPr>
              <a:t>  </a:t>
            </a:r>
            <a:r>
              <a:rPr lang="fr-FR" sz="2000" b="1" dirty="0">
                <a:solidFill>
                  <a:schemeClr val="bg1"/>
                </a:solidFill>
              </a:rPr>
              <a:t>CULTURAL DYNAMICS</a:t>
            </a:r>
          </a:p>
          <a:p>
            <a:pPr marL="342900" marR="0" indent="-342900" defTabSz="914400">
              <a:spcBef>
                <a:spcPct val="20000"/>
              </a:spcBef>
              <a:buClrTx/>
              <a:buSzTx/>
              <a:buFontTx/>
              <a:buNone/>
              <a:defRPr/>
            </a:pPr>
            <a:endParaRPr lang="fr-FR" sz="2000" b="1" dirty="0">
              <a:solidFill>
                <a:schemeClr val="bg1"/>
              </a:solidFill>
            </a:endParaRPr>
          </a:p>
        </p:txBody>
      </p:sp>
      <p:sp>
        <p:nvSpPr>
          <p:cNvPr id="8" name="Espace réservé du contenu 2"/>
          <p:cNvSpPr txBox="1"/>
          <p:nvPr/>
        </p:nvSpPr>
        <p:spPr bwMode="auto">
          <a:xfrm>
            <a:off x="714375" y="835978"/>
            <a:ext cx="5513388" cy="614363"/>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 typeface="Arial" panose="020B0604020202020204" pitchFamily="34" charset="0"/>
              <a:buNone/>
              <a:defRPr/>
            </a:pPr>
            <a:r>
              <a:rPr kumimoji="0" lang="fr-FR" sz="3200" kern="1200" cap="none" spc="0" normalizeH="0" baseline="0" noProof="0" dirty="0">
                <a:solidFill>
                  <a:schemeClr val="bg1"/>
                </a:solidFill>
                <a:latin typeface="+mn-lt"/>
                <a:ea typeface="+mn-ea"/>
                <a:cs typeface="+mn-cs"/>
              </a:rPr>
              <a:t>  </a:t>
            </a:r>
            <a:r>
              <a:rPr kumimoji="0" lang="fr-FR" sz="2000" b="1" kern="1200" cap="none" spc="0" normalizeH="0" baseline="0" noProof="0" dirty="0">
                <a:solidFill>
                  <a:schemeClr val="bg1"/>
                </a:solidFill>
                <a:latin typeface="+mn-lt"/>
                <a:ea typeface="+mn-ea"/>
                <a:cs typeface="+mn-cs"/>
              </a:rPr>
              <a:t>GENERAL INTRODUCTION</a:t>
            </a:r>
          </a:p>
          <a:p>
            <a:pPr marL="342900" marR="0" indent="-342900" defTabSz="914400">
              <a:spcBef>
                <a:spcPct val="20000"/>
              </a:spcBef>
              <a:buClrTx/>
              <a:buSzTx/>
              <a:buFont typeface="Arial" panose="020B0604020202020204" pitchFamily="34" charset="0"/>
              <a:buChar char="•"/>
              <a:defRPr/>
            </a:pPr>
            <a:endParaRPr kumimoji="0" lang="fr-FR" sz="3200" kern="1200" cap="none" spc="0" normalizeH="0" baseline="0" noProof="0" dirty="0">
              <a:latin typeface="+mn-lt"/>
              <a:ea typeface="+mn-ea"/>
              <a:cs typeface="+mn-cs"/>
            </a:endParaRPr>
          </a:p>
        </p:txBody>
      </p:sp>
      <p:sp>
        <p:nvSpPr>
          <p:cNvPr id="9" name="Espace réservé du contenu 2"/>
          <p:cNvSpPr txBox="1"/>
          <p:nvPr/>
        </p:nvSpPr>
        <p:spPr bwMode="auto">
          <a:xfrm>
            <a:off x="714375" y="1772920"/>
            <a:ext cx="5337810"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 typeface="Arial" panose="020B0604020202020204" pitchFamily="34" charset="0"/>
              <a:buNone/>
              <a:defRPr/>
            </a:pPr>
            <a:r>
              <a:rPr kumimoji="0" lang="fr-FR" sz="3200" kern="1200" cap="none" spc="0" normalizeH="0" baseline="0" noProof="0" dirty="0">
                <a:solidFill>
                  <a:schemeClr val="bg1"/>
                </a:solidFill>
                <a:latin typeface="+mn-lt"/>
                <a:ea typeface="+mn-ea"/>
                <a:cs typeface="+mn-cs"/>
              </a:rPr>
              <a:t>  </a:t>
            </a:r>
            <a:r>
              <a:rPr lang="fr-FR" sz="2000" b="1" dirty="0">
                <a:solidFill>
                  <a:schemeClr val="bg1"/>
                </a:solidFill>
              </a:rPr>
              <a:t>FRAME OF REFERENCE</a:t>
            </a:r>
          </a:p>
          <a:p>
            <a:pPr marL="342900" marR="0" indent="-342900" defTabSz="914400">
              <a:spcBef>
                <a:spcPct val="20000"/>
              </a:spcBef>
              <a:buClrTx/>
              <a:buSzTx/>
              <a:buFont typeface="Arial" panose="020B0604020202020204" pitchFamily="34" charset="0"/>
              <a:buNone/>
              <a:defRPr/>
            </a:pPr>
            <a:endParaRPr lang="fr-FR" sz="2000" b="1" dirty="0">
              <a:solidFill>
                <a:schemeClr val="bg1"/>
              </a:solidFill>
            </a:endParaRPr>
          </a:p>
        </p:txBody>
      </p:sp>
      <p:sp>
        <p:nvSpPr>
          <p:cNvPr id="11" name="Espace réservé du contenu 2"/>
          <p:cNvSpPr txBox="1"/>
          <p:nvPr/>
        </p:nvSpPr>
        <p:spPr bwMode="auto">
          <a:xfrm>
            <a:off x="714375" y="4584700"/>
            <a:ext cx="4231005"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Tx/>
              <a:buNone/>
              <a:defRPr/>
            </a:pPr>
            <a:r>
              <a:rPr kumimoji="0" lang="fr-FR" sz="3200" kern="1200" cap="none" spc="0" normalizeH="0" baseline="0" noProof="0" dirty="0">
                <a:solidFill>
                  <a:schemeClr val="bg1"/>
                </a:solidFill>
                <a:latin typeface="+mn-lt"/>
                <a:ea typeface="+mn-ea"/>
                <a:cs typeface="+mn-cs"/>
              </a:rPr>
              <a:t> </a:t>
            </a:r>
            <a:r>
              <a:rPr lang="fr-FR" sz="2000" b="1" dirty="0">
                <a:solidFill>
                  <a:schemeClr val="bg1"/>
                </a:solidFill>
              </a:rPr>
              <a:t>LOCAL PLANNING</a:t>
            </a:r>
          </a:p>
          <a:p>
            <a:pPr marL="342900" marR="0" indent="-342900" defTabSz="914400">
              <a:spcBef>
                <a:spcPct val="20000"/>
              </a:spcBef>
              <a:buClrTx/>
              <a:buSzTx/>
              <a:buFontTx/>
              <a:buNone/>
              <a:defRPr/>
            </a:pPr>
            <a:endParaRPr lang="fr-FR" sz="3200" dirty="0">
              <a:solidFill>
                <a:schemeClr val="bg1"/>
              </a:solidFill>
            </a:endParaRPr>
          </a:p>
          <a:p>
            <a:pPr marL="342900" marR="0" indent="-342900" defTabSz="914400">
              <a:spcBef>
                <a:spcPct val="20000"/>
              </a:spcBef>
              <a:buClrTx/>
              <a:buSzTx/>
              <a:buFontTx/>
              <a:buNone/>
              <a:defRPr/>
            </a:pPr>
            <a:endParaRPr kumimoji="0" lang="fr-FR" sz="2000" b="1" kern="1200" cap="none" spc="0" normalizeH="0" baseline="0" noProof="0" dirty="0">
              <a:solidFill>
                <a:schemeClr val="bg1"/>
              </a:solidFill>
              <a:latin typeface="+mn-lt"/>
              <a:ea typeface="+mn-ea"/>
              <a:cs typeface="+mn-cs"/>
            </a:endParaRPr>
          </a:p>
        </p:txBody>
      </p:sp>
      <p:pic>
        <p:nvPicPr>
          <p:cNvPr id="12" name="Image 11" descr="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1728" y="835978"/>
            <a:ext cx="3971925" cy="4600575"/>
          </a:xfrm>
          <a:prstGeom prst="rect">
            <a:avLst/>
          </a:prstGeom>
          <a:noFill/>
          <a:ln w="9525">
            <a:noFill/>
          </a:ln>
        </p:spPr>
      </p:pic>
      <p:sp>
        <p:nvSpPr>
          <p:cNvPr id="3082" name="Espace réservé du numéro de diapositive 1"/>
          <p:cNvSpPr txBox="1">
            <a:spLocks noGrp="1"/>
          </p:cNvSpPr>
          <p:nvPr>
            <p:ph type="sldNum" sz="quarter" idx="12"/>
          </p:nvPr>
        </p:nvSpPr>
        <p:spPr>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eaLnBrk="1" hangingPunct="1"/>
            <a:fld id="{9A0DB2DC-4C9A-4742-B13C-FB6460FD3503}" type="slidenum">
              <a:rPr lang="fr-FR" altLang="fr-FR" sz="1200" dirty="0">
                <a:solidFill>
                  <a:srgbClr val="898989"/>
                </a:solidFill>
                <a:latin typeface="Calibri" panose="020F0502020204030204" charset="0"/>
              </a:rPr>
              <a:t>2</a:t>
            </a:fld>
            <a:endParaRPr lang="fr-FR" altLang="fr-FR" sz="1200" dirty="0">
              <a:solidFill>
                <a:srgbClr val="898989"/>
              </a:solidFill>
              <a:latin typeface="Calibri" panose="020F0502020204030204" charset="0"/>
            </a:endParaRPr>
          </a:p>
        </p:txBody>
      </p:sp>
      <p:sp>
        <p:nvSpPr>
          <p:cNvPr id="2" name="Espace réservé du contenu 2"/>
          <p:cNvSpPr txBox="1"/>
          <p:nvPr/>
        </p:nvSpPr>
        <p:spPr bwMode="auto">
          <a:xfrm>
            <a:off x="755650" y="5535930"/>
            <a:ext cx="3689350"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Tx/>
              <a:buNone/>
              <a:defRPr/>
            </a:pPr>
            <a:r>
              <a:rPr kumimoji="0" lang="fr-FR" sz="3200" kern="1200" cap="none" spc="0" normalizeH="0" baseline="0" noProof="0" dirty="0">
                <a:solidFill>
                  <a:schemeClr val="bg1"/>
                </a:solidFill>
                <a:latin typeface="+mn-lt"/>
                <a:ea typeface="+mn-ea"/>
                <a:cs typeface="+mn-cs"/>
              </a:rPr>
              <a:t>  </a:t>
            </a:r>
            <a:r>
              <a:rPr kumimoji="0" lang="fr-FR" sz="2000" b="1" kern="1200" cap="none" spc="0" normalizeH="0" baseline="0" noProof="0" dirty="0">
                <a:solidFill>
                  <a:schemeClr val="bg1"/>
                </a:solidFill>
                <a:latin typeface="+mn-lt"/>
                <a:ea typeface="+mn-ea"/>
                <a:cs typeface="+mn-cs"/>
              </a:rPr>
              <a:t>CONCLUSION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332" y="946627"/>
            <a:ext cx="9031337" cy="4964747"/>
            <a:chOff x="0" y="0"/>
            <a:chExt cx="24083566" cy="1323932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61172" cy="1323932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50525" y="0"/>
              <a:ext cx="7733041" cy="13239325"/>
            </a:xfrm>
            <a:prstGeom prst="rect">
              <a:avLst/>
            </a:prstGeom>
          </p:spPr>
        </p:pic>
      </p:grpSp>
      <p:sp>
        <p:nvSpPr>
          <p:cNvPr id="5" name="AutoShape 5"/>
          <p:cNvSpPr/>
          <p:nvPr/>
        </p:nvSpPr>
        <p:spPr>
          <a:xfrm rot="-2466" flipV="1">
            <a:off x="271145" y="1758315"/>
            <a:ext cx="8380095" cy="19685"/>
          </a:xfrm>
          <a:prstGeom prst="line">
            <a:avLst/>
          </a:prstGeom>
          <a:ln w="19050" cap="rnd">
            <a:solidFill>
              <a:srgbClr val="222222"/>
            </a:solidFill>
            <a:prstDash val="solid"/>
            <a:headEnd type="none" w="sm" len="sm"/>
            <a:tailEnd type="none" w="sm" len="sm"/>
          </a:ln>
        </p:spPr>
      </p:sp>
      <p:grpSp>
        <p:nvGrpSpPr>
          <p:cNvPr id="8" name="Group 8"/>
          <p:cNvGrpSpPr/>
          <p:nvPr/>
        </p:nvGrpSpPr>
        <p:grpSpPr>
          <a:xfrm>
            <a:off x="2157128" y="1723454"/>
            <a:ext cx="158407" cy="15840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sp>
      </p:grpSp>
      <p:sp>
        <p:nvSpPr>
          <p:cNvPr id="14" name="TextBox 14"/>
          <p:cNvSpPr txBox="1"/>
          <p:nvPr/>
        </p:nvSpPr>
        <p:spPr>
          <a:xfrm>
            <a:off x="1764499" y="912689"/>
            <a:ext cx="1645905" cy="716915"/>
          </a:xfrm>
          <a:prstGeom prst="rect">
            <a:avLst/>
          </a:prstGeom>
        </p:spPr>
        <p:txBody>
          <a:bodyPr lIns="0" tIns="0" rIns="0" bIns="0" rtlCol="0" anchor="t">
            <a:spAutoFit/>
          </a:bodyPr>
          <a:lstStyle/>
          <a:p>
            <a:pPr marL="0" lvl="0" indent="0" algn="l">
              <a:lnSpc>
                <a:spcPts val="5595"/>
              </a:lnSpc>
              <a:spcBef>
                <a:spcPct val="0"/>
              </a:spcBef>
            </a:pPr>
            <a:r>
              <a:rPr lang="en-US" sz="2155" spc="-167" dirty="0">
                <a:solidFill>
                  <a:srgbClr val="6F131E"/>
                </a:solidFill>
                <a:latin typeface="Aharoni" panose="02010803020104030203" pitchFamily="2" charset="-79"/>
                <a:cs typeface="Aharoni" panose="02010803020104030203" pitchFamily="2" charset="-79"/>
              </a:rPr>
              <a:t>FESTIVALS</a:t>
            </a:r>
          </a:p>
        </p:txBody>
      </p:sp>
      <p:sp>
        <p:nvSpPr>
          <p:cNvPr id="15" name="TextBox 15"/>
          <p:cNvSpPr txBox="1"/>
          <p:nvPr/>
        </p:nvSpPr>
        <p:spPr>
          <a:xfrm>
            <a:off x="238760" y="1997710"/>
            <a:ext cx="4101465" cy="2385268"/>
          </a:xfrm>
          <a:prstGeom prst="rect">
            <a:avLst/>
          </a:prstGeom>
        </p:spPr>
        <p:txBody>
          <a:bodyPr wrap="square" lIns="0" tIns="0" rIns="0" bIns="0" rtlCol="0" anchor="t">
            <a:spAutoFit/>
          </a:bodyPr>
          <a:lstStyle/>
          <a:p>
            <a:pPr algn="just">
              <a:lnSpc>
                <a:spcPts val="3140"/>
              </a:lnSpc>
            </a:pPr>
            <a:r>
              <a:rPr lang="en-US" sz="1110" dirty="0">
                <a:solidFill>
                  <a:srgbClr val="222222"/>
                </a:solidFill>
                <a:latin typeface="Quattrocento Bold" panose="02020802030000000404"/>
              </a:rPr>
              <a:t>The most famous of which are the </a:t>
            </a:r>
            <a:r>
              <a:rPr lang="en-US" sz="1110" dirty="0" err="1">
                <a:solidFill>
                  <a:srgbClr val="222222"/>
                </a:solidFill>
                <a:latin typeface="Quattrocento Bold" panose="02020802030000000404"/>
              </a:rPr>
              <a:t>Mawazine</a:t>
            </a:r>
            <a:r>
              <a:rPr lang="en-US" sz="1110" dirty="0">
                <a:solidFill>
                  <a:srgbClr val="222222"/>
                </a:solidFill>
                <a:latin typeface="Quattrocento Bold" panose="02020802030000000404"/>
              </a:rPr>
              <a:t> International Festival, the FESTIVAL OF BOOK, Jazz Festival, the Festival of Women's Writings, Al </a:t>
            </a:r>
            <a:r>
              <a:rPr lang="en-US" sz="1110" dirty="0" err="1">
                <a:solidFill>
                  <a:srgbClr val="222222"/>
                </a:solidFill>
                <a:latin typeface="Quattrocento Bold" panose="02020802030000000404"/>
              </a:rPr>
              <a:t>Madih</a:t>
            </a:r>
            <a:r>
              <a:rPr lang="en-US" sz="1110" dirty="0">
                <a:solidFill>
                  <a:srgbClr val="222222"/>
                </a:solidFill>
                <a:latin typeface="Quattrocento Bold" panose="02020802030000000404"/>
              </a:rPr>
              <a:t> Festival, ... </a:t>
            </a:r>
            <a:r>
              <a:rPr lang="en-US" sz="1110" dirty="0" err="1">
                <a:solidFill>
                  <a:srgbClr val="222222"/>
                </a:solidFill>
                <a:latin typeface="Quattrocento Bold" panose="02020802030000000404"/>
              </a:rPr>
              <a:t>etc</a:t>
            </a:r>
            <a:endParaRPr lang="en-US" sz="1110" dirty="0">
              <a:solidFill>
                <a:srgbClr val="222222"/>
              </a:solidFill>
              <a:latin typeface="Quattrocento Bold" panose="02020802030000000404"/>
            </a:endParaRPr>
          </a:p>
          <a:p>
            <a:pPr algn="just">
              <a:lnSpc>
                <a:spcPts val="3140"/>
              </a:lnSpc>
            </a:pPr>
            <a:endParaRPr lang="en-US" sz="1110" dirty="0">
              <a:solidFill>
                <a:srgbClr val="222222"/>
              </a:solidFill>
              <a:latin typeface="Quattrocento Bold" panose="02020802030000000404"/>
            </a:endParaRPr>
          </a:p>
          <a:p>
            <a:pPr>
              <a:lnSpc>
                <a:spcPts val="3140"/>
              </a:lnSpc>
            </a:pPr>
            <a:endParaRPr lang="en-US" sz="1125" dirty="0">
              <a:solidFill>
                <a:srgbClr val="222222"/>
              </a:solidFill>
              <a:latin typeface="Quattrocento Bold" panose="02020802030000000404"/>
            </a:endParaRPr>
          </a:p>
        </p:txBody>
      </p:sp>
      <p:sp>
        <p:nvSpPr>
          <p:cNvPr id="18" name="TextBox 18"/>
          <p:cNvSpPr txBox="1"/>
          <p:nvPr/>
        </p:nvSpPr>
        <p:spPr>
          <a:xfrm>
            <a:off x="4825886" y="892365"/>
            <a:ext cx="3526155" cy="602922"/>
          </a:xfrm>
          <a:prstGeom prst="rect">
            <a:avLst/>
          </a:prstGeom>
        </p:spPr>
        <p:txBody>
          <a:bodyPr wrap="square" lIns="0" tIns="0" rIns="0" bIns="0" rtlCol="0" anchor="t">
            <a:spAutoFit/>
          </a:bodyPr>
          <a:lstStyle/>
          <a:p>
            <a:pPr marL="0" lvl="0" indent="0" algn="ctr">
              <a:lnSpc>
                <a:spcPts val="5595"/>
              </a:lnSpc>
              <a:spcBef>
                <a:spcPct val="0"/>
              </a:spcBef>
            </a:pPr>
            <a:r>
              <a:rPr lang="fr-FR" altLang="en-US" sz="2155" spc="-167" dirty="0">
                <a:solidFill>
                  <a:srgbClr val="6F131E"/>
                </a:solidFill>
                <a:latin typeface="Aharoni" panose="02010803020104030203" pitchFamily="2" charset="-79"/>
                <a:cs typeface="Aharoni" panose="02010803020104030203" pitchFamily="2" charset="-79"/>
              </a:rPr>
              <a:t>ACADEMIC ACTIVITIES</a:t>
            </a:r>
          </a:p>
        </p:txBody>
      </p:sp>
      <p:grpSp>
        <p:nvGrpSpPr>
          <p:cNvPr id="19" name="Group 19"/>
          <p:cNvGrpSpPr/>
          <p:nvPr/>
        </p:nvGrpSpPr>
        <p:grpSpPr>
          <a:xfrm>
            <a:off x="6490602" y="1696588"/>
            <a:ext cx="158407" cy="15840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sp>
      </p:grpSp>
      <p:sp>
        <p:nvSpPr>
          <p:cNvPr id="21" name="TextBox 21"/>
          <p:cNvSpPr txBox="1"/>
          <p:nvPr/>
        </p:nvSpPr>
        <p:spPr>
          <a:xfrm>
            <a:off x="4830445" y="1965122"/>
            <a:ext cx="3862705" cy="1590179"/>
          </a:xfrm>
          <a:prstGeom prst="rect">
            <a:avLst/>
          </a:prstGeom>
        </p:spPr>
        <p:txBody>
          <a:bodyPr wrap="square" lIns="0" tIns="0" rIns="0" bIns="0" rtlCol="0" anchor="t">
            <a:spAutoFit/>
          </a:bodyPr>
          <a:lstStyle/>
          <a:p>
            <a:pPr algn="just">
              <a:lnSpc>
                <a:spcPts val="3140"/>
              </a:lnSpc>
            </a:pPr>
            <a:r>
              <a:rPr lang="en-US" sz="1110" dirty="0">
                <a:solidFill>
                  <a:srgbClr val="222222"/>
                </a:solidFill>
                <a:latin typeface="Quattrocento Bold" panose="02020802030000000404"/>
              </a:rPr>
              <a:t>A city of knowledge through its universities and schools of great renown: (Mohammed V University, Abu cassis University, International University of Rabat, ENA, ENSA, ESIG, EMI, ENSIM, ,....)</a:t>
            </a:r>
            <a:endParaRPr lang="en-US" sz="1125" dirty="0">
              <a:solidFill>
                <a:srgbClr val="222222"/>
              </a:solidFill>
              <a:latin typeface="Quattrocento Bold" panose="02020802030000000404"/>
            </a:endParaRPr>
          </a:p>
        </p:txBody>
      </p:sp>
      <p:pic>
        <p:nvPicPr>
          <p:cNvPr id="23"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03554" y="1185812"/>
            <a:ext cx="1035618" cy="506159"/>
          </a:xfrm>
          <a:prstGeom prst="rect">
            <a:avLst/>
          </a:prstGeom>
        </p:spPr>
      </p:pic>
      <p:pic>
        <p:nvPicPr>
          <p:cNvPr id="24" name="Picture 16"/>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882326" y="1037303"/>
            <a:ext cx="641674" cy="641674"/>
          </a:xfrm>
          <a:prstGeom prst="rect">
            <a:avLst/>
          </a:prstGeom>
        </p:spPr>
      </p:pic>
      <p:pic>
        <p:nvPicPr>
          <p:cNvPr id="28" name="Imag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8759" y="3799205"/>
            <a:ext cx="4202611" cy="2390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Image 2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88434" y="3789045"/>
            <a:ext cx="4121150" cy="2494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Espace réservé du pied de page 32"/>
          <p:cNvSpPr>
            <a:spLocks noGrp="1"/>
          </p:cNvSpPr>
          <p:nvPr>
            <p:ph type="ftr" sz="quarter" idx="11"/>
          </p:nvPr>
        </p:nvSpPr>
        <p:spPr>
          <a:xfrm>
            <a:off x="3750272" y="5716371"/>
            <a:ext cx="1447800" cy="182563"/>
          </a:xfrm>
        </p:spPr>
        <p:txBody>
          <a:bodyPr/>
          <a:lstStyle/>
          <a:p>
            <a:r>
              <a:rPr lang="en-US" sz="600" dirty="0"/>
              <a:t>3</a:t>
            </a:r>
          </a:p>
        </p:txBody>
      </p:sp>
      <p:sp>
        <p:nvSpPr>
          <p:cNvPr id="12"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dirty="0">
                <a:solidFill>
                  <a:srgbClr val="FF0000"/>
                </a:solidFill>
                <a:effectLst>
                  <a:outerShdw blurRad="38100" dist="25400" dir="5400000" algn="ctr" rotWithShape="0">
                    <a:srgbClr val="6E747A">
                      <a:alpha val="43000"/>
                    </a:srgbClr>
                  </a:outerShdw>
                </a:effectLst>
                <a:sym typeface="+mn-ea"/>
              </a:rPr>
              <a:t> RABAT CAPITAL OF CULTURE</a:t>
            </a:r>
          </a:p>
          <a:p>
            <a:br>
              <a:rPr lang="fr-FR" altLang="en-US" sz="8000" dirty="0">
                <a:highlight>
                  <a:srgbClr val="00FFFF"/>
                </a:highlight>
              </a:rPr>
            </a:br>
            <a:r>
              <a:rPr lang="fr-FR" altLang="en-US" sz="3110" dirty="0">
                <a:sym typeface="+mn-ea"/>
              </a:rPr>
              <a:t> </a:t>
            </a:r>
            <a:endParaRPr lang="fr-FR" altLang="en-US" sz="3110" dirty="0">
              <a:highlight>
                <a:srgbClr val="00FFFF"/>
              </a:highlight>
            </a:endParaRPr>
          </a:p>
        </p:txBody>
      </p:sp>
      <p:pic>
        <p:nvPicPr>
          <p:cNvPr id="6" name="Espace réservé du contenu 4" descr="6.png"/>
          <p:cNvPicPr>
            <a:picLocks noGrp="1"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954751"/>
            <a:ext cx="8840344" cy="4859753"/>
            <a:chOff x="0" y="0"/>
            <a:chExt cx="23574250" cy="12959342"/>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896135" cy="12959342"/>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004746" y="0"/>
              <a:ext cx="7569504" cy="12959342"/>
            </a:xfrm>
            <a:prstGeom prst="rect">
              <a:avLst/>
            </a:prstGeom>
          </p:spPr>
        </p:pic>
      </p:grpSp>
      <p:grpSp>
        <p:nvGrpSpPr>
          <p:cNvPr id="5" name="Group 5"/>
          <p:cNvGrpSpPr>
            <a:grpSpLocks noChangeAspect="1"/>
          </p:cNvGrpSpPr>
          <p:nvPr/>
        </p:nvGrpSpPr>
        <p:grpSpPr>
          <a:xfrm>
            <a:off x="158621" y="2395679"/>
            <a:ext cx="2341534" cy="1939007"/>
            <a:chOff x="0" y="0"/>
            <a:chExt cx="6350000" cy="6350000"/>
          </a:xfrm>
        </p:grpSpPr>
        <p:sp>
          <p:nvSpPr>
            <p:cNvPr id="6" name="Freeform 6"/>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sp>
        <p:sp>
          <p:nvSpPr>
            <p:cNvPr id="7" name="Freeform 7"/>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6" cstate="email">
                <a:extLst>
                  <a:ext uri="{28A0092B-C50C-407E-A947-70E740481C1C}">
                    <a14:useLocalDpi xmlns:a14="http://schemas.microsoft.com/office/drawing/2010/main"/>
                  </a:ext>
                </a:extLst>
              </a:blip>
              <a:stretch>
                <a:fillRect/>
              </a:stretch>
            </a:blipFill>
          </p:spPr>
        </p:sp>
      </p:grpSp>
      <p:grpSp>
        <p:nvGrpSpPr>
          <p:cNvPr id="8" name="Group 8"/>
          <p:cNvGrpSpPr>
            <a:grpSpLocks noChangeAspect="1"/>
          </p:cNvGrpSpPr>
          <p:nvPr/>
        </p:nvGrpSpPr>
        <p:grpSpPr>
          <a:xfrm>
            <a:off x="2738120" y="954751"/>
            <a:ext cx="2638164" cy="2799369"/>
            <a:chOff x="0" y="0"/>
            <a:chExt cx="6350000" cy="6350000"/>
          </a:xfrm>
        </p:grpSpPr>
        <p:sp>
          <p:nvSpPr>
            <p:cNvPr id="9" name="Freeform 9"/>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sp>
        <p:sp>
          <p:nvSpPr>
            <p:cNvPr id="10" name="Freeform 10"/>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7" cstate="email">
                <a:extLst>
                  <a:ext uri="{28A0092B-C50C-407E-A947-70E740481C1C}">
                    <a14:useLocalDpi xmlns:a14="http://schemas.microsoft.com/office/drawing/2010/main"/>
                  </a:ext>
                </a:extLst>
              </a:blip>
              <a:stretch>
                <a:fillRect/>
              </a:stretch>
            </a:blipFill>
          </p:spPr>
        </p:sp>
      </p:grpSp>
      <p:grpSp>
        <p:nvGrpSpPr>
          <p:cNvPr id="11" name="Group 11"/>
          <p:cNvGrpSpPr>
            <a:grpSpLocks noChangeAspect="1"/>
          </p:cNvGrpSpPr>
          <p:nvPr/>
        </p:nvGrpSpPr>
        <p:grpSpPr>
          <a:xfrm>
            <a:off x="158620" y="553225"/>
            <a:ext cx="2388331" cy="1720923"/>
            <a:chOff x="0" y="0"/>
            <a:chExt cx="7620000" cy="3463290"/>
          </a:xfrm>
        </p:grpSpPr>
        <p:sp>
          <p:nvSpPr>
            <p:cNvPr id="12" name="Freeform 12"/>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3" name="Freeform 13"/>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BF7F1C"/>
            </a:solidFill>
          </p:spPr>
        </p:sp>
        <p:sp>
          <p:nvSpPr>
            <p:cNvPr id="14" name="Freeform 14"/>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6F131E"/>
            </a:solidFill>
          </p:spPr>
        </p:sp>
      </p:grpSp>
      <p:grpSp>
        <p:nvGrpSpPr>
          <p:cNvPr id="15" name="Group 15"/>
          <p:cNvGrpSpPr>
            <a:grpSpLocks noChangeAspect="1"/>
          </p:cNvGrpSpPr>
          <p:nvPr/>
        </p:nvGrpSpPr>
        <p:grpSpPr>
          <a:xfrm>
            <a:off x="5542513" y="985025"/>
            <a:ext cx="3415665" cy="2692260"/>
            <a:chOff x="0" y="0"/>
            <a:chExt cx="7620000" cy="3463290"/>
          </a:xfrm>
        </p:grpSpPr>
        <p:sp>
          <p:nvSpPr>
            <p:cNvPr id="16" name="Freeform 16"/>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7" name="Freeform 17"/>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BF7F1C"/>
            </a:solidFill>
          </p:spPr>
        </p:sp>
        <p:sp>
          <p:nvSpPr>
            <p:cNvPr id="18" name="Freeform 18"/>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6F131E"/>
            </a:solidFill>
          </p:spPr>
        </p:sp>
      </p:grpSp>
      <p:grpSp>
        <p:nvGrpSpPr>
          <p:cNvPr id="19" name="Group 19"/>
          <p:cNvGrpSpPr>
            <a:grpSpLocks noChangeAspect="1"/>
          </p:cNvGrpSpPr>
          <p:nvPr/>
        </p:nvGrpSpPr>
        <p:grpSpPr>
          <a:xfrm>
            <a:off x="158620" y="4471386"/>
            <a:ext cx="2341534" cy="1686818"/>
            <a:chOff x="0" y="0"/>
            <a:chExt cx="7620000" cy="3463290"/>
          </a:xfrm>
        </p:grpSpPr>
        <p:sp>
          <p:nvSpPr>
            <p:cNvPr id="20" name="Freeform 20"/>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21" name="Freeform 21"/>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BF7F1C"/>
            </a:solidFill>
          </p:spPr>
        </p:sp>
        <p:sp>
          <p:nvSpPr>
            <p:cNvPr id="22" name="Freeform 22"/>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6F131E"/>
            </a:solidFill>
          </p:spPr>
        </p:sp>
      </p:grpSp>
      <p:sp>
        <p:nvSpPr>
          <p:cNvPr id="24" name="TextBox 24"/>
          <p:cNvSpPr txBox="1"/>
          <p:nvPr/>
        </p:nvSpPr>
        <p:spPr>
          <a:xfrm>
            <a:off x="3510044" y="3769278"/>
            <a:ext cx="4877935" cy="2391424"/>
          </a:xfrm>
          <a:prstGeom prst="rect">
            <a:avLst/>
          </a:prstGeom>
        </p:spPr>
        <p:txBody>
          <a:bodyPr wrap="square" lIns="0" tIns="0" rIns="0" bIns="0" rtlCol="0" anchor="t">
            <a:spAutoFit/>
          </a:bodyPr>
          <a:lstStyle/>
          <a:p>
            <a:pPr algn="just">
              <a:lnSpc>
                <a:spcPct val="200000"/>
              </a:lnSpc>
            </a:pPr>
            <a:r>
              <a:rPr lang="en-US" sz="1110" dirty="0">
                <a:ln/>
                <a:effectLst>
                  <a:outerShdw blurRad="38100" dist="19050" dir="2700000" algn="tl" rotWithShape="0">
                    <a:schemeClr val="dk1">
                      <a:alpha val="40000"/>
                    </a:schemeClr>
                  </a:outerShdw>
                </a:effectLst>
                <a:latin typeface="Quattrocento Bold" panose="02020802030000000404"/>
              </a:rPr>
              <a:t>Under the impetus of </a:t>
            </a:r>
            <a:r>
              <a:rPr lang="en-US" sz="1110" b="1" dirty="0">
                <a:ln/>
                <a:effectLst>
                  <a:outerShdw blurRad="38100" dist="19050" dir="2700000" algn="tl" rotWithShape="0">
                    <a:schemeClr val="dk1">
                      <a:alpha val="40000"/>
                    </a:schemeClr>
                  </a:outerShdw>
                </a:effectLst>
                <a:latin typeface="Quattrocento Bold" panose="02020802030000000404"/>
              </a:rPr>
              <a:t>HIS MAJESTY KING MOHAMMED VI, MAY GOD ASSIST HIM, </a:t>
            </a:r>
            <a:r>
              <a:rPr lang="en-US" sz="1110" dirty="0">
                <a:ln/>
                <a:effectLst>
                  <a:outerShdw blurRad="38100" dist="19050" dir="2700000" algn="tl" rotWithShape="0">
                    <a:schemeClr val="dk1">
                      <a:alpha val="40000"/>
                    </a:schemeClr>
                  </a:outerShdw>
                </a:effectLst>
                <a:latin typeface="Quattrocento Bold" panose="02020802030000000404"/>
              </a:rPr>
              <a:t>Rabat aims to be the symbol of Moroccan culture, home to many cultural monuments with the Mohammed V National Theater, its cultural institutes, its exhibition galleries, its HOME OF ARTS, its Universities and HIGH SCHOOLS, the National Library and its Museums which highlight the cultural richness of the capital.</a:t>
            </a:r>
            <a:r>
              <a:rPr lang="en-US" sz="965" dirty="0">
                <a:ln/>
                <a:solidFill>
                  <a:schemeClr val="tx1"/>
                </a:solidFill>
                <a:effectLst>
                  <a:outerShdw blurRad="38100" dist="19050" dir="2700000" algn="tl" rotWithShape="0">
                    <a:schemeClr val="dk1">
                      <a:alpha val="40000"/>
                    </a:schemeClr>
                  </a:outerShdw>
                </a:effectLst>
                <a:latin typeface="Quattrocento Bold" panose="02020802030000000404"/>
              </a:rPr>
              <a:t> </a:t>
            </a:r>
          </a:p>
        </p:txBody>
      </p:sp>
      <p:sp>
        <p:nvSpPr>
          <p:cNvPr id="28" name="Espace réservé du pied de page 27"/>
          <p:cNvSpPr>
            <a:spLocks noGrp="1"/>
          </p:cNvSpPr>
          <p:nvPr>
            <p:ph type="ftr" sz="quarter" idx="11"/>
          </p:nvPr>
        </p:nvSpPr>
        <p:spPr>
          <a:xfrm>
            <a:off x="3543300" y="5646738"/>
            <a:ext cx="1447800" cy="182563"/>
          </a:xfrm>
        </p:spPr>
        <p:txBody>
          <a:bodyPr/>
          <a:lstStyle/>
          <a:p>
            <a:r>
              <a:rPr lang="en-US" sz="600" dirty="0"/>
              <a:t>6</a:t>
            </a:r>
          </a:p>
        </p:txBody>
      </p:sp>
      <p:sp>
        <p:nvSpPr>
          <p:cNvPr id="26" name="Titre 5"/>
          <p:cNvSpPr>
            <a:spLocks noGrp="1"/>
          </p:cNvSpPr>
          <p:nvPr/>
        </p:nvSpPr>
        <p:spPr>
          <a:xfrm>
            <a:off x="0" y="0"/>
            <a:ext cx="914336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3110" dirty="0">
                <a:sym typeface="+mn-ea"/>
              </a:rPr>
            </a:br>
            <a:r>
              <a:rPr lang="fr-FR" altLang="en-US" sz="8000" b="1" dirty="0">
                <a:solidFill>
                  <a:srgbClr val="FF0000"/>
                </a:solidFill>
                <a:effectLst>
                  <a:outerShdw blurRad="38100" dist="25400" dir="5400000" algn="ctr" rotWithShape="0">
                    <a:srgbClr val="6E747A">
                      <a:alpha val="43000"/>
                    </a:srgbClr>
                  </a:outerShdw>
                </a:effectLst>
                <a:sym typeface="+mn-ea"/>
              </a:rPr>
              <a:t>CULTUREL MONUMENTS</a:t>
            </a:r>
            <a:endParaRPr lang="fr-FR" altLang="en-US" sz="8000" dirty="0">
              <a:highlight>
                <a:srgbClr val="00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997811"/>
            <a:ext cx="8845119" cy="4862378"/>
            <a:chOff x="0" y="0"/>
            <a:chExt cx="23586984" cy="12966342"/>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905262" cy="12966342"/>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013391" y="0"/>
              <a:ext cx="7573592" cy="12966342"/>
            </a:xfrm>
            <a:prstGeom prst="rect">
              <a:avLst/>
            </a:prstGeom>
          </p:spPr>
        </p:pic>
      </p:grpSp>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6452" y="1222399"/>
            <a:ext cx="3180465" cy="1909130"/>
          </a:xfrm>
          <a:prstGeom prst="rect">
            <a:avLst/>
          </a:prstGeom>
        </p:spPr>
      </p:pic>
      <p:sp>
        <p:nvSpPr>
          <p:cNvPr id="7" name="AutoShape 7"/>
          <p:cNvSpPr/>
          <p:nvPr/>
        </p:nvSpPr>
        <p:spPr>
          <a:xfrm rot="5400000">
            <a:off x="2502694" y="3417094"/>
            <a:ext cx="4114800" cy="0"/>
          </a:xfrm>
          <a:prstGeom prst="line">
            <a:avLst/>
          </a:prstGeom>
          <a:ln w="47625" cap="flat">
            <a:solidFill>
              <a:srgbClr val="100F0D"/>
            </a:solidFill>
            <a:prstDash val="solid"/>
            <a:headEnd type="none" w="sm" len="sm"/>
            <a:tailEnd type="none" w="sm" len="sm"/>
          </a:ln>
        </p:spPr>
      </p:sp>
      <p:sp>
        <p:nvSpPr>
          <p:cNvPr id="8" name="AutoShape 8"/>
          <p:cNvSpPr/>
          <p:nvPr/>
        </p:nvSpPr>
        <p:spPr>
          <a:xfrm>
            <a:off x="4572000" y="3405188"/>
            <a:ext cx="4057650" cy="0"/>
          </a:xfrm>
          <a:prstGeom prst="line">
            <a:avLst/>
          </a:prstGeom>
          <a:ln w="47625" cap="flat">
            <a:solidFill>
              <a:srgbClr val="741A1F"/>
            </a:solidFill>
            <a:prstDash val="solid"/>
            <a:headEnd type="none" w="sm" len="sm"/>
            <a:tailEnd type="none" w="sm" len="sm"/>
          </a:ln>
        </p:spPr>
      </p:sp>
      <p:sp>
        <p:nvSpPr>
          <p:cNvPr id="9" name="AutoShape 9"/>
          <p:cNvSpPr/>
          <p:nvPr/>
        </p:nvSpPr>
        <p:spPr>
          <a:xfrm>
            <a:off x="526257" y="3514635"/>
            <a:ext cx="4033838" cy="0"/>
          </a:xfrm>
          <a:prstGeom prst="line">
            <a:avLst/>
          </a:prstGeom>
          <a:ln w="47625" cap="flat">
            <a:solidFill>
              <a:srgbClr val="8F441C"/>
            </a:solidFill>
            <a:prstDash val="solid"/>
            <a:headEnd type="none" w="sm" len="sm"/>
            <a:tailEnd type="none" w="sm" len="sm"/>
          </a:ln>
        </p:spPr>
      </p:sp>
      <p:pic>
        <p:nvPicPr>
          <p:cNvPr id="10" name="Picture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103361" y="798926"/>
            <a:ext cx="1422538" cy="743179"/>
          </a:xfrm>
          <a:prstGeom prst="rect">
            <a:avLst/>
          </a:prstGeom>
        </p:spPr>
      </p:pic>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999483" y="1170515"/>
            <a:ext cx="3195638" cy="1944003"/>
          </a:xfrm>
          <a:prstGeom prst="rect">
            <a:avLst/>
          </a:prstGeom>
        </p:spPr>
      </p:pic>
      <p:pic>
        <p:nvPicPr>
          <p:cNvPr id="12" name="Picture 1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811280" y="3674537"/>
            <a:ext cx="3195638" cy="1715864"/>
          </a:xfrm>
          <a:prstGeom prst="rect">
            <a:avLst/>
          </a:prstGeom>
        </p:spPr>
      </p:pic>
      <p:sp>
        <p:nvSpPr>
          <p:cNvPr id="13" name="TextBox 13"/>
          <p:cNvSpPr txBox="1"/>
          <p:nvPr/>
        </p:nvSpPr>
        <p:spPr>
          <a:xfrm>
            <a:off x="167269" y="5435692"/>
            <a:ext cx="4498829" cy="437877"/>
          </a:xfrm>
          <a:prstGeom prst="rect">
            <a:avLst/>
          </a:prstGeom>
        </p:spPr>
        <p:txBody>
          <a:bodyPr lIns="0" tIns="0" rIns="0" bIns="0" rtlCol="0" anchor="t">
            <a:spAutoFit/>
          </a:bodyPr>
          <a:lstStyle/>
          <a:p>
            <a:pPr algn="ctr">
              <a:lnSpc>
                <a:spcPts val="4050"/>
              </a:lnSpc>
            </a:pPr>
            <a:r>
              <a:rPr lang="en-US" sz="1500" dirty="0">
                <a:solidFill>
                  <a:srgbClr val="6F131E"/>
                </a:solidFill>
                <a:latin typeface="Quattrocento Bold" panose="02020802030000000404"/>
              </a:rPr>
              <a:t>National Museum of Photography</a:t>
            </a:r>
          </a:p>
        </p:txBody>
      </p:sp>
      <p:sp>
        <p:nvSpPr>
          <p:cNvPr id="14" name="TextBox 14"/>
          <p:cNvSpPr txBox="1"/>
          <p:nvPr/>
        </p:nvSpPr>
        <p:spPr>
          <a:xfrm>
            <a:off x="73330" y="2993497"/>
            <a:ext cx="4498829" cy="963662"/>
          </a:xfrm>
          <a:prstGeom prst="rect">
            <a:avLst/>
          </a:prstGeom>
        </p:spPr>
        <p:txBody>
          <a:bodyPr lIns="0" tIns="0" rIns="0" bIns="0" rtlCol="0" anchor="t">
            <a:spAutoFit/>
          </a:bodyPr>
          <a:lstStyle/>
          <a:p>
            <a:pPr algn="ctr">
              <a:lnSpc>
                <a:spcPts val="4050"/>
              </a:lnSpc>
            </a:pPr>
            <a:r>
              <a:rPr lang="en-US" sz="1500" dirty="0">
                <a:solidFill>
                  <a:srgbClr val="6F131E"/>
                </a:solidFill>
                <a:latin typeface="Quattrocento Bold" panose="02020802030000000404"/>
              </a:rPr>
              <a:t>National Museum of JEWERLLY</a:t>
            </a:r>
          </a:p>
          <a:p>
            <a:pPr algn="ctr">
              <a:lnSpc>
                <a:spcPts val="4050"/>
              </a:lnSpc>
            </a:pPr>
            <a:endParaRPr lang="en-US" sz="1500" dirty="0" err="1">
              <a:solidFill>
                <a:srgbClr val="6F131E"/>
              </a:solidFill>
              <a:latin typeface="Quattrocento Bold" panose="02020802030000000404"/>
            </a:endParaRPr>
          </a:p>
        </p:txBody>
      </p:sp>
      <p:sp>
        <p:nvSpPr>
          <p:cNvPr id="15" name="TextBox 15"/>
          <p:cNvSpPr txBox="1"/>
          <p:nvPr/>
        </p:nvSpPr>
        <p:spPr>
          <a:xfrm>
            <a:off x="4374080" y="2930300"/>
            <a:ext cx="4498829" cy="437877"/>
          </a:xfrm>
          <a:prstGeom prst="rect">
            <a:avLst/>
          </a:prstGeom>
        </p:spPr>
        <p:txBody>
          <a:bodyPr lIns="0" tIns="0" rIns="0" bIns="0" rtlCol="0" anchor="t">
            <a:spAutoFit/>
          </a:bodyPr>
          <a:lstStyle/>
          <a:p>
            <a:pPr algn="ctr">
              <a:lnSpc>
                <a:spcPts val="4050"/>
              </a:lnSpc>
            </a:pPr>
            <a:r>
              <a:rPr lang="en-US" sz="1500" dirty="0">
                <a:solidFill>
                  <a:srgbClr val="6F131E"/>
                </a:solidFill>
                <a:latin typeface="Quattrocento Bold" panose="02020802030000000404"/>
              </a:rPr>
              <a:t>Morocco Telecom Museum</a:t>
            </a:r>
          </a:p>
        </p:txBody>
      </p:sp>
      <p:sp>
        <p:nvSpPr>
          <p:cNvPr id="16" name="TextBox 16"/>
          <p:cNvSpPr txBox="1"/>
          <p:nvPr/>
        </p:nvSpPr>
        <p:spPr>
          <a:xfrm>
            <a:off x="4487576" y="5464810"/>
            <a:ext cx="4498829" cy="437877"/>
          </a:xfrm>
          <a:prstGeom prst="rect">
            <a:avLst/>
          </a:prstGeom>
        </p:spPr>
        <p:txBody>
          <a:bodyPr lIns="0" tIns="0" rIns="0" bIns="0" rtlCol="0" anchor="t">
            <a:spAutoFit/>
          </a:bodyPr>
          <a:lstStyle/>
          <a:p>
            <a:pPr algn="ctr">
              <a:lnSpc>
                <a:spcPts val="4050"/>
              </a:lnSpc>
            </a:pPr>
            <a:r>
              <a:rPr lang="en-US" sz="1500" dirty="0">
                <a:solidFill>
                  <a:srgbClr val="6F131E"/>
                </a:solidFill>
                <a:latin typeface="Quattrocento Bold" panose="02020802030000000404"/>
              </a:rPr>
              <a:t>OUDAYA MUSEUM</a:t>
            </a:r>
          </a:p>
        </p:txBody>
      </p:sp>
      <p:sp>
        <p:nvSpPr>
          <p:cNvPr id="19" name="Espace réservé du pied de page 18"/>
          <p:cNvSpPr>
            <a:spLocks noGrp="1"/>
          </p:cNvSpPr>
          <p:nvPr>
            <p:ph type="ftr" sz="quarter" idx="11"/>
          </p:nvPr>
        </p:nvSpPr>
        <p:spPr>
          <a:xfrm>
            <a:off x="3886200" y="5722938"/>
            <a:ext cx="1447800" cy="182563"/>
          </a:xfrm>
        </p:spPr>
        <p:txBody>
          <a:bodyPr/>
          <a:lstStyle/>
          <a:p>
            <a:r>
              <a:rPr lang="en-US" sz="600" dirty="0"/>
              <a:t>7</a:t>
            </a:r>
          </a:p>
        </p:txBody>
      </p:sp>
      <p:pic>
        <p:nvPicPr>
          <p:cNvPr id="21" name="Imag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51870" y="3511949"/>
            <a:ext cx="3143250" cy="1952625"/>
          </a:xfrm>
          <a:prstGeom prst="rect">
            <a:avLst/>
          </a:prstGeom>
        </p:spPr>
      </p:pic>
      <p:sp>
        <p:nvSpPr>
          <p:cNvPr id="6" name="Titre 5"/>
          <p:cNvSpPr>
            <a:spLocks noGrp="1"/>
          </p:cNvSpPr>
          <p:nvPr/>
        </p:nvSpPr>
        <p:spPr>
          <a:xfrm>
            <a:off x="0" y="0"/>
            <a:ext cx="9143365" cy="443865"/>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1000" dirty="0">
                <a:sym typeface="+mn-ea"/>
              </a:rPr>
            </a:br>
            <a:endParaRPr lang="fr-FR" altLang="en-US" sz="1000" dirty="0">
              <a:sym typeface="+mn-ea"/>
            </a:endParaRPr>
          </a:p>
          <a:p>
            <a:r>
              <a:rPr lang="fr-FR" altLang="en-US" sz="2000" b="1" dirty="0">
                <a:solidFill>
                  <a:srgbClr val="FF0000"/>
                </a:solidFill>
                <a:effectLst>
                  <a:outerShdw blurRad="38100" dist="25400" dir="5400000" algn="ctr" rotWithShape="0">
                    <a:srgbClr val="6E747A">
                      <a:alpha val="43000"/>
                    </a:srgbClr>
                  </a:outerShdw>
                </a:effectLst>
                <a:sym typeface="+mn-ea"/>
              </a:rPr>
              <a:t>SOME MUSEUMS IN RABAT</a:t>
            </a:r>
          </a:p>
          <a:p>
            <a:endParaRPr lang="fr-FR" altLang="en-US" sz="2000" b="1" dirty="0">
              <a:solidFill>
                <a:srgbClr val="FF0000"/>
              </a:solidFill>
              <a:effectLst>
                <a:outerShdw blurRad="38100" dist="25400" dir="5400000" algn="ctr" rotWithShape="0">
                  <a:srgbClr val="6E747A">
                    <a:alpha val="43000"/>
                  </a:srgbClr>
                </a:outerShdw>
              </a:effectLst>
              <a:sym typeface="+mn-ea"/>
            </a:endParaRPr>
          </a:p>
          <a:p>
            <a:endParaRPr lang="fr-FR" altLang="en-US" sz="700" b="1" dirty="0">
              <a:solidFill>
                <a:srgbClr val="FF0000"/>
              </a:solidFill>
              <a:effectLst>
                <a:outerShdw blurRad="38100" dist="25400" dir="5400000" algn="ctr" rotWithShape="0">
                  <a:srgbClr val="6E747A">
                    <a:alpha val="43000"/>
                  </a:srgbClr>
                </a:outerShdw>
              </a:effectLst>
              <a:highlight>
                <a:srgbClr val="00FFFF"/>
              </a:highlight>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865698"/>
            <a:ext cx="8883527" cy="4883492"/>
            <a:chOff x="0" y="0"/>
            <a:chExt cx="23689404" cy="1302264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978668" cy="1302264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082925" y="0"/>
              <a:ext cx="7606479" cy="13022645"/>
            </a:xfrm>
            <a:prstGeom prst="rect">
              <a:avLst/>
            </a:prstGeom>
          </p:spPr>
        </p:pic>
      </p:grpSp>
      <p:sp>
        <p:nvSpPr>
          <p:cNvPr id="8" name="Freeform 8"/>
          <p:cNvSpPr/>
          <p:nvPr/>
        </p:nvSpPr>
        <p:spPr>
          <a:xfrm>
            <a:off x="687069" y="2976931"/>
            <a:ext cx="3550375" cy="3201274"/>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sp>
      <p:sp>
        <p:nvSpPr>
          <p:cNvPr id="14" name="Freeform 8"/>
          <p:cNvSpPr/>
          <p:nvPr/>
        </p:nvSpPr>
        <p:spPr>
          <a:xfrm>
            <a:off x="5067932" y="2924183"/>
            <a:ext cx="3557813" cy="3216365"/>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sp>
      <p:sp>
        <p:nvSpPr>
          <p:cNvPr id="18" name="Espace réservé du pied de page 17"/>
          <p:cNvSpPr>
            <a:spLocks noGrp="1"/>
          </p:cNvSpPr>
          <p:nvPr>
            <p:ph type="ftr" sz="quarter" idx="11"/>
          </p:nvPr>
        </p:nvSpPr>
        <p:spPr>
          <a:xfrm>
            <a:off x="3733800" y="5570538"/>
            <a:ext cx="1447800" cy="182563"/>
          </a:xfrm>
        </p:spPr>
        <p:txBody>
          <a:bodyPr/>
          <a:lstStyle/>
          <a:p>
            <a:r>
              <a:rPr lang="en-US" sz="600" dirty="0"/>
              <a:t>8</a:t>
            </a:r>
          </a:p>
        </p:txBody>
      </p:sp>
      <p:sp>
        <p:nvSpPr>
          <p:cNvPr id="7" name="Titre 5"/>
          <p:cNvSpPr>
            <a:spLocks noGrp="1"/>
          </p:cNvSpPr>
          <p:nvPr/>
        </p:nvSpPr>
        <p:spPr>
          <a:xfrm>
            <a:off x="0" y="0"/>
            <a:ext cx="9143365" cy="443865"/>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1000" dirty="0">
                <a:sym typeface="+mn-ea"/>
              </a:rPr>
            </a:br>
            <a:r>
              <a:rPr lang="fr-FR" altLang="en-US" sz="2000" b="1" dirty="0">
                <a:solidFill>
                  <a:srgbClr val="FF0000"/>
                </a:solidFill>
                <a:effectLst>
                  <a:outerShdw blurRad="38100" dist="25400" dir="5400000" algn="ctr" rotWithShape="0">
                    <a:srgbClr val="6E747A">
                      <a:alpha val="43000"/>
                    </a:srgbClr>
                  </a:outerShdw>
                </a:effectLst>
                <a:sym typeface="+mn-ea"/>
              </a:rPr>
              <a:t>Mohammed VI Museum of Modern and </a:t>
            </a:r>
            <a:r>
              <a:rPr lang="fr-FR" altLang="en-US" sz="2000" b="1" dirty="0" err="1">
                <a:solidFill>
                  <a:srgbClr val="FF0000"/>
                </a:solidFill>
                <a:effectLst>
                  <a:outerShdw blurRad="38100" dist="25400" dir="5400000" algn="ctr" rotWithShape="0">
                    <a:srgbClr val="6E747A">
                      <a:alpha val="43000"/>
                    </a:srgbClr>
                  </a:outerShdw>
                </a:effectLst>
                <a:sym typeface="+mn-ea"/>
              </a:rPr>
              <a:t>Contemporary</a:t>
            </a:r>
            <a:r>
              <a:rPr lang="fr-FR" altLang="en-US" sz="2000" b="1" dirty="0">
                <a:solidFill>
                  <a:srgbClr val="FF0000"/>
                </a:solidFill>
                <a:effectLst>
                  <a:outerShdw blurRad="38100" dist="25400" dir="5400000" algn="ctr" rotWithShape="0">
                    <a:srgbClr val="6E747A">
                      <a:alpha val="43000"/>
                    </a:srgbClr>
                  </a:outerShdw>
                </a:effectLst>
                <a:sym typeface="+mn-ea"/>
              </a:rPr>
              <a:t> Arts</a:t>
            </a:r>
          </a:p>
          <a:p>
            <a:endParaRPr lang="fr-FR" altLang="en-US" sz="700" b="1" dirty="0">
              <a:solidFill>
                <a:srgbClr val="FF0000"/>
              </a:solidFill>
              <a:effectLst>
                <a:outerShdw blurRad="38100" dist="25400" dir="5400000" algn="ctr" rotWithShape="0">
                  <a:srgbClr val="6E747A">
                    <a:alpha val="43000"/>
                  </a:srgbClr>
                </a:outerShdw>
              </a:effectLst>
              <a:highlight>
                <a:srgbClr val="00FFFF"/>
              </a:highlight>
              <a:sym typeface="+mn-ea"/>
            </a:endParaRPr>
          </a:p>
        </p:txBody>
      </p:sp>
      <p:pic>
        <p:nvPicPr>
          <p:cNvPr id="17" name="Espace réservé du contenu 1" descr="6.png"/>
          <p:cNvPicPr>
            <a:picLocks noGrp="1" noChangeAspect="1"/>
          </p:cNvPicPr>
          <p:nvPr/>
        </p:nvPicPr>
        <p:blipFill>
          <a:blip r:embed="rId6" cstate="email">
            <a:extLst>
              <a:ext uri="{28A0092B-C50C-407E-A947-70E740481C1C}">
                <a14:useLocalDpi xmlns:a14="http://schemas.microsoft.com/office/drawing/2010/main"/>
              </a:ext>
            </a:extLst>
          </a:blip>
          <a:stretch>
            <a:fillRect/>
          </a:stretch>
        </p:blipFill>
        <p:spPr>
          <a:xfrm>
            <a:off x="27633" y="562705"/>
            <a:ext cx="569167" cy="725399"/>
          </a:xfrm>
          <a:prstGeom prst="rect">
            <a:avLst/>
          </a:prstGeom>
        </p:spPr>
      </p:pic>
      <p:sp>
        <p:nvSpPr>
          <p:cNvPr id="19" name="TextBox 5"/>
          <p:cNvSpPr txBox="1"/>
          <p:nvPr/>
        </p:nvSpPr>
        <p:spPr>
          <a:xfrm>
            <a:off x="1010384" y="1028337"/>
            <a:ext cx="7732400" cy="1923604"/>
          </a:xfrm>
          <a:prstGeom prst="rect">
            <a:avLst/>
          </a:prstGeom>
        </p:spPr>
        <p:txBody>
          <a:bodyPr wrap="square" lIns="0" tIns="0" rIns="0" bIns="0" rtlCol="0" anchor="t">
            <a:spAutoFit/>
          </a:bodyPr>
          <a:lstStyle/>
          <a:p>
            <a:pPr algn="ctr"/>
            <a:r>
              <a:rPr lang="en-US" sz="1400" b="1" u="sng" dirty="0">
                <a:solidFill>
                  <a:srgbClr val="222222"/>
                </a:solidFill>
                <a:latin typeface="Quattrocento Bold" panose="02020802030000000404"/>
              </a:rPr>
              <a:t>The Mohammed VI Museum of Modern and Contemporary Art (MMVI) </a:t>
            </a:r>
          </a:p>
          <a:p>
            <a:pPr algn="ctr"/>
            <a:endParaRPr lang="en-US" sz="1400" b="1" u="sng" dirty="0">
              <a:solidFill>
                <a:srgbClr val="222222"/>
              </a:solidFill>
              <a:latin typeface="Quattrocento Bold" panose="02020802030000000404"/>
            </a:endParaRPr>
          </a:p>
          <a:p>
            <a:pPr algn="ctr"/>
            <a:r>
              <a:rPr lang="en-US" sz="1400" dirty="0">
                <a:solidFill>
                  <a:srgbClr val="222222"/>
                </a:solidFill>
                <a:latin typeface="Quattrocento Bold" panose="02020802030000000404"/>
              </a:rPr>
              <a:t>presents four hundred works by Moroccan artists, established in Morocco or abroad, from the twentieth and twenty-first centuries. </a:t>
            </a:r>
          </a:p>
          <a:p>
            <a:pPr algn="ctr"/>
            <a:r>
              <a:rPr lang="en-US" sz="1400" dirty="0">
                <a:solidFill>
                  <a:srgbClr val="222222"/>
                </a:solidFill>
                <a:latin typeface="Quattrocento Bold" panose="02020802030000000404"/>
              </a:rPr>
              <a:t>It is the first independent museum in Morocco dedicated to national modern art, and the first major national museum built in Morocco </a:t>
            </a:r>
          </a:p>
          <a:p>
            <a:pPr algn="ctr"/>
            <a:r>
              <a:rPr lang="en-US" sz="1400" dirty="0">
                <a:solidFill>
                  <a:srgbClr val="222222"/>
                </a:solidFill>
                <a:latin typeface="Quattrocento Bold" panose="02020802030000000404"/>
              </a:rPr>
              <a:t>since THE independence.</a:t>
            </a:r>
          </a:p>
          <a:p>
            <a:pPr algn="ctr"/>
            <a:endParaRPr lang="en-US" sz="1000" dirty="0">
              <a:solidFill>
                <a:srgbClr val="222222"/>
              </a:solidFill>
              <a:latin typeface="Quattrocento Bold" panose="02020802030000000404"/>
            </a:endParaRPr>
          </a:p>
          <a:p>
            <a:pPr algn="ctr"/>
            <a:endParaRPr lang="en-US" sz="1700" dirty="0">
              <a:solidFill>
                <a:srgbClr val="6F131E"/>
              </a:solidFill>
              <a:latin typeface="Quattrocento Bold" panose="02020802030000000404"/>
            </a:endParaRPr>
          </a:p>
        </p:txBody>
      </p:sp>
      <p:pic>
        <p:nvPicPr>
          <p:cNvPr id="20" name="Google Shape;535;p25" descr="Résultat de recherche d'images pour &quot;photo de rabat 2014&quot;"/>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43723" y="3241306"/>
            <a:ext cx="3214710" cy="2722392"/>
          </a:xfrm>
          <a:prstGeom prst="rect">
            <a:avLst/>
          </a:prstGeom>
          <a:noFill/>
          <a:ln>
            <a:noFill/>
          </a:ln>
        </p:spPr>
      </p:pic>
      <p:pic>
        <p:nvPicPr>
          <p:cNvPr id="21" name="Google Shape;537;p2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319487" y="3136712"/>
            <a:ext cx="3084367" cy="28269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1043496"/>
            <a:ext cx="8678908" cy="4771008"/>
            <a:chOff x="0" y="0"/>
            <a:chExt cx="23143754" cy="12722688"/>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587590" cy="12722688"/>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5712479" y="0"/>
              <a:ext cx="7431275" cy="12722688"/>
            </a:xfrm>
            <a:prstGeom prst="rect">
              <a:avLst/>
            </a:prstGeom>
          </p:spPr>
        </p:pic>
      </p:grpSp>
      <p:sp>
        <p:nvSpPr>
          <p:cNvPr id="11" name="TextBox 11"/>
          <p:cNvSpPr txBox="1"/>
          <p:nvPr/>
        </p:nvSpPr>
        <p:spPr>
          <a:xfrm>
            <a:off x="781685" y="4769601"/>
            <a:ext cx="3884930" cy="1814599"/>
          </a:xfrm>
          <a:prstGeom prst="rect">
            <a:avLst/>
          </a:prstGeom>
        </p:spPr>
        <p:txBody>
          <a:bodyPr wrap="square" lIns="0" tIns="0" rIns="0" bIns="0" rtlCol="0" anchor="t">
            <a:spAutoFit/>
          </a:bodyPr>
          <a:lstStyle/>
          <a:p>
            <a:pPr algn="ctr">
              <a:lnSpc>
                <a:spcPct val="100000"/>
              </a:lnSpc>
            </a:pPr>
            <a:r>
              <a:rPr lang="en-US" altLang="en-US" sz="2420" dirty="0">
                <a:solidFill>
                  <a:srgbClr val="000000"/>
                </a:solidFill>
                <a:latin typeface="Red Hat Display Bold" panose="02010803040201060303"/>
              </a:rPr>
              <a:t>1st African Capital </a:t>
            </a:r>
          </a:p>
          <a:p>
            <a:pPr algn="ctr">
              <a:lnSpc>
                <a:spcPct val="100000"/>
              </a:lnSpc>
            </a:pPr>
            <a:r>
              <a:rPr lang="en-US" altLang="en-US" sz="2420" dirty="0">
                <a:solidFill>
                  <a:srgbClr val="000000"/>
                </a:solidFill>
                <a:latin typeface="Red Hat Display Bold" panose="02010803040201060303"/>
              </a:rPr>
              <a:t>of Culture</a:t>
            </a:r>
          </a:p>
          <a:p>
            <a:pPr algn="ctr">
              <a:lnSpc>
                <a:spcPct val="100000"/>
              </a:lnSpc>
            </a:pPr>
            <a:endParaRPr lang="en-US" altLang="en-US" sz="2420" dirty="0">
              <a:solidFill>
                <a:srgbClr val="000000"/>
              </a:solidFill>
              <a:latin typeface="Red Hat Display Bold" panose="02010803040201060303"/>
            </a:endParaRPr>
          </a:p>
          <a:p>
            <a:pPr algn="ctr">
              <a:lnSpc>
                <a:spcPts val="6535"/>
              </a:lnSpc>
            </a:pPr>
            <a:endParaRPr lang="en-US" sz="2420" dirty="0">
              <a:solidFill>
                <a:srgbClr val="000000"/>
              </a:solidFill>
              <a:latin typeface="Red Hat Display Bold" panose="02010803040201060303"/>
            </a:endParaRPr>
          </a:p>
        </p:txBody>
      </p:sp>
      <p:sp>
        <p:nvSpPr>
          <p:cNvPr id="12" name="TextBox 12"/>
          <p:cNvSpPr txBox="1"/>
          <p:nvPr/>
        </p:nvSpPr>
        <p:spPr>
          <a:xfrm>
            <a:off x="4780431" y="4769601"/>
            <a:ext cx="3679190" cy="1814599"/>
          </a:xfrm>
          <a:prstGeom prst="rect">
            <a:avLst/>
          </a:prstGeom>
        </p:spPr>
        <p:txBody>
          <a:bodyPr wrap="square" lIns="0" tIns="0" rIns="0" bIns="0" rtlCol="0" anchor="t">
            <a:spAutoFit/>
          </a:bodyPr>
          <a:lstStyle/>
          <a:p>
            <a:pPr algn="ctr">
              <a:lnSpc>
                <a:spcPct val="100000"/>
              </a:lnSpc>
            </a:pPr>
            <a:r>
              <a:rPr lang="en-US" altLang="en-US" sz="2420" dirty="0">
                <a:solidFill>
                  <a:srgbClr val="000000"/>
                </a:solidFill>
                <a:latin typeface="Red Hat Display Bold" panose="02010803040201060303"/>
              </a:rPr>
              <a:t>Cultural Capital in the </a:t>
            </a:r>
          </a:p>
          <a:p>
            <a:pPr algn="ctr">
              <a:lnSpc>
                <a:spcPct val="100000"/>
              </a:lnSpc>
            </a:pPr>
            <a:r>
              <a:rPr lang="en-US" altLang="en-US" sz="2420" dirty="0">
                <a:solidFill>
                  <a:srgbClr val="000000"/>
                </a:solidFill>
                <a:latin typeface="Red Hat Display Bold" panose="02010803040201060303"/>
              </a:rPr>
              <a:t>Islamic World</a:t>
            </a:r>
          </a:p>
          <a:p>
            <a:pPr algn="ctr">
              <a:lnSpc>
                <a:spcPct val="100000"/>
              </a:lnSpc>
            </a:pPr>
            <a:endParaRPr lang="en-US" altLang="en-US" sz="2420" dirty="0">
              <a:solidFill>
                <a:srgbClr val="000000"/>
              </a:solidFill>
              <a:latin typeface="Red Hat Display Bold" panose="02010803040201060303"/>
            </a:endParaRPr>
          </a:p>
          <a:p>
            <a:pPr algn="ctr">
              <a:lnSpc>
                <a:spcPts val="6535"/>
              </a:lnSpc>
            </a:pPr>
            <a:endParaRPr lang="en-US" sz="2420" dirty="0">
              <a:solidFill>
                <a:srgbClr val="000000"/>
              </a:solidFill>
              <a:latin typeface="Red Hat Display Bold" panose="02010803040201060303"/>
            </a:endParaRPr>
          </a:p>
        </p:txBody>
      </p:sp>
      <p:sp>
        <p:nvSpPr>
          <p:cNvPr id="13" name="TextBox 13"/>
          <p:cNvSpPr txBox="1"/>
          <p:nvPr/>
        </p:nvSpPr>
        <p:spPr>
          <a:xfrm>
            <a:off x="264795" y="1043305"/>
            <a:ext cx="8504555" cy="923290"/>
          </a:xfrm>
          <a:prstGeom prst="rect">
            <a:avLst/>
          </a:prstGeom>
        </p:spPr>
        <p:txBody>
          <a:bodyPr wrap="square" lIns="0" tIns="0" rIns="0" bIns="0" rtlCol="0" anchor="t">
            <a:spAutoFit/>
          </a:bodyPr>
          <a:lstStyle/>
          <a:p>
            <a:pPr algn="ctr">
              <a:lnSpc>
                <a:spcPct val="100000"/>
              </a:lnSpc>
            </a:pPr>
            <a:r>
              <a:rPr lang="fr-FR" altLang="en-US" sz="3000" b="1" dirty="0">
                <a:solidFill>
                  <a:srgbClr val="6F131E"/>
                </a:solidFill>
                <a:latin typeface="Montserrat Extra-Bold" panose="00000900000000000000"/>
              </a:rPr>
              <a:t>NOMINATIONS OF RABAT</a:t>
            </a:r>
          </a:p>
          <a:p>
            <a:pPr algn="ctr">
              <a:lnSpc>
                <a:spcPct val="100000"/>
              </a:lnSpc>
            </a:pPr>
            <a:r>
              <a:rPr lang="en-US" sz="3000" b="1" dirty="0">
                <a:solidFill>
                  <a:srgbClr val="6F131E"/>
                </a:solidFill>
                <a:latin typeface="Montserrat Extra-Bold" panose="00000900000000000000"/>
              </a:rPr>
              <a:t>2022-2023</a:t>
            </a:r>
          </a:p>
        </p:txBody>
      </p:sp>
      <p:sp>
        <p:nvSpPr>
          <p:cNvPr id="18" name="Freeform 8"/>
          <p:cNvSpPr/>
          <p:nvPr/>
        </p:nvSpPr>
        <p:spPr>
          <a:xfrm>
            <a:off x="1047751" y="2063933"/>
            <a:ext cx="3352800" cy="209550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sp>
      <p:pic>
        <p:nvPicPr>
          <p:cNvPr id="14" name="Imag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1101" y="2184766"/>
            <a:ext cx="3086100" cy="1853834"/>
          </a:xfrm>
          <a:prstGeom prst="rect">
            <a:avLst/>
          </a:prstGeom>
        </p:spPr>
      </p:pic>
      <p:sp>
        <p:nvSpPr>
          <p:cNvPr id="19" name="Freeform 8"/>
          <p:cNvSpPr/>
          <p:nvPr/>
        </p:nvSpPr>
        <p:spPr>
          <a:xfrm>
            <a:off x="4876800" y="2057400"/>
            <a:ext cx="3352800" cy="209550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sp>
      <p:pic>
        <p:nvPicPr>
          <p:cNvPr id="17" name="Imag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91100" y="2162509"/>
            <a:ext cx="3084871" cy="1853834"/>
          </a:xfrm>
          <a:prstGeom prst="rect">
            <a:avLst/>
          </a:prstGeom>
        </p:spPr>
      </p:pic>
      <p:sp>
        <p:nvSpPr>
          <p:cNvPr id="22" name="Espace réservé du pied de page 21"/>
          <p:cNvSpPr>
            <a:spLocks noGrp="1"/>
          </p:cNvSpPr>
          <p:nvPr>
            <p:ph type="ftr" sz="quarter" idx="11"/>
          </p:nvPr>
        </p:nvSpPr>
        <p:spPr>
          <a:xfrm>
            <a:off x="4038600" y="5494338"/>
            <a:ext cx="1447800" cy="182563"/>
          </a:xfrm>
        </p:spPr>
        <p:txBody>
          <a:bodyPr/>
          <a:lstStyle/>
          <a:p>
            <a:r>
              <a:rPr lang="en-US" sz="600" dirty="0"/>
              <a:t>9</a:t>
            </a:r>
          </a:p>
        </p:txBody>
      </p:sp>
      <p:sp>
        <p:nvSpPr>
          <p:cNvPr id="5" name="Titre 5"/>
          <p:cNvSpPr>
            <a:spLocks noGrp="1"/>
          </p:cNvSpPr>
          <p:nvPr/>
        </p:nvSpPr>
        <p:spPr>
          <a:xfrm>
            <a:off x="0" y="0"/>
            <a:ext cx="9148445" cy="91884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dirty="0">
                <a:solidFill>
                  <a:srgbClr val="FF0000"/>
                </a:solidFill>
                <a:effectLst>
                  <a:outerShdw blurRad="38100" dist="25400" dir="5400000" algn="ctr" rotWithShape="0">
                    <a:srgbClr val="6E747A">
                      <a:alpha val="43000"/>
                    </a:srgbClr>
                  </a:outerShdw>
                </a:effectLst>
                <a:sym typeface="+mn-ea"/>
              </a:rPr>
              <a:t> RABAT 1ère CAPITALE AFRICAINE DE LA CULTURE RCAC</a:t>
            </a:r>
          </a:p>
          <a:p>
            <a:r>
              <a:rPr lang="fr-FR" altLang="en-US" sz="8000" b="1" dirty="0">
                <a:solidFill>
                  <a:srgbClr val="FF0000"/>
                </a:solidFill>
                <a:effectLst>
                  <a:outerShdw blurRad="38100" dist="25400" dir="5400000" algn="ctr" rotWithShape="0">
                    <a:srgbClr val="6E747A">
                      <a:alpha val="43000"/>
                    </a:srgbClr>
                  </a:outerShdw>
                </a:effectLst>
                <a:sym typeface="+mn-ea"/>
              </a:rPr>
              <a:t>CAPITALE CULTURELLE DANS LE MONDE ISLAMIQUE</a:t>
            </a:r>
            <a:br>
              <a:rPr lang="fr-FR" altLang="en-US" sz="8000" dirty="0">
                <a:highlight>
                  <a:srgbClr val="00FFFF"/>
                </a:highlight>
              </a:rPr>
            </a:br>
            <a:r>
              <a:rPr lang="fr-FR" altLang="en-US" sz="3110" dirty="0">
                <a:sym typeface="+mn-ea"/>
              </a:rPr>
              <a:t> </a:t>
            </a:r>
            <a:endParaRPr lang="fr-FR" altLang="en-US" sz="3110" dirty="0">
              <a:highlight>
                <a:srgbClr val="00FFFF"/>
              </a:highlight>
            </a:endParaRPr>
          </a:p>
        </p:txBody>
      </p:sp>
      <p:pic>
        <p:nvPicPr>
          <p:cNvPr id="6" name="Espace réservé du contenu 4" descr="6.png"/>
          <p:cNvPicPr>
            <a:picLocks noGrp="1"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69" y="951274"/>
            <a:ext cx="9014432" cy="4955454"/>
            <a:chOff x="0" y="0"/>
            <a:chExt cx="24038484" cy="13214543"/>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28861" cy="13214543"/>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19919" y="0"/>
              <a:ext cx="7718566" cy="13214543"/>
            </a:xfrm>
            <a:prstGeom prst="rect">
              <a:avLst/>
            </a:prstGeom>
          </p:spPr>
        </p:pic>
      </p:grpSp>
      <p:sp>
        <p:nvSpPr>
          <p:cNvPr id="5" name="TextBox 5"/>
          <p:cNvSpPr txBox="1"/>
          <p:nvPr/>
        </p:nvSpPr>
        <p:spPr>
          <a:xfrm>
            <a:off x="585968" y="2039472"/>
            <a:ext cx="6730294" cy="1355725"/>
          </a:xfrm>
          <a:prstGeom prst="rect">
            <a:avLst/>
          </a:prstGeom>
        </p:spPr>
        <p:txBody>
          <a:bodyPr lIns="0" tIns="0" rIns="0" bIns="0" rtlCol="0" anchor="t">
            <a:spAutoFit/>
          </a:bodyPr>
          <a:lstStyle/>
          <a:p>
            <a:pPr>
              <a:lnSpc>
                <a:spcPts val="10575"/>
              </a:lnSpc>
            </a:pPr>
            <a:endParaRPr sz="900"/>
          </a:p>
        </p:txBody>
      </p:sp>
      <p:pic>
        <p:nvPicPr>
          <p:cNvPr id="10" name="Picture 10"/>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4581181" y="1752600"/>
            <a:ext cx="410321" cy="399876"/>
          </a:xfrm>
          <a:prstGeom prst="rect">
            <a:avLst/>
          </a:prstGeom>
        </p:spPr>
      </p:pic>
      <p:sp>
        <p:nvSpPr>
          <p:cNvPr id="12" name="TextBox 12"/>
          <p:cNvSpPr txBox="1"/>
          <p:nvPr/>
        </p:nvSpPr>
        <p:spPr>
          <a:xfrm>
            <a:off x="488950" y="1146810"/>
            <a:ext cx="8165465" cy="891013"/>
          </a:xfrm>
          <a:prstGeom prst="rect">
            <a:avLst/>
          </a:prstGeom>
        </p:spPr>
        <p:txBody>
          <a:bodyPr wrap="square" lIns="0" tIns="0" rIns="0" bIns="0" rtlCol="0" anchor="t">
            <a:spAutoFit/>
          </a:bodyPr>
          <a:lstStyle/>
          <a:p>
            <a:pPr algn="ctr">
              <a:spcBef>
                <a:spcPct val="0"/>
              </a:spcBef>
              <a:tabLst>
                <a:tab pos="4924425" algn="l"/>
              </a:tabLst>
            </a:pPr>
            <a:r>
              <a:rPr lang="fr-FR" altLang="en-US" sz="2895" dirty="0">
                <a:solidFill>
                  <a:srgbClr val="FF0000"/>
                </a:solidFill>
                <a:latin typeface="Aharoni" panose="02010803020104030203" pitchFamily="2" charset="-79"/>
                <a:cs typeface="Aharoni" panose="02010803020104030203" pitchFamily="2" charset="-79"/>
              </a:rPr>
              <a:t>PARTNERSHIPS AROUND CULTURE</a:t>
            </a:r>
          </a:p>
          <a:p>
            <a:pPr algn="ctr">
              <a:spcBef>
                <a:spcPct val="0"/>
              </a:spcBef>
              <a:tabLst>
                <a:tab pos="4924425" algn="l"/>
              </a:tabLst>
            </a:pPr>
            <a:endParaRPr lang="fr-FR" altLang="en-US" sz="2895" dirty="0">
              <a:solidFill>
                <a:srgbClr val="FF0000"/>
              </a:solidFill>
              <a:latin typeface="Aharoni" panose="02010803020104030203" pitchFamily="2" charset="-79"/>
              <a:cs typeface="Aharoni" panose="02010803020104030203" pitchFamily="2" charset="-79"/>
            </a:endParaRPr>
          </a:p>
        </p:txBody>
      </p:sp>
      <p:sp>
        <p:nvSpPr>
          <p:cNvPr id="13" name="TextBox 13"/>
          <p:cNvSpPr txBox="1"/>
          <p:nvPr/>
        </p:nvSpPr>
        <p:spPr>
          <a:xfrm>
            <a:off x="1110344" y="2152650"/>
            <a:ext cx="7121458" cy="4280535"/>
          </a:xfrm>
          <a:prstGeom prst="rect">
            <a:avLst/>
          </a:prstGeom>
        </p:spPr>
        <p:txBody>
          <a:bodyPr wrap="square" lIns="0" tIns="0" rIns="0" bIns="0" rtlCol="0" anchor="t">
            <a:spAutoFit/>
          </a:bodyPr>
          <a:lstStyle/>
          <a:p>
            <a:pPr algn="just">
              <a:lnSpc>
                <a:spcPct val="200000"/>
              </a:lnSpc>
            </a:pPr>
            <a:r>
              <a:rPr lang="en-US" dirty="0">
                <a:solidFill>
                  <a:srgbClr val="000000"/>
                </a:solidFill>
                <a:latin typeface="Open Sans" panose="020B0606030504020204"/>
              </a:rPr>
              <a:t>Partnership agreement signed between the Ministry of Youth, Culture and Communication and the Municipality of Rabat with the aim of:</a:t>
            </a:r>
          </a:p>
          <a:p>
            <a:pPr marL="285750" indent="-285750" algn="just">
              <a:lnSpc>
                <a:spcPct val="200000"/>
              </a:lnSpc>
              <a:buFont typeface="Wingdings" panose="05000000000000000000" pitchFamily="2" charset="2"/>
              <a:buChar char="Ø"/>
            </a:pPr>
            <a:r>
              <a:rPr lang="en-US" dirty="0">
                <a:solidFill>
                  <a:srgbClr val="000000"/>
                </a:solidFill>
                <a:latin typeface="Open Sans" panose="020B0606030504020204"/>
              </a:rPr>
              <a:t>Upgrade, equipment and management of cultural affairs at the level of the cultural centers of the city of Rabat,</a:t>
            </a:r>
          </a:p>
          <a:p>
            <a:pPr marL="285750" indent="-285750" algn="just">
              <a:lnSpc>
                <a:spcPct val="200000"/>
              </a:lnSpc>
              <a:buFont typeface="Wingdings" panose="05000000000000000000" pitchFamily="2" charset="2"/>
              <a:buChar char="Ø"/>
            </a:pPr>
            <a:r>
              <a:rPr lang="en-US" dirty="0">
                <a:solidFill>
                  <a:srgbClr val="000000"/>
                </a:solidFill>
                <a:latin typeface="Open Sans" panose="020B0606030504020204"/>
              </a:rPr>
              <a:t>Creation of local theatres in each district to allow children and young people to practice the art of theatre, with different international languages. </a:t>
            </a:r>
          </a:p>
          <a:p>
            <a:pPr algn="just">
              <a:lnSpc>
                <a:spcPct val="200000"/>
              </a:lnSpc>
            </a:pPr>
            <a:endParaRPr lang="en-US" b="1" dirty="0">
              <a:solidFill>
                <a:srgbClr val="000000"/>
              </a:solidFill>
              <a:latin typeface="Open Sans" panose="020B0606030504020204"/>
            </a:endParaRPr>
          </a:p>
          <a:p>
            <a:pPr algn="just">
              <a:lnSpc>
                <a:spcPts val="3140"/>
              </a:lnSpc>
            </a:pPr>
            <a:endParaRPr lang="en-US" b="1" dirty="0">
              <a:solidFill>
                <a:srgbClr val="000000"/>
              </a:solidFill>
              <a:latin typeface="Open Sans" panose="020B0606030504020204"/>
            </a:endParaRPr>
          </a:p>
        </p:txBody>
      </p:sp>
      <p:sp>
        <p:nvSpPr>
          <p:cNvPr id="19" name="Espace réservé du pied de page 18"/>
          <p:cNvSpPr>
            <a:spLocks noGrp="1"/>
          </p:cNvSpPr>
          <p:nvPr>
            <p:ph type="ftr" sz="quarter" idx="11"/>
          </p:nvPr>
        </p:nvSpPr>
        <p:spPr>
          <a:xfrm>
            <a:off x="3886200" y="5646738"/>
            <a:ext cx="1447800" cy="182563"/>
          </a:xfrm>
        </p:spPr>
        <p:txBody>
          <a:bodyPr/>
          <a:lstStyle/>
          <a:p>
            <a:r>
              <a:rPr lang="en-US" sz="600" dirty="0"/>
              <a:t>10</a:t>
            </a:r>
          </a:p>
        </p:txBody>
      </p:sp>
      <p:sp>
        <p:nvSpPr>
          <p:cNvPr id="6" name="Titre 5"/>
          <p:cNvSpPr>
            <a:spLocks noGrp="1"/>
          </p:cNvSpPr>
          <p:nvPr/>
        </p:nvSpPr>
        <p:spPr>
          <a:xfrm>
            <a:off x="0" y="0"/>
            <a:ext cx="9148445" cy="387350"/>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ltLang="en-US" sz="8000" b="1" dirty="0">
                <a:solidFill>
                  <a:srgbClr val="FF0000"/>
                </a:solidFill>
                <a:effectLst>
                  <a:outerShdw blurRad="38100" dist="25400" dir="5400000" algn="ctr" rotWithShape="0">
                    <a:srgbClr val="6E747A">
                      <a:alpha val="43000"/>
                    </a:srgbClr>
                  </a:outerShdw>
                </a:effectLst>
                <a:sym typeface="+mn-ea"/>
              </a:rPr>
              <a:t>CULTUREL COOPERATION</a:t>
            </a:r>
            <a:r>
              <a:rPr lang="fr-FR" altLang="en-US" sz="8000" dirty="0">
                <a:sym typeface="+mn-ea"/>
              </a:rPr>
              <a:t> </a:t>
            </a:r>
            <a:endParaRPr lang="fr-FR" altLang="en-US" sz="8000" dirty="0">
              <a:highlight>
                <a:srgbClr val="00FFFF"/>
              </a:highlight>
            </a:endParaRPr>
          </a:p>
        </p:txBody>
      </p:sp>
      <p:pic>
        <p:nvPicPr>
          <p:cNvPr id="7" name="Espace réservé du contenu 4" descr="6.png"/>
          <p:cNvPicPr>
            <a:picLocks noGrp="1"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674688" y="4373098"/>
            <a:ext cx="3827462" cy="18081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dirty="0">
              <a:solidFill>
                <a:prstClr val="black"/>
              </a:solidFill>
            </a:endParaRPr>
          </a:p>
          <a:p>
            <a:pPr algn="ctr" eaLnBrk="1" fontAlgn="auto" hangingPunct="1">
              <a:spcBef>
                <a:spcPts val="0"/>
              </a:spcBef>
              <a:spcAft>
                <a:spcPts val="0"/>
              </a:spcAft>
              <a:defRPr/>
            </a:pPr>
            <a:r>
              <a:rPr lang="fr-FR" b="1" dirty="0">
                <a:solidFill>
                  <a:prstClr val="black"/>
                </a:solidFill>
              </a:rPr>
              <a:t>PRIVATE SECTOR</a:t>
            </a:r>
          </a:p>
          <a:p>
            <a:pPr algn="ctr" eaLnBrk="1" fontAlgn="auto" hangingPunct="1">
              <a:spcBef>
                <a:spcPts val="0"/>
              </a:spcBef>
              <a:spcAft>
                <a:spcPts val="0"/>
              </a:spcAft>
              <a:defRPr/>
            </a:pPr>
            <a:r>
              <a:rPr lang="fr-FR" b="1" dirty="0">
                <a:solidFill>
                  <a:prstClr val="black"/>
                </a:solidFill>
              </a:rPr>
              <a:t>(LOCAL DEVELOPMENT COMPAGNIES)</a:t>
            </a:r>
          </a:p>
          <a:p>
            <a:pPr algn="ctr" eaLnBrk="1" fontAlgn="auto" hangingPunct="1">
              <a:spcBef>
                <a:spcPts val="0"/>
              </a:spcBef>
              <a:spcAft>
                <a:spcPts val="0"/>
              </a:spcAft>
              <a:defRPr/>
            </a:pPr>
            <a:endParaRPr lang="fr-FR" b="1" dirty="0">
              <a:solidFill>
                <a:prstClr val="black"/>
              </a:solidFill>
            </a:endParaRPr>
          </a:p>
        </p:txBody>
      </p:sp>
      <p:sp>
        <p:nvSpPr>
          <p:cNvPr id="10" name="Ellipse 9"/>
          <p:cNvSpPr/>
          <p:nvPr/>
        </p:nvSpPr>
        <p:spPr>
          <a:xfrm>
            <a:off x="5115767" y="4311650"/>
            <a:ext cx="3671888" cy="18240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indent="-355600" algn="ctr" eaLnBrk="1" fontAlgn="auto" hangingPunct="1">
              <a:spcBef>
                <a:spcPts val="0"/>
              </a:spcBef>
              <a:spcAft>
                <a:spcPts val="0"/>
              </a:spcAft>
              <a:buClr>
                <a:srgbClr val="FF0000"/>
              </a:buClr>
              <a:defRPr/>
            </a:pPr>
            <a:endParaRPr lang="fr-FR" b="1" dirty="0">
              <a:solidFill>
                <a:prstClr val="white"/>
              </a:solidFill>
            </a:endParaRPr>
          </a:p>
          <a:p>
            <a:pPr marL="355600" indent="-355600" algn="ctr" eaLnBrk="1" fontAlgn="auto" hangingPunct="1">
              <a:spcBef>
                <a:spcPts val="0"/>
              </a:spcBef>
              <a:spcAft>
                <a:spcPts val="0"/>
              </a:spcAft>
              <a:buClr>
                <a:srgbClr val="FF0000"/>
              </a:buClr>
              <a:defRPr/>
            </a:pPr>
            <a:r>
              <a:rPr lang="fr-FR" b="1" dirty="0">
                <a:solidFill>
                  <a:prstClr val="black"/>
                </a:solidFill>
              </a:rPr>
              <a:t>     </a:t>
            </a:r>
          </a:p>
          <a:p>
            <a:pPr marL="355600" indent="-355600" algn="ctr" eaLnBrk="1" fontAlgn="auto" hangingPunct="1">
              <a:spcBef>
                <a:spcPts val="0"/>
              </a:spcBef>
              <a:spcAft>
                <a:spcPts val="0"/>
              </a:spcAft>
              <a:buClr>
                <a:srgbClr val="FF0000"/>
              </a:buClr>
              <a:defRPr/>
            </a:pPr>
            <a:endParaRPr lang="fr-FR" b="1" dirty="0">
              <a:solidFill>
                <a:prstClr val="black"/>
              </a:solidFill>
            </a:endParaRPr>
          </a:p>
          <a:p>
            <a:pPr marL="355600" indent="-355600" algn="ctr" eaLnBrk="1" fontAlgn="auto" hangingPunct="1">
              <a:spcBef>
                <a:spcPts val="0"/>
              </a:spcBef>
              <a:spcAft>
                <a:spcPts val="0"/>
              </a:spcAft>
              <a:buClr>
                <a:srgbClr val="FF0000"/>
              </a:buClr>
              <a:defRPr/>
            </a:pPr>
            <a:r>
              <a:rPr lang="fr-FR" b="1" dirty="0">
                <a:solidFill>
                  <a:prstClr val="white"/>
                </a:solidFill>
              </a:rPr>
              <a:t> </a:t>
            </a:r>
          </a:p>
          <a:p>
            <a:pPr marL="355600" indent="-355600" algn="ctr" eaLnBrk="1" fontAlgn="auto" hangingPunct="1">
              <a:spcBef>
                <a:spcPts val="0"/>
              </a:spcBef>
              <a:spcAft>
                <a:spcPts val="0"/>
              </a:spcAft>
              <a:buClr>
                <a:srgbClr val="FF0000"/>
              </a:buClr>
              <a:defRPr/>
            </a:pPr>
            <a:endParaRPr lang="fr-FR" b="1" dirty="0">
              <a:solidFill>
                <a:prstClr val="white"/>
              </a:solidFill>
            </a:endParaRPr>
          </a:p>
          <a:p>
            <a:pPr algn="ctr" eaLnBrk="1" fontAlgn="auto" hangingPunct="1">
              <a:spcBef>
                <a:spcPts val="0"/>
              </a:spcBef>
              <a:spcAft>
                <a:spcPts val="0"/>
              </a:spcAft>
              <a:defRPr/>
            </a:pPr>
            <a:r>
              <a:rPr lang="fr-FR" b="1" dirty="0">
                <a:solidFill>
                  <a:prstClr val="black"/>
                </a:solidFill>
              </a:rPr>
              <a:t>LOCAL ACTORS</a:t>
            </a:r>
          </a:p>
          <a:p>
            <a:pPr algn="ctr" eaLnBrk="1" fontAlgn="auto" hangingPunct="1">
              <a:spcBef>
                <a:spcPts val="0"/>
              </a:spcBef>
              <a:spcAft>
                <a:spcPts val="0"/>
              </a:spcAft>
              <a:defRPr/>
            </a:pPr>
            <a:endParaRPr lang="fr-FR" b="1" dirty="0">
              <a:solidFill>
                <a:prstClr val="black"/>
              </a:solidFill>
            </a:endParaRPr>
          </a:p>
          <a:p>
            <a:pPr algn="ctr" eaLnBrk="1" fontAlgn="auto" hangingPunct="1">
              <a:spcBef>
                <a:spcPts val="0"/>
              </a:spcBef>
              <a:spcAft>
                <a:spcPts val="0"/>
              </a:spcAft>
              <a:defRPr/>
            </a:pPr>
            <a:endParaRPr lang="fr-FR" dirty="0">
              <a:solidFill>
                <a:prstClr val="white"/>
              </a:solidFill>
            </a:endParaRPr>
          </a:p>
          <a:p>
            <a:pPr algn="ctr" eaLnBrk="1" fontAlgn="auto" hangingPunct="1">
              <a:spcBef>
                <a:spcPts val="0"/>
              </a:spcBef>
              <a:spcAft>
                <a:spcPts val="0"/>
              </a:spcAft>
              <a:defRPr/>
            </a:pPr>
            <a:endParaRPr lang="fr-FR" dirty="0">
              <a:solidFill>
                <a:prstClr val="white"/>
              </a:solidFill>
            </a:endParaRPr>
          </a:p>
          <a:p>
            <a:pPr algn="ctr" eaLnBrk="1" fontAlgn="auto" hangingPunct="1">
              <a:spcBef>
                <a:spcPts val="0"/>
              </a:spcBef>
              <a:spcAft>
                <a:spcPts val="0"/>
              </a:spcAft>
              <a:defRPr/>
            </a:pPr>
            <a:endParaRPr lang="fr-FR" dirty="0">
              <a:solidFill>
                <a:prstClr val="white"/>
              </a:solidFill>
            </a:endParaRPr>
          </a:p>
          <a:p>
            <a:pPr algn="ctr" eaLnBrk="1" fontAlgn="auto" hangingPunct="1">
              <a:spcBef>
                <a:spcPts val="0"/>
              </a:spcBef>
              <a:spcAft>
                <a:spcPts val="0"/>
              </a:spcAft>
              <a:defRPr/>
            </a:pPr>
            <a:endParaRPr lang="fr-FR" dirty="0">
              <a:solidFill>
                <a:prstClr val="white"/>
              </a:solidFill>
            </a:endParaRPr>
          </a:p>
        </p:txBody>
      </p:sp>
      <p:sp>
        <p:nvSpPr>
          <p:cNvPr id="11" name="Ellipse 10"/>
          <p:cNvSpPr/>
          <p:nvPr/>
        </p:nvSpPr>
        <p:spPr>
          <a:xfrm>
            <a:off x="4932363" y="1635125"/>
            <a:ext cx="3671887" cy="178117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prstClr val="black"/>
                </a:solidFill>
              </a:rPr>
              <a:t>MINISTERIEL</a:t>
            </a:r>
          </a:p>
          <a:p>
            <a:pPr algn="ctr" eaLnBrk="1" fontAlgn="auto" hangingPunct="1">
              <a:spcBef>
                <a:spcPts val="0"/>
              </a:spcBef>
              <a:spcAft>
                <a:spcPts val="0"/>
              </a:spcAft>
              <a:defRPr/>
            </a:pPr>
            <a:r>
              <a:rPr lang="fr-FR" b="1" dirty="0">
                <a:solidFill>
                  <a:prstClr val="black"/>
                </a:solidFill>
              </a:rPr>
              <a:t>DEPARTEMENTS</a:t>
            </a:r>
          </a:p>
        </p:txBody>
      </p:sp>
      <p:sp>
        <p:nvSpPr>
          <p:cNvPr id="13" name="Ellipse 12"/>
          <p:cNvSpPr/>
          <p:nvPr/>
        </p:nvSpPr>
        <p:spPr>
          <a:xfrm>
            <a:off x="825500" y="1687513"/>
            <a:ext cx="3676650" cy="180022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indent="-355600" algn="ctr" eaLnBrk="1" fontAlgn="auto" hangingPunct="1">
              <a:spcBef>
                <a:spcPts val="0"/>
              </a:spcBef>
              <a:spcAft>
                <a:spcPts val="0"/>
              </a:spcAft>
              <a:buClr>
                <a:srgbClr val="FF0000"/>
              </a:buClr>
              <a:defRPr/>
            </a:pPr>
            <a:endParaRPr lang="fr-FR" b="1" dirty="0">
              <a:solidFill>
                <a:prstClr val="black"/>
              </a:solidFill>
            </a:endParaRPr>
          </a:p>
          <a:p>
            <a:pPr algn="ctr" eaLnBrk="1" fontAlgn="auto" hangingPunct="1">
              <a:spcBef>
                <a:spcPts val="0"/>
              </a:spcBef>
              <a:spcAft>
                <a:spcPts val="0"/>
              </a:spcAft>
              <a:defRPr/>
            </a:pPr>
            <a:r>
              <a:rPr lang="fr-FR" b="1" dirty="0">
                <a:solidFill>
                  <a:prstClr val="black"/>
                </a:solidFill>
              </a:rPr>
              <a:t>WILAYA OF RABAT SALE KENITRA REGION</a:t>
            </a:r>
          </a:p>
          <a:p>
            <a:pPr algn="ctr" eaLnBrk="1" fontAlgn="auto" hangingPunct="1">
              <a:spcBef>
                <a:spcPts val="0"/>
              </a:spcBef>
              <a:spcAft>
                <a:spcPts val="0"/>
              </a:spcAft>
              <a:defRPr/>
            </a:pPr>
            <a:endParaRPr lang="fr-FR" b="1" dirty="0">
              <a:solidFill>
                <a:prstClr val="black"/>
              </a:solidFill>
            </a:endParaRPr>
          </a:p>
        </p:txBody>
      </p:sp>
      <p:sp>
        <p:nvSpPr>
          <p:cNvPr id="69638" name="ZoneTexte 13"/>
          <p:cNvSpPr txBox="1">
            <a:spLocks noChangeArrowheads="1"/>
          </p:cNvSpPr>
          <p:nvPr/>
        </p:nvSpPr>
        <p:spPr bwMode="auto">
          <a:xfrm>
            <a:off x="3219450" y="3599950"/>
            <a:ext cx="3071813" cy="5540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500" b="1" dirty="0">
                <a:solidFill>
                  <a:srgbClr val="FFFFFF"/>
                </a:solidFill>
              </a:rPr>
              <a:t>CITY OF RABAT</a:t>
            </a:r>
          </a:p>
          <a:p>
            <a:pPr algn="ctr" eaLnBrk="1" hangingPunct="1">
              <a:spcBef>
                <a:spcPct val="0"/>
              </a:spcBef>
              <a:buFontTx/>
              <a:buNone/>
            </a:pPr>
            <a:r>
              <a:rPr lang="fr-FR" altLang="fr-FR" sz="1500" b="1" dirty="0">
                <a:solidFill>
                  <a:srgbClr val="FFFFFF"/>
                </a:solidFill>
              </a:rPr>
              <a:t>Participative </a:t>
            </a:r>
            <a:r>
              <a:rPr lang="fr-FR" altLang="fr-FR" sz="1500" b="1" dirty="0" err="1">
                <a:solidFill>
                  <a:srgbClr val="FFFFFF"/>
                </a:solidFill>
              </a:rPr>
              <a:t>Approch</a:t>
            </a:r>
            <a:endParaRPr lang="fr-FR" altLang="fr-FR" sz="1500" b="1" dirty="0">
              <a:solidFill>
                <a:srgbClr val="FFFFFF"/>
              </a:solidFill>
            </a:endParaRPr>
          </a:p>
        </p:txBody>
      </p:sp>
      <p:pic>
        <p:nvPicPr>
          <p:cNvPr id="12" name="Image 11" descr="6.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58738"/>
            <a:ext cx="60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1"/>
          <p:cNvSpPr>
            <a:spLocks noChangeArrowheads="1"/>
          </p:cNvSpPr>
          <p:nvPr/>
        </p:nvSpPr>
        <p:spPr bwMode="auto">
          <a:xfrm>
            <a:off x="835025" y="249238"/>
            <a:ext cx="78406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fr-FR" sz="1600" dirty="0">
                <a:solidFill>
                  <a:srgbClr val="000000"/>
                </a:solidFill>
              </a:rPr>
              <a:t>These projects were initiated under the enlightened strategic vision of </a:t>
            </a:r>
            <a:r>
              <a:rPr lang="en-US" altLang="fr-FR" sz="1600" b="1" dirty="0">
                <a:solidFill>
                  <a:srgbClr val="000000"/>
                </a:solidFill>
              </a:rPr>
              <a:t>HIS MAJESTY KING MOHAMMED VI MAY GOD ASSIST HIM</a:t>
            </a:r>
            <a:r>
              <a:rPr lang="en-US" altLang="fr-FR" sz="1600" dirty="0">
                <a:solidFill>
                  <a:srgbClr val="000000"/>
                </a:solidFill>
              </a:rPr>
              <a:t>, who guided the </a:t>
            </a:r>
            <a:r>
              <a:rPr lang="en-US" altLang="fr-FR" sz="1600" dirty="0" err="1">
                <a:solidFill>
                  <a:srgbClr val="000000"/>
                </a:solidFill>
              </a:rPr>
              <a:t>Cherifian</a:t>
            </a:r>
            <a:r>
              <a:rPr lang="en-US" altLang="fr-FR" sz="1600" dirty="0">
                <a:solidFill>
                  <a:srgbClr val="000000"/>
                </a:solidFill>
              </a:rPr>
              <a:t> Capital Rabat towards the development of an inclusive and resilient urban landscape, </a:t>
            </a:r>
          </a:p>
          <a:p>
            <a:pPr algn="ctr">
              <a:spcBef>
                <a:spcPct val="0"/>
              </a:spcBef>
              <a:buFontTx/>
              <a:buNone/>
            </a:pPr>
            <a:r>
              <a:rPr lang="en-US" altLang="fr-FR" sz="1600" dirty="0">
                <a:solidFill>
                  <a:srgbClr val="000000"/>
                </a:solidFill>
              </a:rPr>
              <a:t>in harmony with the aspirations of the people.</a:t>
            </a:r>
          </a:p>
          <a:p>
            <a:pPr algn="ctr">
              <a:spcBef>
                <a:spcPct val="0"/>
              </a:spcBef>
              <a:buFontTx/>
              <a:buNone/>
            </a:pPr>
            <a:endParaRPr lang="en-US" altLang="fr-FR" sz="1600" dirty="0">
              <a:solidFill>
                <a:srgbClr val="000000"/>
              </a:solidFill>
            </a:endParaRPr>
          </a:p>
        </p:txBody>
      </p:sp>
    </p:spTree>
    <p:extLst>
      <p:ext uri="{BB962C8B-B14F-4D97-AF65-F5344CB8AC3E}">
        <p14:creationId xmlns:p14="http://schemas.microsoft.com/office/powerpoint/2010/main" val="189180337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p:cNvSpPr>
            <a:spLocks noGrp="1"/>
          </p:cNvSpPr>
          <p:nvPr>
            <p:ph type="title"/>
          </p:nvPr>
        </p:nvSpPr>
        <p:spPr>
          <a:xfrm>
            <a:off x="2484438" y="705564"/>
            <a:ext cx="4638675" cy="604838"/>
          </a:xfrm>
          <a:solidFill>
            <a:srgbClr val="FFFF00"/>
          </a:solidFill>
        </p:spPr>
        <p:txBody>
          <a:bodyPr/>
          <a:lstStyle/>
          <a:p>
            <a:r>
              <a:rPr lang="fr-FR" altLang="fr-FR" sz="2800" dirty="0">
                <a:solidFill>
                  <a:srgbClr val="FF0000"/>
                </a:solidFill>
              </a:rPr>
              <a:t>NOMINATIONS OF RABAT</a:t>
            </a:r>
          </a:p>
        </p:txBody>
      </p:sp>
      <p:sp>
        <p:nvSpPr>
          <p:cNvPr id="71683" name="Espace réservé du texte 2"/>
          <p:cNvSpPr>
            <a:spLocks noGrp="1"/>
          </p:cNvSpPr>
          <p:nvPr>
            <p:ph type="body" sz="half" idx="1"/>
          </p:nvPr>
        </p:nvSpPr>
        <p:spPr>
          <a:xfrm>
            <a:off x="5479824" y="2074510"/>
            <a:ext cx="3059112" cy="863600"/>
          </a:xfrm>
        </p:spPr>
        <p:txBody>
          <a:bodyPr>
            <a:normAutofit fontScale="92500"/>
          </a:bodyPr>
          <a:lstStyle/>
          <a:p>
            <a:pPr marL="0" indent="0" algn="ctr">
              <a:buFont typeface="Arial" panose="020B0604020202020204" pitchFamily="34" charset="0"/>
              <a:buNone/>
            </a:pPr>
            <a:r>
              <a:rPr lang="fr-FR" altLang="fr-FR" sz="2400" b="1" dirty="0">
                <a:latin typeface="Bahnschrift Light" panose="020B0502040204020203" pitchFamily="34" charset="0"/>
              </a:rPr>
              <a:t>UN HABITAT SCROLL OF HONOUR 2024</a:t>
            </a:r>
          </a:p>
        </p:txBody>
      </p:sp>
      <p:sp>
        <p:nvSpPr>
          <p:cNvPr id="71684" name="Espace réservé du contenu 3"/>
          <p:cNvSpPr>
            <a:spLocks noGrp="1"/>
          </p:cNvSpPr>
          <p:nvPr>
            <p:ph sz="half" idx="2"/>
          </p:nvPr>
        </p:nvSpPr>
        <p:spPr>
          <a:xfrm>
            <a:off x="134339" y="5346700"/>
            <a:ext cx="3883025" cy="1122362"/>
          </a:xfrm>
        </p:spPr>
        <p:txBody>
          <a:bodyPr>
            <a:normAutofit/>
          </a:bodyPr>
          <a:lstStyle/>
          <a:p>
            <a:pPr marL="0" indent="0" algn="ctr">
              <a:buFont typeface="Arial" panose="020B0604020202020204" pitchFamily="34" charset="0"/>
              <a:buNone/>
            </a:pPr>
            <a:r>
              <a:rPr lang="en-US" altLang="fr-FR" sz="2400" b="1" dirty="0">
                <a:latin typeface="Bahnschrift Light" panose="020B0502040204020203" pitchFamily="34" charset="0"/>
              </a:rPr>
              <a:t>MEDITERRANEAN AWARD OF EXCELLENCE 2024</a:t>
            </a:r>
            <a:endParaRPr lang="fr-FR" altLang="fr-FR" sz="2400" b="1" dirty="0">
              <a:latin typeface="Bahnschrift Light" panose="020B0502040204020203" pitchFamily="34" charset="0"/>
            </a:endParaRPr>
          </a:p>
        </p:txBody>
      </p:sp>
      <p:pic>
        <p:nvPicPr>
          <p:cNvPr id="5" name="Image 4" descr="6.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58738"/>
            <a:ext cx="60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53" y="1574347"/>
            <a:ext cx="381831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3292" y="3689350"/>
            <a:ext cx="382070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èche droite 7"/>
          <p:cNvSpPr/>
          <p:nvPr/>
        </p:nvSpPr>
        <p:spPr>
          <a:xfrm>
            <a:off x="4028978" y="5523722"/>
            <a:ext cx="1282700" cy="466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Flèche gauche 8"/>
          <p:cNvSpPr/>
          <p:nvPr/>
        </p:nvSpPr>
        <p:spPr>
          <a:xfrm>
            <a:off x="3864963" y="2319695"/>
            <a:ext cx="1312863" cy="4981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604522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3065145" y="4855845"/>
            <a:ext cx="5835650" cy="1225868"/>
          </a:xfrm>
          <a:prstGeom prst="round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en-US" sz="3300" dirty="0"/>
              <a:t>GENDERED AND CULTURALLY</a:t>
            </a:r>
          </a:p>
          <a:p>
            <a:pPr lvl="1" rtl="0"/>
            <a:r>
              <a:rPr lang="fr-FR" sz="3300" dirty="0"/>
              <a:t>LOCAL PLANNING</a:t>
            </a:r>
            <a:endParaRPr lang="fr-FR" sz="3300" b="1" kern="1200" dirty="0">
              <a:latin typeface="Sakkal Majalla" panose="02000000000000000000" pitchFamily="2" charset="-78"/>
              <a:cs typeface="Sakkal Majalla" panose="02000000000000000000" pitchFamily="2" charset="-78"/>
            </a:endParaRPr>
          </a:p>
        </p:txBody>
      </p:sp>
      <p:pic>
        <p:nvPicPr>
          <p:cNvPr id="8" name="Image 7" descr="https://www.moroccojewishtimes.com/wp-content/uploads/2019/10/maxresdefault-9-678x381.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630" y="4599940"/>
            <a:ext cx="2929255" cy="2426970"/>
          </a:xfrm>
          <a:prstGeom prst="rect">
            <a:avLst/>
          </a:prstGeom>
          <a:ln>
            <a:noFill/>
          </a:ln>
          <a:effectLst>
            <a:softEdge rad="112500"/>
          </a:effectLst>
        </p:spPr>
      </p:pic>
      <p:pic>
        <p:nvPicPr>
          <p:cNvPr id="9" name="Picture 2" descr="http://img.bladi.net/IMG/local/cache-gd2/8f/dfb029e92236bb07f848c5bc3afeac.jpg?1483561551"/>
          <p:cNvPicPr>
            <a:picLocks noChangeAspect="1" noChangeArrowheads="1"/>
          </p:cNvPicPr>
          <p:nvPr/>
        </p:nvPicPr>
        <p:blipFill>
          <a:blip r:embed="rId4"/>
          <a:srcRect/>
          <a:stretch>
            <a:fillRect/>
          </a:stretch>
        </p:blipFill>
        <p:spPr bwMode="auto">
          <a:xfrm>
            <a:off x="-214630" y="-144780"/>
            <a:ext cx="2928620" cy="2485390"/>
          </a:xfrm>
          <a:prstGeom prst="rect">
            <a:avLst/>
          </a:prstGeom>
          <a:ln>
            <a:noFill/>
          </a:ln>
          <a:effectLst>
            <a:softEdge rad="112500"/>
          </a:effectLst>
        </p:spPr>
      </p:pic>
      <p:pic>
        <p:nvPicPr>
          <p:cNvPr id="10" name="Picture 4" descr="https://architopik.lemoniteur.fr/medias/programme/projet/format/resize/4401/format4/projet_4444/dsc_0723_jdcopie_540_36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346" y="2070090"/>
            <a:ext cx="2928926" cy="2714644"/>
          </a:xfrm>
          <a:prstGeom prst="rect">
            <a:avLst/>
          </a:prstGeom>
          <a:ln>
            <a:noFill/>
          </a:ln>
          <a:effectLst>
            <a:softEdge rad="112500"/>
          </a:effectLst>
        </p:spPr>
      </p:pic>
      <p:pic>
        <p:nvPicPr>
          <p:cNvPr id="6" name="Espace réservé du contenu 4" descr="Sans-titre-11.png"/>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5756910" y="-63500"/>
            <a:ext cx="3479165" cy="2430145"/>
          </a:xfrm>
          <a:effectLst>
            <a:softEdge rad="112500"/>
          </a:effectLst>
        </p:spPr>
      </p:pic>
      <p:pic>
        <p:nvPicPr>
          <p:cNvPr id="7" name="Image 6" descr="3.png"/>
          <p:cNvPicPr>
            <a:picLocks noChangeAspect="1"/>
          </p:cNvPicPr>
          <p:nvPr/>
        </p:nvPicPr>
        <p:blipFill>
          <a:blip r:embed="rId7"/>
          <a:srcRect/>
          <a:stretch>
            <a:fillRect/>
          </a:stretch>
        </p:blipFill>
        <p:spPr bwMode="auto">
          <a:xfrm>
            <a:off x="4775835" y="1664335"/>
            <a:ext cx="3782695" cy="3191510"/>
          </a:xfrm>
          <a:prstGeom prst="rect">
            <a:avLst/>
          </a:prstGeom>
          <a:noFill/>
          <a:ln w="9525">
            <a:noFill/>
            <a:miter lim="800000"/>
            <a:headEnd/>
            <a:tailEnd/>
          </a:ln>
        </p:spPr>
      </p:pic>
      <p:pic>
        <p:nvPicPr>
          <p:cNvPr id="4" name="Picture 2"/>
          <p:cNvPicPr>
            <a:picLocks noGrp="1" noChangeAspect="1" noChangeArrowheads="1"/>
          </p:cNvPicPr>
          <p:nvPr>
            <p:ph sz="half" idx="2"/>
          </p:nvPr>
        </p:nvPicPr>
        <p:blipFill>
          <a:blip r:embed="rId8" cstate="email">
            <a:extLst>
              <a:ext uri="{28A0092B-C50C-407E-A947-70E740481C1C}">
                <a14:useLocalDpi xmlns:a14="http://schemas.microsoft.com/office/drawing/2010/main"/>
              </a:ext>
            </a:extLst>
          </a:blip>
          <a:srcRect/>
          <a:stretch>
            <a:fillRect/>
          </a:stretch>
        </p:blipFill>
        <p:spPr bwMode="auto">
          <a:xfrm>
            <a:off x="2495550" y="-145415"/>
            <a:ext cx="3500755" cy="2501900"/>
          </a:xfrm>
          <a:prstGeom prst="rect">
            <a:avLst/>
          </a:prstGeom>
          <a:ln>
            <a:noFill/>
          </a:ln>
          <a:effectLst>
            <a:softEdge rad="112500"/>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8" fill="hold">
                            <p:stCondLst>
                              <p:cond delay="2000"/>
                            </p:stCondLst>
                            <p:childTnLst>
                              <p:par>
                                <p:cTn id="19" presetID="5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8489" y="346692"/>
            <a:ext cx="7965673" cy="6122035"/>
          </a:xfrm>
        </p:spPr>
        <p:txBody>
          <a:bodyPr>
            <a:noAutofit/>
          </a:bodyPr>
          <a:lstStyle/>
          <a:p>
            <a:pPr marL="0" indent="0" algn="ctr">
              <a:buNone/>
            </a:pPr>
            <a:endParaRPr lang="en-US" altLang="en-US" sz="1600" b="1" dirty="0">
              <a:solidFill>
                <a:srgbClr val="0070C0"/>
              </a:solidFill>
            </a:endParaRPr>
          </a:p>
          <a:p>
            <a:pPr marL="0" indent="0" algn="ctr">
              <a:buNone/>
            </a:pPr>
            <a:r>
              <a:rPr lang="en-US" altLang="en-US" sz="1600" b="1" dirty="0">
                <a:solidFill>
                  <a:srgbClr val="0070C0"/>
                </a:solidFill>
              </a:rPr>
              <a:t>Tool for building the municipal institution-1st stage of a process of structuring a real territorial governance-Integrative tool at the center of a system of actors;</a:t>
            </a:r>
          </a:p>
          <a:p>
            <a:pPr algn="ctr"/>
            <a:endParaRPr lang="en-US" altLang="en-US" sz="1600" b="1" dirty="0">
              <a:solidFill>
                <a:srgbClr val="00B050"/>
              </a:solidFill>
            </a:endParaRPr>
          </a:p>
          <a:p>
            <a:pPr marL="0" indent="0" algn="ctr">
              <a:buNone/>
            </a:pPr>
            <a:r>
              <a:rPr lang="fr-FR" altLang="en-US" sz="1600" b="1" u="sng" dirty="0">
                <a:sym typeface="+mn-ea"/>
              </a:rPr>
              <a:t>ALLOW THE CITY COUNCIL TO</a:t>
            </a:r>
          </a:p>
          <a:p>
            <a:pPr marL="0" indent="0" algn="ctr">
              <a:buNone/>
            </a:pPr>
            <a:endParaRPr lang="fr-FR" altLang="en-US" sz="1600" b="1" dirty="0">
              <a:sym typeface="+mn-ea"/>
            </a:endParaRPr>
          </a:p>
          <a:p>
            <a:pPr algn="just"/>
            <a:r>
              <a:rPr lang="en-US" altLang="en-US" sz="1600" b="1" dirty="0">
                <a:sym typeface="+mn-ea"/>
              </a:rPr>
              <a:t>Launch a reflection on the structuring of the territorial administration as a whole with the anchoring of the proximity policy;</a:t>
            </a:r>
          </a:p>
          <a:p>
            <a:pPr marL="0" indent="0" algn="just">
              <a:buNone/>
            </a:pPr>
            <a:endParaRPr lang="en-US" altLang="en-US" sz="800" b="1" dirty="0">
              <a:sym typeface="+mn-ea"/>
            </a:endParaRPr>
          </a:p>
          <a:p>
            <a:pPr algn="just"/>
            <a:r>
              <a:rPr lang="en-US" altLang="en-US" sz="1600" b="1" dirty="0">
                <a:sym typeface="+mn-ea"/>
              </a:rPr>
              <a:t>Formalize a framework of association between the State and the Region, with the aim of sharing the local prism for the definition of priority policies, prepare the implementation of own, shared and transferred competences, and then strengthen the </a:t>
            </a:r>
            <a:r>
              <a:rPr lang="en-US" altLang="en-US" sz="1600" b="1" dirty="0" err="1">
                <a:sym typeface="+mn-ea"/>
              </a:rPr>
              <a:t>deconcentration</a:t>
            </a:r>
            <a:r>
              <a:rPr lang="en-US" altLang="en-US" sz="1600" b="1" dirty="0">
                <a:sym typeface="+mn-ea"/>
              </a:rPr>
              <a:t> of State services;</a:t>
            </a:r>
          </a:p>
          <a:p>
            <a:pPr marL="0" indent="0" algn="just">
              <a:buNone/>
            </a:pPr>
            <a:endParaRPr lang="en-US" altLang="en-US" sz="800" b="1" dirty="0">
              <a:sym typeface="+mn-ea"/>
            </a:endParaRPr>
          </a:p>
          <a:p>
            <a:pPr algn="just"/>
            <a:r>
              <a:rPr lang="en-US" altLang="en-US" sz="1600" b="1" dirty="0">
                <a:sym typeface="+mn-ea"/>
              </a:rPr>
              <a:t>Establish the "participatory mechanisms for dialogue and consultation" provided for in the articles of Law No. 113-14 and in particular the three "consultative bodies responsible for the study of local affairs relating to the implementation of the principles of equity, equal opportunities and the gender approach; questions relating to the interests of young people;  regional affairs of a social, cultural and economic nature";</a:t>
            </a:r>
          </a:p>
          <a:p>
            <a:pPr marL="0" indent="0" algn="just">
              <a:buNone/>
            </a:pPr>
            <a:endParaRPr lang="en-US" altLang="en-US" sz="800" b="1" dirty="0">
              <a:sym typeface="+mn-ea"/>
            </a:endParaRPr>
          </a:p>
          <a:p>
            <a:pPr algn="just"/>
            <a:r>
              <a:rPr lang="en-US" altLang="en-US" sz="1600" b="1" dirty="0">
                <a:sym typeface="+mn-ea"/>
              </a:rPr>
              <a:t>Prepare for the establishment of a territorial conference with the region and the prefecture, as part of a participatory process.</a:t>
            </a:r>
            <a:endParaRPr lang="fr-FR" altLang="en-US" sz="1600" b="1" dirty="0"/>
          </a:p>
        </p:txBody>
      </p:sp>
      <p:sp>
        <p:nvSpPr>
          <p:cNvPr id="6" name="Titre 1"/>
          <p:cNvSpPr>
            <a:spLocks noGrp="1"/>
          </p:cNvSpPr>
          <p:nvPr/>
        </p:nvSpPr>
        <p:spPr>
          <a:xfrm>
            <a:off x="0" y="0"/>
            <a:ext cx="9144000" cy="387985"/>
          </a:xfrm>
          <a:prstGeom prst="rect">
            <a:avLst/>
          </a:prstGeom>
          <a:solidFill>
            <a:schemeClr val="accent3"/>
          </a:solidFill>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ltLang="en-US" sz="2665" b="1" dirty="0">
                <a:solidFill>
                  <a:srgbClr val="FF0000"/>
                </a:solidFill>
              </a:rPr>
              <a:t>COMMUNAL ACTION PLAN</a:t>
            </a: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18490" cy="788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3693795" y="5419090"/>
            <a:ext cx="4388485" cy="663591"/>
          </a:xfrm>
          <a:prstGeom prst="round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fr-FR" sz="3300" dirty="0"/>
              <a:t>GENERAL INTRODUCTION</a:t>
            </a:r>
            <a:endParaRPr lang="fr-FR" sz="3300" b="1" kern="1200" dirty="0">
              <a:latin typeface="Sakkal Majalla" panose="02000000000000000000" pitchFamily="2" charset="-78"/>
              <a:cs typeface="Sakkal Majalla" panose="02000000000000000000" pitchFamily="2" charset="-78"/>
            </a:endParaRPr>
          </a:p>
        </p:txBody>
      </p:sp>
      <p:pic>
        <p:nvPicPr>
          <p:cNvPr id="8" name="Image 7" descr="https://www.moroccojewishtimes.com/wp-content/uploads/2019/10/maxresdefault-9-678x381.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46" y="4572032"/>
            <a:ext cx="2928958" cy="2357430"/>
          </a:xfrm>
          <a:prstGeom prst="rect">
            <a:avLst/>
          </a:prstGeom>
          <a:ln>
            <a:noFill/>
          </a:ln>
          <a:effectLst>
            <a:softEdge rad="112500"/>
          </a:effectLst>
        </p:spPr>
      </p:pic>
      <p:pic>
        <p:nvPicPr>
          <p:cNvPr id="9" name="Picture 2" descr="http://img.bladi.net/IMG/local/cache-gd2/8f/dfb029e92236bb07f848c5bc3afeac.jpg?1483561551"/>
          <p:cNvPicPr>
            <a:picLocks noChangeAspect="1" noChangeArrowheads="1"/>
          </p:cNvPicPr>
          <p:nvPr/>
        </p:nvPicPr>
        <p:blipFill>
          <a:blip r:embed="rId4"/>
          <a:srcRect/>
          <a:stretch>
            <a:fillRect/>
          </a:stretch>
        </p:blipFill>
        <p:spPr bwMode="auto">
          <a:xfrm>
            <a:off x="-214346" y="-71462"/>
            <a:ext cx="2928925" cy="2214578"/>
          </a:xfrm>
          <a:prstGeom prst="rect">
            <a:avLst/>
          </a:prstGeom>
          <a:ln>
            <a:noFill/>
          </a:ln>
          <a:effectLst>
            <a:softEdge rad="112500"/>
          </a:effectLst>
        </p:spPr>
      </p:pic>
      <p:pic>
        <p:nvPicPr>
          <p:cNvPr id="10" name="Picture 4" descr="https://architopik.lemoniteur.fr/medias/programme/projet/format/resize/4401/format4/projet_4444/dsc_0723_jdcopie_540_36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346" y="2000240"/>
            <a:ext cx="2928926" cy="2714644"/>
          </a:xfrm>
          <a:prstGeom prst="rect">
            <a:avLst/>
          </a:prstGeom>
          <a:ln>
            <a:noFill/>
          </a:ln>
          <a:effectLst>
            <a:softEdge rad="112500"/>
          </a:effectLst>
        </p:spPr>
      </p:pic>
      <p:pic>
        <p:nvPicPr>
          <p:cNvPr id="6" name="Espace réservé du contenu 4" descr="Sans-titre-11.png"/>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5756910" y="-63500"/>
            <a:ext cx="3479165" cy="2430145"/>
          </a:xfrm>
          <a:effectLst>
            <a:softEdge rad="112500"/>
          </a:effectLst>
        </p:spPr>
      </p:pic>
      <p:pic>
        <p:nvPicPr>
          <p:cNvPr id="7" name="Image 6" descr="3.png"/>
          <p:cNvPicPr>
            <a:picLocks noChangeAspect="1"/>
          </p:cNvPicPr>
          <p:nvPr/>
        </p:nvPicPr>
        <p:blipFill>
          <a:blip r:embed="rId7"/>
          <a:srcRect/>
          <a:stretch>
            <a:fillRect/>
          </a:stretch>
        </p:blipFill>
        <p:spPr bwMode="auto">
          <a:xfrm>
            <a:off x="4534535" y="1554480"/>
            <a:ext cx="3813810" cy="3749040"/>
          </a:xfrm>
          <a:prstGeom prst="rect">
            <a:avLst/>
          </a:prstGeom>
          <a:noFill/>
          <a:ln w="9525">
            <a:noFill/>
            <a:miter lim="800000"/>
            <a:headEnd/>
            <a:tailEnd/>
          </a:ln>
        </p:spPr>
      </p:pic>
      <p:pic>
        <p:nvPicPr>
          <p:cNvPr id="4" name="Picture 2"/>
          <p:cNvPicPr>
            <a:picLocks noGrp="1" noChangeAspect="1" noChangeArrowheads="1"/>
          </p:cNvPicPr>
          <p:nvPr>
            <p:ph sz="half" idx="2"/>
          </p:nvPr>
        </p:nvPicPr>
        <p:blipFill>
          <a:blip r:embed="rId8" cstate="email">
            <a:extLst>
              <a:ext uri="{28A0092B-C50C-407E-A947-70E740481C1C}">
                <a14:useLocalDpi xmlns:a14="http://schemas.microsoft.com/office/drawing/2010/main"/>
              </a:ext>
            </a:extLst>
          </a:blip>
          <a:srcRect/>
          <a:stretch>
            <a:fillRect/>
          </a:stretch>
        </p:blipFill>
        <p:spPr bwMode="auto">
          <a:xfrm>
            <a:off x="2608580" y="-71755"/>
            <a:ext cx="3255645" cy="2501900"/>
          </a:xfrm>
          <a:prstGeom prst="rect">
            <a:avLst/>
          </a:prstGeom>
          <a:ln>
            <a:noFill/>
          </a:ln>
          <a:effectLst>
            <a:softEdge rad="112500"/>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8" fill="hold">
                            <p:stCondLst>
                              <p:cond delay="2000"/>
                            </p:stCondLst>
                            <p:childTnLst>
                              <p:par>
                                <p:cTn id="19" presetID="5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01012" y="696945"/>
            <a:ext cx="7363706" cy="5032051"/>
          </a:xfrm>
        </p:spPr>
        <p:txBody>
          <a:bodyPr>
            <a:normAutofit fontScale="80000" lnSpcReduction="20000"/>
          </a:bodyPr>
          <a:lstStyle/>
          <a:p>
            <a:pPr marL="0" indent="0" algn="just">
              <a:buNone/>
            </a:pPr>
            <a:endParaRPr lang="fr-FR" altLang="en-US" sz="2400" dirty="0">
              <a:solidFill>
                <a:srgbClr val="C00000"/>
              </a:solidFill>
            </a:endParaRPr>
          </a:p>
          <a:p>
            <a:pPr marL="375285" indent="-375285" algn="just">
              <a:buClr>
                <a:srgbClr val="0070C0"/>
              </a:buClr>
              <a:buFont typeface="Wingdings" panose="05000000000000000000" charset="0"/>
              <a:buChar char="ü"/>
            </a:pPr>
            <a:r>
              <a:rPr lang="en-US" altLang="en-US" sz="2300" dirty="0"/>
              <a:t>Defining development priorities while preserving the legacy and capitalizing on what has been achieved and what already exists; </a:t>
            </a:r>
          </a:p>
          <a:p>
            <a:pPr marL="375285" indent="-375285" algn="just">
              <a:buClr>
                <a:srgbClr val="0070C0"/>
              </a:buClr>
              <a:buFont typeface="Wingdings" panose="05000000000000000000" charset="0"/>
              <a:buChar char="ü"/>
            </a:pPr>
            <a:r>
              <a:rPr lang="en-US" altLang="en-US" sz="2300" dirty="0"/>
              <a:t>Highlighting the "Environment-Sustainable Development" dimension and the Gender approach, in a transversal way in all local projects and initiatives;</a:t>
            </a:r>
          </a:p>
          <a:p>
            <a:pPr marL="375285" indent="-375285" algn="just">
              <a:buClr>
                <a:srgbClr val="0070C0"/>
              </a:buClr>
              <a:buFont typeface="Wingdings" panose="05000000000000000000" charset="0"/>
              <a:buChar char="ü"/>
            </a:pPr>
            <a:r>
              <a:rPr lang="en-US" altLang="en-US" sz="2300" dirty="0"/>
              <a:t> Building a Harmony and convergence with the strategic orientations of the State and public bodies of the SRAT, PDR, PDP, PDI, etc. ; </a:t>
            </a:r>
          </a:p>
          <a:p>
            <a:pPr marL="375285" indent="-375285" algn="just">
              <a:buClr>
                <a:srgbClr val="0070C0"/>
              </a:buClr>
              <a:buFont typeface="Wingdings" panose="05000000000000000000" charset="0"/>
              <a:buChar char="ü"/>
            </a:pPr>
            <a:r>
              <a:rPr lang="en-US" altLang="en-US" sz="2300" dirty="0"/>
              <a:t>Allowing the installation of mechanisms for dialogue and consultation with the various local actors (elected officials, standing committees, IEECAG, officials and civil servants of the municipality, heads of public bodies, civil society, etc.);</a:t>
            </a:r>
          </a:p>
          <a:p>
            <a:pPr marL="375285" indent="-375285" algn="just">
              <a:buClr>
                <a:srgbClr val="0070C0"/>
              </a:buClr>
              <a:buFont typeface="Wingdings" panose="05000000000000000000" charset="0"/>
              <a:buChar char="ü"/>
            </a:pPr>
            <a:r>
              <a:rPr lang="en-US" altLang="en-US" sz="2300" dirty="0"/>
              <a:t> Satisfying the needs of the citizens of the municipality by providing them with the local services they aspire to; </a:t>
            </a:r>
          </a:p>
          <a:p>
            <a:pPr marL="375285" indent="-375285" algn="just">
              <a:buClr>
                <a:srgbClr val="0070C0"/>
              </a:buClr>
              <a:buFont typeface="Wingdings" panose="05000000000000000000" charset="0"/>
              <a:buChar char="ü"/>
            </a:pPr>
            <a:r>
              <a:rPr lang="en-US" altLang="en-US" sz="2300" dirty="0"/>
              <a:t> Defining the adequacy of human and material resources with the needs of the municipality; </a:t>
            </a:r>
          </a:p>
          <a:p>
            <a:pPr marL="375285" indent="-375285" algn="just">
              <a:buClr>
                <a:srgbClr val="0070C0"/>
              </a:buClr>
              <a:buFont typeface="Wingdings" panose="05000000000000000000" charset="0"/>
              <a:buChar char="ü"/>
            </a:pPr>
            <a:r>
              <a:rPr lang="en-US" altLang="en-US" sz="2300" dirty="0"/>
              <a:t> Allowing the evaluation of the resources and expenses of the municipality during the first 3 years within the framework of the programming.</a:t>
            </a:r>
            <a:endParaRPr lang="fr-FR" altLang="en-US" sz="2300" dirty="0"/>
          </a:p>
        </p:txBody>
      </p:sp>
      <p:sp>
        <p:nvSpPr>
          <p:cNvPr id="6" name="Titre 1"/>
          <p:cNvSpPr>
            <a:spLocks noGrp="1"/>
          </p:cNvSpPr>
          <p:nvPr/>
        </p:nvSpPr>
        <p:spPr>
          <a:xfrm>
            <a:off x="0" y="0"/>
            <a:ext cx="9144000" cy="387985"/>
          </a:xfrm>
          <a:prstGeom prst="rect">
            <a:avLst/>
          </a:prstGeom>
          <a:solidFill>
            <a:schemeClr val="accent3"/>
          </a:solidFill>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ltLang="en-US" sz="2665" b="1" dirty="0">
                <a:solidFill>
                  <a:srgbClr val="FF0000"/>
                </a:solidFill>
              </a:rPr>
              <a:t>COMMUNAL ACTION PLAN</a:t>
            </a: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87070" cy="87566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3073400" y="5306060"/>
            <a:ext cx="5954395" cy="1787723"/>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en-US" sz="3300" dirty="0"/>
              <a:t>SECTOR-WIDE APPROACH TO SUSTAINABLE AND INTEGRATED PLANNING</a:t>
            </a:r>
            <a:endParaRPr lang="fr-FR" sz="3300" b="1" kern="1200" dirty="0">
              <a:latin typeface="Sakkal Majalla" panose="02000000000000000000" pitchFamily="2" charset="-78"/>
              <a:cs typeface="Sakkal Majalla" panose="02000000000000000000" pitchFamily="2" charset="-78"/>
            </a:endParaRPr>
          </a:p>
        </p:txBody>
      </p:sp>
      <p:pic>
        <p:nvPicPr>
          <p:cNvPr id="7" name="Image 6" descr="3.png"/>
          <p:cNvPicPr>
            <a:picLocks noChangeAspect="1"/>
          </p:cNvPicPr>
          <p:nvPr/>
        </p:nvPicPr>
        <p:blipFill>
          <a:blip r:embed="rId3"/>
          <a:srcRect/>
          <a:stretch>
            <a:fillRect/>
          </a:stretch>
        </p:blipFill>
        <p:spPr bwMode="auto">
          <a:xfrm>
            <a:off x="4052647" y="2070100"/>
            <a:ext cx="3543935" cy="3301365"/>
          </a:xfrm>
          <a:prstGeom prst="rect">
            <a:avLst/>
          </a:prstGeom>
          <a:noFill/>
          <a:ln w="9525">
            <a:noFill/>
            <a:miter lim="800000"/>
            <a:headEnd/>
            <a:tailEnd/>
          </a:ln>
        </p:spPr>
      </p:pic>
      <p:pic>
        <p:nvPicPr>
          <p:cNvPr id="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464" y="5194299"/>
            <a:ext cx="3217963" cy="1861513"/>
          </a:xfrm>
          <a:prstGeom prst="rect">
            <a:avLst/>
          </a:prstGeom>
          <a:ln>
            <a:noFill/>
          </a:ln>
          <a:effectLst>
            <a:softEdge rad="112500"/>
          </a:effectLst>
        </p:spPr>
      </p:pic>
      <p:pic>
        <p:nvPicPr>
          <p:cNvPr id="20" name="Image 19" descr="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937" y="1602323"/>
            <a:ext cx="3223337" cy="2157648"/>
          </a:xfrm>
          <a:prstGeom prst="rect">
            <a:avLst/>
          </a:prstGeom>
          <a:ln>
            <a:noFill/>
          </a:ln>
          <a:effectLst>
            <a:softEdge rad="112500"/>
          </a:effectLst>
        </p:spPr>
      </p:pic>
      <p:pic>
        <p:nvPicPr>
          <p:cNvPr id="21" name="Image 20"/>
          <p:cNvPicPr>
            <a:picLocks noChangeAspect="1"/>
          </p:cNvPicPr>
          <p:nvPr/>
        </p:nvPicPr>
        <p:blipFill>
          <a:blip r:embed="rId6"/>
          <a:stretch>
            <a:fillRect/>
          </a:stretch>
        </p:blipFill>
        <p:spPr>
          <a:xfrm>
            <a:off x="-149937" y="-320040"/>
            <a:ext cx="3172537" cy="2060575"/>
          </a:xfrm>
          <a:prstGeom prst="rect">
            <a:avLst/>
          </a:prstGeom>
          <a:ln>
            <a:noFill/>
          </a:ln>
          <a:effectLst>
            <a:softEdge rad="112500"/>
          </a:effectLst>
        </p:spPr>
      </p:pic>
      <p:pic>
        <p:nvPicPr>
          <p:cNvPr id="22" name="Picture 10" descr="Résultat de recherche d'images pour &quot;photos rabat tgv&quo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3439" y="3428697"/>
            <a:ext cx="3207938" cy="1877363"/>
          </a:xfrm>
          <a:prstGeom prst="rect">
            <a:avLst/>
          </a:prstGeom>
          <a:ln>
            <a:noFill/>
          </a:ln>
          <a:effectLst>
            <a:softEdge rad="112500"/>
          </a:effectLst>
        </p:spPr>
      </p:pic>
      <p:pic>
        <p:nvPicPr>
          <p:cNvPr id="2052" name="Picture 4"/>
          <p:cNvPicPr>
            <a:picLocks noGrp="1" noChangeAspect="1" noChangeArrowheads="1"/>
          </p:cNvPicPr>
          <p:nvPr>
            <p:ph sz="half" idx="2"/>
          </p:nvPr>
        </p:nvPicPr>
        <p:blipFill>
          <a:blip r:embed="rId8" cstate="email">
            <a:extLst>
              <a:ext uri="{28A0092B-C50C-407E-A947-70E740481C1C}">
                <a14:useLocalDpi xmlns:a14="http://schemas.microsoft.com/office/drawing/2010/main"/>
              </a:ext>
            </a:extLst>
          </a:blip>
          <a:srcRect/>
          <a:stretch>
            <a:fillRect/>
          </a:stretch>
        </p:blipFill>
        <p:spPr bwMode="auto">
          <a:xfrm>
            <a:off x="2848610" y="-43180"/>
            <a:ext cx="3324860" cy="2113280"/>
          </a:xfrm>
          <a:prstGeom prst="rect">
            <a:avLst/>
          </a:prstGeom>
          <a:ln>
            <a:noFill/>
          </a:ln>
          <a:effectLst>
            <a:softEdge rad="112500"/>
          </a:effectLst>
        </p:spPr>
      </p:pic>
      <p:pic>
        <p:nvPicPr>
          <p:cNvPr id="3" name="Imag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21147" y="-76038"/>
            <a:ext cx="3150870" cy="2178996"/>
          </a:xfrm>
          <a:prstGeom prst="rect">
            <a:avLst/>
          </a:prstGeom>
          <a:ln>
            <a:noFill/>
          </a:ln>
          <a:effectLst>
            <a:softEdge rad="112500"/>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Scale>
                                      <p:cBhvr>
                                        <p:cTn id="13"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0"/>
                                        </p:tgtEl>
                                        <p:attrNameLst>
                                          <p:attrName>ppt_x</p:attrName>
                                          <p:attrName>ppt_y</p:attrName>
                                        </p:attrNameLst>
                                      </p:cBhvr>
                                    </p:animMotion>
                                    <p:animEffect transition="in" filter="fade">
                                      <p:cBhvr>
                                        <p:cTn id="15" dur="1000"/>
                                        <p:tgtEl>
                                          <p:spTgt spid="20"/>
                                        </p:tgtEl>
                                      </p:cBhvr>
                                    </p:animEffect>
                                  </p:childTnLst>
                                </p:cTn>
                              </p:par>
                              <p:par>
                                <p:cTn id="16" presetID="21"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89865" y="4079875"/>
            <a:ext cx="2517775" cy="79184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buClrTx/>
              <a:buSzTx/>
              <a:buFontTx/>
            </a:pPr>
            <a:endParaRPr lang="en-US" sz="1400" b="1" dirty="0">
              <a:ln/>
              <a:solidFill>
                <a:schemeClr val="tx1"/>
              </a:solidFill>
              <a:effectLst>
                <a:outerShdw blurRad="38100" dist="19050" dir="2700000" algn="tl" rotWithShape="0">
                  <a:schemeClr val="dk1">
                    <a:alpha val="40000"/>
                  </a:schemeClr>
                </a:outerShdw>
              </a:effectLst>
            </a:endParaRPr>
          </a:p>
          <a:p>
            <a:pPr algn="just">
              <a:lnSpc>
                <a:spcPct val="100000"/>
              </a:lnSpc>
              <a:buClrTx/>
              <a:buSzTx/>
              <a:buFontTx/>
            </a:pPr>
            <a:r>
              <a:rPr lang="en-US" sz="1400" b="1" dirty="0">
                <a:ln/>
                <a:solidFill>
                  <a:schemeClr val="tx1"/>
                </a:solidFill>
                <a:effectLst>
                  <a:outerShdw blurRad="38100" dist="19050" dir="2700000" algn="tl" rotWithShape="0">
                    <a:schemeClr val="dk1">
                      <a:alpha val="40000"/>
                    </a:schemeClr>
                  </a:outerShdw>
                </a:effectLst>
              </a:rPr>
              <a:t>Articles: 1, 31, 35 and 136 of the Moroccan constitution of 2011</a:t>
            </a:r>
          </a:p>
          <a:p>
            <a:pPr algn="just">
              <a:lnSpc>
                <a:spcPct val="100000"/>
              </a:lnSpc>
              <a:buClrTx/>
              <a:buSzTx/>
              <a:buFontTx/>
            </a:pPr>
            <a:endParaRPr lang="en-US" sz="1400" b="1" dirty="0">
              <a:ln/>
              <a:solidFill>
                <a:schemeClr val="tx1"/>
              </a:solidFill>
              <a:effectLst>
                <a:outerShdw blurRad="38100" dist="19050" dir="2700000" algn="tl" rotWithShape="0">
                  <a:schemeClr val="dk1">
                    <a:alpha val="40000"/>
                  </a:schemeClr>
                </a:outerShdw>
              </a:effectLst>
            </a:endParaRPr>
          </a:p>
        </p:txBody>
      </p:sp>
      <p:sp>
        <p:nvSpPr>
          <p:cNvPr id="12" name="Flèche droite 11"/>
          <p:cNvSpPr/>
          <p:nvPr/>
        </p:nvSpPr>
        <p:spPr>
          <a:xfrm rot="20312839">
            <a:off x="2924175" y="3148965"/>
            <a:ext cx="1456055" cy="591185"/>
          </a:xfrm>
          <a:prstGeom prst="rightArrow">
            <a:avLst>
              <a:gd name="adj1" fmla="val 50000"/>
              <a:gd name="adj2" fmla="val 47723"/>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Rectangle à coins arrondis 12"/>
          <p:cNvSpPr/>
          <p:nvPr/>
        </p:nvSpPr>
        <p:spPr>
          <a:xfrm>
            <a:off x="231140" y="5213985"/>
            <a:ext cx="2476500" cy="79184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endParaRPr lang="en-US" sz="1400" b="1" dirty="0">
              <a:ln/>
              <a:solidFill>
                <a:schemeClr val="tx1"/>
              </a:solidFill>
              <a:effectLst>
                <a:outerShdw blurRad="38100" dist="19050" dir="2700000" algn="tl" rotWithShape="0">
                  <a:schemeClr val="dk1">
                    <a:alpha val="40000"/>
                  </a:schemeClr>
                </a:outerShdw>
              </a:effectLst>
            </a:endParaRPr>
          </a:p>
          <a:p>
            <a:pPr algn="just">
              <a:lnSpc>
                <a:spcPct val="100000"/>
              </a:lnSpc>
            </a:pPr>
            <a:r>
              <a:rPr lang="en-US" sz="1400" b="1" dirty="0">
                <a:ln/>
                <a:solidFill>
                  <a:schemeClr val="tx1"/>
                </a:solidFill>
                <a:effectLst>
                  <a:outerShdw blurRad="38100" dist="19050" dir="2700000" algn="tl" rotWithShape="0">
                    <a:schemeClr val="dk1">
                      <a:alpha val="40000"/>
                    </a:schemeClr>
                  </a:outerShdw>
                </a:effectLst>
              </a:rPr>
              <a:t>Organic laws relating to local authorities</a:t>
            </a:r>
          </a:p>
          <a:p>
            <a:pPr algn="just">
              <a:lnSpc>
                <a:spcPct val="100000"/>
              </a:lnSpc>
            </a:pPr>
            <a:endParaRPr lang="en-US" sz="1400" b="1" dirty="0">
              <a:ln/>
              <a:solidFill>
                <a:schemeClr val="tx1"/>
              </a:solidFill>
              <a:effectLst>
                <a:outerShdw blurRad="38100" dist="19050" dir="2700000" algn="tl" rotWithShape="0">
                  <a:schemeClr val="dk1">
                    <a:alpha val="40000"/>
                  </a:schemeClr>
                </a:outerShdw>
              </a:effectLst>
            </a:endParaRPr>
          </a:p>
        </p:txBody>
      </p:sp>
      <p:sp>
        <p:nvSpPr>
          <p:cNvPr id="14" name="Rectangle à coins arrondis 13"/>
          <p:cNvSpPr/>
          <p:nvPr/>
        </p:nvSpPr>
        <p:spPr>
          <a:xfrm>
            <a:off x="4471035" y="4474845"/>
            <a:ext cx="4289425" cy="12807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b="1" dirty="0">
                <a:ln/>
                <a:solidFill>
                  <a:schemeClr val="tx1"/>
                </a:solidFill>
                <a:effectLst>
                  <a:outerShdw blurRad="38100" dist="19050" dir="2700000" algn="tl" rotWithShape="0">
                    <a:schemeClr val="dk1">
                      <a:alpha val="40000"/>
                    </a:schemeClr>
                  </a:outerShdw>
                </a:effectLst>
              </a:rPr>
              <a:t>The TCs are led to adopt new missions regarding to :</a:t>
            </a:r>
          </a:p>
          <a:p>
            <a:pPr algn="just"/>
            <a:r>
              <a:rPr lang="en-US" sz="1300" b="1" dirty="0">
                <a:ln/>
                <a:solidFill>
                  <a:schemeClr val="tx1"/>
                </a:solidFill>
                <a:effectLst>
                  <a:outerShdw blurRad="38100" dist="19050" dir="2700000" algn="tl" rotWithShape="0">
                    <a:schemeClr val="dk1">
                      <a:alpha val="40000"/>
                    </a:schemeClr>
                  </a:outerShdw>
                </a:effectLst>
              </a:rPr>
              <a:t>- The approach of development program policy as a democratic choice;</a:t>
            </a:r>
          </a:p>
          <a:p>
            <a:pPr algn="just">
              <a:lnSpc>
                <a:spcPct val="100000"/>
              </a:lnSpc>
            </a:pPr>
            <a:r>
              <a:rPr lang="en-US" sz="1300" b="1" dirty="0">
                <a:ln/>
                <a:solidFill>
                  <a:schemeClr val="tx1"/>
                </a:solidFill>
                <a:effectLst>
                  <a:outerShdw blurRad="38100" dist="19050" dir="2700000" algn="tl" rotWithShape="0">
                    <a:schemeClr val="dk1">
                      <a:alpha val="40000"/>
                    </a:schemeClr>
                  </a:outerShdw>
                </a:effectLst>
              </a:rPr>
              <a:t> - Good governance in terms of territorial planning.</a:t>
            </a:r>
          </a:p>
        </p:txBody>
      </p:sp>
      <p:sp>
        <p:nvSpPr>
          <p:cNvPr id="15" name="Flèche droite 14"/>
          <p:cNvSpPr/>
          <p:nvPr/>
        </p:nvSpPr>
        <p:spPr>
          <a:xfrm rot="1282295">
            <a:off x="2853055" y="4250055"/>
            <a:ext cx="1541145" cy="581025"/>
          </a:xfrm>
          <a:prstGeom prst="rightArrow">
            <a:avLst>
              <a:gd name="adj1" fmla="val 50000"/>
              <a:gd name="adj2" fmla="val 47723"/>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Flèche droite 15"/>
          <p:cNvSpPr/>
          <p:nvPr/>
        </p:nvSpPr>
        <p:spPr>
          <a:xfrm rot="20312839">
            <a:off x="2850515" y="5206365"/>
            <a:ext cx="1506855" cy="478155"/>
          </a:xfrm>
          <a:prstGeom prst="rightArrow">
            <a:avLst>
              <a:gd name="adj1" fmla="val 68995"/>
              <a:gd name="adj2" fmla="val 47723"/>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Flèche droite 6"/>
          <p:cNvSpPr/>
          <p:nvPr/>
        </p:nvSpPr>
        <p:spPr>
          <a:xfrm rot="1282295">
            <a:off x="2883535" y="2201545"/>
            <a:ext cx="1466850" cy="571500"/>
          </a:xfrm>
          <a:prstGeom prst="rightArrow">
            <a:avLst>
              <a:gd name="adj1" fmla="val 50000"/>
              <a:gd name="adj2" fmla="val 47723"/>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à coins arrondis 7"/>
          <p:cNvSpPr/>
          <p:nvPr/>
        </p:nvSpPr>
        <p:spPr>
          <a:xfrm>
            <a:off x="4464050" y="2268855"/>
            <a:ext cx="4309110" cy="16713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300" b="1" dirty="0">
                <a:ln/>
                <a:solidFill>
                  <a:schemeClr val="tx1"/>
                </a:solidFill>
                <a:effectLst>
                  <a:outerShdw blurRad="38100" dist="19050" dir="2700000" algn="tl" rotWithShape="0">
                    <a:schemeClr val="dk1">
                      <a:alpha val="40000"/>
                    </a:schemeClr>
                  </a:outerShdw>
                </a:effectLst>
              </a:rPr>
              <a:t>Local authorities shall ensure that sustainable development measures are integrated into the public and sectoral policies, taking into account the specificities of each department</a:t>
            </a:r>
          </a:p>
          <a:p>
            <a:pPr algn="just">
              <a:lnSpc>
                <a:spcPct val="150000"/>
              </a:lnSpc>
            </a:pPr>
            <a:endParaRPr lang="en-US" sz="1300" b="1" dirty="0">
              <a:ln/>
              <a:solidFill>
                <a:schemeClr val="tx1"/>
              </a:solidFill>
              <a:effectLst>
                <a:outerShdw blurRad="38100" dist="19050" dir="2700000" algn="tl" rotWithShape="0">
                  <a:schemeClr val="dk1">
                    <a:alpha val="40000"/>
                  </a:schemeClr>
                </a:outerShdw>
              </a:effectLst>
            </a:endParaRPr>
          </a:p>
        </p:txBody>
      </p:sp>
      <p:sp>
        <p:nvSpPr>
          <p:cNvPr id="18" name="Rectangle à coins arrondis 3"/>
          <p:cNvSpPr/>
          <p:nvPr/>
        </p:nvSpPr>
        <p:spPr>
          <a:xfrm>
            <a:off x="325120" y="962660"/>
            <a:ext cx="8448040" cy="9239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600" b="1" dirty="0">
              <a:solidFill>
                <a:schemeClr val="tx1"/>
              </a:solidFill>
            </a:endParaRPr>
          </a:p>
          <a:p>
            <a:pPr algn="ctr">
              <a:lnSpc>
                <a:spcPct val="100000"/>
              </a:lnSpc>
            </a:pPr>
            <a:r>
              <a:rPr lang="en-US" sz="1600" b="1" dirty="0">
                <a:solidFill>
                  <a:schemeClr val="tx1"/>
                </a:solidFill>
              </a:rPr>
              <a:t>The adoption of the concept of sustainable development has led to a reconsideration of interactive planning methods to allow the adoption of the principles of strategic, dynamic, innovative and proactive planning</a:t>
            </a:r>
          </a:p>
          <a:p>
            <a:pPr algn="ctr">
              <a:lnSpc>
                <a:spcPct val="100000"/>
              </a:lnSpc>
            </a:pPr>
            <a:endParaRPr lang="en-US" sz="1600" b="1" dirty="0">
              <a:solidFill>
                <a:schemeClr val="tx1"/>
              </a:solidFill>
            </a:endParaRPr>
          </a:p>
        </p:txBody>
      </p:sp>
      <p:sp>
        <p:nvSpPr>
          <p:cNvPr id="19" name="Rectangle à coins arrondis 9"/>
          <p:cNvSpPr/>
          <p:nvPr/>
        </p:nvSpPr>
        <p:spPr>
          <a:xfrm>
            <a:off x="118110" y="2310765"/>
            <a:ext cx="2702560" cy="11849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1200" b="1" dirty="0">
                <a:ln/>
                <a:solidFill>
                  <a:schemeClr val="tx1"/>
                </a:solidFill>
                <a:effectLst>
                  <a:outerShdw blurRad="38100" dist="19050" dir="2700000" algn="tl" rotWithShape="0">
                    <a:schemeClr val="dk1">
                      <a:alpha val="40000"/>
                    </a:schemeClr>
                  </a:outerShdw>
                </a:effectLst>
              </a:rPr>
              <a:t>Articles: 1, 2, 13 and 20 of Framework Law No. 99-12 on the National Charter for the Environment and Sustainable Development</a:t>
            </a:r>
          </a:p>
          <a:p>
            <a:pPr algn="just">
              <a:lnSpc>
                <a:spcPct val="100000"/>
              </a:lnSpc>
            </a:pPr>
            <a:endParaRPr lang="en-US" sz="1200" b="1" dirty="0">
              <a:ln/>
              <a:solidFill>
                <a:schemeClr val="tx1"/>
              </a:solidFill>
              <a:effectLst>
                <a:outerShdw blurRad="38100" dist="19050" dir="2700000" algn="tl" rotWithShape="0">
                  <a:schemeClr val="dk1">
                    <a:alpha val="40000"/>
                  </a:schemeClr>
                </a:outerShdw>
              </a:effectLst>
            </a:endParaRPr>
          </a:p>
        </p:txBody>
      </p:sp>
      <p:sp>
        <p:nvSpPr>
          <p:cNvPr id="21" name="Titre 1"/>
          <p:cNvSpPr>
            <a:spLocks noGrp="1"/>
          </p:cNvSpPr>
          <p:nvPr/>
        </p:nvSpPr>
        <p:spPr>
          <a:xfrm>
            <a:off x="0" y="0"/>
            <a:ext cx="9143365" cy="440690"/>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altLang="en-US" sz="2400" b="1" dirty="0">
              <a:solidFill>
                <a:srgbClr val="FF0000"/>
              </a:solidFill>
            </a:endParaRPr>
          </a:p>
          <a:p>
            <a:r>
              <a:rPr lang="fr-FR" altLang="en-US" sz="2400" b="1" dirty="0">
                <a:solidFill>
                  <a:srgbClr val="FF0000"/>
                </a:solidFill>
              </a:rPr>
              <a:t>SUSTAINABLE PLANNING APPROACH</a:t>
            </a:r>
          </a:p>
          <a:p>
            <a:endParaRPr lang="fr-FR" altLang="en-US" sz="2400" b="1" dirty="0">
              <a:solidFill>
                <a:srgbClr val="FF0000"/>
              </a:solidFill>
            </a:endParaRP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87070" cy="875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 de texte 5"/>
          <p:cNvSpPr txBox="1"/>
          <p:nvPr/>
        </p:nvSpPr>
        <p:spPr>
          <a:xfrm>
            <a:off x="5048418" y="1850478"/>
            <a:ext cx="3910162" cy="3613297"/>
          </a:xfrm>
          <a:prstGeom prst="rect">
            <a:avLst/>
          </a:prstGeom>
          <a:noFill/>
        </p:spPr>
        <p:txBody>
          <a:bodyPr wrap="square" rtlCol="0" anchor="t">
            <a:spAutoFit/>
            <a:scene3d>
              <a:camera prst="orthographicFront"/>
              <a:lightRig rig="threePt" dir="t"/>
            </a:scene3d>
          </a:bodyPr>
          <a:lstStyle/>
          <a:p>
            <a:pPr marL="285750" indent="-285750" algn="just">
              <a:spcBef>
                <a:spcPct val="20000"/>
              </a:spcBef>
              <a:buClrTx/>
              <a:buSzTx/>
              <a:buFont typeface="Wingdings" panose="05000000000000000000" pitchFamily="2" charset="2"/>
              <a:buChar char="Ø"/>
            </a:pPr>
            <a:r>
              <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RABAT IS A CITY OF THE PAST, THE PRESENT AND LOOK FOR THE FUTURE, </a:t>
            </a:r>
          </a:p>
          <a:p>
            <a:pPr marL="285750" indent="-285750" algn="just">
              <a:spcBef>
                <a:spcPct val="20000"/>
              </a:spcBef>
              <a:buClrTx/>
              <a:buSzTx/>
              <a:buFont typeface="Wingdings" panose="05000000000000000000" pitchFamily="2" charset="2"/>
              <a:buChar char="Ø"/>
            </a:pPr>
            <a:r>
              <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it is a hotbed of meetings of civilizations and a cradle of culture; </a:t>
            </a:r>
          </a:p>
          <a:p>
            <a:pPr algn="just">
              <a:spcBef>
                <a:spcPct val="20000"/>
              </a:spcBef>
              <a:buClrTx/>
              <a:buSzTx/>
            </a:pPr>
            <a:endPar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endParaRPr>
          </a:p>
          <a:p>
            <a:pPr marL="285750" indent="-285750" algn="just">
              <a:spcBef>
                <a:spcPct val="20000"/>
              </a:spcBef>
              <a:buClrTx/>
              <a:buSzTx/>
              <a:buFont typeface="Wingdings" panose="05000000000000000000" pitchFamily="2" charset="2"/>
              <a:buChar char="Ø"/>
            </a:pPr>
            <a:r>
              <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Rabat is also an eco-responsible city, which preserves its rich and varied tangible and intangible heritage, and promotes cultural, social and economic development through integrated and resilient planning.</a:t>
            </a:r>
          </a:p>
          <a:p>
            <a:pPr indent="0" algn="just">
              <a:lnSpc>
                <a:spcPct val="150000"/>
              </a:lnSpc>
              <a:spcBef>
                <a:spcPct val="20000"/>
              </a:spcBef>
              <a:buClrTx/>
              <a:buSzTx/>
              <a:buFont typeface="Wingdings" panose="05000000000000000000" charset="0"/>
              <a:buNone/>
            </a:pPr>
            <a:endParaRPr sz="1600" b="1" dirty="0">
              <a:ln/>
              <a:solidFill>
                <a:schemeClr val="tx1"/>
              </a:solidFill>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endParaRPr>
          </a:p>
        </p:txBody>
      </p:sp>
      <p:sp>
        <p:nvSpPr>
          <p:cNvPr id="21" name="Titre 1"/>
          <p:cNvSpPr>
            <a:spLocks noGrp="1"/>
          </p:cNvSpPr>
          <p:nvPr/>
        </p:nvSpPr>
        <p:spPr>
          <a:xfrm>
            <a:off x="0" y="0"/>
            <a:ext cx="9143365" cy="367665"/>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ltLang="en-US" sz="2400" b="1">
                <a:solidFill>
                  <a:srgbClr val="FF0000"/>
                </a:solidFill>
              </a:rPr>
              <a:t>CONCLUSION</a:t>
            </a:r>
          </a:p>
        </p:txBody>
      </p:sp>
      <p:pic>
        <p:nvPicPr>
          <p:cNvPr id="9"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542864"/>
            <a:ext cx="617982" cy="787613"/>
          </a:xfrm>
          <a:prstGeom prst="rect">
            <a:avLst/>
          </a:prstGeom>
        </p:spPr>
      </p:pic>
      <p:sp>
        <p:nvSpPr>
          <p:cNvPr id="2" name="Rectangle 1"/>
          <p:cNvSpPr/>
          <p:nvPr/>
        </p:nvSpPr>
        <p:spPr>
          <a:xfrm>
            <a:off x="102637" y="1841592"/>
            <a:ext cx="4572000" cy="3391698"/>
          </a:xfrm>
          <a:prstGeom prst="rect">
            <a:avLst/>
          </a:prstGeom>
        </p:spPr>
        <p:txBody>
          <a:bodyPr>
            <a:spAutoFit/>
          </a:bodyPr>
          <a:lstStyle/>
          <a:p>
            <a:pPr marL="285750" indent="-285750" algn="just">
              <a:spcBef>
                <a:spcPct val="20000"/>
              </a:spcBef>
              <a:buFont typeface="Wingdings" panose="05000000000000000000" pitchFamily="2" charset="2"/>
              <a:buChar char="Ø"/>
            </a:pPr>
            <a:r>
              <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Culture plays a crucial role in local development. It is a source of employment, exports and income at the national and local levels. </a:t>
            </a:r>
          </a:p>
          <a:p>
            <a:pPr marL="285750" indent="-285750" algn="just">
              <a:spcBef>
                <a:spcPct val="20000"/>
              </a:spcBef>
              <a:buClrTx/>
              <a:buSzTx/>
              <a:buFont typeface="Wingdings" panose="05000000000000000000" pitchFamily="2" charset="2"/>
              <a:buChar char="Ø"/>
            </a:pPr>
            <a:r>
              <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Culture is an essential component of the living environment, a source of income linked to tourism, as well as a lever of creativity for the production of new goods and services.</a:t>
            </a:r>
          </a:p>
          <a:p>
            <a:pPr marL="285750" indent="-285750" algn="just">
              <a:spcBef>
                <a:spcPct val="20000"/>
              </a:spcBef>
              <a:buClrTx/>
              <a:buSzTx/>
              <a:buFont typeface="Wingdings" panose="05000000000000000000" pitchFamily="2" charset="2"/>
              <a:buChar char="Ø"/>
            </a:pPr>
            <a:r>
              <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Culture continues to be a powerful lever for social integration for communities in difficulty, contributing to the effective implementation of sustainable development and the implementation of the world's social agendas</a:t>
            </a:r>
            <a:r>
              <a:rPr lang="en-US" sz="1600" b="1"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a:t>
            </a:r>
            <a:r>
              <a:rPr lang="en-US" sz="1600" dirty="0">
                <a:effectLst>
                  <a:outerShdw blurRad="38100" dist="19050" dir="2700000" algn="tl" rotWithShape="0">
                    <a:schemeClr val="dk1">
                      <a:alpha val="40000"/>
                    </a:schemeClr>
                  </a:outerShdw>
                </a:effectLst>
                <a:latin typeface="Cambria" panose="02040503050406030204" charset="0"/>
                <a:ea typeface="SimSun" panose="02010600030101010101" pitchFamily="2" charset="-122"/>
                <a:cs typeface="Arial" panose="020B0604020202020204" pitchFamily="34" charset="0"/>
                <a:sym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Image 8" descr="C:\Users\HP\Desktop\Rabat-750x563.jpg"/>
          <p:cNvPicPr>
            <a:picLocks noChangeAspect="1" noChangeArrowheads="1"/>
          </p:cNvPicPr>
          <p:nvPr/>
        </p:nvPicPr>
        <p:blipFill>
          <a:blip r:embed="rId2"/>
          <a:srcRect/>
          <a:stretch>
            <a:fillRect/>
          </a:stretch>
        </p:blipFill>
        <p:spPr bwMode="auto">
          <a:xfrm>
            <a:off x="-132080" y="0"/>
            <a:ext cx="9322435" cy="6021705"/>
          </a:xfrm>
          <a:prstGeom prst="rect">
            <a:avLst/>
          </a:prstGeom>
          <a:noFill/>
          <a:ln w="9525">
            <a:noFill/>
            <a:miter lim="800000"/>
            <a:headEnd/>
            <a:tailEnd/>
          </a:ln>
        </p:spPr>
      </p:pic>
      <p:sp>
        <p:nvSpPr>
          <p:cNvPr id="2" name="Titre 4"/>
          <p:cNvSpPr txBox="1"/>
          <p:nvPr/>
        </p:nvSpPr>
        <p:spPr>
          <a:xfrm>
            <a:off x="-635" y="6395720"/>
            <a:ext cx="9191625" cy="460375"/>
          </a:xfrm>
          <a:prstGeom prst="rect">
            <a:avLst/>
          </a:prstGeom>
          <a:solidFill>
            <a:schemeClr val="accent6">
              <a:lumMod val="75000"/>
            </a:schemeClr>
          </a:solidFill>
        </p:spPr>
        <p:txBody>
          <a:bodyPr wrap="square">
            <a:spAutoFit/>
          </a:bodyPr>
          <a:lstStyle/>
          <a:p>
            <a:pPr algn="ctr" eaLnBrk="1" hangingPunct="1">
              <a:defRPr/>
            </a:pPr>
            <a:r>
              <a:rPr lang="fr-FR" sz="2400" b="1" dirty="0">
                <a:solidFill>
                  <a:schemeClr val="bg1"/>
                </a:solidFill>
                <a:latin typeface="Comic Sans MS" panose="030F0702030302020204" pitchFamily="66" charset="0"/>
                <a:ea typeface="+mj-ea"/>
                <a:cs typeface="+mj-cs"/>
              </a:rPr>
              <a:t>MERCI POUR VOTRE ATTENTION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4</a:t>
            </a:fld>
            <a:endParaRPr lang="fr-FR"/>
          </a:p>
        </p:txBody>
      </p:sp>
      <p:pic>
        <p:nvPicPr>
          <p:cNvPr id="5" name="Espace réservé du contenu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7335" y="705485"/>
            <a:ext cx="8620760" cy="5829935"/>
          </a:xfrm>
          <a:prstGeom prst="rect">
            <a:avLst/>
          </a:prstGeom>
        </p:spPr>
      </p:pic>
      <p:sp>
        <p:nvSpPr>
          <p:cNvPr id="6" name="Titre 5"/>
          <p:cNvSpPr>
            <a:spLocks noGrp="1"/>
          </p:cNvSpPr>
          <p:nvPr>
            <p:ph type="title"/>
          </p:nvPr>
        </p:nvSpPr>
        <p:spPr>
          <a:xfrm>
            <a:off x="-635" y="0"/>
            <a:ext cx="9144635" cy="519430"/>
          </a:xfrm>
          <a:solidFill>
            <a:srgbClr val="92D050"/>
          </a:solidFill>
        </p:spPr>
        <p:txBody>
          <a:bodyPr>
            <a:normAutofit/>
          </a:bodyPr>
          <a:lstStyle/>
          <a:p>
            <a:r>
              <a:rPr lang="en-US" altLang="en-US" sz="2200" b="1" dirty="0">
                <a:solidFill>
                  <a:srgbClr val="FF0000"/>
                </a:solidFill>
              </a:rPr>
              <a:t>GEOGRAPHICAL LOCATION</a:t>
            </a:r>
            <a:endParaRPr lang="en-US" altLang="en-US" sz="3110" b="1"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 descr="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224962" cy="6878637"/>
          </a:xfrm>
          <a:prstGeom prst="rect">
            <a:avLst/>
          </a:prstGeom>
          <a:noFill/>
          <a:ln>
            <a:noFill/>
          </a:ln>
        </p:spPr>
      </p:pic>
      <p:pic>
        <p:nvPicPr>
          <p:cNvPr id="220" name="Google Shape;220;p3" descr="Sans-titre-11.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21287" y="571500"/>
            <a:ext cx="4003675" cy="2695575"/>
          </a:xfrm>
          <a:prstGeom prst="rect">
            <a:avLst/>
          </a:prstGeom>
          <a:noFill/>
          <a:ln>
            <a:noFill/>
          </a:ln>
        </p:spPr>
      </p:pic>
      <p:pic>
        <p:nvPicPr>
          <p:cNvPr id="221" name="Google Shape;221;p3" descr="3.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16525" y="2720975"/>
            <a:ext cx="3746500" cy="3730625"/>
          </a:xfrm>
          <a:prstGeom prst="rect">
            <a:avLst/>
          </a:prstGeom>
          <a:noFill/>
          <a:ln>
            <a:noFill/>
          </a:ln>
        </p:spPr>
      </p:pic>
      <p:sp>
        <p:nvSpPr>
          <p:cNvPr id="222" name="Google Shape;222;p3"/>
          <p:cNvSpPr txBox="1"/>
          <p:nvPr/>
        </p:nvSpPr>
        <p:spPr>
          <a:xfrm>
            <a:off x="0" y="0"/>
            <a:ext cx="0" cy="276225"/>
          </a:xfrm>
          <a:prstGeom prst="rect">
            <a:avLst/>
          </a:prstGeom>
          <a:solidFill>
            <a:srgbClr val="FFFFFF"/>
          </a:solid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3"/>
          <p:cNvSpPr txBox="1"/>
          <p:nvPr/>
        </p:nvSpPr>
        <p:spPr>
          <a:xfrm>
            <a:off x="93303" y="1106487"/>
            <a:ext cx="4786637" cy="4321175"/>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50000"/>
              </a:lnSpc>
              <a:spcBef>
                <a:spcPts val="0"/>
              </a:spcBef>
              <a:spcAft>
                <a:spcPts val="0"/>
              </a:spcAft>
              <a:buClr>
                <a:srgbClr val="FF0000"/>
              </a:buClr>
              <a:buSzPts val="1200"/>
              <a:buFont typeface="Noto Sans Symbols"/>
              <a:buChar char="❖"/>
              <a:tabLst/>
              <a:defRPr/>
            </a:pP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Rabat has been the capital of the Kingdom of Morocco since 1912, It is an imperial and historical city; </a:t>
            </a:r>
          </a:p>
          <a:p>
            <a:pPr marL="285750" marR="0" lvl="0" indent="-285750" algn="just" defTabSz="914400" rtl="0" eaLnBrk="1" fontAlgn="auto" latinLnBrk="0" hangingPunct="1">
              <a:lnSpc>
                <a:spcPct val="150000"/>
              </a:lnSpc>
              <a:spcBef>
                <a:spcPts val="0"/>
              </a:spcBef>
              <a:spcAft>
                <a:spcPts val="0"/>
              </a:spcAft>
              <a:buClr>
                <a:srgbClr val="FF0000"/>
              </a:buClr>
              <a:buSzPts val="1200"/>
              <a:buFont typeface="Noto Sans Symbols"/>
              <a:buChar char="❖"/>
              <a:tabLst/>
              <a:defRPr/>
            </a:pP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Capital of the RSST agglomeration;</a:t>
            </a:r>
          </a:p>
          <a:p>
            <a:pPr marL="285750" marR="0" lvl="0" indent="-285750" algn="just" defTabSz="914400" rtl="0" eaLnBrk="1" fontAlgn="auto" latinLnBrk="0" hangingPunct="1">
              <a:lnSpc>
                <a:spcPct val="150000"/>
              </a:lnSpc>
              <a:spcBef>
                <a:spcPts val="0"/>
              </a:spcBef>
              <a:spcAft>
                <a:spcPts val="0"/>
              </a:spcAft>
              <a:buClr>
                <a:srgbClr val="FF0000"/>
              </a:buClr>
              <a:buSzPts val="1200"/>
              <a:buFont typeface="Noto Sans Symbols"/>
              <a:buChar char="❖"/>
              <a:tabLst/>
              <a:defRPr/>
            </a:pP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Represents with its agglomeration the 2nd largest pole of Morocco in terms of population, and has more than 2,422,000 inhabitants, with 1275 km2 of surface area (ST dormitories);  </a:t>
            </a:r>
          </a:p>
          <a:p>
            <a:pPr marL="285750" marR="0" lvl="0" indent="-285750" algn="just" defTabSz="914400" rtl="0" eaLnBrk="1" fontAlgn="auto" latinLnBrk="0" hangingPunct="1">
              <a:lnSpc>
                <a:spcPct val="150000"/>
              </a:lnSpc>
              <a:spcBef>
                <a:spcPts val="0"/>
              </a:spcBef>
              <a:spcAft>
                <a:spcPts val="0"/>
              </a:spcAft>
              <a:buClr>
                <a:srgbClr val="FF0000"/>
              </a:buClr>
              <a:buSzPts val="1200"/>
              <a:buFont typeface="Noto Sans Symbols"/>
              <a:buChar char="❖"/>
              <a:tabLst/>
              <a:defRPr/>
            </a:pP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Located on the left bank of the estuary of the river BOUREGREG on the Atlantic coast and Built in the time of the </a:t>
            </a:r>
            <a:r>
              <a:rPr kumimoji="0" lang="en-US" sz="1200" b="0" i="0" u="none" strike="noStrike" kern="0" cap="none" spc="0" normalizeH="0" baseline="0" noProof="0" dirty="0" err="1">
                <a:ln>
                  <a:noFill/>
                </a:ln>
                <a:solidFill>
                  <a:srgbClr val="212121"/>
                </a:solidFill>
                <a:effectLst/>
                <a:uLnTx/>
                <a:uFillTx/>
                <a:latin typeface="Arial"/>
                <a:ea typeface="Algerian"/>
                <a:cs typeface="Algerian"/>
                <a:sym typeface="Algerian"/>
              </a:rPr>
              <a:t>Almohads</a:t>
            </a: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 as a great capital under the name of </a:t>
            </a:r>
            <a:r>
              <a:rPr kumimoji="0" lang="en-US" sz="1200" b="0" i="0" u="none" strike="noStrike" kern="0" cap="none" spc="0" normalizeH="0" baseline="0" noProof="0" dirty="0" err="1">
                <a:ln>
                  <a:noFill/>
                </a:ln>
                <a:solidFill>
                  <a:srgbClr val="212121"/>
                </a:solidFill>
                <a:effectLst/>
                <a:uLnTx/>
                <a:uFillTx/>
                <a:latin typeface="Arial"/>
                <a:ea typeface="Algerian"/>
                <a:cs typeface="Algerian"/>
                <a:sym typeface="Algerian"/>
              </a:rPr>
              <a:t>Ribat</a:t>
            </a: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 Al-</a:t>
            </a:r>
            <a:r>
              <a:rPr kumimoji="0" lang="en-US" sz="1200" b="0" i="0" u="none" strike="noStrike" kern="0" cap="none" spc="0" normalizeH="0" baseline="0" noProof="0" dirty="0" err="1">
                <a:ln>
                  <a:noFill/>
                </a:ln>
                <a:solidFill>
                  <a:srgbClr val="212121"/>
                </a:solidFill>
                <a:effectLst/>
                <a:uLnTx/>
                <a:uFillTx/>
                <a:latin typeface="Arial"/>
                <a:ea typeface="Algerian"/>
                <a:cs typeface="Algerian"/>
                <a:sym typeface="Algerian"/>
              </a:rPr>
              <a:t>Fath</a:t>
            </a: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a:t>
            </a:r>
          </a:p>
          <a:p>
            <a:pPr marL="285750" marR="0" lvl="0" indent="-285750" algn="just" defTabSz="914400" rtl="0" eaLnBrk="1" fontAlgn="auto" latinLnBrk="0" hangingPunct="1">
              <a:lnSpc>
                <a:spcPct val="150000"/>
              </a:lnSpc>
              <a:spcBef>
                <a:spcPts val="0"/>
              </a:spcBef>
              <a:spcAft>
                <a:spcPts val="0"/>
              </a:spcAft>
              <a:buClr>
                <a:srgbClr val="FF0000"/>
              </a:buClr>
              <a:buSzPts val="1200"/>
              <a:buFont typeface="Noto Sans Symbols"/>
              <a:buChar char="❖"/>
              <a:tabLst/>
              <a:defRPr/>
            </a:pP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Crucible of civilizations: Its history dates back 2500 years when the Phoenicians, Carthaginians and Romans, as well as other civilizations settled there, including the Alawite dynasty;</a:t>
            </a:r>
          </a:p>
          <a:p>
            <a:pPr marL="285750" marR="0" lvl="0" indent="-285750" algn="just" defTabSz="914400" rtl="0" eaLnBrk="1" fontAlgn="auto" latinLnBrk="0" hangingPunct="1">
              <a:lnSpc>
                <a:spcPct val="150000"/>
              </a:lnSpc>
              <a:spcBef>
                <a:spcPts val="0"/>
              </a:spcBef>
              <a:spcAft>
                <a:spcPts val="0"/>
              </a:spcAft>
              <a:buClr>
                <a:srgbClr val="FF0000"/>
              </a:buClr>
              <a:buSzPts val="1200"/>
              <a:buFont typeface="Noto Sans Symbols"/>
              <a:buChar char="❖"/>
              <a:tabLst/>
              <a:defRPr/>
            </a:pP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Strategic position between Africa and Europe and center of the largest national economic pole Casa-</a:t>
            </a:r>
            <a:r>
              <a:rPr kumimoji="0" lang="en-US" sz="1200" b="0" i="0" u="none" strike="noStrike" kern="0" cap="none" spc="0" normalizeH="0" baseline="0" noProof="0" dirty="0" err="1">
                <a:ln>
                  <a:noFill/>
                </a:ln>
                <a:solidFill>
                  <a:srgbClr val="212121"/>
                </a:solidFill>
                <a:effectLst/>
                <a:uLnTx/>
                <a:uFillTx/>
                <a:latin typeface="Arial"/>
                <a:ea typeface="Algerian"/>
                <a:cs typeface="Algerian"/>
                <a:sym typeface="Algerian"/>
              </a:rPr>
              <a:t>Kenitra</a:t>
            </a:r>
            <a:r>
              <a:rPr kumimoji="0" lang="en-US" sz="1200" b="0" i="0" u="none" strike="noStrike" kern="0" cap="none" spc="0" normalizeH="0" baseline="0" noProof="0" dirty="0">
                <a:ln>
                  <a:noFill/>
                </a:ln>
                <a:solidFill>
                  <a:srgbClr val="212121"/>
                </a:solidFill>
                <a:effectLst/>
                <a:uLnTx/>
                <a:uFillTx/>
                <a:latin typeface="Arial"/>
                <a:ea typeface="Algerian"/>
                <a:cs typeface="Algerian"/>
                <a:sym typeface="Algerian"/>
              </a:rPr>
              <a:t>: 10 minutes from RS airport and 60 minutes from the Mohammed V Casa AE. </a:t>
            </a:r>
          </a:p>
          <a:p>
            <a:pPr marL="285750" marR="0" lvl="0" indent="-285750" algn="just" defTabSz="914400" rtl="0" eaLnBrk="1" fontAlgn="auto" latinLnBrk="0" hangingPunct="1">
              <a:lnSpc>
                <a:spcPct val="150000"/>
              </a:lnSpc>
              <a:spcBef>
                <a:spcPts val="0"/>
              </a:spcBef>
              <a:spcAft>
                <a:spcPts val="0"/>
              </a:spcAft>
              <a:buClr>
                <a:srgbClr val="FF0000"/>
              </a:buClr>
              <a:buSzPts val="1200"/>
              <a:buFont typeface="Noto Sans Symbols"/>
              <a:buChar char="❖"/>
              <a:tabLst/>
              <a:defRPr/>
            </a:pPr>
            <a:endParaRPr kumimoji="0" lang="en-US" sz="1200" b="0" i="0" u="none" strike="noStrike" kern="0" cap="none" spc="0" normalizeH="0" baseline="0" noProof="0" dirty="0">
              <a:ln>
                <a:noFill/>
              </a:ln>
              <a:solidFill>
                <a:srgbClr val="212121"/>
              </a:solidFill>
              <a:effectLst/>
              <a:uLnTx/>
              <a:uFillTx/>
              <a:latin typeface="Algerian"/>
              <a:ea typeface="Algerian"/>
              <a:cs typeface="Algerian"/>
              <a:sym typeface="Algerian"/>
            </a:endParaRPr>
          </a:p>
        </p:txBody>
      </p:sp>
      <p:sp>
        <p:nvSpPr>
          <p:cNvPr id="224" name="Google Shape;224;p3"/>
          <p:cNvSpPr txBox="1"/>
          <p:nvPr/>
        </p:nvSpPr>
        <p:spPr>
          <a:xfrm>
            <a:off x="6553200" y="6284912"/>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r>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3"/>
          <p:cNvSpPr txBox="1"/>
          <p:nvPr/>
        </p:nvSpPr>
        <p:spPr>
          <a:xfrm>
            <a:off x="6462712" y="127000"/>
            <a:ext cx="2709862" cy="369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mo"/>
              <a:buNone/>
              <a:tabLst/>
              <a:defRPr/>
            </a:pPr>
            <a:r>
              <a:rPr kumimoji="0" lang="en-US" sz="1800" b="1" i="0" u="none" strike="noStrike" kern="0" cap="none" spc="0" normalizeH="0" baseline="0" noProof="0">
                <a:ln>
                  <a:noFill/>
                </a:ln>
                <a:solidFill>
                  <a:srgbClr val="FFFFFF"/>
                </a:solidFill>
                <a:effectLst/>
                <a:uLnTx/>
                <a:uFillTx/>
                <a:latin typeface="Arimo"/>
                <a:ea typeface="Arimo"/>
                <a:cs typeface="Arimo"/>
                <a:sym typeface="Arimo"/>
              </a:rPr>
              <a:t>A PROPOS DE RABAT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3"/>
          <p:cNvSpPr txBox="1"/>
          <p:nvPr/>
        </p:nvSpPr>
        <p:spPr>
          <a:xfrm>
            <a:off x="250825" y="60325"/>
            <a:ext cx="4481512"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omic Sans MS"/>
              <a:buNone/>
              <a:tabLst/>
              <a:defRPr/>
            </a:pPr>
            <a:r>
              <a:rPr kumimoji="0" lang="en-US" sz="2000" b="1" i="0" u="none" strike="noStrike" kern="0" cap="none" spc="0" normalizeH="0" baseline="0" noProof="0">
                <a:ln>
                  <a:noFill/>
                </a:ln>
                <a:solidFill>
                  <a:srgbClr val="FFFFFF"/>
                </a:solidFill>
                <a:effectLst/>
                <a:uLnTx/>
                <a:uFillTx/>
                <a:latin typeface="Comic Sans MS"/>
                <a:ea typeface="Comic Sans MS"/>
                <a:cs typeface="Comic Sans MS"/>
                <a:sym typeface="Comic Sans MS"/>
              </a:rPr>
              <a:t>GENERALITES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Effect transition="in" filter="fade">
                                      <p:cBhvr>
                                        <p:cTn id="11" dur="800"/>
                                        <p:tgtEl>
                                          <p:spTgt spid="220"/>
                                        </p:tgtEl>
                                      </p:cBhvr>
                                    </p:animEffect>
                                  </p:childTnLst>
                                </p:cTn>
                              </p:par>
                            </p:childTnLst>
                          </p:cTn>
                        </p:par>
                        <p:par>
                          <p:cTn id="12" fill="hold">
                            <p:stCondLst>
                              <p:cond delay="1800"/>
                            </p:stCondLst>
                            <p:childTnLst>
                              <p:par>
                                <p:cTn id="13" presetID="10" presetClass="entr" presetSubtype="0" fill="hold" nodeType="after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fade">
                                      <p:cBhvr>
                                        <p:cTn id="15"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6</a:t>
            </a:fld>
            <a:endParaRPr lang="fr-FR"/>
          </a:p>
        </p:txBody>
      </p:sp>
      <p:pic>
        <p:nvPicPr>
          <p:cNvPr id="6" name="Picture 2" descr="http://3.bp.blogspot.com/-XAH5kMWeUas/UaeNwqQ6-jI/AAAAAAAAA8c/a3YsUrKgtPQ/s400/2890697063_small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flipV="1">
            <a:off x="-142876" y="-71462"/>
            <a:ext cx="2714612" cy="2571768"/>
          </a:xfrm>
          <a:prstGeom prst="rect">
            <a:avLst/>
          </a:prstGeom>
          <a:ln>
            <a:noFill/>
          </a:ln>
          <a:effectLst>
            <a:softEdge rad="112500"/>
          </a:effectLst>
        </p:spPr>
      </p:pic>
      <p:pic>
        <p:nvPicPr>
          <p:cNvPr id="8" name="Image 7" descr="C:\Users\mohammed\Pictures\royal-gold-dar-es-salam-rabat-red-course.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46" y="2285993"/>
            <a:ext cx="2714644" cy="2428892"/>
          </a:xfrm>
          <a:prstGeom prst="rect">
            <a:avLst/>
          </a:prstGeom>
          <a:ln>
            <a:noFill/>
          </a:ln>
          <a:effectLst>
            <a:softEdge rad="112500"/>
          </a:effectLst>
        </p:spPr>
      </p:pic>
      <p:pic>
        <p:nvPicPr>
          <p:cNvPr id="522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84" y="4429132"/>
            <a:ext cx="2857520" cy="2476475"/>
          </a:xfrm>
          <a:prstGeom prst="rect">
            <a:avLst/>
          </a:prstGeom>
          <a:ln>
            <a:noFill/>
          </a:ln>
          <a:effectLst>
            <a:softEdge rad="112500"/>
          </a:effectLst>
        </p:spPr>
      </p:pic>
      <p:pic>
        <p:nvPicPr>
          <p:cNvPr id="15" name="Espace réservé du contenu 14" descr="C:\Users\mohammed\Pictures\102-118-thickbox.jpg"/>
          <p:cNvPicPr>
            <a:picLocks noGrp="1" noChangeAspect="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5705475" y="-112395"/>
            <a:ext cx="3438525" cy="2612390"/>
          </a:xfrm>
          <a:prstGeom prst="rect">
            <a:avLst/>
          </a:prstGeom>
          <a:ln>
            <a:noFill/>
          </a:ln>
          <a:effectLst>
            <a:softEdge rad="112500"/>
          </a:effectLst>
        </p:spPr>
      </p:pic>
      <p:pic>
        <p:nvPicPr>
          <p:cNvPr id="17" name="Espace réservé du contenu 16"/>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2427605" y="-112395"/>
            <a:ext cx="3390900" cy="2651125"/>
          </a:xfrm>
          <a:prstGeom prst="rect">
            <a:avLst/>
          </a:prstGeom>
          <a:ln>
            <a:noFill/>
          </a:ln>
          <a:effectLst>
            <a:softEdge rad="112500"/>
          </a:effectLst>
        </p:spPr>
      </p:pic>
      <p:sp>
        <p:nvSpPr>
          <p:cNvPr id="2" name="ZoneTexte 12"/>
          <p:cNvSpPr txBox="1"/>
          <p:nvPr/>
        </p:nvSpPr>
        <p:spPr>
          <a:xfrm>
            <a:off x="2915285" y="5445760"/>
            <a:ext cx="5835650" cy="663591"/>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fr-FR" sz="3300" dirty="0"/>
              <a:t>FRAME OF REFERENCE</a:t>
            </a:r>
            <a:endParaRPr lang="fr-FR" sz="3300" b="1" kern="1200" dirty="0">
              <a:latin typeface="Sakkal Majalla" panose="02000000000000000000" pitchFamily="2" charset="-78"/>
              <a:cs typeface="Sakkal Majalla" panose="02000000000000000000" pitchFamily="2" charset="-78"/>
            </a:endParaRPr>
          </a:p>
        </p:txBody>
      </p:sp>
      <p:pic>
        <p:nvPicPr>
          <p:cNvPr id="3" name="Image 2" descr="3.png"/>
          <p:cNvPicPr>
            <a:picLocks noChangeAspect="1"/>
          </p:cNvPicPr>
          <p:nvPr/>
        </p:nvPicPr>
        <p:blipFill>
          <a:blip r:embed="rId7"/>
          <a:srcRect/>
          <a:stretch>
            <a:fillRect/>
          </a:stretch>
        </p:blipFill>
        <p:spPr bwMode="auto">
          <a:xfrm>
            <a:off x="4468495" y="1790065"/>
            <a:ext cx="3782695" cy="31915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750"/>
                                        <p:tgtEl>
                                          <p:spTgt spid="17"/>
                                        </p:tgtEl>
                                      </p:cBhvr>
                                    </p:animEffect>
                                  </p:childTnLst>
                                </p:cTn>
                              </p:par>
                            </p:childTnLst>
                          </p:cTn>
                        </p:par>
                        <p:par>
                          <p:cTn id="11" fill="hold">
                            <p:stCondLst>
                              <p:cond delay="500"/>
                            </p:stCondLst>
                            <p:childTnLst>
                              <p:par>
                                <p:cTn id="12" presetID="5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7</a:t>
            </a:fld>
            <a:endParaRPr lang="fr-FR"/>
          </a:p>
        </p:txBody>
      </p:sp>
      <p:sp>
        <p:nvSpPr>
          <p:cNvPr id="5" name="Espace réservé du texte 2"/>
          <p:cNvSpPr>
            <a:spLocks noGrp="1"/>
          </p:cNvSpPr>
          <p:nvPr/>
        </p:nvSpPr>
        <p:spPr>
          <a:xfrm>
            <a:off x="1436596" y="1091681"/>
            <a:ext cx="6951624" cy="4310743"/>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90000"/>
              </a:lnSpc>
              <a:spcBef>
                <a:spcPts val="500"/>
              </a:spcBef>
              <a:spcAft>
                <a:spcPts val="0"/>
              </a:spcAft>
              <a:buClr>
                <a:schemeClr val="dk1"/>
              </a:buClr>
              <a:buSzPts val="18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42900" algn="l" rtl="0">
              <a:lnSpc>
                <a:spcPct val="90000"/>
              </a:lnSpc>
              <a:spcBef>
                <a:spcPts val="500"/>
              </a:spcBef>
              <a:spcAft>
                <a:spcPts val="0"/>
              </a:spcAft>
              <a:buClr>
                <a:schemeClr val="dk1"/>
              </a:buClr>
              <a:buSzPts val="18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lgn="just">
              <a:lnSpc>
                <a:spcPct val="150000"/>
              </a:lnSpc>
              <a:buClr>
                <a:srgbClr val="FF0000"/>
              </a:buClr>
              <a:buFont typeface="Wingdings" panose="05000000000000000000" pitchFamily="2" charset="2"/>
              <a:buChar char="q"/>
            </a:pPr>
            <a:r>
              <a:rPr lang="en-US" sz="1800" b="1" dirty="0"/>
              <a:t>NEW CONSTITUTION 2011;</a:t>
            </a:r>
          </a:p>
          <a:p>
            <a:pPr algn="just">
              <a:lnSpc>
                <a:spcPct val="150000"/>
              </a:lnSpc>
              <a:buClr>
                <a:srgbClr val="FF0000"/>
              </a:buClr>
              <a:buFont typeface="Wingdings" panose="05000000000000000000" pitchFamily="2" charset="2"/>
              <a:buChar char="q"/>
            </a:pPr>
            <a:r>
              <a:rPr lang="en-US" sz="1800" b="1" dirty="0"/>
              <a:t>ORGANIC LAW 113-14 ON LOCAL AUTHORITIES;</a:t>
            </a:r>
          </a:p>
          <a:p>
            <a:pPr algn="just">
              <a:lnSpc>
                <a:spcPct val="150000"/>
              </a:lnSpc>
              <a:buClr>
                <a:srgbClr val="FF0000"/>
              </a:buClr>
              <a:buFont typeface="Wingdings" panose="05000000000000000000" pitchFamily="2" charset="2"/>
              <a:buChar char="q"/>
            </a:pPr>
            <a:r>
              <a:rPr lang="en-US" sz="1800" b="1" dirty="0"/>
              <a:t>MUNICIPAL ACTION PLAN AND REGIONAL DEVELOPMENT PLAN;</a:t>
            </a:r>
          </a:p>
          <a:p>
            <a:pPr algn="just">
              <a:lnSpc>
                <a:spcPct val="150000"/>
              </a:lnSpc>
              <a:buClr>
                <a:srgbClr val="FF0000"/>
              </a:buClr>
              <a:buFont typeface="Wingdings" panose="05000000000000000000" pitchFamily="2" charset="2"/>
              <a:buChar char="q"/>
            </a:pPr>
            <a:r>
              <a:rPr lang="en-US" sz="1800" b="1" dirty="0"/>
              <a:t>NATIONAL STRATEGIES AND SECTORAL PROGRAMMES;</a:t>
            </a:r>
          </a:p>
          <a:p>
            <a:pPr algn="just">
              <a:lnSpc>
                <a:spcPct val="150000"/>
              </a:lnSpc>
              <a:buClr>
                <a:srgbClr val="FF0000"/>
              </a:buClr>
              <a:buFont typeface="Wingdings" panose="05000000000000000000" pitchFamily="2" charset="2"/>
              <a:buChar char="q"/>
            </a:pPr>
            <a:r>
              <a:rPr lang="en-US" sz="1800" b="1" dirty="0"/>
              <a:t>NEW DEVELOPMENT MODEL;</a:t>
            </a:r>
          </a:p>
          <a:p>
            <a:pPr algn="just">
              <a:lnSpc>
                <a:spcPct val="150000"/>
              </a:lnSpc>
              <a:buClr>
                <a:srgbClr val="FF0000"/>
              </a:buClr>
              <a:buFont typeface="Wingdings" panose="05000000000000000000" pitchFamily="2" charset="2"/>
              <a:buChar char="q"/>
            </a:pPr>
            <a:r>
              <a:rPr lang="en-US" sz="1800" b="1" dirty="0"/>
              <a:t>INTERNATIONAL COMMITMENTS: Global Agendas (UN Agenda 2030, African Agenda 2063), the New Urban Agenda, the Paris Agreement for Climate Change, the Sendai Agenda for Risks,... etc.</a:t>
            </a:r>
          </a:p>
        </p:txBody>
      </p:sp>
      <p:sp>
        <p:nvSpPr>
          <p:cNvPr id="6" name="Titre 5"/>
          <p:cNvSpPr>
            <a:spLocks noGrp="1"/>
          </p:cNvSpPr>
          <p:nvPr>
            <p:ph type="title"/>
          </p:nvPr>
        </p:nvSpPr>
        <p:spPr>
          <a:xfrm>
            <a:off x="0" y="0"/>
            <a:ext cx="9143365" cy="443865"/>
          </a:xfrm>
          <a:solidFill>
            <a:srgbClr val="92D050"/>
          </a:solidFill>
        </p:spPr>
        <p:txBody>
          <a:bodyPr>
            <a:normAutofit fontScale="90000"/>
          </a:bodyPr>
          <a:lstStyle/>
          <a:p>
            <a:br>
              <a:rPr lang="fr-FR" altLang="en-US" sz="3110" dirty="0">
                <a:sym typeface="+mn-ea"/>
              </a:rPr>
            </a:br>
            <a:r>
              <a:rPr lang="fr-FR" altLang="en-US" sz="3110" b="1" dirty="0">
                <a:solidFill>
                  <a:srgbClr val="FF0000"/>
                </a:solidFill>
                <a:effectLst>
                  <a:outerShdw blurRad="38100" dist="25400" dir="5400000" algn="ctr" rotWithShape="0">
                    <a:srgbClr val="6E747A">
                      <a:alpha val="43000"/>
                    </a:srgbClr>
                  </a:outerShdw>
                </a:effectLst>
                <a:sym typeface="+mn-ea"/>
              </a:rPr>
              <a:t>FRAME OF REFERENCE</a:t>
            </a:r>
            <a:br>
              <a:rPr lang="fr-FR" altLang="en-US" sz="3110" dirty="0">
                <a:highlight>
                  <a:srgbClr val="00FFFF"/>
                </a:highlight>
              </a:rPr>
            </a:br>
            <a:r>
              <a:rPr lang="fr-FR" altLang="en-US" sz="3110" dirty="0">
                <a:sym typeface="+mn-ea"/>
              </a:rPr>
              <a:t> </a:t>
            </a:r>
            <a:endParaRPr lang="fr-FR" altLang="en-US" sz="3110" dirty="0">
              <a:highlight>
                <a:srgbClr val="00FFFF"/>
              </a:highlight>
            </a:endParaRPr>
          </a:p>
        </p:txBody>
      </p:sp>
      <p:pic>
        <p:nvPicPr>
          <p:cNvPr id="2" name="Espace réservé du contenu 1" descr="6.p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5820" y="704850"/>
            <a:ext cx="669695" cy="853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8</a:t>
            </a:fld>
            <a:endParaRPr lang="fr-FR"/>
          </a:p>
        </p:txBody>
      </p:sp>
      <p:sp>
        <p:nvSpPr>
          <p:cNvPr id="2" name="ZoneTexte 12"/>
          <p:cNvSpPr txBox="1"/>
          <p:nvPr/>
        </p:nvSpPr>
        <p:spPr>
          <a:xfrm>
            <a:off x="1558340" y="5439578"/>
            <a:ext cx="3880355" cy="663591"/>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fr-FR" sz="3300" dirty="0"/>
              <a:t>RABAT’S ASSETS</a:t>
            </a:r>
            <a:endParaRPr lang="fr-FR" sz="3300" b="1" kern="1200" dirty="0">
              <a:latin typeface="Sakkal Majalla" panose="02000000000000000000" pitchFamily="2" charset="-78"/>
              <a:cs typeface="Sakkal Majalla" panose="02000000000000000000" pitchFamily="2" charset="-78"/>
            </a:endParaRPr>
          </a:p>
        </p:txBody>
      </p:sp>
      <p:pic>
        <p:nvPicPr>
          <p:cNvPr id="7" name="Imag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2384" y="-97203"/>
            <a:ext cx="3599451" cy="2612389"/>
          </a:xfrm>
          <a:prstGeom prst="rect">
            <a:avLst/>
          </a:prstGeom>
          <a:ln>
            <a:noFill/>
          </a:ln>
          <a:effectLst>
            <a:softEdge rad="112500"/>
          </a:effectLst>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0926" y="-97203"/>
            <a:ext cx="3538698" cy="2645126"/>
          </a:xfrm>
          <a:prstGeom prst="rect">
            <a:avLst/>
          </a:prstGeom>
          <a:ln>
            <a:noFill/>
          </a:ln>
          <a:effectLst>
            <a:softEdge rad="112500"/>
          </a:effectLst>
        </p:spPr>
      </p:pic>
      <p:pic>
        <p:nvPicPr>
          <p:cNvPr id="3" name="Image 2" descr="3.png"/>
          <p:cNvPicPr>
            <a:picLocks noChangeAspect="1"/>
          </p:cNvPicPr>
          <p:nvPr/>
        </p:nvPicPr>
        <p:blipFill>
          <a:blip r:embed="rId4"/>
          <a:srcRect/>
          <a:stretch>
            <a:fillRect/>
          </a:stretch>
        </p:blipFill>
        <p:spPr bwMode="auto">
          <a:xfrm>
            <a:off x="286899" y="2556367"/>
            <a:ext cx="3782695" cy="3191510"/>
          </a:xfrm>
          <a:prstGeom prst="rect">
            <a:avLst/>
          </a:prstGeom>
          <a:noFill/>
          <a:ln w="9525">
            <a:noFill/>
            <a:miter lim="800000"/>
            <a:headEnd/>
            <a:tailEnd/>
          </a:ln>
        </p:spPr>
      </p:pic>
      <p:pic>
        <p:nvPicPr>
          <p:cNvPr id="10" name="Imag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82341" y="2279568"/>
            <a:ext cx="3470889" cy="2377860"/>
          </a:xfrm>
          <a:prstGeom prst="rect">
            <a:avLst/>
          </a:prstGeom>
          <a:ln>
            <a:noFill/>
          </a:ln>
          <a:effectLst>
            <a:softEdge rad="112500"/>
          </a:effectLst>
        </p:spPr>
      </p:pic>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072" y="-97203"/>
            <a:ext cx="2722357" cy="2612389"/>
          </a:xfrm>
          <a:prstGeom prst="rect">
            <a:avLst/>
          </a:prstGeom>
          <a:ln>
            <a:noFill/>
          </a:ln>
          <a:effectLst>
            <a:softEdge rad="112500"/>
          </a:effectLst>
        </p:spPr>
      </p:pic>
      <p:pic>
        <p:nvPicPr>
          <p:cNvPr id="18" name="Google Shape;550;p26" descr="Résultat de recherche d'images pour &quot;terrains de proximité rabat&quot;"/>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682341" y="4517993"/>
            <a:ext cx="3558936" cy="240810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7" descr="8.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875" y="0"/>
            <a:ext cx="9332912" cy="6858000"/>
          </a:xfrm>
          <a:prstGeom prst="rect">
            <a:avLst/>
          </a:prstGeom>
          <a:noFill/>
          <a:ln>
            <a:noFill/>
          </a:ln>
        </p:spPr>
      </p:pic>
      <p:sp>
        <p:nvSpPr>
          <p:cNvPr id="268" name="Google Shape;268;p7"/>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9</a:t>
            </a:fld>
            <a:endParaRPr/>
          </a:p>
        </p:txBody>
      </p:sp>
      <p:sp>
        <p:nvSpPr>
          <p:cNvPr id="269" name="Google Shape;269;p7"/>
          <p:cNvSpPr txBox="1"/>
          <p:nvPr/>
        </p:nvSpPr>
        <p:spPr>
          <a:xfrm>
            <a:off x="2787650" y="384221"/>
            <a:ext cx="6184900" cy="6232435"/>
          </a:xfrm>
          <a:prstGeom prst="rect">
            <a:avLst/>
          </a:prstGeom>
          <a:noFill/>
          <a:ln>
            <a:noFill/>
          </a:ln>
        </p:spPr>
        <p:txBody>
          <a:bodyPr spcFirstLastPara="1" wrap="square" lIns="91425" tIns="45700" rIns="91425" bIns="45700" anchor="ctr" anchorCtr="0">
            <a:spAutoFit/>
          </a:bodyPr>
          <a:lstStyle/>
          <a:p>
            <a:pPr lvl="0" algn="just">
              <a:lnSpc>
                <a:spcPct val="150000"/>
              </a:lnSpc>
              <a:buClr>
                <a:srgbClr val="0070C0"/>
              </a:buClr>
              <a:buSzPts val="1500"/>
            </a:pPr>
            <a:r>
              <a:rPr lang="en-US" sz="1500" b="1" dirty="0">
                <a:solidFill>
                  <a:srgbClr val="0070C0"/>
                </a:solidFill>
                <a:latin typeface="Book Antiqua"/>
                <a:ea typeface="Book Antiqua"/>
                <a:cs typeface="Book Antiqua"/>
                <a:sym typeface="Book Antiqua"/>
              </a:rPr>
              <a:t>Political and Administrative Capital since 1912: </a:t>
            </a:r>
          </a:p>
          <a:p>
            <a:pPr lvl="0" algn="just">
              <a:lnSpc>
                <a:spcPct val="150000"/>
              </a:lnSpc>
              <a:buClr>
                <a:srgbClr val="0070C0"/>
              </a:buClr>
              <a:buSzPts val="1500"/>
            </a:pPr>
            <a:endParaRPr lang="en-US" sz="800" b="1" dirty="0">
              <a:solidFill>
                <a:srgbClr val="0070C0"/>
              </a:solidFill>
              <a:latin typeface="Book Antiqua"/>
              <a:ea typeface="Book Antiqua"/>
              <a:cs typeface="Book Antiqua"/>
              <a:sym typeface="Book Antiqua"/>
            </a:endParaRPr>
          </a:p>
          <a:p>
            <a:pPr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Granted the status of a city unit since 2002, </a:t>
            </a:r>
          </a:p>
          <a:p>
            <a:pPr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Communal space shared between 5 districts. </a:t>
            </a:r>
          </a:p>
          <a:p>
            <a:pPr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Headquarters of all ministerial departments, Parliament, development banks, diplomatic representations, and political parties; </a:t>
            </a:r>
            <a:r>
              <a:rPr lang="en-US" sz="1400" dirty="0" err="1">
                <a:solidFill>
                  <a:schemeClr val="dk1"/>
                </a:solidFill>
                <a:latin typeface="Book Antiqua"/>
                <a:ea typeface="Book Antiqua"/>
                <a:cs typeface="Book Antiqua"/>
                <a:sym typeface="Book Antiqua"/>
              </a:rPr>
              <a:t>etc</a:t>
            </a:r>
            <a:endParaRPr lang="en-US" sz="1400" dirty="0">
              <a:solidFill>
                <a:schemeClr val="dk1"/>
              </a:solidFill>
              <a:latin typeface="Book Antiqua"/>
              <a:ea typeface="Book Antiqua"/>
              <a:cs typeface="Book Antiqua"/>
              <a:sym typeface="Book Antiqua"/>
            </a:endParaRPr>
          </a:p>
          <a:p>
            <a:pPr lvl="0" indent="-88900" algn="just">
              <a:buClr>
                <a:schemeClr val="dk1"/>
              </a:buClr>
              <a:buSzPts val="1400"/>
              <a:buFont typeface="Noto Sans Symbols"/>
              <a:buChar char="⮚"/>
            </a:pPr>
            <a:endParaRPr lang="en-US" sz="1400" b="1" dirty="0">
              <a:solidFill>
                <a:schemeClr val="dk1"/>
              </a:solidFill>
              <a:latin typeface="Book Antiqua"/>
              <a:ea typeface="Book Antiqua"/>
              <a:cs typeface="Book Antiqua"/>
              <a:sym typeface="Book Antiqua"/>
            </a:endParaRPr>
          </a:p>
          <a:p>
            <a:pPr marL="0" marR="0" lvl="0" indent="0" algn="just" rtl="0">
              <a:lnSpc>
                <a:spcPct val="100000"/>
              </a:lnSpc>
              <a:spcBef>
                <a:spcPts val="0"/>
              </a:spcBef>
              <a:spcAft>
                <a:spcPts val="0"/>
              </a:spcAft>
              <a:buClr>
                <a:schemeClr val="dk1"/>
              </a:buClr>
              <a:buSzPts val="1400"/>
              <a:buFont typeface="Arial"/>
              <a:buNone/>
            </a:pPr>
            <a:endParaRPr sz="1400" b="0" i="0" u="none" dirty="0">
              <a:solidFill>
                <a:schemeClr val="dk1"/>
              </a:solidFill>
              <a:latin typeface="Book Antiqua"/>
              <a:ea typeface="Book Antiqua"/>
              <a:cs typeface="Book Antiqua"/>
              <a:sym typeface="Book Antiqua"/>
            </a:endParaRPr>
          </a:p>
          <a:p>
            <a:pPr lvl="0" algn="just">
              <a:buClr>
                <a:schemeClr val="dk1"/>
              </a:buClr>
              <a:buSzPts val="1400"/>
            </a:pPr>
            <a:r>
              <a:rPr lang="en-US" sz="1500" b="1" dirty="0">
                <a:solidFill>
                  <a:srgbClr val="0070C0"/>
                </a:solidFill>
                <a:latin typeface="Book Antiqua"/>
                <a:ea typeface="Book Antiqua"/>
                <a:cs typeface="Book Antiqua"/>
                <a:sym typeface="Book Antiqua"/>
              </a:rPr>
              <a:t> Scientific Capital and City of Knowledge:</a:t>
            </a:r>
          </a:p>
          <a:p>
            <a:pPr lvl="0" algn="just">
              <a:buClr>
                <a:schemeClr val="dk1"/>
              </a:buClr>
              <a:buSzPts val="1400"/>
            </a:pPr>
            <a:r>
              <a:rPr lang="en-US" sz="1500" b="1" i="0" u="none" dirty="0">
                <a:solidFill>
                  <a:srgbClr val="0070C0"/>
                </a:solidFill>
                <a:latin typeface="Book Antiqua"/>
                <a:ea typeface="Book Antiqua"/>
                <a:cs typeface="Book Antiqua"/>
                <a:sym typeface="Book Antiqua"/>
              </a:rPr>
              <a:t> </a:t>
            </a:r>
            <a:endParaRPr dirty="0"/>
          </a:p>
          <a:p>
            <a:pPr lvl="0"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 Home to an AL IRFANE university town with a smart campus;</a:t>
            </a:r>
          </a:p>
          <a:p>
            <a:pPr lvl="0"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National Library, Archives of the Kingdom and media libraries;</a:t>
            </a:r>
          </a:p>
          <a:p>
            <a:pPr lvl="0"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Recognized scientific institutions: Mohammed V University, AL QASSIS University, National School of Administration, </a:t>
            </a:r>
            <a:r>
              <a:rPr lang="en-US" sz="1400" dirty="0" err="1">
                <a:solidFill>
                  <a:schemeClr val="dk1"/>
                </a:solidFill>
                <a:latin typeface="Book Antiqua"/>
                <a:ea typeface="Book Antiqua"/>
                <a:cs typeface="Book Antiqua"/>
                <a:sym typeface="Book Antiqua"/>
              </a:rPr>
              <a:t>Mohammedia</a:t>
            </a:r>
            <a:r>
              <a:rPr lang="en-US" sz="1400" dirty="0">
                <a:solidFill>
                  <a:schemeClr val="dk1"/>
                </a:solidFill>
                <a:latin typeface="Book Antiqua"/>
                <a:ea typeface="Book Antiqua"/>
                <a:cs typeface="Book Antiqua"/>
                <a:sym typeface="Book Antiqua"/>
              </a:rPr>
              <a:t> School of Engineering, National School of Architecture, ESI, etc. …</a:t>
            </a:r>
          </a:p>
          <a:p>
            <a:pPr lvl="0" indent="-88900" algn="just">
              <a:buClr>
                <a:schemeClr val="dk1"/>
              </a:buClr>
              <a:buSzPts val="1400"/>
              <a:buFont typeface="Noto Sans Symbols"/>
              <a:buChar char="⮚"/>
            </a:pPr>
            <a:endParaRPr lang="en-US" sz="1400" dirty="0">
              <a:solidFill>
                <a:schemeClr val="dk1"/>
              </a:solidFill>
              <a:latin typeface="Book Antiqua"/>
              <a:ea typeface="Book Antiqua"/>
              <a:cs typeface="Book Antiqua"/>
              <a:sym typeface="Book Antiqua"/>
            </a:endParaRPr>
          </a:p>
          <a:p>
            <a:pPr marL="0" marR="0" lvl="0" indent="0" algn="just" rtl="0">
              <a:lnSpc>
                <a:spcPct val="100000"/>
              </a:lnSpc>
              <a:spcBef>
                <a:spcPts val="0"/>
              </a:spcBef>
              <a:spcAft>
                <a:spcPts val="0"/>
              </a:spcAft>
              <a:buClr>
                <a:schemeClr val="dk1"/>
              </a:buClr>
              <a:buSzPts val="1400"/>
              <a:buFont typeface="Arial"/>
              <a:buNone/>
            </a:pPr>
            <a:endParaRPr sz="1400" b="0" i="1" u="sng" dirty="0">
              <a:solidFill>
                <a:schemeClr val="dk1"/>
              </a:solidFill>
              <a:latin typeface="Book Antiqua"/>
              <a:ea typeface="Book Antiqua"/>
              <a:cs typeface="Book Antiqua"/>
              <a:sym typeface="Book Antiqua"/>
            </a:endParaRPr>
          </a:p>
          <a:p>
            <a:pPr lvl="0" algn="just">
              <a:buClr>
                <a:srgbClr val="0070C0"/>
              </a:buClr>
              <a:buSzPts val="1500"/>
            </a:pPr>
            <a:r>
              <a:rPr lang="en-US" sz="1500" b="1" dirty="0">
                <a:solidFill>
                  <a:srgbClr val="0070C0"/>
                </a:solidFill>
                <a:latin typeface="Book Antiqua"/>
                <a:ea typeface="Book Antiqua"/>
                <a:cs typeface="Book Antiqua"/>
                <a:sym typeface="Book Antiqua"/>
              </a:rPr>
              <a:t> Declared a "Green City" in 2010: </a:t>
            </a:r>
          </a:p>
          <a:p>
            <a:pPr lvl="0" algn="just">
              <a:buClr>
                <a:srgbClr val="0070C0"/>
              </a:buClr>
              <a:buSzPts val="1500"/>
            </a:pPr>
            <a:r>
              <a:rPr lang="en-US" sz="1500" b="1" dirty="0">
                <a:solidFill>
                  <a:srgbClr val="0070C0"/>
                </a:solidFill>
                <a:latin typeface="Book Antiqua"/>
                <a:ea typeface="Book Antiqua"/>
                <a:cs typeface="Book Antiqua"/>
                <a:sym typeface="Book Antiqua"/>
              </a:rPr>
              <a:t> </a:t>
            </a:r>
          </a:p>
          <a:p>
            <a:pPr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On the celebration of the 40th anniversary of Earth Day </a:t>
            </a:r>
          </a:p>
          <a:p>
            <a:pPr indent="-88900" algn="just">
              <a:buClr>
                <a:schemeClr val="dk1"/>
              </a:buClr>
              <a:buSzPts val="1400"/>
              <a:buFont typeface="Noto Sans Symbols"/>
              <a:buChar char="⮚"/>
            </a:pPr>
            <a:endParaRPr lang="en-US" sz="1400" dirty="0">
              <a:solidFill>
                <a:schemeClr val="dk1"/>
              </a:solidFill>
              <a:latin typeface="Book Antiqua"/>
              <a:ea typeface="Book Antiqua"/>
              <a:cs typeface="Book Antiqua"/>
              <a:sym typeface="Book Antiqua"/>
            </a:endParaRPr>
          </a:p>
          <a:p>
            <a:pPr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Has 4700 hectares of green heritage with a ratio of 75m2/ha (entirely irrigated by treated and recycled water). This ratio will increase to 89m2 in the new development plan DP;</a:t>
            </a:r>
          </a:p>
          <a:p>
            <a:pPr indent="-88900" algn="just">
              <a:buClr>
                <a:schemeClr val="dk1"/>
              </a:buClr>
              <a:buSzPts val="1400"/>
              <a:buFont typeface="Noto Sans Symbols"/>
              <a:buChar char="⮚"/>
            </a:pPr>
            <a:r>
              <a:rPr lang="en-US" sz="1400" dirty="0">
                <a:solidFill>
                  <a:schemeClr val="dk1"/>
                </a:solidFill>
                <a:latin typeface="Book Antiqua"/>
                <a:ea typeface="Book Antiqua"/>
                <a:cs typeface="Book Antiqua"/>
                <a:sym typeface="Book Antiqua"/>
              </a:rPr>
              <a:t>2 forests, botanical test garden, amusement parks (</a:t>
            </a:r>
            <a:r>
              <a:rPr lang="en-US" sz="1400" dirty="0" err="1">
                <a:solidFill>
                  <a:schemeClr val="dk1"/>
                </a:solidFill>
                <a:latin typeface="Book Antiqua"/>
                <a:ea typeface="Book Antiqua"/>
                <a:cs typeface="Book Antiqua"/>
                <a:sym typeface="Book Antiqua"/>
              </a:rPr>
              <a:t>Mountazah</a:t>
            </a:r>
            <a:r>
              <a:rPr lang="en-US" sz="1400" dirty="0">
                <a:solidFill>
                  <a:schemeClr val="dk1"/>
                </a:solidFill>
                <a:latin typeface="Book Antiqua"/>
                <a:ea typeface="Book Antiqua"/>
                <a:cs typeface="Book Antiqua"/>
                <a:sym typeface="Book Antiqua"/>
              </a:rPr>
              <a:t> HASSAN II), CITY GARDEN with its different gardens such as </a:t>
            </a:r>
            <a:r>
              <a:rPr lang="en-US" sz="1400" dirty="0" err="1">
                <a:solidFill>
                  <a:schemeClr val="dk1"/>
                </a:solidFill>
                <a:latin typeface="Book Antiqua"/>
                <a:ea typeface="Book Antiqua"/>
                <a:cs typeface="Book Antiqua"/>
                <a:sym typeface="Book Antiqua"/>
              </a:rPr>
              <a:t>Nouzhat</a:t>
            </a:r>
            <a:r>
              <a:rPr lang="en-US" sz="1400" dirty="0">
                <a:solidFill>
                  <a:schemeClr val="dk1"/>
                </a:solidFill>
                <a:latin typeface="Book Antiqua"/>
                <a:ea typeface="Book Antiqua"/>
                <a:cs typeface="Book Antiqua"/>
                <a:sym typeface="Book Antiqua"/>
              </a:rPr>
              <a:t> Hassan, El </a:t>
            </a:r>
            <a:r>
              <a:rPr lang="en-US" sz="1400" dirty="0" err="1">
                <a:solidFill>
                  <a:schemeClr val="dk1"/>
                </a:solidFill>
                <a:latin typeface="Book Antiqua"/>
                <a:ea typeface="Book Antiqua"/>
                <a:cs typeface="Book Antiqua"/>
                <a:sym typeface="Book Antiqua"/>
              </a:rPr>
              <a:t>Majd</a:t>
            </a:r>
            <a:r>
              <a:rPr lang="en-US" sz="1400" dirty="0">
                <a:solidFill>
                  <a:schemeClr val="dk1"/>
                </a:solidFill>
                <a:latin typeface="Book Antiqua"/>
                <a:ea typeface="Book Antiqua"/>
                <a:cs typeface="Book Antiqua"/>
                <a:sym typeface="Book Antiqua"/>
              </a:rPr>
              <a:t> garden, El </a:t>
            </a:r>
            <a:r>
              <a:rPr lang="en-US" sz="1400" dirty="0" err="1">
                <a:solidFill>
                  <a:schemeClr val="dk1"/>
                </a:solidFill>
                <a:latin typeface="Book Antiqua"/>
                <a:ea typeface="Book Antiqua"/>
                <a:cs typeface="Book Antiqua"/>
                <a:sym typeface="Book Antiqua"/>
              </a:rPr>
              <a:t>Kifah</a:t>
            </a:r>
            <a:r>
              <a:rPr lang="en-US" sz="1400" dirty="0">
                <a:solidFill>
                  <a:schemeClr val="dk1"/>
                </a:solidFill>
                <a:latin typeface="Book Antiqua"/>
                <a:ea typeface="Book Antiqua"/>
                <a:cs typeface="Book Antiqua"/>
                <a:sym typeface="Book Antiqua"/>
              </a:rPr>
              <a:t>, , Ibn </a:t>
            </a:r>
            <a:r>
              <a:rPr lang="en-US" sz="1400" dirty="0" err="1">
                <a:solidFill>
                  <a:schemeClr val="dk1"/>
                </a:solidFill>
                <a:latin typeface="Book Antiqua"/>
                <a:ea typeface="Book Antiqua"/>
                <a:cs typeface="Book Antiqua"/>
                <a:sym typeface="Book Antiqua"/>
              </a:rPr>
              <a:t>Rochd</a:t>
            </a:r>
            <a:r>
              <a:rPr lang="en-US" sz="1400" dirty="0">
                <a:solidFill>
                  <a:schemeClr val="dk1"/>
                </a:solidFill>
                <a:latin typeface="Book Antiqua"/>
                <a:ea typeface="Book Antiqua"/>
                <a:cs typeface="Book Antiqua"/>
                <a:sym typeface="Book Antiqua"/>
              </a:rPr>
              <a:t>, Ibn </a:t>
            </a:r>
            <a:r>
              <a:rPr lang="en-US" sz="1400" dirty="0" err="1">
                <a:solidFill>
                  <a:schemeClr val="dk1"/>
                </a:solidFill>
                <a:latin typeface="Book Antiqua"/>
                <a:ea typeface="Book Antiqua"/>
                <a:cs typeface="Book Antiqua"/>
                <a:sym typeface="Book Antiqua"/>
              </a:rPr>
              <a:t>Toumert</a:t>
            </a:r>
            <a:r>
              <a:rPr lang="en-US" sz="1400" dirty="0">
                <a:solidFill>
                  <a:schemeClr val="dk1"/>
                </a:solidFill>
                <a:latin typeface="Book Antiqua"/>
                <a:ea typeface="Book Antiqua"/>
                <a:cs typeface="Book Antiqua"/>
                <a:sym typeface="Book Antiqua"/>
              </a:rPr>
              <a:t> ... </a:t>
            </a:r>
            <a:r>
              <a:rPr lang="en-US" sz="1400" dirty="0" err="1">
                <a:solidFill>
                  <a:schemeClr val="dk1"/>
                </a:solidFill>
                <a:latin typeface="Book Antiqua"/>
                <a:ea typeface="Book Antiqua"/>
                <a:cs typeface="Book Antiqua"/>
                <a:sym typeface="Book Antiqua"/>
              </a:rPr>
              <a:t>etc</a:t>
            </a:r>
            <a:endParaRPr sz="1400" dirty="0">
              <a:solidFill>
                <a:schemeClr val="dk1"/>
              </a:solidFill>
              <a:latin typeface="Book Antiqua"/>
              <a:ea typeface="Book Antiqua"/>
              <a:cs typeface="Book Antiqua"/>
              <a:sym typeface="Book Antiqua"/>
            </a:endParaRPr>
          </a:p>
        </p:txBody>
      </p:sp>
      <p:sp>
        <p:nvSpPr>
          <p:cNvPr id="273" name="Google Shape;273;p7"/>
          <p:cNvSpPr txBox="1"/>
          <p:nvPr/>
        </p:nvSpPr>
        <p:spPr>
          <a:xfrm>
            <a:off x="2681287" y="130175"/>
            <a:ext cx="6324600"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Comic Sans MS"/>
              <a:buNone/>
            </a:pPr>
            <a:r>
              <a:rPr lang="en-US" sz="2000" b="1" i="0" u="none" dirty="0">
                <a:solidFill>
                  <a:srgbClr val="FFFFFF"/>
                </a:solidFill>
                <a:latin typeface="Comic Sans MS"/>
                <a:ea typeface="Comic Sans MS"/>
                <a:cs typeface="Comic Sans MS"/>
                <a:sym typeface="Comic Sans MS"/>
              </a:rPr>
              <a:t>RABAT’S ASSETS</a:t>
            </a:r>
            <a:endParaRPr dirty="0"/>
          </a:p>
        </p:txBody>
      </p:sp>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473" y="4624763"/>
            <a:ext cx="3032123" cy="2323359"/>
          </a:xfrm>
          <a:prstGeom prst="rect">
            <a:avLst/>
          </a:prstGeom>
          <a:ln>
            <a:noFill/>
          </a:ln>
          <a:effectLst>
            <a:softEdge rad="112500"/>
          </a:effectLst>
        </p:spPr>
      </p:pic>
      <p:pic>
        <p:nvPicPr>
          <p:cNvPr id="13" name="Google Shape;539;p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44472" y="2217906"/>
            <a:ext cx="2998786" cy="2616741"/>
          </a:xfrm>
          <a:prstGeom prst="rect">
            <a:avLst/>
          </a:prstGeom>
          <a:ln>
            <a:noFill/>
          </a:ln>
          <a:effectLst>
            <a:softEdge rad="112500"/>
          </a:effectLst>
        </p:spPr>
      </p:pic>
      <p:pic>
        <p:nvPicPr>
          <p:cNvPr id="3" name="Imag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809" y="-176241"/>
            <a:ext cx="3065459" cy="2615411"/>
          </a:xfrm>
          <a:prstGeom prst="rect">
            <a:avLst/>
          </a:prstGeom>
        </p:spPr>
      </p:pic>
    </p:spTree>
    <p:extLst>
      <p:ext uri="{BB962C8B-B14F-4D97-AF65-F5344CB8AC3E}">
        <p14:creationId xmlns:p14="http://schemas.microsoft.com/office/powerpoint/2010/main" val="3952607252"/>
      </p:ext>
    </p:extLst>
  </p:cSld>
  <p:clrMapOvr>
    <a:masterClrMapping/>
  </p:clrMapOvr>
</p:sld>
</file>

<file path=ppt/theme/theme1.xml><?xml version="1.0" encoding="utf-8"?>
<a:theme xmlns:a="http://schemas.openxmlformats.org/drawingml/2006/main" name="3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2572</Words>
  <Application>Microsoft Office PowerPoint</Application>
  <PresentationFormat>画面に合わせる (4:3)</PresentationFormat>
  <Paragraphs>252</Paragraphs>
  <Slides>34</Slides>
  <Notes>12</Notes>
  <HiddenSlides>0</HiddenSlides>
  <MMClips>0</MMClips>
  <ScaleCrop>false</ScaleCrop>
  <HeadingPairs>
    <vt:vector size="6" baseType="variant">
      <vt:variant>
        <vt:lpstr>使用されているフォント</vt:lpstr>
      </vt:variant>
      <vt:variant>
        <vt:i4>19</vt:i4>
      </vt:variant>
      <vt:variant>
        <vt:lpstr>テーマ</vt:lpstr>
      </vt:variant>
      <vt:variant>
        <vt:i4>6</vt:i4>
      </vt:variant>
      <vt:variant>
        <vt:lpstr>スライド タイトル</vt:lpstr>
      </vt:variant>
      <vt:variant>
        <vt:i4>34</vt:i4>
      </vt:variant>
    </vt:vector>
  </HeadingPairs>
  <TitlesOfParts>
    <vt:vector size="59" baseType="lpstr">
      <vt:lpstr>Arimo</vt:lpstr>
      <vt:lpstr>Majalla UI</vt:lpstr>
      <vt:lpstr>Montserrat Extra-Bold</vt:lpstr>
      <vt:lpstr>Noto Sans Symbols</vt:lpstr>
      <vt:lpstr>Quattrocento Bold</vt:lpstr>
      <vt:lpstr>Red Hat Display Bold</vt:lpstr>
      <vt:lpstr>Aharoni</vt:lpstr>
      <vt:lpstr>Algerian</vt:lpstr>
      <vt:lpstr>Arial</vt:lpstr>
      <vt:lpstr>Bahnschrift Light</vt:lpstr>
      <vt:lpstr>Book Antiqua</vt:lpstr>
      <vt:lpstr>Calibri</vt:lpstr>
      <vt:lpstr>Cambria</vt:lpstr>
      <vt:lpstr>Comic Sans MS</vt:lpstr>
      <vt:lpstr>Open Sans</vt:lpstr>
      <vt:lpstr>Sakkal Majalla</vt:lpstr>
      <vt:lpstr>Trebuchet MS</vt:lpstr>
      <vt:lpstr>Tw Cen MT</vt:lpstr>
      <vt:lpstr>Wingdings</vt:lpstr>
      <vt:lpstr>3_Conception personnalisée</vt:lpstr>
      <vt:lpstr>2_Conception personnalisée</vt:lpstr>
      <vt:lpstr>1_Conception personnalisée</vt:lpstr>
      <vt:lpstr>4_Conception personnalisée</vt:lpstr>
      <vt:lpstr>Conception personnalisée</vt:lpstr>
      <vt:lpstr>1_Thème Office</vt:lpstr>
      <vt:lpstr>PowerPoint プレゼンテーション</vt:lpstr>
      <vt:lpstr>PowerPoint プレゼンテーション</vt:lpstr>
      <vt:lpstr>PowerPoint プレゼンテーション</vt:lpstr>
      <vt:lpstr>GEOGRAPHICAL LOCATION</vt:lpstr>
      <vt:lpstr>PowerPoint プレゼンテーション</vt:lpstr>
      <vt:lpstr>PowerPoint プレゼンテーション</vt:lpstr>
      <vt:lpstr> FRAME OF REFERENCE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HISTORICAL HERITAGE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NOMINATIONS OF RABAT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Modèle 3 Présentation PowerPoint Région Rabat Salé Kenitra</dc:title>
  <dc:creator>DELL</dc:creator>
  <cp:lastModifiedBy>林 佳成美</cp:lastModifiedBy>
  <cp:revision>364</cp:revision>
  <cp:lastPrinted>2018-07-11T14:31:00Z</cp:lastPrinted>
  <dcterms:created xsi:type="dcterms:W3CDTF">2016-11-05T03:56:00Z</dcterms:created>
  <dcterms:modified xsi:type="dcterms:W3CDTF">2024-12-03T11:11:24Z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DB93BED3F3C4457BA94BA7008C831370_13</vt:lpwstr>
  </property>
  <property fmtid="{D5CDD505-2E9C-101B-9397-08002B2CF9AE}" pid="3" name="KSOProductBuildVer">
    <vt:lpwstr>1036-12.2.0.13306</vt:lpwstr>
  </property>
</Properties>
</file>