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2" r:id="rId2"/>
    <p:sldMasterId id="2147483674" r:id="rId3"/>
    <p:sldMasterId id="2147483686" r:id="rId4"/>
    <p:sldMasterId id="2147483698" r:id="rId5"/>
    <p:sldMasterId id="2147483710" r:id="rId6"/>
  </p:sldMasterIdLst>
  <p:notesMasterIdLst>
    <p:notesMasterId r:id="rId41"/>
  </p:notesMasterIdLst>
  <p:handoutMasterIdLst>
    <p:handoutMasterId r:id="rId42"/>
  </p:handoutMasterIdLst>
  <p:sldIdLst>
    <p:sldId id="371" r:id="rId7"/>
    <p:sldId id="372" r:id="rId8"/>
    <p:sldId id="319" r:id="rId9"/>
    <p:sldId id="297" r:id="rId10"/>
    <p:sldId id="398" r:id="rId11"/>
    <p:sldId id="378" r:id="rId12"/>
    <p:sldId id="330" r:id="rId13"/>
    <p:sldId id="397" r:id="rId14"/>
    <p:sldId id="399" r:id="rId15"/>
    <p:sldId id="400" r:id="rId16"/>
    <p:sldId id="401" r:id="rId17"/>
    <p:sldId id="402" r:id="rId18"/>
    <p:sldId id="334" r:id="rId19"/>
    <p:sldId id="394" r:id="rId20"/>
    <p:sldId id="395" r:id="rId21"/>
    <p:sldId id="396" r:id="rId22"/>
    <p:sldId id="383" r:id="rId23"/>
    <p:sldId id="384" r:id="rId24"/>
    <p:sldId id="381" r:id="rId25"/>
    <p:sldId id="382" r:id="rId26"/>
    <p:sldId id="385" r:id="rId27"/>
    <p:sldId id="386" r:id="rId28"/>
    <p:sldId id="391" r:id="rId29"/>
    <p:sldId id="392" r:id="rId30"/>
    <p:sldId id="393" r:id="rId31"/>
    <p:sldId id="403" r:id="rId32"/>
    <p:sldId id="404" r:id="rId33"/>
    <p:sldId id="374" r:id="rId34"/>
    <p:sldId id="377" r:id="rId35"/>
    <p:sldId id="375" r:id="rId36"/>
    <p:sldId id="332" r:id="rId37"/>
    <p:sldId id="304" r:id="rId38"/>
    <p:sldId id="388" r:id="rId39"/>
    <p:sldId id="317" r:id="rId4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userDrawn="1">
          <p15:clr>
            <a:srgbClr val="A4A3A4"/>
          </p15:clr>
        </p15:guide>
        <p15:guide id="2" pos="28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C0E1"/>
    <a:srgbClr val="B2B2B2"/>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45" autoAdjust="0"/>
    <p:restoredTop sz="96210" autoAdjust="0"/>
  </p:normalViewPr>
  <p:slideViewPr>
    <p:cSldViewPr snapToGrid="0" snapToObjects="1">
      <p:cViewPr varScale="1">
        <p:scale>
          <a:sx n="109" d="100"/>
          <a:sy n="109" d="100"/>
        </p:scale>
        <p:origin x="2310" y="78"/>
      </p:cViewPr>
      <p:guideLst>
        <p:guide orient="horz" pos="2100"/>
        <p:guide pos="2879"/>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F0D42D-1642-40B8-B706-DFB778BC1DAC}" type="datetimeFigureOut">
              <a:rPr lang="en-US" smtClean="0"/>
              <a:t>12/9/2024</a:t>
            </a:fld>
            <a:endParaRPr lang="en-US"/>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6864CC-AD42-41A1-8170-269A7BF51DDB}"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2288D-520B-4522-A184-275BB406B834}" type="datetimeFigureOut">
              <a:rPr lang="fr-FR" smtClean="0"/>
              <a:t>09/12/2024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8637-A52F-4237-B4FB-5FA3C40D3589}" type="slidenum">
              <a:rPr lang="fr-FR" smtClean="0"/>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a:ln>
            <a:solidFill>
              <a:srgbClr val="000000">
                <a:alpha val="100000"/>
              </a:srgbClr>
            </a:solidFill>
            <a:miter lim="800000"/>
          </a:ln>
        </p:spPr>
      </p:sp>
      <p:sp>
        <p:nvSpPr>
          <p:cNvPr id="16387" name="Espace réservé des commentaires 2"/>
          <p:cNvSpPr>
            <a:spLocks noGrp="1"/>
          </p:cNvSpPr>
          <p:nvPr>
            <p:ph type="body" idx="1"/>
          </p:nvPr>
        </p:nvSpPr>
        <p:spPr>
          <a:noFill/>
          <a:ln>
            <a:noFill/>
          </a:ln>
        </p:spPr>
        <p:txBody>
          <a:bodyPr wrap="square" lIns="91440" tIns="45720" rIns="91440" bIns="45720" anchor="t" anchorCtr="0"/>
          <a:lstStyle/>
          <a:p>
            <a:pPr lvl="0"/>
            <a:endParaRPr lang="fr-FR" altLang="fr-FR" dirty="0"/>
          </a:p>
        </p:txBody>
      </p:sp>
      <p:sp>
        <p:nvSpPr>
          <p:cNvPr id="16388" name="Espace réservé du numéro de diapositive 3"/>
          <p:cNvSpPr txBox="1">
            <a:spLocks noGrp="1"/>
          </p:cNvSpPr>
          <p:nvPr>
            <p:ph type="sldNum" sz="quarter"/>
          </p:nvPr>
        </p:nvSpPr>
        <p:spPr>
          <a:xfrm>
            <a:off x="3849688" y="9432925"/>
            <a:ext cx="2946400" cy="496888"/>
          </a:xfrm>
          <a:prstGeom prst="rect">
            <a:avLst/>
          </a:prstGeom>
          <a:noFill/>
          <a:ln w="9525">
            <a:noFill/>
          </a:ln>
        </p:spPr>
        <p:txBody>
          <a:bodyPr anchor="b" anchorCtr="0"/>
          <a:lstStyle/>
          <a:p>
            <a:pPr lvl="0" algn="r" eaLnBrk="1" hangingPunct="1"/>
            <a:fld id="{9A0DB2DC-4C9A-4742-B13C-FB6460FD3503}" type="slidenum">
              <a:rPr lang="fr-FR" altLang="fr-FR" sz="1200" dirty="0">
                <a:latin typeface="Calibri" panose="020F0502020204030204" charset="0"/>
              </a:rPr>
              <a:t>1</a:t>
            </a:fld>
            <a:endParaRPr lang="fr-FR" altLang="fr-FR" sz="1200" dirty="0">
              <a:latin typeface="Calibri" panose="020F050202020403020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Ces efforts ont été reconnus mondialement, ce qui a valu à la ville de Rabat en 2024 le prix d’honneur d’ONU HABITAT  en termes de planification urbaine durable, et le prix d’excellence méditérneen en matière de d’inclusion sociale et de développement culturel</a:t>
            </a:r>
          </a:p>
        </p:txBody>
      </p:sp>
      <p:sp>
        <p:nvSpPr>
          <p:cNvPr id="727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5C57BF-A882-403F-9D6D-FCD460833761}"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318120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A02B690-08C7-49B1-B3D5-82B83835BF5C}" type="slidenum">
              <a:rPr kumimoji="0" lang="fr-FR" alt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Arial" panose="020B0604020202020204" pitchFamily="34" charset="0"/>
              </a:rPr>
              <a:t>28</a:t>
            </a:fld>
            <a:endParaRPr kumimoji="0" lang="fr-FR" alt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A02B690-08C7-49B1-B3D5-82B83835BF5C}" type="slidenum">
              <a:rPr kumimoji="0" lang="fr-FR" alt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Arial" panose="020B0604020202020204" pitchFamily="34" charset="0"/>
              </a:rPr>
              <a:t>31</a:t>
            </a:fld>
            <a:endParaRPr kumimoji="0" lang="fr-FR" alt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a:ln>
            <a:solidFill>
              <a:srgbClr val="000000">
                <a:alpha val="100000"/>
              </a:srgbClr>
            </a:solidFill>
            <a:miter lim="800000"/>
          </a:ln>
        </p:spPr>
      </p:sp>
      <p:sp>
        <p:nvSpPr>
          <p:cNvPr id="17411" name="Espace réservé des commentaires 2"/>
          <p:cNvSpPr>
            <a:spLocks noGrp="1"/>
          </p:cNvSpPr>
          <p:nvPr>
            <p:ph type="body" idx="1"/>
          </p:nvPr>
        </p:nvSpPr>
        <p:spPr>
          <a:noFill/>
          <a:ln>
            <a:noFill/>
          </a:ln>
        </p:spPr>
        <p:txBody>
          <a:bodyPr wrap="square" lIns="91440" tIns="45720" rIns="91440" bIns="45720" anchor="t" anchorCtr="0"/>
          <a:lstStyle/>
          <a:p>
            <a:pPr lvl="0"/>
            <a:endParaRPr dirty="0"/>
          </a:p>
        </p:txBody>
      </p:sp>
      <p:sp>
        <p:nvSpPr>
          <p:cNvPr id="17412" name="Espace réservé du numéro de diapositive 3"/>
          <p:cNvSpPr txBox="1">
            <a:spLocks noGrp="1"/>
          </p:cNvSpPr>
          <p:nvPr>
            <p:ph type="sldNum" sz="quarter"/>
          </p:nvPr>
        </p:nvSpPr>
        <p:spPr>
          <a:xfrm>
            <a:off x="3849688" y="9432925"/>
            <a:ext cx="2946400" cy="496888"/>
          </a:xfrm>
          <a:prstGeom prst="rect">
            <a:avLst/>
          </a:prstGeom>
          <a:noFill/>
          <a:ln w="9525">
            <a:noFill/>
          </a:ln>
        </p:spPr>
        <p:txBody>
          <a:bodyPr anchor="b" anchorCtr="0"/>
          <a:lstStyle/>
          <a:p>
            <a:pPr lvl="0" algn="r" eaLnBrk="1" hangingPunct="1"/>
            <a:fld id="{9A0DB2DC-4C9A-4742-B13C-FB6460FD3503}" type="slidenum">
              <a:rPr lang="fr-FR" altLang="fr-FR" sz="1200" dirty="0">
                <a:latin typeface="Calibri" panose="020F0502020204030204" charset="0"/>
              </a:rPr>
              <a:t>2</a:t>
            </a:fld>
            <a:endParaRPr lang="fr-FR" altLang="fr-FR" sz="1200" dirty="0">
              <a:latin typeface="Calibri" panose="020F050202020403020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A02B690-08C7-49B1-B3D5-82B83835BF5C}" type="slidenum">
              <a:rPr kumimoji="0" lang="fr-FR" alt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Arial" panose="020B0604020202020204" pitchFamily="34" charset="0"/>
              </a:rPr>
              <a:t>3</a:t>
            </a:fld>
            <a:endParaRPr kumimoji="0" lang="fr-FR" alt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16" name="Google Shape;216;p3:notes"/>
          <p:cNvSpPr txBox="1">
            <a:spLocks noGrp="1"/>
          </p:cNvSpPr>
          <p:nvPr>
            <p:ph type="body" idx="1"/>
          </p:nvPr>
        </p:nvSpPr>
        <p:spPr>
          <a:xfrm>
            <a:off x="679450" y="4718050"/>
            <a:ext cx="5438775" cy="44688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p3:notes"/>
          <p:cNvSpPr txBox="1"/>
          <p:nvPr/>
        </p:nvSpPr>
        <p:spPr>
          <a:xfrm>
            <a:off x="3849687" y="9432925"/>
            <a:ext cx="2946400" cy="4968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761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txBox="1">
            <a:spLocks noGrp="1"/>
          </p:cNvSpPr>
          <p:nvPr>
            <p:ph type="body" idx="1"/>
          </p:nvPr>
        </p:nvSpPr>
        <p:spPr>
          <a:xfrm>
            <a:off x="679450" y="4718050"/>
            <a:ext cx="5438775" cy="4468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58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8:notes"/>
          <p:cNvSpPr txBox="1">
            <a:spLocks noGrp="1"/>
          </p:cNvSpPr>
          <p:nvPr>
            <p:ph type="body" idx="1"/>
          </p:nvPr>
        </p:nvSpPr>
        <p:spPr>
          <a:xfrm>
            <a:off x="679450" y="4718050"/>
            <a:ext cx="5438775" cy="4468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8: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93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txBox="1">
            <a:spLocks noGrp="1"/>
          </p:cNvSpPr>
          <p:nvPr>
            <p:ph type="body" idx="1"/>
          </p:nvPr>
        </p:nvSpPr>
        <p:spPr>
          <a:xfrm>
            <a:off x="679450" y="4718050"/>
            <a:ext cx="5438775" cy="4468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9: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37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0:notes"/>
          <p:cNvSpPr txBox="1">
            <a:spLocks noGrp="1"/>
          </p:cNvSpPr>
          <p:nvPr>
            <p:ph type="body" idx="1"/>
          </p:nvPr>
        </p:nvSpPr>
        <p:spPr>
          <a:xfrm>
            <a:off x="679450" y="4718050"/>
            <a:ext cx="5438775" cy="4468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3" name="Google Shape;293;p10: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16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50000"/>
              </a:lnSpc>
            </a:pPr>
            <a:r>
              <a:rPr lang="fr-FR" altLang="fr-FR" sz="1100" i="1" u="sng"/>
              <a:t>Il est important de relever que ces projets ont été initiés sous la vision éclairée de SM LE ROI MOHAMMED VI QUE DIEU LE GLORIFIE, et La réussite de ces programmes de développement est le résultat d’une bonne gouvernance et d’une collaboration stratégique étroite avec la Wilaya de la Région Rabat-Salé-Kénitra, les SDL, les départements ministériels clés et les acteurs locaux, suivant une approche cohérente et concertée. </a:t>
            </a:r>
            <a:endParaRPr lang="fr-FR" altLang="fr-FR" sz="1100"/>
          </a:p>
        </p:txBody>
      </p:sp>
      <p:sp>
        <p:nvSpPr>
          <p:cNvPr id="706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E76414-407C-447D-9E54-AA0A2D375F15}" type="slidenum">
              <a:rPr lang="fr-FR" altLang="fr-FR" smtClean="0">
                <a:solidFill>
                  <a:srgbClr val="000000"/>
                </a:solidFill>
                <a:latin typeface="Calibri" panose="020F0502020204030204" pitchFamily="34" charset="0"/>
              </a:rPr>
              <a:pPr/>
              <a:t>26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30682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9285" y="1088490"/>
            <a:ext cx="8191817" cy="5083556"/>
          </a:xfrm>
          <a:prstGeom prst="rect">
            <a:avLst/>
          </a:prstGeom>
        </p:spPr>
        <p:txBody>
          <a:bodyPr lIns="36000" tIns="45671" rIns="36000" bIns="45671"/>
          <a:lstStyle>
            <a:lvl1pPr marL="149860" indent="-149860">
              <a:buClr>
                <a:schemeClr val="bg1"/>
              </a:buClr>
              <a:defRPr sz="1225" b="1"/>
            </a:lvl1pPr>
            <a:lvl2pPr marL="157480" indent="-231775">
              <a:spcAft>
                <a:spcPts val="525"/>
              </a:spcAft>
              <a:buClr>
                <a:srgbClr val="6E0066"/>
              </a:buClr>
              <a:buFont typeface="Arial" panose="020B0604020202020204" pitchFamily="34" charset="0"/>
              <a:buChar char="►"/>
              <a:defRPr sz="1400">
                <a:solidFill>
                  <a:srgbClr val="646464"/>
                </a:solidFill>
              </a:defRPr>
            </a:lvl2pPr>
            <a:lvl3pPr marL="704215" indent="-238760">
              <a:defRPr/>
            </a:lvl3pPr>
            <a:lvl4pPr marL="833120" indent="0">
              <a:buNone/>
              <a:defRPr/>
            </a:lvl4pPr>
          </a:lstStyle>
          <a:p>
            <a:pPr lvl="0"/>
            <a:r>
              <a:rPr lang="fr-FR" noProof="0"/>
              <a:t>Modifiez les styles du texte du masque</a:t>
            </a:r>
          </a:p>
          <a:p>
            <a:pPr lvl="1"/>
            <a:r>
              <a:rPr lang="fr-FR" noProof="0"/>
              <a:t>Deuxième niveau</a:t>
            </a:r>
          </a:p>
        </p:txBody>
      </p:sp>
      <p:sp>
        <p:nvSpPr>
          <p:cNvPr id="7" name="Title 1"/>
          <p:cNvSpPr>
            <a:spLocks noGrp="1"/>
          </p:cNvSpPr>
          <p:nvPr>
            <p:ph type="title"/>
          </p:nvPr>
        </p:nvSpPr>
        <p:spPr>
          <a:xfrm>
            <a:off x="479285" y="249512"/>
            <a:ext cx="7754656" cy="620382"/>
          </a:xfrm>
          <a:prstGeom prst="rect">
            <a:avLst/>
          </a:prstGeom>
        </p:spPr>
        <p:txBody>
          <a:bodyPr/>
          <a:lstStyle>
            <a:lvl1pPr>
              <a:lnSpc>
                <a:spcPct val="100000"/>
              </a:lnSpc>
              <a:defRPr sz="2100">
                <a:solidFill>
                  <a:schemeClr val="bg1"/>
                </a:solidFill>
              </a:defRPr>
            </a:lvl1pPr>
          </a:lstStyle>
          <a:p>
            <a:r>
              <a:rPr lang="en-US"/>
              <a:t>Click to edit Master title style</a:t>
            </a: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30" name="Rectangle 29"/>
          <p:cNvSpPr/>
          <p:nvPr userDrawn="1"/>
        </p:nvSpPr>
        <p:spPr>
          <a:xfrm>
            <a:off x="13570" y="5"/>
            <a:ext cx="8425584" cy="61219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eaLnBrk="0" fontAlgn="base" hangingPunct="0">
              <a:spcBef>
                <a:spcPct val="0"/>
              </a:spcBef>
              <a:spcAft>
                <a:spcPct val="0"/>
              </a:spcAft>
            </a:pPr>
            <a:endParaRPr lang="fr-FR" sz="3600" dirty="0">
              <a:solidFill>
                <a:srgbClr val="002060"/>
              </a:solidFill>
            </a:endParaRPr>
          </a:p>
        </p:txBody>
      </p:sp>
      <p:sp>
        <p:nvSpPr>
          <p:cNvPr id="2" name="Titre 1"/>
          <p:cNvSpPr>
            <a:spLocks noGrp="1"/>
          </p:cNvSpPr>
          <p:nvPr>
            <p:ph type="title" hasCustomPrompt="1"/>
          </p:nvPr>
        </p:nvSpPr>
        <p:spPr>
          <a:xfrm>
            <a:off x="554998" y="23604"/>
            <a:ext cx="7973946" cy="596528"/>
          </a:xfrm>
          <a:noFill/>
        </p:spPr>
        <p:txBody>
          <a:bodyPr/>
          <a:lstStyle>
            <a:lvl1pPr algn="r" rtl="1">
              <a:defRPr lang="fr-FR" sz="2700" b="1" kern="1200" spc="-100" dirty="0">
                <a:solidFill>
                  <a:srgbClr val="002060"/>
                </a:solidFill>
                <a:latin typeface="Sakkal Majalla" panose="02000000000000000000" pitchFamily="2" charset="-78"/>
                <a:ea typeface="+mn-ea"/>
                <a:cs typeface="Sakkal Majalla" panose="02000000000000000000" pitchFamily="2" charset="-78"/>
              </a:defRPr>
            </a:lvl1pPr>
          </a:lstStyle>
          <a:p>
            <a:r>
              <a:rPr lang="fr-FR" dirty="0"/>
              <a:t>Cliquez pour modifier le style du titre</a:t>
            </a:r>
          </a:p>
        </p:txBody>
      </p:sp>
      <p:sp>
        <p:nvSpPr>
          <p:cNvPr id="11" name="Rectangle 10"/>
          <p:cNvSpPr/>
          <p:nvPr userDrawn="1"/>
        </p:nvSpPr>
        <p:spPr>
          <a:xfrm>
            <a:off x="-3594" y="6549211"/>
            <a:ext cx="8432663" cy="292634"/>
          </a:xfrm>
          <a:prstGeom prst="rect">
            <a:avLst/>
          </a:prstGeom>
          <a:solidFill>
            <a:schemeClr val="accent1"/>
          </a:solidFill>
          <a:ln w="50800" cap="rnd" cmpd="dbl" algn="ctr">
            <a:noFill/>
            <a:prstDash val="solid"/>
          </a:ln>
          <a:effectLst/>
        </p:spPr>
        <p:txBody>
          <a:bodyPr anchor="ctr"/>
          <a:lstStyle/>
          <a:p>
            <a:pPr algn="ctr" eaLnBrk="0" hangingPunct="0">
              <a:defRPr/>
            </a:pPr>
            <a:endParaRPr lang="en-US" sz="1350" kern="0" dirty="0">
              <a:solidFill>
                <a:srgbClr val="2F2B20"/>
              </a:solidFill>
              <a:latin typeface="Tw Cen MT" panose="020B0602020104020603"/>
            </a:endParaRPr>
          </a:p>
        </p:txBody>
      </p:sp>
      <p:sp>
        <p:nvSpPr>
          <p:cNvPr id="13" name="Slide Number Placeholder 5"/>
          <p:cNvSpPr txBox="1"/>
          <p:nvPr userDrawn="1"/>
        </p:nvSpPr>
        <p:spPr>
          <a:xfrm>
            <a:off x="8639798" y="5630862"/>
            <a:ext cx="455064" cy="396875"/>
          </a:xfrm>
          <a:prstGeom prst="bracketPair">
            <a:avLst>
              <a:gd name="adj" fmla="val 17949"/>
            </a:avLst>
          </a:prstGeom>
          <a:ln w="19050">
            <a:solidFill>
              <a:srgbClr val="FFFFFF"/>
            </a:solidFill>
          </a:ln>
        </p:spPr>
        <p:txBody>
          <a:bodyPr vert="horz" lIns="0" tIns="0" rIns="0" bIns="0" rtlCol="0" anchor="ctr"/>
          <a:lstStyle>
            <a:defPPr>
              <a:defRPr lang="fr-FR"/>
            </a:defPPr>
            <a:lvl1pPr algn="ctr" rtl="0" fontAlgn="base">
              <a:spcBef>
                <a:spcPct val="0"/>
              </a:spcBef>
              <a:spcAft>
                <a:spcPct val="0"/>
              </a:spcAft>
              <a:defRPr sz="1800" kern="1200">
                <a:solidFill>
                  <a:srgbClr val="FFFFFF"/>
                </a:solidFill>
                <a:latin typeface="Trebuchet MS" panose="020B0603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9pPr>
          </a:lstStyle>
          <a:p>
            <a:pPr>
              <a:defRPr/>
            </a:pPr>
            <a:fld id="{A7FF47C5-90CC-4222-B550-54F021E73836}" type="slidenum">
              <a:rPr lang="ar-MA" sz="1350" smtClean="0"/>
              <a:t>‹#›</a:t>
            </a:fld>
            <a:endParaRPr lang="fr-FR" sz="1350" dirty="0"/>
          </a:p>
        </p:txBody>
      </p:sp>
    </p:spTree>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8001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6738" y="3962400"/>
            <a:ext cx="8001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e la date 13"/>
          <p:cNvSpPr>
            <a:spLocks noGrp="1"/>
          </p:cNvSpPr>
          <p:nvPr>
            <p:ph type="dt" sz="half" idx="10"/>
          </p:nvPr>
        </p:nvSpPr>
        <p:spPr/>
        <p:txBody>
          <a:bodyPr/>
          <a:lstStyle>
            <a:lvl1pPr>
              <a:defRPr/>
            </a:lvl1pPr>
          </a:lstStyle>
          <a:p>
            <a:pPr>
              <a:defRPr/>
            </a:pPr>
            <a:r>
              <a:rPr lang="en-US"/>
              <a:t>10 juillet 2007</a:t>
            </a:r>
          </a:p>
        </p:txBody>
      </p:sp>
      <p:sp>
        <p:nvSpPr>
          <p:cNvPr id="6" name="Espace réservé du pied de page 2"/>
          <p:cNvSpPr>
            <a:spLocks noGrp="1"/>
          </p:cNvSpPr>
          <p:nvPr>
            <p:ph type="ftr" sz="quarter" idx="11"/>
          </p:nvPr>
        </p:nvSpPr>
        <p:spPr/>
        <p:txBody>
          <a:bodyPr/>
          <a:lstStyle>
            <a:lvl1pPr>
              <a:defRPr/>
            </a:lvl1pPr>
          </a:lstStyle>
          <a:p>
            <a:pPr>
              <a:defRPr/>
            </a:pPr>
            <a:endParaRPr lang="en-US"/>
          </a:p>
        </p:txBody>
      </p:sp>
      <p:sp>
        <p:nvSpPr>
          <p:cNvPr id="7" name="Espace réservé du numéro de diapositive 22"/>
          <p:cNvSpPr>
            <a:spLocks noGrp="1"/>
          </p:cNvSpPr>
          <p:nvPr>
            <p:ph type="sldNum" sz="quarter" idx="12"/>
          </p:nvPr>
        </p:nvSpPr>
        <p:spPr/>
        <p:txBody>
          <a:bodyPr/>
          <a:lstStyle>
            <a:lvl1pPr>
              <a:defRPr/>
            </a:lvl1pPr>
          </a:lstStyle>
          <a:p>
            <a:pPr>
              <a:defRPr/>
            </a:pPr>
            <a:fld id="{23BCCCF9-A763-47E3-BA2C-85620218A6C4}" type="slidenum">
              <a:rPr lang="en-US"/>
              <a:pPr>
                <a:defRPr/>
              </a:pPr>
              <a:t>‹#›</a:t>
            </a:fld>
            <a:endParaRPr lang="en-US"/>
          </a:p>
        </p:txBody>
      </p:sp>
    </p:spTree>
    <p:extLst>
      <p:ext uri="{BB962C8B-B14F-4D97-AF65-F5344CB8AC3E}">
        <p14:creationId xmlns:p14="http://schemas.microsoft.com/office/powerpoint/2010/main" val="1818385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pic>
        <p:nvPicPr>
          <p:cNvPr id="7" name="Image 6"/>
          <p:cNvPicPr>
            <a:picLocks noChangeAspect="1"/>
          </p:cNvPicPr>
          <p:nvPr userDrawn="1"/>
        </p:nvPicPr>
        <p:blipFill>
          <a:blip r:embed="rId2" cstate="email"/>
          <a:stretch>
            <a:fillRect/>
          </a:stretch>
        </p:blipFill>
        <p:spPr>
          <a:xfrm>
            <a:off x="0" y="190500"/>
            <a:ext cx="9144000" cy="646440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FB356F2-D9E2-244B-844F-584BAE2CB8EF}" type="slidenum">
              <a:rPr lang="fr-FR" smtClean="0"/>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03535B-BCB0-7842-BCAA-1E4F0C84E6CF}" type="slidenum">
              <a:rPr lang="fr-FR" smtClean="0"/>
              <a:t>‹#›</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339C306-8E36-C74D-A6D3-3D5BF7110843}" type="slidenum">
              <a:rPr lang="fr-FR" smtClean="0"/>
              <a:t>‹#›</a:t>
            </a:fld>
            <a:endParaRPr lang="fr-F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Cliquez et modifiez le titre</a:t>
            </a: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u texte vertical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64632D5-46F7-504B-AA22-A1B29509C813}" type="slidenum">
              <a:rPr lang="fr-FR" smtClean="0"/>
              <a:t>‹#›</a:t>
            </a:fld>
            <a:endParaRPr lang="fr-F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90"/>
        <p:cNvGrpSpPr/>
        <p:nvPr/>
      </p:nvGrpSpPr>
      <p:grpSpPr>
        <a:xfrm>
          <a:off x="0" y="0"/>
          <a:ext cx="0" cy="0"/>
          <a:chOff x="0" y="0"/>
          <a:chExt cx="0" cy="0"/>
        </a:xfrm>
      </p:grpSpPr>
      <p:sp>
        <p:nvSpPr>
          <p:cNvPr id="91" name="Google Shape;91;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3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94" name="Google Shape;94;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997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96"/>
        <p:cNvGrpSpPr/>
        <p:nvPr/>
      </p:nvGrpSpPr>
      <p:grpSpPr>
        <a:xfrm>
          <a:off x="0" y="0"/>
          <a:ext cx="0" cy="0"/>
          <a:chOff x="0" y="0"/>
          <a:chExt cx="0" cy="0"/>
        </a:xfrm>
      </p:grpSpPr>
      <p:sp>
        <p:nvSpPr>
          <p:cNvPr id="97" name="Google Shape;97;p4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 name="Google Shape;98;p4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00" name="Google Shape;100;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8808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102"/>
        <p:cNvGrpSpPr/>
        <p:nvPr/>
      </p:nvGrpSpPr>
      <p:grpSpPr>
        <a:xfrm>
          <a:off x="0" y="0"/>
          <a:ext cx="0" cy="0"/>
          <a:chOff x="0" y="0"/>
          <a:chExt cx="0" cy="0"/>
        </a:xfrm>
      </p:grpSpPr>
      <p:sp>
        <p:nvSpPr>
          <p:cNvPr id="103" name="Google Shape;103;p4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 name="Google Shape;104;p46"/>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06" name="Google Shape;106;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1869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108"/>
        <p:cNvGrpSpPr/>
        <p:nvPr/>
      </p:nvGrpSpPr>
      <p:grpSpPr>
        <a:xfrm>
          <a:off x="0" y="0"/>
          <a:ext cx="0" cy="0"/>
          <a:chOff x="0" y="0"/>
          <a:chExt cx="0" cy="0"/>
        </a:xfrm>
      </p:grpSpPr>
      <p:sp>
        <p:nvSpPr>
          <p:cNvPr id="109" name="Google Shape;109;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 name="Google Shape;110;p47"/>
          <p:cNvSpPr>
            <a:spLocks noGrp="1"/>
          </p:cNvSpPr>
          <p:nvPr>
            <p:ph type="pic" idx="2"/>
          </p:nvPr>
        </p:nvSpPr>
        <p:spPr>
          <a:xfrm>
            <a:off x="1792288" y="612775"/>
            <a:ext cx="5486400" cy="4114800"/>
          </a:xfrm>
          <a:prstGeom prst="rect">
            <a:avLst/>
          </a:prstGeom>
          <a:noFill/>
          <a:ln>
            <a:noFill/>
          </a:ln>
        </p:spPr>
      </p:sp>
      <p:sp>
        <p:nvSpPr>
          <p:cNvPr id="111" name="Google Shape;111;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2" name="Google Shape;11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13" name="Google Shape;11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2937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115"/>
        <p:cNvGrpSpPr/>
        <p:nvPr/>
      </p:nvGrpSpPr>
      <p:grpSpPr>
        <a:xfrm>
          <a:off x="0" y="0"/>
          <a:ext cx="0" cy="0"/>
          <a:chOff x="0" y="0"/>
          <a:chExt cx="0" cy="0"/>
        </a:xfrm>
      </p:grpSpPr>
      <p:sp>
        <p:nvSpPr>
          <p:cNvPr id="116" name="Google Shape;116;p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7" name="Google Shape;117;p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18" name="Google Shape;118;p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9" name="Google Shape;11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20" name="Google Shape;12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3464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24" name="Google Shape;124;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5198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126"/>
        <p:cNvGrpSpPr/>
        <p:nvPr/>
      </p:nvGrpSpPr>
      <p:grpSpPr>
        <a:xfrm>
          <a:off x="0" y="0"/>
          <a:ext cx="0" cy="0"/>
          <a:chOff x="0" y="0"/>
          <a:chExt cx="0" cy="0"/>
        </a:xfrm>
      </p:grpSpPr>
      <p:sp>
        <p:nvSpPr>
          <p:cNvPr id="127" name="Google Shape;127;p5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 name="Google Shape;128;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29" name="Google Shape;129;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6226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131"/>
        <p:cNvGrpSpPr/>
        <p:nvPr/>
      </p:nvGrpSpPr>
      <p:grpSpPr>
        <a:xfrm>
          <a:off x="0" y="0"/>
          <a:ext cx="0" cy="0"/>
          <a:chOff x="0" y="0"/>
          <a:chExt cx="0" cy="0"/>
        </a:xfrm>
      </p:grpSpPr>
      <p:sp>
        <p:nvSpPr>
          <p:cNvPr id="132" name="Google Shape;132;p5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 name="Google Shape;133;p5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4" name="Google Shape;134;p5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5" name="Google Shape;135;p5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6" name="Google Shape;136;p5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7" name="Google Shape;137;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38" name="Google Shape;138;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34949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140"/>
        <p:cNvGrpSpPr/>
        <p:nvPr/>
      </p:nvGrpSpPr>
      <p:grpSpPr>
        <a:xfrm>
          <a:off x="0" y="0"/>
          <a:ext cx="0" cy="0"/>
          <a:chOff x="0" y="0"/>
          <a:chExt cx="0" cy="0"/>
        </a:xfrm>
      </p:grpSpPr>
      <p:sp>
        <p:nvSpPr>
          <p:cNvPr id="141" name="Google Shape;141;p5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 name="Google Shape;142;p5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3" name="Google Shape;143;p5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45" name="Google Shape;145;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921797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n-tête de section" type="secHead">
  <p:cSld name="En-tête de section">
    <p:spTree>
      <p:nvGrpSpPr>
        <p:cNvPr id="1" name="Shape 147"/>
        <p:cNvGrpSpPr/>
        <p:nvPr/>
      </p:nvGrpSpPr>
      <p:grpSpPr>
        <a:xfrm>
          <a:off x="0" y="0"/>
          <a:ext cx="0" cy="0"/>
          <a:chOff x="0" y="0"/>
          <a:chExt cx="0" cy="0"/>
        </a:xfrm>
      </p:grpSpPr>
      <p:sp>
        <p:nvSpPr>
          <p:cNvPr id="148" name="Google Shape;148;p5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5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50" name="Google Shape;150;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51" name="Google Shape;151;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799345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153"/>
        <p:cNvGrpSpPr/>
        <p:nvPr/>
      </p:nvGrpSpPr>
      <p:grpSpPr>
        <a:xfrm>
          <a:off x="0" y="0"/>
          <a:ext cx="0" cy="0"/>
          <a:chOff x="0" y="0"/>
          <a:chExt cx="0" cy="0"/>
        </a:xfrm>
      </p:grpSpPr>
      <p:sp>
        <p:nvSpPr>
          <p:cNvPr id="154" name="Google Shape;154;p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56" name="Google Shape;156;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157" name="Google Shape;157;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526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BFE4EFA-DA6D-1742-AB6A-D346EF1BD665}"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E4EFA-DA6D-1742-AB6A-D346EF1BD665}" type="slidenum">
              <a:rPr lang="fr-FR" smtClean="0"/>
              <a:t>‹#›</a:t>
            </a:fld>
            <a:endParaRPr lang="fr-FR"/>
          </a:p>
        </p:txBody>
      </p:sp>
      <p:pic>
        <p:nvPicPr>
          <p:cNvPr id="7" name="Image 6"/>
          <p:cNvPicPr>
            <a:picLocks noChangeAspect="1"/>
          </p:cNvPicPr>
          <p:nvPr userDrawn="1"/>
        </p:nvPicPr>
        <p:blipFill>
          <a:blip r:embed="rId16" cstate="email"/>
          <a:stretch>
            <a:fillRect/>
          </a:stretch>
        </p:blipFill>
        <p:spPr>
          <a:xfrm>
            <a:off x="0" y="190500"/>
            <a:ext cx="9144000" cy="64644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22"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356F2-D9E2-244B-844F-584BAE2CB8EF}"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3535B-BCB0-7842-BCAA-1E4F0C84E6CF}" type="slidenum">
              <a:rPr lang="fr-FR" smtClean="0"/>
              <a:t>‹#›</a:t>
            </a:fld>
            <a:endParaRPr lang="fr-FR"/>
          </a:p>
        </p:txBody>
      </p:sp>
      <p:pic>
        <p:nvPicPr>
          <p:cNvPr id="7" name="Image 6"/>
          <p:cNvPicPr>
            <a:picLocks noChangeAspect="1"/>
          </p:cNvPicPr>
          <p:nvPr userDrawn="1"/>
        </p:nvPicPr>
        <p:blipFill>
          <a:blip r:embed="rId13" cstate="email"/>
          <a:stretch>
            <a:fillRect/>
          </a:stretch>
        </p:blipFill>
        <p:spPr>
          <a:xfrm>
            <a:off x="0" y="190500"/>
            <a:ext cx="9144000" cy="6464401"/>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90500"/>
            <a:ext cx="9144000" cy="64644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632D5-46F7-504B-AA22-A1B29509C813}" type="slidenum">
              <a:rPr lang="fr-FR" smtClean="0"/>
              <a:t>‹#›</a:t>
            </a:fld>
            <a:endParaRPr lang="fr-FR"/>
          </a:p>
        </p:txBody>
      </p:sp>
      <p:pic>
        <p:nvPicPr>
          <p:cNvPr id="7" name="Image 6"/>
          <p:cNvPicPr>
            <a:picLocks noChangeAspect="1"/>
          </p:cNvPicPr>
          <p:nvPr userDrawn="1"/>
        </p:nvPicPr>
        <p:blipFill>
          <a:blip r:embed="rId13" cstate="email"/>
          <a:stretch>
            <a:fillRect/>
          </a:stretch>
        </p:blipFill>
        <p:spPr>
          <a:xfrm>
            <a:off x="0" y="190500"/>
            <a:ext cx="9144000" cy="6464401"/>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3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98989"/>
              </a:solidFill>
              <a:effectLst/>
              <a:uLnTx/>
              <a:uFillTx/>
              <a:latin typeface="Calibri"/>
              <a:ea typeface="Calibri"/>
              <a:cs typeface="Calibri"/>
              <a:sym typeface="Calibri"/>
            </a:endParaRPr>
          </a:p>
        </p:txBody>
      </p:sp>
      <p:sp>
        <p:nvSpPr>
          <p:cNvPr id="88" name="Google Shape;88;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t>‹#›</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06281892"/>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6.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1.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8.png"/><Relationship Id="rId12"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1.svg"/><Relationship Id="rId10" Type="http://schemas.openxmlformats.org/officeDocument/2006/relationships/image" Target="../media/image71.svg"/><Relationship Id="rId4" Type="http://schemas.openxmlformats.org/officeDocument/2006/relationships/image" Target="../media/image60.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59.svg"/><Relationship Id="rId7" Type="http://schemas.openxmlformats.org/officeDocument/2006/relationships/image" Target="../media/image7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5.png"/><Relationship Id="rId5" Type="http://schemas.openxmlformats.org/officeDocument/2006/relationships/image" Target="../media/image61.svg"/><Relationship Id="rId10" Type="http://schemas.openxmlformats.org/officeDocument/2006/relationships/image" Target="../media/image77.jpeg"/><Relationship Id="rId4" Type="http://schemas.openxmlformats.org/officeDocument/2006/relationships/image" Target="../media/image60.png"/><Relationship Id="rId9"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59.svg"/><Relationship Id="rId7" Type="http://schemas.openxmlformats.org/officeDocument/2006/relationships/image" Target="../media/image79.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61.svg"/><Relationship Id="rId10" Type="http://schemas.openxmlformats.org/officeDocument/2006/relationships/image" Target="../media/image82.jpeg"/><Relationship Id="rId4" Type="http://schemas.openxmlformats.org/officeDocument/2006/relationships/image" Target="../media/image60.png"/><Relationship Id="rId9" Type="http://schemas.openxmlformats.org/officeDocument/2006/relationships/image" Target="../media/image81.jpeg"/></Relationships>
</file>

<file path=ppt/slides/_rels/slide2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59.svg"/><Relationship Id="rId7" Type="http://schemas.openxmlformats.org/officeDocument/2006/relationships/image" Target="../media/image8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61.svg"/><Relationship Id="rId10" Type="http://schemas.openxmlformats.org/officeDocument/2006/relationships/image" Target="../media/image87.jpeg"/><Relationship Id="rId4" Type="http://schemas.openxmlformats.org/officeDocument/2006/relationships/image" Target="../media/image60.png"/><Relationship Id="rId9" Type="http://schemas.openxmlformats.org/officeDocument/2006/relationships/image" Target="../media/image86.jpeg"/></Relationships>
</file>

<file path=ppt/slides/_rels/slide2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59.svg"/><Relationship Id="rId7" Type="http://schemas.openxmlformats.org/officeDocument/2006/relationships/image" Target="../media/image89.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svg"/><Relationship Id="rId7" Type="http://schemas.openxmlformats.org/officeDocument/2006/relationships/image" Target="../media/image92.jpe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1.sv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svg"/><Relationship Id="rId7" Type="http://schemas.openxmlformats.org/officeDocument/2006/relationships/image" Target="../media/image94.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61.sv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97.jpeg"/><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8.jpeg"/><Relationship Id="rId7"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1" descr="slide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412288" cy="7081838"/>
          </a:xfrm>
          <a:prstGeom prst="rect">
            <a:avLst/>
          </a:prstGeom>
          <a:noFill/>
          <a:ln w="9525">
            <a:noFill/>
          </a:ln>
        </p:spPr>
      </p:pic>
      <p:sp>
        <p:nvSpPr>
          <p:cNvPr id="2051" name="Sous-titre 2"/>
          <p:cNvSpPr>
            <a:spLocks noGrp="1"/>
          </p:cNvSpPr>
          <p:nvPr>
            <p:ph type="subTitle" idx="1" hasCustomPrompt="1"/>
          </p:nvPr>
        </p:nvSpPr>
        <p:spPr>
          <a:xfrm>
            <a:off x="611505" y="6482080"/>
            <a:ext cx="2404110" cy="403225"/>
          </a:xfrm>
        </p:spPr>
        <p:txBody>
          <a:bodyPr vert="horz" wrap="square" lIns="91440" tIns="45720" rIns="91440" bIns="45720" anchor="t" anchorCtr="0">
            <a:normAutofit/>
          </a:bodyPr>
          <a:lstStyle/>
          <a:p>
            <a:pPr eaLnBrk="1" hangingPunct="1">
              <a:buClrTx/>
              <a:buSzTx/>
            </a:pPr>
            <a:r>
              <a:rPr lang="en-US" altLang="ja-JP" sz="1800">
                <a:solidFill>
                  <a:schemeClr val="bg1"/>
                </a:solidFill>
                <a:latin typeface="+mj-ea"/>
                <a:ea typeface="+mj-ea"/>
              </a:rPr>
              <a:t>2024</a:t>
            </a:r>
            <a:r>
              <a:rPr lang="ja-JP" altLang="en-US" sz="1800" kern="1200">
                <a:solidFill>
                  <a:schemeClr val="bg1"/>
                </a:solidFill>
                <a:latin typeface="+mj-ea"/>
                <a:ea typeface="+mj-ea"/>
              </a:rPr>
              <a:t>年</a:t>
            </a:r>
            <a:r>
              <a:rPr lang="en-US" altLang="ja-JP" sz="1800" kern="1200" dirty="0">
                <a:solidFill>
                  <a:schemeClr val="bg1"/>
                </a:solidFill>
                <a:latin typeface="+mj-ea"/>
                <a:ea typeface="+mj-ea"/>
              </a:rPr>
              <a:t>12</a:t>
            </a:r>
            <a:r>
              <a:rPr lang="ja-JP" altLang="en-US" sz="1800" kern="1200">
                <a:solidFill>
                  <a:schemeClr val="bg1"/>
                </a:solidFill>
                <a:latin typeface="+mj-ea"/>
                <a:ea typeface="+mj-ea"/>
              </a:rPr>
              <a:t>月</a:t>
            </a:r>
            <a:endParaRPr lang="fr-FR" altLang="fr-FR" sz="1800" kern="1200" dirty="0">
              <a:solidFill>
                <a:schemeClr val="bg1"/>
              </a:solidFill>
              <a:latin typeface="+mj-ea"/>
              <a:ea typeface="+mj-ea"/>
            </a:endParaRPr>
          </a:p>
        </p:txBody>
      </p:sp>
      <p:pic>
        <p:nvPicPr>
          <p:cNvPr id="2052" name="Image 12" descr="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6449">
            <a:off x="53975" y="1641475"/>
            <a:ext cx="7505700" cy="2023745"/>
          </a:xfrm>
          <a:prstGeom prst="rect">
            <a:avLst/>
          </a:prstGeom>
          <a:noFill/>
          <a:ln w="9525">
            <a:noFill/>
          </a:ln>
        </p:spPr>
      </p:pic>
      <p:sp>
        <p:nvSpPr>
          <p:cNvPr id="2056" name="Sous-titre 2"/>
          <p:cNvSpPr txBox="1"/>
          <p:nvPr/>
        </p:nvSpPr>
        <p:spPr bwMode="auto">
          <a:xfrm>
            <a:off x="-251927" y="2529153"/>
            <a:ext cx="7143750" cy="390616"/>
          </a:xfrm>
          <a:prstGeom prst="rect">
            <a:avLst/>
          </a:prstGeom>
          <a:noFill/>
          <a:ln w="9525">
            <a:noFill/>
            <a:miter lim="800000"/>
          </a:ln>
        </p:spPr>
        <p:txBody>
          <a:bodyPr/>
          <a:lstStyle/>
          <a:p>
            <a:pPr algn="ctr" defTabSz="914400">
              <a:spcBef>
                <a:spcPct val="20000"/>
              </a:spcBef>
              <a:defRPr/>
            </a:pPr>
            <a:r>
              <a:rPr lang="ja-JP" altLang="en-US" sz="2400" b="1">
                <a:solidFill>
                  <a:schemeClr val="bg1"/>
                </a:solidFill>
                <a:latin typeface="Algerian" panose="04020705040A02060702" pitchFamily="82" charset="0"/>
              </a:rPr>
              <a:t>文化的感度の高い都市計画</a:t>
            </a:r>
            <a:endParaRPr lang="fr-FR" altLang="fr-FR" sz="2400" b="1" dirty="0">
              <a:solidFill>
                <a:schemeClr val="bg1"/>
              </a:solidFill>
              <a:latin typeface="Algerian" panose="04020705040A02060702" pitchFamily="82" charset="0"/>
              <a:sym typeface="+mn-ea"/>
            </a:endParaRPr>
          </a:p>
        </p:txBody>
      </p:sp>
      <p:sp>
        <p:nvSpPr>
          <p:cNvPr id="2057" name="Espace réservé du numéro de diapositive 1"/>
          <p:cNvSpPr txBox="1">
            <a:spLocks noGrp="1"/>
          </p:cNvSpPr>
          <p:nvPr>
            <p:ph type="sldNum" sz="quarter" idx="12"/>
          </p:nvPr>
        </p:nvSpPr>
        <p:spPr>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eaLnBrk="1" hangingPunct="1"/>
            <a:fld id="{9A0DB2DC-4C9A-4742-B13C-FB6460FD3503}" type="slidenum">
              <a:rPr lang="fr-FR" altLang="fr-FR" sz="1200" dirty="0">
                <a:solidFill>
                  <a:srgbClr val="898989"/>
                </a:solidFill>
                <a:latin typeface="Calibri" panose="020F0502020204030204" charset="0"/>
              </a:rPr>
              <a:t>1</a:t>
            </a:fld>
            <a:endParaRPr lang="fr-FR" altLang="fr-FR" sz="1200" dirty="0">
              <a:solidFill>
                <a:srgbClr val="898989"/>
              </a:solidFill>
              <a:latin typeface="Calibri" panose="020F0502020204030204" charset="0"/>
            </a:endParaRPr>
          </a:p>
        </p:txBody>
      </p:sp>
      <p:pic>
        <p:nvPicPr>
          <p:cNvPr id="13" name="Image 12" descr="7.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8721" y="3161582"/>
            <a:ext cx="1600643" cy="733628"/>
          </a:xfrm>
          <a:prstGeom prst="rect">
            <a:avLst/>
          </a:prstGeom>
        </p:spPr>
      </p:pic>
      <p:sp>
        <p:nvSpPr>
          <p:cNvPr id="2" name="正方形/長方形 1">
            <a:extLst>
              <a:ext uri="{FF2B5EF4-FFF2-40B4-BE49-F238E27FC236}">
                <a16:creationId xmlns:a16="http://schemas.microsoft.com/office/drawing/2014/main" id="{C8776D7B-6DEC-EB35-8456-F7AC57D6319A}"/>
              </a:ext>
            </a:extLst>
          </p:cNvPr>
          <p:cNvSpPr/>
          <p:nvPr/>
        </p:nvSpPr>
        <p:spPr>
          <a:xfrm>
            <a:off x="4572000" y="3669917"/>
            <a:ext cx="1702146" cy="200133"/>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t" anchorCtr="0"/>
          <a:lstStyle/>
          <a:p>
            <a:pPr algn="ctr"/>
            <a:r>
              <a:rPr kumimoji="1" lang="ja-JP" altLang="en-US" sz="1100" b="1" dirty="0">
                <a:solidFill>
                  <a:schemeClr val="bg1"/>
                </a:solidFill>
              </a:rPr>
              <a:t>ラバト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53200" y="0"/>
            <a:ext cx="2590800" cy="6858000"/>
          </a:xfrm>
          <a:prstGeom prst="rect">
            <a:avLst/>
          </a:prstGeom>
          <a:noFill/>
          <a:ln>
            <a:noFill/>
          </a:ln>
        </p:spPr>
      </p:pic>
      <p:sp>
        <p:nvSpPr>
          <p:cNvPr id="279" name="Google Shape;279;p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10</a:t>
            </a:fld>
            <a:endParaRPr/>
          </a:p>
        </p:txBody>
      </p:sp>
      <p:sp>
        <p:nvSpPr>
          <p:cNvPr id="280" name="Google Shape;280;p8"/>
          <p:cNvSpPr txBox="1"/>
          <p:nvPr/>
        </p:nvSpPr>
        <p:spPr>
          <a:xfrm>
            <a:off x="107950" y="948256"/>
            <a:ext cx="6224587" cy="4745874"/>
          </a:xfrm>
          <a:prstGeom prst="rect">
            <a:avLst/>
          </a:prstGeom>
          <a:noFill/>
          <a:ln>
            <a:noFill/>
          </a:ln>
        </p:spPr>
        <p:txBody>
          <a:bodyPr spcFirstLastPara="1" wrap="square" lIns="91425" tIns="45700" rIns="91425" bIns="45700" anchor="t" anchorCtr="0">
            <a:spAutoFit/>
          </a:bodyPr>
          <a:lstStyle/>
          <a:p>
            <a:pPr lvl="0" algn="just">
              <a:lnSpc>
                <a:spcPct val="120000"/>
              </a:lnSpc>
              <a:buClr>
                <a:srgbClr val="0070C0"/>
              </a:buClr>
              <a:buSzPts val="1500"/>
            </a:pPr>
            <a:r>
              <a:rPr lang="en-US" altLang="ja-JP" sz="1400" b="1" dirty="0">
                <a:solidFill>
                  <a:srgbClr val="0070C0"/>
                </a:solidFill>
                <a:latin typeface="+mj-ea"/>
                <a:ea typeface="+mj-ea"/>
                <a:cs typeface="Book Antiqua"/>
                <a:sym typeface="Book Antiqua"/>
              </a:rPr>
              <a:t>2012</a:t>
            </a:r>
            <a:r>
              <a:rPr lang="ja-JP" altLang="en-US" sz="1400" b="1" dirty="0">
                <a:solidFill>
                  <a:srgbClr val="0070C0"/>
                </a:solidFill>
                <a:latin typeface="+mj-ea"/>
                <a:ea typeface="+mj-ea"/>
                <a:cs typeface="Book Antiqua"/>
                <a:sym typeface="Book Antiqua"/>
              </a:rPr>
              <a:t>年にユネスコの「世界人道遺産（</a:t>
            </a:r>
            <a:r>
              <a:rPr lang="en-US" altLang="ja-JP" sz="1400" b="1" dirty="0">
                <a:solidFill>
                  <a:srgbClr val="0070C0"/>
                </a:solidFill>
                <a:latin typeface="+mj-ea"/>
                <a:ea typeface="+mj-ea"/>
                <a:cs typeface="Book Antiqua"/>
                <a:sym typeface="Book Antiqua"/>
              </a:rPr>
              <a:t>World Humanitarian Heritage</a:t>
            </a:r>
            <a:r>
              <a:rPr lang="ja-JP" altLang="en-US" sz="1400" b="1" dirty="0">
                <a:solidFill>
                  <a:srgbClr val="0070C0"/>
                </a:solidFill>
                <a:latin typeface="+mj-ea"/>
                <a:ea typeface="+mj-ea"/>
                <a:cs typeface="Book Antiqua"/>
                <a:sym typeface="Book Antiqua"/>
              </a:rPr>
              <a:t>）」に</a:t>
            </a:r>
            <a:endParaRPr lang="en-US" altLang="ja-JP" sz="1400" b="1" dirty="0">
              <a:solidFill>
                <a:srgbClr val="0070C0"/>
              </a:solidFill>
              <a:latin typeface="+mj-ea"/>
              <a:ea typeface="+mj-ea"/>
              <a:cs typeface="Book Antiqua"/>
              <a:sym typeface="Book Antiqua"/>
            </a:endParaRPr>
          </a:p>
          <a:p>
            <a:pPr lvl="0" algn="just">
              <a:lnSpc>
                <a:spcPct val="120000"/>
              </a:lnSpc>
              <a:buClr>
                <a:srgbClr val="0070C0"/>
              </a:buClr>
              <a:buSzPts val="1500"/>
            </a:pPr>
            <a:r>
              <a:rPr lang="ja-JP" altLang="en-US" sz="1400" b="1" dirty="0">
                <a:solidFill>
                  <a:srgbClr val="0070C0"/>
                </a:solidFill>
                <a:latin typeface="+mj-ea"/>
                <a:ea typeface="+mj-ea"/>
                <a:cs typeface="Book Antiqua"/>
                <a:sym typeface="Book Antiqua"/>
              </a:rPr>
              <a:t>登録された歴史都市</a:t>
            </a:r>
            <a:endParaRPr lang="en-US" sz="1400" b="1" dirty="0">
              <a:solidFill>
                <a:srgbClr val="0070C0"/>
              </a:solidFill>
              <a:latin typeface="+mj-ea"/>
              <a:ea typeface="+mj-ea"/>
              <a:cs typeface="Book Antiqua"/>
              <a:sym typeface="Book Antiqua"/>
            </a:endParaRPr>
          </a:p>
          <a:p>
            <a:pPr lvl="0" algn="just">
              <a:lnSpc>
                <a:spcPct val="120000"/>
              </a:lnSpc>
              <a:buClr>
                <a:srgbClr val="0070C0"/>
              </a:buClr>
              <a:buSzPts val="1500"/>
            </a:pPr>
            <a:endParaRPr lang="en-US" sz="1400" b="1" dirty="0">
              <a:solidFill>
                <a:srgbClr val="0070C0"/>
              </a:solidFill>
              <a:latin typeface="+mj-ea"/>
              <a:ea typeface="+mj-ea"/>
              <a:cs typeface="Book Antiqua"/>
              <a:sym typeface="Book Antiqua"/>
            </a:endParaRPr>
          </a:p>
          <a:p>
            <a:pPr marL="285750" lvl="0" indent="-285750" algn="just">
              <a:lnSpc>
                <a:spcPct val="120000"/>
              </a:lnSpc>
              <a:buClr>
                <a:srgbClr val="0070C0"/>
              </a:buClr>
              <a:buSzPts val="1500"/>
              <a:buFont typeface="Wingdings" panose="05000000000000000000" pitchFamily="2" charset="2"/>
              <a:buChar char="Ø"/>
            </a:pPr>
            <a:r>
              <a:rPr lang="ja-JP" altLang="en-US" sz="1400" b="1" dirty="0">
                <a:latin typeface="+mj-ea"/>
                <a:ea typeface="+mj-ea"/>
                <a:cs typeface="Book Antiqua"/>
                <a:sym typeface="Book Antiqua"/>
              </a:rPr>
              <a:t>史実性の豊かな象徴的文化遺産</a:t>
            </a:r>
            <a:r>
              <a:rPr lang="en-US" altLang="ja-JP" sz="1400" b="1" dirty="0">
                <a:latin typeface="+mj-ea"/>
                <a:ea typeface="+mj-ea"/>
                <a:cs typeface="Book Antiqua"/>
                <a:sym typeface="Book Antiqua"/>
              </a:rPr>
              <a:t>:</a:t>
            </a:r>
            <a:endParaRPr lang="en-US" sz="1400" b="1" dirty="0">
              <a:latin typeface="+mj-ea"/>
              <a:ea typeface="+mj-ea"/>
              <a:cs typeface="Book Antiqua"/>
              <a:sym typeface="Book Antiqua"/>
            </a:endParaRPr>
          </a:p>
          <a:p>
            <a:pPr marL="285750" lvl="0" indent="-285750" algn="just">
              <a:lnSpc>
                <a:spcPct val="120000"/>
              </a:lnSpc>
              <a:buClr>
                <a:srgbClr val="0070C0"/>
              </a:buClr>
              <a:buSzPts val="1500"/>
              <a:buFont typeface="Wingdings" panose="05000000000000000000" pitchFamily="2" charset="2"/>
              <a:buChar char="Ø"/>
            </a:pPr>
            <a:r>
              <a:rPr lang="ja-JP" altLang="en-US" sz="1400" b="1" dirty="0">
                <a:latin typeface="+mj-ea"/>
                <a:ea typeface="+mj-ea"/>
                <a:cs typeface="Book Antiqua"/>
                <a:sym typeface="Book Antiqua"/>
              </a:rPr>
              <a:t>象徴的な場所：シェラ、ウダイヤのカスバ、アンダルシアの城壁、ハッサンの塔、モハメッド</a:t>
            </a:r>
            <a:r>
              <a:rPr lang="en-US" altLang="ja-JP" sz="1400" b="1" dirty="0">
                <a:latin typeface="+mj-ea"/>
                <a:ea typeface="+mj-ea"/>
                <a:cs typeface="Book Antiqua"/>
                <a:sym typeface="Book Antiqua"/>
              </a:rPr>
              <a:t>5</a:t>
            </a:r>
            <a:r>
              <a:rPr lang="ja-JP" altLang="en-US" sz="1400" b="1" dirty="0">
                <a:latin typeface="+mj-ea"/>
                <a:ea typeface="+mj-ea"/>
                <a:cs typeface="Book Antiqua"/>
                <a:sym typeface="Book Antiqua"/>
              </a:rPr>
              <a:t>世の霊廟、アルモハドの城壁と門など</a:t>
            </a:r>
            <a:r>
              <a:rPr lang="en-US" sz="1400" b="1" dirty="0">
                <a:latin typeface="+mj-ea"/>
                <a:ea typeface="+mj-ea"/>
                <a:cs typeface="Book Antiqua"/>
                <a:sym typeface="Book Antiqua"/>
              </a:rPr>
              <a:t> </a:t>
            </a:r>
          </a:p>
          <a:p>
            <a:pPr lvl="0" algn="just">
              <a:lnSpc>
                <a:spcPct val="120000"/>
              </a:lnSpc>
              <a:buClr>
                <a:srgbClr val="0070C0"/>
              </a:buClr>
              <a:buSzPts val="1500"/>
            </a:pPr>
            <a:endParaRPr lang="en-US" sz="1400" b="1" dirty="0">
              <a:solidFill>
                <a:srgbClr val="0070C0"/>
              </a:solidFill>
              <a:latin typeface="+mj-ea"/>
              <a:ea typeface="+mj-ea"/>
              <a:cs typeface="Book Antiqua"/>
              <a:sym typeface="Book Antiqua"/>
            </a:endParaRPr>
          </a:p>
          <a:p>
            <a:pPr lvl="0" algn="just">
              <a:lnSpc>
                <a:spcPct val="120000"/>
              </a:lnSpc>
              <a:buClr>
                <a:srgbClr val="0070C0"/>
              </a:buClr>
              <a:buSzPts val="1500"/>
            </a:pPr>
            <a:r>
              <a:rPr lang="ja-JP" altLang="en-US" sz="1400" b="1" dirty="0">
                <a:solidFill>
                  <a:srgbClr val="0070C0"/>
                </a:solidFill>
                <a:latin typeface="+mj-ea"/>
                <a:ea typeface="+mj-ea"/>
                <a:cs typeface="Book Antiqua"/>
                <a:sym typeface="Book Antiqua"/>
              </a:rPr>
              <a:t>卓越した文化首都：有形・無形遺産</a:t>
            </a:r>
            <a:endParaRPr lang="en-US" sz="1400" b="1" dirty="0">
              <a:solidFill>
                <a:srgbClr val="0070C0"/>
              </a:solidFill>
              <a:latin typeface="+mj-ea"/>
              <a:ea typeface="+mj-ea"/>
              <a:cs typeface="Book Antiqua"/>
              <a:sym typeface="Book Antiqua"/>
            </a:endParaRPr>
          </a:p>
          <a:p>
            <a:pPr lvl="0" algn="just">
              <a:lnSpc>
                <a:spcPct val="120000"/>
              </a:lnSpc>
              <a:buClr>
                <a:srgbClr val="0070C0"/>
              </a:buClr>
              <a:buSzPts val="1500"/>
            </a:pPr>
            <a:endParaRPr lang="en-US" sz="1400" b="1" dirty="0">
              <a:solidFill>
                <a:srgbClr val="0070C0"/>
              </a:solidFill>
              <a:latin typeface="+mj-ea"/>
              <a:ea typeface="+mj-ea"/>
              <a:cs typeface="Book Antiqua"/>
              <a:sym typeface="Book Antiqua"/>
            </a:endParaRPr>
          </a:p>
          <a:p>
            <a:pPr marL="285750" lvl="0" indent="-285750" algn="just">
              <a:lnSpc>
                <a:spcPct val="120000"/>
              </a:lnSpc>
              <a:buClr>
                <a:srgbClr val="0070C0"/>
              </a:buClr>
              <a:buSzPts val="1500"/>
              <a:buFont typeface="Wingdings" panose="05000000000000000000" pitchFamily="2" charset="2"/>
              <a:buChar char="Ø"/>
            </a:pPr>
            <a:r>
              <a:rPr lang="ja-JP" altLang="en-US" sz="1400" b="1" dirty="0">
                <a:latin typeface="+mj-ea"/>
                <a:ea typeface="+mj-ea"/>
                <a:cs typeface="Book Antiqua"/>
                <a:sym typeface="Book Antiqua"/>
              </a:rPr>
              <a:t>数多くの</a:t>
            </a:r>
            <a:r>
              <a:rPr lang="ja-JP" altLang="en-US" sz="1400" b="1" dirty="0">
                <a:solidFill>
                  <a:srgbClr val="FF0000"/>
                </a:solidFill>
                <a:latin typeface="+mj-ea"/>
                <a:ea typeface="+mj-ea"/>
                <a:cs typeface="Book Antiqua"/>
                <a:sym typeface="Book Antiqua"/>
              </a:rPr>
              <a:t>文化的、歴史的名所</a:t>
            </a:r>
            <a:r>
              <a:rPr lang="ja-JP" altLang="en-US" sz="1400" b="1" dirty="0">
                <a:latin typeface="+mj-ea"/>
                <a:ea typeface="+mj-ea"/>
                <a:cs typeface="Book Antiqua"/>
                <a:sym typeface="Book Antiqua"/>
              </a:rPr>
              <a:t>：大劇場、モハメッド</a:t>
            </a:r>
            <a:r>
              <a:rPr lang="en-US" altLang="ja-JP" sz="1400" b="1" dirty="0">
                <a:latin typeface="+mj-ea"/>
                <a:ea typeface="+mj-ea"/>
                <a:cs typeface="Book Antiqua"/>
                <a:sym typeface="Book Antiqua"/>
              </a:rPr>
              <a:t>5</a:t>
            </a:r>
            <a:r>
              <a:rPr lang="ja-JP" altLang="en-US" sz="1400" b="1" dirty="0">
                <a:latin typeface="+mj-ea"/>
                <a:ea typeface="+mj-ea"/>
                <a:cs typeface="Book Antiqua"/>
                <a:sym typeface="Book Antiqua"/>
              </a:rPr>
              <a:t>世劇場、モハメッド</a:t>
            </a:r>
            <a:r>
              <a:rPr lang="en-US" altLang="ja-JP" sz="1400" b="1" dirty="0">
                <a:latin typeface="+mj-ea"/>
                <a:ea typeface="+mj-ea"/>
                <a:cs typeface="Book Antiqua"/>
                <a:sym typeface="Book Antiqua"/>
              </a:rPr>
              <a:t>6</a:t>
            </a:r>
            <a:r>
              <a:rPr lang="ja-JP" altLang="en-US" sz="1400" b="1" dirty="0">
                <a:latin typeface="+mj-ea"/>
                <a:ea typeface="+mj-ea"/>
                <a:cs typeface="Book Antiqua"/>
                <a:sym typeface="Book Antiqua"/>
              </a:rPr>
              <a:t>世</a:t>
            </a:r>
            <a:endParaRPr lang="en-US" altLang="ja-JP" sz="1400" b="1" dirty="0">
              <a:latin typeface="+mj-ea"/>
              <a:ea typeface="+mj-ea"/>
              <a:cs typeface="Book Antiqua"/>
              <a:sym typeface="Book Antiqua"/>
            </a:endParaRPr>
          </a:p>
          <a:p>
            <a:pPr lvl="0" algn="just">
              <a:lnSpc>
                <a:spcPct val="120000"/>
              </a:lnSpc>
              <a:buClr>
                <a:srgbClr val="0070C0"/>
              </a:buClr>
              <a:buSzPts val="1500"/>
            </a:pPr>
            <a:r>
              <a:rPr lang="en-US" altLang="ja-JP" sz="1400" b="1" dirty="0">
                <a:latin typeface="+mj-ea"/>
                <a:ea typeface="+mj-ea"/>
                <a:cs typeface="Book Antiqua"/>
                <a:sym typeface="Book Antiqua"/>
              </a:rPr>
              <a:t>     </a:t>
            </a:r>
            <a:r>
              <a:rPr lang="ja-JP" altLang="en-US" sz="1400" b="1" dirty="0">
                <a:latin typeface="+mj-ea"/>
                <a:ea typeface="+mj-ea"/>
                <a:cs typeface="Book Antiqua"/>
                <a:sym typeface="Book Antiqua"/>
              </a:rPr>
              <a:t>近現代美術館、装飾美術館、ヴィラ・デ・ザール、マグリブ銀行博物館、</a:t>
            </a:r>
            <a:endParaRPr lang="en-US" altLang="ja-JP" sz="1400" b="1" dirty="0">
              <a:latin typeface="+mj-ea"/>
              <a:ea typeface="+mj-ea"/>
              <a:cs typeface="Book Antiqua"/>
              <a:sym typeface="Book Antiqua"/>
            </a:endParaRPr>
          </a:p>
          <a:p>
            <a:pPr lvl="0" algn="just">
              <a:lnSpc>
                <a:spcPct val="120000"/>
              </a:lnSpc>
              <a:buClr>
                <a:srgbClr val="0070C0"/>
              </a:buClr>
              <a:buSzPts val="1500"/>
            </a:pPr>
            <a:r>
              <a:rPr lang="en-US" altLang="ja-JP" sz="1400" b="1" dirty="0">
                <a:latin typeface="+mj-ea"/>
                <a:ea typeface="+mj-ea"/>
                <a:cs typeface="Book Antiqua"/>
                <a:sym typeface="Book Antiqua"/>
              </a:rPr>
              <a:t>     </a:t>
            </a:r>
            <a:r>
              <a:rPr lang="ja-JP" altLang="en-US" sz="1400" b="1" dirty="0">
                <a:latin typeface="+mj-ea"/>
                <a:ea typeface="+mj-ea"/>
                <a:cs typeface="Book Antiqua"/>
                <a:sym typeface="Book Antiqua"/>
              </a:rPr>
              <a:t>国立博物館、国立写真美術館など</a:t>
            </a:r>
            <a:endParaRPr lang="en-US" sz="1400" b="1" dirty="0">
              <a:latin typeface="+mj-ea"/>
              <a:ea typeface="+mj-ea"/>
              <a:cs typeface="Book Antiqua"/>
              <a:sym typeface="Book Antiqua"/>
            </a:endParaRPr>
          </a:p>
          <a:p>
            <a:pPr lvl="0" algn="just">
              <a:lnSpc>
                <a:spcPct val="120000"/>
              </a:lnSpc>
              <a:buClr>
                <a:srgbClr val="0070C0"/>
              </a:buClr>
              <a:buSzPts val="1500"/>
            </a:pPr>
            <a:endParaRPr lang="en-US" sz="1400" b="1" dirty="0">
              <a:solidFill>
                <a:srgbClr val="0070C0"/>
              </a:solidFill>
              <a:latin typeface="+mj-ea"/>
              <a:ea typeface="+mj-ea"/>
              <a:cs typeface="Book Antiqua"/>
              <a:sym typeface="Book Antiqua"/>
            </a:endParaRPr>
          </a:p>
          <a:p>
            <a:pPr marL="285750" indent="-285750" algn="just">
              <a:lnSpc>
                <a:spcPct val="120000"/>
              </a:lnSpc>
              <a:buClr>
                <a:srgbClr val="0070C0"/>
              </a:buClr>
              <a:buSzPts val="1500"/>
              <a:buFont typeface="Wingdings" panose="05000000000000000000" pitchFamily="2" charset="2"/>
              <a:buChar char="Ø"/>
            </a:pPr>
            <a:r>
              <a:rPr lang="ja-JP" altLang="en-US" sz="1400" b="1" dirty="0">
                <a:solidFill>
                  <a:srgbClr val="FF0000"/>
                </a:solidFill>
                <a:latin typeface="+mj-ea"/>
                <a:ea typeface="+mj-ea"/>
                <a:cs typeface="Book Antiqua"/>
                <a:sym typeface="Book Antiqua"/>
              </a:rPr>
              <a:t>国際的な文化芸術会議や、世界的に認知されている展示会、フェスティバル</a:t>
            </a:r>
            <a:r>
              <a:rPr lang="ja-JP" altLang="en-US" sz="1400" b="1" dirty="0">
                <a:latin typeface="+mj-ea"/>
                <a:ea typeface="+mj-ea"/>
                <a:cs typeface="Book Antiqua"/>
                <a:sym typeface="Book Antiqua"/>
              </a:rPr>
              <a:t>が多数開催される：ブックフェスティバル、、マワジン国際フェスティバル、</a:t>
            </a:r>
            <a:endParaRPr lang="en-US" altLang="ja-JP" sz="1400" b="1" dirty="0">
              <a:latin typeface="+mj-ea"/>
              <a:ea typeface="+mj-ea"/>
              <a:cs typeface="Book Antiqua"/>
              <a:sym typeface="Book Antiqua"/>
            </a:endParaRPr>
          </a:p>
          <a:p>
            <a:pPr algn="just">
              <a:lnSpc>
                <a:spcPct val="120000"/>
              </a:lnSpc>
              <a:buClr>
                <a:srgbClr val="0070C0"/>
              </a:buClr>
              <a:buSzPts val="1500"/>
            </a:pPr>
            <a:r>
              <a:rPr lang="en-US" altLang="ja-JP" sz="1400" b="1" dirty="0">
                <a:latin typeface="+mj-ea"/>
                <a:ea typeface="+mj-ea"/>
                <a:cs typeface="Book Antiqua"/>
                <a:sym typeface="Book Antiqua"/>
              </a:rPr>
              <a:t>     </a:t>
            </a:r>
            <a:r>
              <a:rPr lang="ja-JP" altLang="en-US" sz="1400" b="1" dirty="0">
                <a:latin typeface="+mj-ea"/>
                <a:ea typeface="+mj-ea"/>
                <a:cs typeface="Book Antiqua"/>
                <a:sym typeface="Book Antiqua"/>
              </a:rPr>
              <a:t>シェラ・ジャズフェスティバル、著者国際映画祭、地中海女性作家フェスティバ </a:t>
            </a:r>
            <a:endParaRPr lang="en-US" altLang="ja-JP" sz="1400" b="1" dirty="0">
              <a:latin typeface="+mj-ea"/>
              <a:ea typeface="+mj-ea"/>
              <a:cs typeface="Book Antiqua"/>
              <a:sym typeface="Book Antiqua"/>
            </a:endParaRPr>
          </a:p>
          <a:p>
            <a:pPr algn="just">
              <a:lnSpc>
                <a:spcPct val="120000"/>
              </a:lnSpc>
              <a:buClr>
                <a:srgbClr val="0070C0"/>
              </a:buClr>
              <a:buSzPts val="1500"/>
            </a:pPr>
            <a:r>
              <a:rPr lang="en-US" altLang="ja-JP" sz="1400" b="1" dirty="0">
                <a:latin typeface="+mj-ea"/>
                <a:ea typeface="+mj-ea"/>
                <a:cs typeface="Book Antiqua"/>
                <a:sym typeface="Book Antiqua"/>
              </a:rPr>
              <a:t>     </a:t>
            </a:r>
            <a:r>
              <a:rPr lang="ja-JP" altLang="en-US" sz="1400" b="1" dirty="0">
                <a:latin typeface="+mj-ea"/>
                <a:ea typeface="+mj-ea"/>
                <a:cs typeface="Book Antiqua"/>
                <a:sym typeface="Book Antiqua"/>
              </a:rPr>
              <a:t>ル、ウォータースポーツフェスティバル、アル・マディフフェスティバル、遊牧民</a:t>
            </a:r>
            <a:endParaRPr lang="en-US" altLang="ja-JP" sz="1400" b="1" dirty="0">
              <a:latin typeface="+mj-ea"/>
              <a:ea typeface="+mj-ea"/>
              <a:cs typeface="Book Antiqua"/>
              <a:sym typeface="Book Antiqua"/>
            </a:endParaRPr>
          </a:p>
          <a:p>
            <a:pPr algn="just">
              <a:lnSpc>
                <a:spcPct val="120000"/>
              </a:lnSpc>
              <a:buClr>
                <a:srgbClr val="0070C0"/>
              </a:buClr>
              <a:buSzPts val="1500"/>
            </a:pPr>
            <a:r>
              <a:rPr lang="en-US" altLang="ja-JP" sz="1400" b="1" dirty="0">
                <a:latin typeface="+mj-ea"/>
                <a:ea typeface="+mj-ea"/>
                <a:cs typeface="Book Antiqua"/>
                <a:sym typeface="Book Antiqua"/>
              </a:rPr>
              <a:t>     </a:t>
            </a:r>
            <a:r>
              <a:rPr lang="ja-JP" altLang="en-US" sz="1400" b="1" dirty="0">
                <a:latin typeface="+mj-ea"/>
                <a:ea typeface="+mj-ea"/>
                <a:cs typeface="Book Antiqua"/>
                <a:sym typeface="Book Antiqua"/>
              </a:rPr>
              <a:t>スポーツフェスティバル（トブリダ：馬術）など</a:t>
            </a:r>
            <a:endParaRPr sz="1400" b="1" dirty="0">
              <a:latin typeface="+mj-ea"/>
              <a:ea typeface="+mj-ea"/>
              <a:cs typeface="Book Antiqua"/>
            </a:endParaRPr>
          </a:p>
        </p:txBody>
      </p:sp>
      <p:sp>
        <p:nvSpPr>
          <p:cNvPr id="281" name="Google Shape;281;p8"/>
          <p:cNvSpPr txBox="1"/>
          <p:nvPr/>
        </p:nvSpPr>
        <p:spPr>
          <a:xfrm>
            <a:off x="0" y="0"/>
            <a:ext cx="6553200" cy="400050"/>
          </a:xfrm>
          <a:prstGeom prst="rect">
            <a:avLst/>
          </a:prstGeom>
          <a:solidFill>
            <a:srgbClr val="E46C0A"/>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Comic Sans MS"/>
              <a:buNone/>
            </a:pPr>
            <a:r>
              <a:rPr lang="ja-JP" altLang="en-US" sz="2000" b="1" i="0" u="none">
                <a:solidFill>
                  <a:srgbClr val="FFFFFF"/>
                </a:solidFill>
                <a:latin typeface="Comic Sans MS"/>
                <a:ea typeface="Comic Sans MS"/>
                <a:cs typeface="Comic Sans MS"/>
                <a:sym typeface="Comic Sans MS"/>
              </a:rPr>
              <a:t>ラバトの資産</a:t>
            </a:r>
            <a:endParaRPr dirty="0"/>
          </a:p>
        </p:txBody>
      </p:sp>
    </p:spTree>
    <p:extLst>
      <p:ext uri="{BB962C8B-B14F-4D97-AF65-F5344CB8AC3E}">
        <p14:creationId xmlns:p14="http://schemas.microsoft.com/office/powerpoint/2010/main" val="4234898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9"/>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11</a:t>
            </a:fld>
            <a:endParaRPr/>
          </a:p>
        </p:txBody>
      </p:sp>
      <p:sp>
        <p:nvSpPr>
          <p:cNvPr id="287" name="Google Shape;287;p9"/>
          <p:cNvSpPr txBox="1"/>
          <p:nvPr/>
        </p:nvSpPr>
        <p:spPr>
          <a:xfrm>
            <a:off x="254842" y="608206"/>
            <a:ext cx="6084887" cy="4314987"/>
          </a:xfrm>
          <a:prstGeom prst="rect">
            <a:avLst/>
          </a:prstGeom>
          <a:noFill/>
          <a:ln>
            <a:noFill/>
          </a:ln>
        </p:spPr>
        <p:txBody>
          <a:bodyPr spcFirstLastPara="1" wrap="square" lIns="91425" tIns="45700" rIns="91425" bIns="45700" anchor="t" anchorCtr="0">
            <a:spAutoFit/>
          </a:bodyPr>
          <a:lstStyle/>
          <a:p>
            <a:pPr lvl="0" algn="just">
              <a:lnSpc>
                <a:spcPct val="140000"/>
              </a:lnSpc>
              <a:buClr>
                <a:srgbClr val="0070C0"/>
              </a:buClr>
              <a:buSzPts val="1500"/>
            </a:pPr>
            <a:r>
              <a:rPr lang="ja-JP" altLang="en-US" sz="1400" b="1">
                <a:solidFill>
                  <a:srgbClr val="0070C0"/>
                </a:solidFill>
                <a:latin typeface="+mj-ea"/>
                <a:ea typeface="+mj-ea"/>
                <a:cs typeface="Book Antiqua"/>
                <a:sym typeface="Book Antiqua"/>
              </a:rPr>
              <a:t>包摂性と持続可能性を備えた安全な都市</a:t>
            </a:r>
            <a:endParaRPr lang="en-US" sz="1400" b="1" dirty="0">
              <a:solidFill>
                <a:srgbClr val="0070C0"/>
              </a:solidFill>
              <a:latin typeface="+mj-ea"/>
              <a:ea typeface="+mj-ea"/>
              <a:cs typeface="Book Antiqua"/>
              <a:sym typeface="Book Antiqua"/>
            </a:endParaRPr>
          </a:p>
          <a:p>
            <a:pPr lvl="0" algn="just">
              <a:lnSpc>
                <a:spcPct val="140000"/>
              </a:lnSpc>
              <a:buClr>
                <a:srgbClr val="0070C0"/>
              </a:buClr>
              <a:buSzPts val="1500"/>
            </a:pPr>
            <a:r>
              <a:rPr lang="ja-JP" altLang="en-US" sz="1400" b="1">
                <a:solidFill>
                  <a:srgbClr val="FF0000"/>
                </a:solidFill>
                <a:latin typeface="+mj-ea"/>
                <a:ea typeface="+mj-ea"/>
                <a:cs typeface="Book Antiqua"/>
                <a:sym typeface="Book Antiqua"/>
              </a:rPr>
              <a:t>持続可能なプロジェクト</a:t>
            </a:r>
            <a:r>
              <a:rPr lang="ja-JP" altLang="en-US" sz="1400" b="1">
                <a:latin typeface="+mj-ea"/>
                <a:ea typeface="+mj-ea"/>
                <a:cs typeface="Book Antiqua"/>
                <a:sym typeface="Book Antiqua"/>
              </a:rPr>
              <a:t>：</a:t>
            </a:r>
            <a:r>
              <a:rPr lang="en-US" altLang="ja-JP" sz="1400" b="1">
                <a:latin typeface="+mj-ea"/>
                <a:ea typeface="+mj-ea"/>
                <a:cs typeface="Book Antiqua"/>
                <a:sym typeface="Book Antiqua"/>
              </a:rPr>
              <a:t>REUZE</a:t>
            </a:r>
            <a:r>
              <a:rPr lang="ja-JP" altLang="en-US" sz="1400" b="1">
                <a:latin typeface="+mj-ea"/>
                <a:ea typeface="+mj-ea"/>
                <a:cs typeface="Book Antiqua"/>
                <a:sym typeface="Book Antiqua"/>
              </a:rPr>
              <a:t>、海水淡水化、エネルギー効率、持続</a:t>
            </a:r>
            <a:endParaRPr lang="en-US" altLang="ja-JP" sz="1400" b="1">
              <a:latin typeface="+mj-ea"/>
              <a:ea typeface="+mj-ea"/>
              <a:cs typeface="Book Antiqua"/>
              <a:sym typeface="Book Antiqua"/>
            </a:endParaRPr>
          </a:p>
          <a:p>
            <a:pPr lvl="0" algn="just">
              <a:lnSpc>
                <a:spcPct val="140000"/>
              </a:lnSpc>
              <a:buClr>
                <a:srgbClr val="0070C0"/>
              </a:buClr>
              <a:buSzPts val="1500"/>
            </a:pPr>
            <a:r>
              <a:rPr lang="ja-JP" altLang="en-US" sz="1400" b="1">
                <a:latin typeface="+mj-ea"/>
                <a:ea typeface="+mj-ea"/>
                <a:cs typeface="Book Antiqua"/>
                <a:sym typeface="Book Antiqua"/>
              </a:rPr>
              <a:t>可能な交通など）</a:t>
            </a:r>
            <a:r>
              <a:rPr lang="en-US" sz="1400" b="1">
                <a:latin typeface="+mj-ea"/>
                <a:ea typeface="+mj-ea"/>
                <a:cs typeface="Book Antiqua"/>
                <a:sym typeface="Book Antiqua"/>
              </a:rPr>
              <a:t> </a:t>
            </a:r>
            <a:endParaRPr lang="en-US" sz="1400" b="1" dirty="0">
              <a:latin typeface="+mj-ea"/>
              <a:ea typeface="+mj-ea"/>
              <a:cs typeface="Book Antiqua"/>
              <a:sym typeface="Book Antiqua"/>
            </a:endParaRPr>
          </a:p>
          <a:p>
            <a:pPr lvl="0" algn="just">
              <a:lnSpc>
                <a:spcPct val="140000"/>
              </a:lnSpc>
              <a:buClr>
                <a:srgbClr val="0070C0"/>
              </a:buClr>
              <a:buSzPts val="1500"/>
            </a:pPr>
            <a:r>
              <a:rPr lang="ja-JP" altLang="en-US" sz="1400" b="1">
                <a:solidFill>
                  <a:srgbClr val="FF0000"/>
                </a:solidFill>
                <a:latin typeface="+mj-ea"/>
                <a:ea typeface="+mj-ea"/>
                <a:cs typeface="Book Antiqua"/>
                <a:sym typeface="Book Antiqua"/>
              </a:rPr>
              <a:t>ジェンダー・イニシアチブ</a:t>
            </a:r>
            <a:r>
              <a:rPr lang="ja-JP" altLang="en-US" sz="1400" b="1">
                <a:latin typeface="+mj-ea"/>
                <a:ea typeface="+mj-ea"/>
                <a:cs typeface="Book Antiqua"/>
                <a:sym typeface="Book Antiqua"/>
              </a:rPr>
              <a:t>：公共の場での女性、女児、子供の問題に対する取組。ラバト市子供保護プロジェクト、ラバト市女性と女児に対する安全と暴力撲滅</a:t>
            </a:r>
            <a:endParaRPr lang="en-US" altLang="ja-JP" sz="1400" b="1">
              <a:latin typeface="+mj-ea"/>
              <a:ea typeface="+mj-ea"/>
              <a:cs typeface="Book Antiqua"/>
              <a:sym typeface="Book Antiqua"/>
            </a:endParaRPr>
          </a:p>
          <a:p>
            <a:pPr lvl="0" algn="just">
              <a:lnSpc>
                <a:spcPct val="140000"/>
              </a:lnSpc>
              <a:buClr>
                <a:srgbClr val="0070C0"/>
              </a:buClr>
              <a:buSzPts val="1500"/>
            </a:pPr>
            <a:r>
              <a:rPr lang="ja-JP" altLang="en-US" sz="1400" b="1">
                <a:latin typeface="+mj-ea"/>
                <a:ea typeface="+mj-ea"/>
                <a:cs typeface="Book Antiqua"/>
                <a:sym typeface="Book Antiqua"/>
              </a:rPr>
              <a:t>プロジェクト</a:t>
            </a:r>
            <a:endParaRPr lang="en-US" sz="1400" b="1" dirty="0">
              <a:latin typeface="+mj-ea"/>
              <a:ea typeface="+mj-ea"/>
              <a:cs typeface="Book Antiqua"/>
              <a:sym typeface="Book Antiqua"/>
            </a:endParaRPr>
          </a:p>
          <a:p>
            <a:pPr lvl="0" algn="just">
              <a:lnSpc>
                <a:spcPct val="140000"/>
              </a:lnSpc>
              <a:buClr>
                <a:srgbClr val="0070C0"/>
              </a:buClr>
              <a:buSzPts val="1500"/>
            </a:pPr>
            <a:r>
              <a:rPr lang="ja-JP" altLang="en-US" sz="1400" b="1">
                <a:solidFill>
                  <a:srgbClr val="0070C0"/>
                </a:solidFill>
                <a:latin typeface="+mj-ea"/>
                <a:ea typeface="+mj-ea"/>
                <a:cs typeface="Book Antiqua"/>
                <a:sym typeface="Book Antiqua"/>
              </a:rPr>
              <a:t>共生、統合、市民権の地域</a:t>
            </a:r>
            <a:endParaRPr lang="en-US" sz="1400" b="1" dirty="0">
              <a:solidFill>
                <a:srgbClr val="0070C0"/>
              </a:solidFill>
              <a:latin typeface="+mj-ea"/>
              <a:ea typeface="+mj-ea"/>
              <a:cs typeface="Book Antiqua"/>
              <a:sym typeface="Book Antiqua"/>
            </a:endParaRPr>
          </a:p>
          <a:p>
            <a:pPr lvl="0" algn="just">
              <a:lnSpc>
                <a:spcPct val="140000"/>
              </a:lnSpc>
              <a:buClr>
                <a:srgbClr val="0070C0"/>
              </a:buClr>
              <a:buSzPts val="1500"/>
            </a:pPr>
            <a:r>
              <a:rPr lang="ja-JP" altLang="en-US" sz="1400" b="1">
                <a:solidFill>
                  <a:srgbClr val="FF0000"/>
                </a:solidFill>
                <a:latin typeface="+mj-ea"/>
                <a:ea typeface="+mj-ea"/>
                <a:cs typeface="Book Antiqua"/>
                <a:sym typeface="Book Antiqua"/>
              </a:rPr>
              <a:t>包摂性のあるインフラ</a:t>
            </a:r>
            <a:r>
              <a:rPr lang="ja-JP" altLang="en-US" sz="1400" b="1">
                <a:latin typeface="+mj-ea"/>
                <a:ea typeface="+mj-ea"/>
                <a:cs typeface="Book Antiqua"/>
                <a:sym typeface="Book Antiqua"/>
              </a:rPr>
              <a:t>：市営プール、地方裁判所、地域の劇場、青少年</a:t>
            </a:r>
            <a:endParaRPr lang="en-US" altLang="ja-JP" sz="1400" b="1">
              <a:latin typeface="+mj-ea"/>
              <a:ea typeface="+mj-ea"/>
              <a:cs typeface="Book Antiqua"/>
              <a:sym typeface="Book Antiqua"/>
            </a:endParaRPr>
          </a:p>
          <a:p>
            <a:pPr lvl="0" algn="just">
              <a:lnSpc>
                <a:spcPct val="140000"/>
              </a:lnSpc>
              <a:buClr>
                <a:srgbClr val="0070C0"/>
              </a:buClr>
              <a:buSzPts val="1500"/>
            </a:pPr>
            <a:r>
              <a:rPr lang="ja-JP" altLang="en-US" sz="1400" b="1">
                <a:latin typeface="+mj-ea"/>
                <a:ea typeface="+mj-ea"/>
                <a:cs typeface="Book Antiqua"/>
                <a:sym typeface="Book Antiqua"/>
              </a:rPr>
              <a:t>センター、ゲストハウス、スポーツ施設併設の遊園地（スケートボード、</a:t>
            </a:r>
            <a:endParaRPr lang="en-US" altLang="ja-JP" sz="1400" b="1">
              <a:latin typeface="+mj-ea"/>
              <a:ea typeface="+mj-ea"/>
              <a:cs typeface="Book Antiqua"/>
              <a:sym typeface="Book Antiqua"/>
            </a:endParaRPr>
          </a:p>
          <a:p>
            <a:pPr lvl="0" algn="just">
              <a:lnSpc>
                <a:spcPct val="140000"/>
              </a:lnSpc>
              <a:buClr>
                <a:srgbClr val="0070C0"/>
              </a:buClr>
              <a:buSzPts val="1500"/>
            </a:pPr>
            <a:r>
              <a:rPr lang="ja-JP" altLang="en-US" sz="1400" b="1">
                <a:latin typeface="+mj-ea"/>
                <a:ea typeface="+mj-ea"/>
                <a:cs typeface="Book Antiqua"/>
                <a:sym typeface="Book Antiqua"/>
              </a:rPr>
              <a:t>バスケットボール、球技、ボウリング、ジョギング、ハイキングなど）</a:t>
            </a:r>
            <a:r>
              <a:rPr lang="en-US" sz="1400" b="1">
                <a:solidFill>
                  <a:srgbClr val="FF0000"/>
                </a:solidFill>
                <a:latin typeface="+mj-ea"/>
                <a:ea typeface="+mj-ea"/>
                <a:cs typeface="Book Antiqua"/>
                <a:sym typeface="Book Antiqua"/>
              </a:rPr>
              <a:t> </a:t>
            </a:r>
            <a:endParaRPr lang="en-US" sz="1400" b="1" dirty="0">
              <a:latin typeface="+mj-ea"/>
              <a:ea typeface="+mj-ea"/>
              <a:cs typeface="Book Antiqua"/>
              <a:sym typeface="Book Antiqua"/>
            </a:endParaRPr>
          </a:p>
          <a:p>
            <a:pPr lvl="0" algn="just">
              <a:lnSpc>
                <a:spcPct val="140000"/>
              </a:lnSpc>
              <a:buClr>
                <a:srgbClr val="0070C0"/>
              </a:buClr>
              <a:buSzPts val="1500"/>
            </a:pPr>
            <a:r>
              <a:rPr lang="ja-JP" altLang="en-US" sz="1400" b="1">
                <a:solidFill>
                  <a:srgbClr val="FF0000"/>
                </a:solidFill>
                <a:latin typeface="+mj-ea"/>
                <a:ea typeface="+mj-ea"/>
                <a:cs typeface="Book Antiqua"/>
                <a:sym typeface="Book Antiqua"/>
              </a:rPr>
              <a:t>イベント</a:t>
            </a:r>
            <a:r>
              <a:rPr lang="en-US" sz="1400" b="1">
                <a:latin typeface="+mj-ea"/>
                <a:ea typeface="+mj-ea"/>
                <a:cs typeface="Book Antiqua"/>
                <a:sym typeface="Book Antiqua"/>
              </a:rPr>
              <a:t>:</a:t>
            </a:r>
            <a:r>
              <a:rPr lang="ja-JP" altLang="en-US" sz="1400" b="1">
                <a:latin typeface="+mj-ea"/>
                <a:ea typeface="+mj-ea"/>
                <a:cs typeface="Book Antiqua"/>
                <a:sym typeface="Book Antiqua"/>
              </a:rPr>
              <a:t>スポーツ大会（ジェットスカイ・ウォータースポーツ、ゴルフなど）、</a:t>
            </a:r>
            <a:endParaRPr lang="en-US" altLang="ja-JP" sz="1400" b="1">
              <a:latin typeface="+mj-ea"/>
              <a:ea typeface="+mj-ea"/>
              <a:cs typeface="Book Antiqua"/>
              <a:sym typeface="Book Antiqua"/>
            </a:endParaRPr>
          </a:p>
          <a:p>
            <a:pPr lvl="0" algn="just">
              <a:lnSpc>
                <a:spcPct val="140000"/>
              </a:lnSpc>
              <a:buClr>
                <a:srgbClr val="0070C0"/>
              </a:buClr>
              <a:buSzPts val="1500"/>
            </a:pPr>
            <a:r>
              <a:rPr lang="ja-JP" altLang="en-US" sz="1400" b="1">
                <a:latin typeface="+mj-ea"/>
                <a:ea typeface="+mj-ea"/>
                <a:cs typeface="Book Antiqua"/>
                <a:sym typeface="Book Antiqua"/>
              </a:rPr>
              <a:t>世界フォーラム、国際会議の主催。</a:t>
            </a:r>
            <a:endParaRPr lang="en-US" sz="1400" b="1" dirty="0">
              <a:latin typeface="+mj-ea"/>
              <a:ea typeface="+mj-ea"/>
              <a:cs typeface="Book Antiqua"/>
              <a:sym typeface="Book Antiqua"/>
            </a:endParaRPr>
          </a:p>
          <a:p>
            <a:pPr lvl="0" algn="just">
              <a:lnSpc>
                <a:spcPct val="140000"/>
              </a:lnSpc>
              <a:buClr>
                <a:srgbClr val="0070C0"/>
              </a:buClr>
              <a:buSzPts val="1500"/>
            </a:pPr>
            <a:r>
              <a:rPr lang="ja-JP" altLang="en-US" sz="1400" b="1">
                <a:latin typeface="+mj-ea"/>
                <a:ea typeface="+mj-ea"/>
                <a:cs typeface="Book Antiqua"/>
                <a:sym typeface="Book Antiqua"/>
              </a:rPr>
              <a:t>富の創造と共同開発の基盤としての価値を高める必要性を認識しながら、</a:t>
            </a:r>
            <a:endParaRPr lang="en-US" altLang="ja-JP" sz="1400" b="1">
              <a:latin typeface="+mj-ea"/>
              <a:ea typeface="+mj-ea"/>
              <a:cs typeface="Book Antiqua"/>
              <a:sym typeface="Book Antiqua"/>
            </a:endParaRPr>
          </a:p>
          <a:p>
            <a:pPr lvl="0" algn="just">
              <a:lnSpc>
                <a:spcPct val="140000"/>
              </a:lnSpc>
              <a:buClr>
                <a:srgbClr val="0070C0"/>
              </a:buClr>
              <a:buSzPts val="1500"/>
            </a:pPr>
            <a:r>
              <a:rPr lang="ja-JP" altLang="en-US" sz="1400" b="1">
                <a:latin typeface="+mj-ea"/>
                <a:ea typeface="+mj-ea"/>
                <a:cs typeface="Book Antiqua"/>
                <a:sym typeface="Book Antiqua"/>
              </a:rPr>
              <a:t>アフリカ大陸やその他の国から学生を多数受け入れている。</a:t>
            </a:r>
            <a:endParaRPr sz="1400" b="1" dirty="0">
              <a:latin typeface="+mj-ea"/>
              <a:ea typeface="+mj-ea"/>
            </a:endParaRPr>
          </a:p>
        </p:txBody>
      </p:sp>
      <p:pic>
        <p:nvPicPr>
          <p:cNvPr id="288" name="Google Shape;288;p9" descr="C:\Users\Fatiha\Desktop\HASSILA\PHOTOS\IMG-20210722-WA0625.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43662" y="0"/>
            <a:ext cx="2700337" cy="2619375"/>
          </a:xfrm>
          <a:prstGeom prst="rect">
            <a:avLst/>
          </a:prstGeom>
          <a:noFill/>
          <a:ln>
            <a:noFill/>
          </a:ln>
        </p:spPr>
      </p:pic>
      <p:pic>
        <p:nvPicPr>
          <p:cNvPr id="289" name="Google Shape;289;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443662" y="2492375"/>
            <a:ext cx="2700337" cy="2493962"/>
          </a:xfrm>
          <a:prstGeom prst="rect">
            <a:avLst/>
          </a:prstGeom>
          <a:noFill/>
          <a:ln>
            <a:noFill/>
          </a:ln>
        </p:spPr>
      </p:pic>
      <p:pic>
        <p:nvPicPr>
          <p:cNvPr id="290" name="Google Shape;290;p9" descr="G:\PHOTOS RABAT\PHOTOS\GARRE ROUTIERE\ROUTE GARRE.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4986337"/>
            <a:ext cx="9144000" cy="2124075"/>
          </a:xfrm>
          <a:prstGeom prst="rect">
            <a:avLst/>
          </a:prstGeom>
          <a:noFill/>
          <a:ln>
            <a:noFill/>
          </a:ln>
        </p:spPr>
      </p:pic>
    </p:spTree>
    <p:extLst>
      <p:ext uri="{BB962C8B-B14F-4D97-AF65-F5344CB8AC3E}">
        <p14:creationId xmlns:p14="http://schemas.microsoft.com/office/powerpoint/2010/main" val="57944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0" descr="8.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875" y="0"/>
            <a:ext cx="9332912" cy="6858000"/>
          </a:xfrm>
          <a:prstGeom prst="rect">
            <a:avLst/>
          </a:prstGeom>
          <a:noFill/>
          <a:ln>
            <a:noFill/>
          </a:ln>
        </p:spPr>
      </p:pic>
      <p:sp>
        <p:nvSpPr>
          <p:cNvPr id="296" name="Google Shape;296;p10"/>
          <p:cNvSpPr txBox="1"/>
          <p:nvPr/>
        </p:nvSpPr>
        <p:spPr>
          <a:xfrm>
            <a:off x="2786062" y="158750"/>
            <a:ext cx="6324600" cy="400050"/>
          </a:xfrm>
          <a:prstGeom prst="rect">
            <a:avLst/>
          </a:prstGeom>
          <a:solidFill>
            <a:srgbClr val="E46C0A"/>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Comic Sans MS"/>
              <a:buNone/>
            </a:pPr>
            <a:r>
              <a:rPr lang="ja-JP" altLang="en-US" sz="2000" b="1" i="0" u="none">
                <a:solidFill>
                  <a:srgbClr val="FFFFFF"/>
                </a:solidFill>
                <a:latin typeface="Comic Sans MS"/>
                <a:ea typeface="Comic Sans MS"/>
                <a:cs typeface="Comic Sans MS"/>
                <a:sym typeface="Comic Sans MS"/>
              </a:rPr>
              <a:t>ラバトの資産</a:t>
            </a:r>
            <a:endParaRPr dirty="0"/>
          </a:p>
        </p:txBody>
      </p:sp>
      <p:sp>
        <p:nvSpPr>
          <p:cNvPr id="297" name="Google Shape;297;p10"/>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12</a:t>
            </a:fld>
            <a:endParaRPr dirty="0"/>
          </a:p>
        </p:txBody>
      </p:sp>
      <p:sp>
        <p:nvSpPr>
          <p:cNvPr id="298" name="Google Shape;298;p10"/>
          <p:cNvSpPr txBox="1"/>
          <p:nvPr/>
        </p:nvSpPr>
        <p:spPr>
          <a:xfrm>
            <a:off x="3017598" y="528683"/>
            <a:ext cx="5775326" cy="6232435"/>
          </a:xfrm>
          <a:prstGeom prst="rect">
            <a:avLst/>
          </a:prstGeom>
          <a:noFill/>
          <a:ln>
            <a:noFill/>
          </a:ln>
        </p:spPr>
        <p:txBody>
          <a:bodyPr spcFirstLastPara="1" wrap="square" lIns="91425" tIns="45700" rIns="91425" bIns="45700" anchor="ctr" anchorCtr="0">
            <a:spAutoFit/>
          </a:bodyPr>
          <a:lstStyle/>
          <a:p>
            <a:pPr lvl="0" algn="just">
              <a:lnSpc>
                <a:spcPct val="150000"/>
              </a:lnSpc>
              <a:buClr>
                <a:srgbClr val="0070C0"/>
              </a:buClr>
              <a:buSzPts val="1500"/>
            </a:pPr>
            <a:r>
              <a:rPr lang="ja-JP" altLang="en-US" sz="1400" b="1" dirty="0">
                <a:solidFill>
                  <a:srgbClr val="0070C0"/>
                </a:solidFill>
                <a:latin typeface="+mj-ea"/>
                <a:ea typeface="+mj-ea"/>
                <a:cs typeface="Book Antiqua"/>
                <a:sym typeface="Book Antiqua"/>
              </a:rPr>
              <a:t>開かれた国際都市</a:t>
            </a:r>
            <a:endParaRPr lang="en-US" altLang="ja-JP" sz="1400" b="1" dirty="0">
              <a:solidFill>
                <a:srgbClr val="0070C0"/>
              </a:solidFill>
              <a:latin typeface="+mj-ea"/>
              <a:ea typeface="+mj-ea"/>
              <a:cs typeface="Book Antiqua"/>
              <a:sym typeface="Book Antiqua"/>
            </a:endParaRPr>
          </a:p>
          <a:p>
            <a:pPr lvl="0" algn="just">
              <a:lnSpc>
                <a:spcPct val="150000"/>
              </a:lnSpc>
              <a:buClr>
                <a:srgbClr val="0070C0"/>
              </a:buClr>
              <a:buSzPts val="1500"/>
            </a:pPr>
            <a:endParaRPr lang="en-US" sz="1400" b="1" dirty="0">
              <a:solidFill>
                <a:srgbClr val="0070C0"/>
              </a:solidFill>
              <a:latin typeface="+mj-ea"/>
              <a:ea typeface="+mj-ea"/>
              <a:cs typeface="Book Antiqua"/>
              <a:sym typeface="Book Antiqua"/>
            </a:endParaRPr>
          </a:p>
          <a:p>
            <a:pPr lvl="0" algn="just">
              <a:lnSpc>
                <a:spcPct val="150000"/>
              </a:lnSpc>
              <a:buClr>
                <a:srgbClr val="0070C0"/>
              </a:buClr>
              <a:buSzPts val="1500"/>
            </a:pPr>
            <a:r>
              <a:rPr lang="ja-JP" altLang="en-US" sz="1400" b="1" dirty="0">
                <a:latin typeface="+mj-ea"/>
                <a:ea typeface="+mj-ea"/>
                <a:cs typeface="Book Antiqua"/>
                <a:sym typeface="Book Antiqua"/>
              </a:rPr>
              <a:t>地域間の友情と友愛の絆を強化（世界中の</a:t>
            </a:r>
            <a:r>
              <a:rPr lang="en-US" altLang="ja-JP" sz="1400" b="1" dirty="0">
                <a:latin typeface="+mj-ea"/>
                <a:ea typeface="+mj-ea"/>
                <a:cs typeface="Book Antiqua"/>
                <a:sym typeface="Book Antiqua"/>
              </a:rPr>
              <a:t>25</a:t>
            </a:r>
            <a:r>
              <a:rPr lang="ja-JP" altLang="en-US" sz="1400" b="1" dirty="0">
                <a:latin typeface="+mj-ea"/>
                <a:ea typeface="+mj-ea"/>
                <a:cs typeface="Book Antiqua"/>
                <a:sym typeface="Book Antiqua"/>
              </a:rPr>
              <a:t>以上の都市と姉妹都市の関係を結び、</a:t>
            </a:r>
            <a:r>
              <a:rPr lang="en-US" altLang="ja-JP" sz="1400" b="1" dirty="0">
                <a:latin typeface="+mj-ea"/>
                <a:ea typeface="+mj-ea"/>
                <a:cs typeface="Book Antiqua"/>
                <a:sym typeface="Book Antiqua"/>
              </a:rPr>
              <a:t>5</a:t>
            </a:r>
            <a:r>
              <a:rPr lang="ja-JP" altLang="en-US" sz="1400" b="1" dirty="0">
                <a:latin typeface="+mj-ea"/>
                <a:ea typeface="+mj-ea"/>
                <a:cs typeface="Book Antiqua"/>
                <a:sym typeface="Book Antiqua"/>
              </a:rPr>
              <a:t>大陸のいくつかの都市や首都と提携している）。</a:t>
            </a:r>
            <a:endParaRPr lang="en-US" sz="1400" b="1" dirty="0">
              <a:latin typeface="+mj-ea"/>
              <a:ea typeface="+mj-ea"/>
              <a:cs typeface="Book Antiqua"/>
              <a:sym typeface="Book Antiqua"/>
            </a:endParaRPr>
          </a:p>
          <a:p>
            <a:pPr lvl="0" algn="just">
              <a:lnSpc>
                <a:spcPct val="150000"/>
              </a:lnSpc>
              <a:buClr>
                <a:srgbClr val="0070C0"/>
              </a:buClr>
              <a:buSzPts val="1500"/>
            </a:pPr>
            <a:r>
              <a:rPr lang="ja-JP" altLang="en-US" sz="1400" b="1" dirty="0">
                <a:latin typeface="+mj-ea"/>
                <a:ea typeface="+mj-ea"/>
                <a:cs typeface="Book Antiqua"/>
                <a:sym typeface="Book Antiqua"/>
              </a:rPr>
              <a:t>国際組織や都市ネットワークのメンバー：都市・自治体連合</a:t>
            </a:r>
            <a:r>
              <a:rPr lang="en-US" altLang="ja-JP" sz="1400" b="1" dirty="0">
                <a:latin typeface="+mj-ea"/>
                <a:ea typeface="+mj-ea"/>
                <a:cs typeface="Book Antiqua"/>
                <a:sym typeface="Book Antiqua"/>
              </a:rPr>
              <a:t>(UCLG)</a:t>
            </a:r>
            <a:r>
              <a:rPr lang="ja-JP" altLang="en-US" sz="1400" b="1" dirty="0">
                <a:latin typeface="+mj-ea"/>
                <a:ea typeface="+mj-ea"/>
                <a:cs typeface="Book Antiqua"/>
                <a:sym typeface="Book Antiqua"/>
              </a:rPr>
              <a:t>、アフリカ都市・自治体連合</a:t>
            </a:r>
            <a:r>
              <a:rPr lang="en-US" altLang="ja-JP" sz="1400" b="1" dirty="0">
                <a:latin typeface="+mj-ea"/>
                <a:ea typeface="+mj-ea"/>
                <a:cs typeface="Book Antiqua"/>
                <a:sym typeface="Book Antiqua"/>
              </a:rPr>
              <a:t>(UCLGA)</a:t>
            </a:r>
            <a:r>
              <a:rPr lang="ja-JP" altLang="en-US" sz="1400" b="1" dirty="0">
                <a:latin typeface="+mj-ea"/>
                <a:ea typeface="+mj-ea"/>
                <a:cs typeface="Book Antiqua"/>
                <a:sym typeface="Book Antiqua"/>
              </a:rPr>
              <a:t>、フランコフォニー市長国際協会</a:t>
            </a:r>
            <a:r>
              <a:rPr lang="en-US" altLang="ja-JP" sz="1400" b="1" dirty="0">
                <a:latin typeface="+mj-ea"/>
                <a:ea typeface="+mj-ea"/>
                <a:cs typeface="Book Antiqua"/>
                <a:sym typeface="Book Antiqua"/>
              </a:rPr>
              <a:t>(AIMF)</a:t>
            </a:r>
            <a:r>
              <a:rPr lang="ja-JP" altLang="en-US" sz="1400" b="1" dirty="0">
                <a:latin typeface="+mj-ea"/>
                <a:ea typeface="+mj-ea"/>
                <a:cs typeface="Book Antiqua"/>
                <a:sym typeface="Book Antiqua"/>
              </a:rPr>
              <a:t>、世界大都市圏協会</a:t>
            </a:r>
            <a:r>
              <a:rPr lang="en-US" altLang="ja-JP" sz="1400" b="1" dirty="0">
                <a:latin typeface="+mj-ea"/>
                <a:ea typeface="+mj-ea"/>
                <a:cs typeface="Book Antiqua"/>
                <a:sym typeface="Book Antiqua"/>
              </a:rPr>
              <a:t>(METROPOLIS)</a:t>
            </a:r>
            <a:r>
              <a:rPr lang="ja-JP" altLang="en-US" sz="1400" b="1" dirty="0">
                <a:latin typeface="+mj-ea"/>
                <a:ea typeface="+mj-ea"/>
                <a:cs typeface="Book Antiqua"/>
                <a:sym typeface="Book Antiqua"/>
              </a:rPr>
              <a:t>、光の都市のネットワーク</a:t>
            </a:r>
            <a:r>
              <a:rPr lang="en-US" altLang="ja-JP" sz="1400" b="1" dirty="0">
                <a:latin typeface="+mj-ea"/>
                <a:ea typeface="+mj-ea"/>
                <a:cs typeface="Book Antiqua"/>
                <a:sym typeface="Book Antiqua"/>
              </a:rPr>
              <a:t>(STRONG CITIES)</a:t>
            </a:r>
            <a:r>
              <a:rPr lang="ja-JP" altLang="en-US" sz="1400" b="1" dirty="0">
                <a:latin typeface="+mj-ea"/>
                <a:ea typeface="+mj-ea"/>
                <a:cs typeface="Book Antiqua"/>
                <a:sym typeface="Book Antiqua"/>
              </a:rPr>
              <a:t>、国際都市照明連盟</a:t>
            </a:r>
            <a:r>
              <a:rPr lang="en-US" altLang="ja-JP" sz="1400" b="1" dirty="0">
                <a:latin typeface="+mj-ea"/>
                <a:ea typeface="+mj-ea"/>
                <a:cs typeface="Book Antiqua"/>
                <a:sym typeface="Book Antiqua"/>
              </a:rPr>
              <a:t>(LUCI)</a:t>
            </a:r>
            <a:r>
              <a:rPr lang="ja-JP" altLang="en-US" sz="1400" b="1" dirty="0">
                <a:latin typeface="+mj-ea"/>
                <a:ea typeface="+mj-ea"/>
                <a:cs typeface="Book Antiqua"/>
                <a:sym typeface="Book Antiqua"/>
              </a:rPr>
              <a:t>、国際教育都市協会</a:t>
            </a:r>
            <a:r>
              <a:rPr lang="en-US" altLang="ja-JP" sz="1400" b="1" dirty="0">
                <a:latin typeface="+mj-ea"/>
                <a:ea typeface="+mj-ea"/>
                <a:cs typeface="Book Antiqua"/>
                <a:sym typeface="Book Antiqua"/>
              </a:rPr>
              <a:t>(AIVE)</a:t>
            </a:r>
            <a:r>
              <a:rPr lang="ja-JP" altLang="en-US" sz="1400" b="1" dirty="0">
                <a:latin typeface="+mj-ea"/>
                <a:ea typeface="+mj-ea"/>
                <a:cs typeface="Book Antiqua"/>
                <a:sym typeface="Book Antiqua"/>
              </a:rPr>
              <a:t>、</a:t>
            </a:r>
            <a:r>
              <a:rPr lang="en-US" altLang="ja-JP" sz="1400" b="1" dirty="0">
                <a:latin typeface="+mj-ea"/>
                <a:ea typeface="+mj-ea"/>
                <a:cs typeface="Book Antiqua"/>
                <a:sym typeface="Book Antiqua"/>
              </a:rPr>
              <a:t>(OVA)</a:t>
            </a:r>
            <a:r>
              <a:rPr lang="ja-JP" altLang="en-US" sz="1400" b="1" dirty="0">
                <a:latin typeface="+mj-ea"/>
                <a:ea typeface="+mj-ea"/>
                <a:cs typeface="Book Antiqua"/>
                <a:sym typeface="Book Antiqua"/>
              </a:rPr>
              <a:t>、イスラム首都都市機構</a:t>
            </a:r>
            <a:r>
              <a:rPr lang="en-US" altLang="ja-JP" sz="1400" b="1" dirty="0">
                <a:latin typeface="+mj-ea"/>
                <a:ea typeface="+mj-ea"/>
                <a:cs typeface="Book Antiqua"/>
                <a:sym typeface="Book Antiqua"/>
              </a:rPr>
              <a:t>(OICC)</a:t>
            </a:r>
            <a:r>
              <a:rPr lang="ja-JP" altLang="en-US" sz="1400" b="1" dirty="0">
                <a:latin typeface="+mj-ea"/>
                <a:ea typeface="+mj-ea"/>
                <a:cs typeface="Book Antiqua"/>
                <a:sym typeface="Book Antiqua"/>
              </a:rPr>
              <a:t>、共生観測所 </a:t>
            </a:r>
            <a:r>
              <a:rPr lang="en-US" altLang="ja-JP" sz="1400" b="1" dirty="0">
                <a:latin typeface="+mj-ea"/>
                <a:ea typeface="+mj-ea"/>
                <a:cs typeface="Book Antiqua"/>
                <a:sym typeface="Book Antiqua"/>
              </a:rPr>
              <a:t>(Observatory of Living Together OVE)</a:t>
            </a:r>
            <a:r>
              <a:rPr lang="ja-JP" altLang="en-US" sz="1400" b="1" dirty="0">
                <a:latin typeface="+mj-ea"/>
                <a:ea typeface="+mj-ea"/>
                <a:cs typeface="Book Antiqua"/>
                <a:sym typeface="Book Antiqua"/>
              </a:rPr>
              <a:t>、国際参加型民主主義観測所</a:t>
            </a:r>
            <a:r>
              <a:rPr lang="en-US" altLang="ja-JP" sz="1400" b="1" dirty="0">
                <a:latin typeface="+mj-ea"/>
                <a:ea typeface="+mj-ea"/>
                <a:cs typeface="Book Antiqua"/>
                <a:sym typeface="Book Antiqua"/>
              </a:rPr>
              <a:t>(OIDP)</a:t>
            </a:r>
            <a:r>
              <a:rPr lang="ja-JP" altLang="en-US" sz="1400" b="1" dirty="0">
                <a:latin typeface="+mj-ea"/>
                <a:ea typeface="+mj-ea"/>
                <a:cs typeface="Book Antiqua"/>
                <a:sym typeface="Book Antiqua"/>
              </a:rPr>
              <a:t>、持続可能な都市と地域をめざす自治体協議会</a:t>
            </a:r>
            <a:r>
              <a:rPr lang="en-US" altLang="ja-JP" sz="1400" b="1" dirty="0">
                <a:latin typeface="+mj-ea"/>
                <a:ea typeface="+mj-ea"/>
                <a:cs typeface="Book Antiqua"/>
                <a:sym typeface="Book Antiqua"/>
              </a:rPr>
              <a:t>(ICLEI)</a:t>
            </a:r>
            <a:r>
              <a:rPr lang="ja-JP" altLang="en-US" sz="1400" b="1" dirty="0">
                <a:latin typeface="+mj-ea"/>
                <a:ea typeface="+mj-ea"/>
                <a:cs typeface="Book Antiqua"/>
                <a:sym typeface="Book Antiqua"/>
              </a:rPr>
              <a:t>、世界スマートシティ機構</a:t>
            </a:r>
            <a:r>
              <a:rPr lang="en-US" altLang="ja-JP" sz="1400" b="1" dirty="0">
                <a:latin typeface="+mj-ea"/>
                <a:ea typeface="+mj-ea"/>
                <a:cs typeface="Book Antiqua"/>
                <a:sym typeface="Book Antiqua"/>
              </a:rPr>
              <a:t>(WEGO)</a:t>
            </a:r>
            <a:r>
              <a:rPr lang="ja-JP" altLang="en-US" sz="1400" b="1" dirty="0">
                <a:latin typeface="+mj-ea"/>
                <a:ea typeface="+mj-ea"/>
                <a:cs typeface="Book Antiqua"/>
                <a:sym typeface="Book Antiqua"/>
              </a:rPr>
              <a:t>など</a:t>
            </a:r>
            <a:endParaRPr lang="en-US" sz="1400" b="1" dirty="0">
              <a:latin typeface="+mj-ea"/>
              <a:ea typeface="+mj-ea"/>
              <a:cs typeface="Book Antiqua"/>
              <a:sym typeface="Book Antiqua"/>
            </a:endParaRPr>
          </a:p>
          <a:p>
            <a:pPr lvl="0" algn="just">
              <a:lnSpc>
                <a:spcPct val="150000"/>
              </a:lnSpc>
              <a:buClr>
                <a:srgbClr val="0070C0"/>
              </a:buClr>
              <a:buSzPts val="1500"/>
            </a:pPr>
            <a:endParaRPr lang="en-US" sz="1400" b="1" dirty="0">
              <a:solidFill>
                <a:srgbClr val="0070C0"/>
              </a:solidFill>
              <a:latin typeface="+mj-ea"/>
              <a:ea typeface="+mj-ea"/>
              <a:cs typeface="Book Antiqua"/>
              <a:sym typeface="Book Antiqua"/>
            </a:endParaRPr>
          </a:p>
          <a:p>
            <a:pPr lvl="0" algn="just">
              <a:lnSpc>
                <a:spcPct val="150000"/>
              </a:lnSpc>
              <a:buClr>
                <a:srgbClr val="0070C0"/>
              </a:buClr>
              <a:buSzPts val="1500"/>
            </a:pPr>
            <a:r>
              <a:rPr lang="ja-JP" altLang="en-US" sz="1400" b="1" dirty="0">
                <a:solidFill>
                  <a:srgbClr val="0070C0"/>
                </a:solidFill>
                <a:latin typeface="+mj-ea"/>
                <a:ea typeface="+mj-ea"/>
                <a:cs typeface="Book Antiqua"/>
                <a:sym typeface="Book Antiqua"/>
              </a:rPr>
              <a:t>「光の都、モロッコの文化首都」（</a:t>
            </a:r>
            <a:r>
              <a:rPr lang="en-US" altLang="ja-JP" sz="1400" b="1" dirty="0">
                <a:solidFill>
                  <a:srgbClr val="0070C0"/>
                </a:solidFill>
                <a:latin typeface="+mj-ea"/>
                <a:ea typeface="+mj-ea"/>
                <a:cs typeface="Book Antiqua"/>
                <a:sym typeface="Book Antiqua"/>
              </a:rPr>
              <a:t>2014</a:t>
            </a:r>
            <a:r>
              <a:rPr lang="ja-JP" altLang="en-US" sz="1400" b="1" dirty="0">
                <a:solidFill>
                  <a:srgbClr val="0070C0"/>
                </a:solidFill>
                <a:latin typeface="+mj-ea"/>
                <a:ea typeface="+mj-ea"/>
                <a:cs typeface="Book Antiqua"/>
                <a:sym typeface="Book Antiqua"/>
              </a:rPr>
              <a:t>年）</a:t>
            </a:r>
            <a:r>
              <a:rPr lang="en-US" sz="1400" b="1" dirty="0">
                <a:solidFill>
                  <a:srgbClr val="0070C0"/>
                </a:solidFill>
                <a:latin typeface="+mj-ea"/>
                <a:ea typeface="+mj-ea"/>
                <a:cs typeface="Book Antiqua"/>
                <a:sym typeface="Book Antiqua"/>
              </a:rPr>
              <a:t> </a:t>
            </a:r>
          </a:p>
          <a:p>
            <a:pPr lvl="0" algn="just">
              <a:lnSpc>
                <a:spcPct val="150000"/>
              </a:lnSpc>
              <a:buClr>
                <a:srgbClr val="0070C0"/>
              </a:buClr>
              <a:buSzPts val="1500"/>
            </a:pPr>
            <a:endParaRPr lang="en-US" sz="1400" b="1" dirty="0">
              <a:solidFill>
                <a:srgbClr val="0070C0"/>
              </a:solidFill>
              <a:latin typeface="+mj-ea"/>
              <a:ea typeface="+mj-ea"/>
              <a:cs typeface="Book Antiqua"/>
              <a:sym typeface="Book Antiqua"/>
            </a:endParaRPr>
          </a:p>
          <a:p>
            <a:pPr lvl="0" algn="just">
              <a:lnSpc>
                <a:spcPct val="150000"/>
              </a:lnSpc>
              <a:buClr>
                <a:srgbClr val="0070C0"/>
              </a:buClr>
              <a:buSzPts val="1500"/>
            </a:pPr>
            <a:r>
              <a:rPr lang="ja-JP" altLang="en-US" sz="1400" b="1" dirty="0">
                <a:latin typeface="+mj-ea"/>
                <a:ea typeface="+mj-ea"/>
                <a:cs typeface="Book Antiqua"/>
                <a:sym typeface="Book Antiqua"/>
              </a:rPr>
              <a:t>特定の参加型金融パッケージで多くの参加者を集めた統合再生</a:t>
            </a:r>
            <a:endParaRPr lang="en-US" altLang="ja-JP" sz="1400" b="1" dirty="0">
              <a:latin typeface="+mj-ea"/>
              <a:ea typeface="+mj-ea"/>
              <a:cs typeface="Book Antiqua"/>
              <a:sym typeface="Book Antiqua"/>
            </a:endParaRPr>
          </a:p>
          <a:p>
            <a:pPr lvl="0" algn="just">
              <a:lnSpc>
                <a:spcPct val="150000"/>
              </a:lnSpc>
              <a:buClr>
                <a:srgbClr val="0070C0"/>
              </a:buClr>
              <a:buSzPts val="1500"/>
            </a:pPr>
            <a:r>
              <a:rPr lang="ja-JP" altLang="en-US" sz="1400" b="1" dirty="0">
                <a:latin typeface="+mj-ea"/>
                <a:ea typeface="+mj-ea"/>
                <a:cs typeface="Book Antiqua"/>
                <a:sym typeface="Book Antiqua"/>
              </a:rPr>
              <a:t>プロジェクト</a:t>
            </a:r>
            <a:endParaRPr lang="en-US" altLang="ja-JP" sz="1400" b="1" dirty="0">
              <a:latin typeface="+mj-ea"/>
              <a:ea typeface="+mj-ea"/>
              <a:cs typeface="Book Antiqua"/>
              <a:sym typeface="Book Antiqua"/>
            </a:endParaRPr>
          </a:p>
          <a:p>
            <a:pPr lvl="0" algn="just">
              <a:lnSpc>
                <a:spcPct val="150000"/>
              </a:lnSpc>
              <a:buClr>
                <a:srgbClr val="0070C0"/>
              </a:buClr>
              <a:buSzPts val="1500"/>
            </a:pPr>
            <a:r>
              <a:rPr lang="ja-JP" altLang="en-US" sz="1400" b="1" dirty="0">
                <a:latin typeface="+mj-ea"/>
                <a:ea typeface="+mj-ea"/>
                <a:cs typeface="Book Antiqua"/>
                <a:sym typeface="Book Antiqua"/>
              </a:rPr>
              <a:t>多様な活動分野で多数の構造化プロジェクトを実現し、さまざまな</a:t>
            </a:r>
            <a:endParaRPr lang="en-US" altLang="ja-JP" sz="1400" b="1" dirty="0">
              <a:latin typeface="+mj-ea"/>
              <a:ea typeface="+mj-ea"/>
              <a:cs typeface="Book Antiqua"/>
              <a:sym typeface="Book Antiqua"/>
            </a:endParaRPr>
          </a:p>
          <a:p>
            <a:pPr lvl="0" algn="just">
              <a:lnSpc>
                <a:spcPct val="150000"/>
              </a:lnSpc>
              <a:buClr>
                <a:srgbClr val="0070C0"/>
              </a:buClr>
              <a:buSzPts val="1500"/>
            </a:pPr>
            <a:r>
              <a:rPr lang="ja-JP" altLang="en-US" sz="1400" b="1" dirty="0">
                <a:latin typeface="+mj-ea"/>
                <a:ea typeface="+mj-ea"/>
                <a:cs typeface="Book Antiqua"/>
                <a:sym typeface="Book Antiqua"/>
              </a:rPr>
              <a:t>規模で社会経済的な共同開発を創出</a:t>
            </a:r>
            <a:endParaRPr lang="en-US" sz="1400" b="1" dirty="0">
              <a:latin typeface="+mj-ea"/>
              <a:ea typeface="+mj-ea"/>
              <a:cs typeface="Book Antiqua"/>
              <a:sym typeface="Book Antiqua"/>
            </a:endParaRPr>
          </a:p>
          <a:p>
            <a:pPr lvl="0" algn="just">
              <a:lnSpc>
                <a:spcPct val="150000"/>
              </a:lnSpc>
              <a:buClr>
                <a:srgbClr val="0070C0"/>
              </a:buClr>
              <a:buSzPts val="1500"/>
            </a:pPr>
            <a:r>
              <a:rPr lang="en-US" sz="1400" b="1" dirty="0">
                <a:latin typeface="+mj-ea"/>
                <a:ea typeface="+mj-ea"/>
                <a:cs typeface="Book Antiqua"/>
                <a:sym typeface="Book Antiqua"/>
              </a:rPr>
              <a:t> </a:t>
            </a:r>
          </a:p>
        </p:txBody>
      </p:sp>
      <p:pic>
        <p:nvPicPr>
          <p:cNvPr id="301" name="Google Shape;301;p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4347" y="4357669"/>
            <a:ext cx="2892596" cy="2636855"/>
          </a:xfrm>
          <a:prstGeom prst="rect">
            <a:avLst/>
          </a:prstGeom>
          <a:noFill/>
          <a:ln>
            <a:noFill/>
          </a:ln>
        </p:spPr>
      </p:pic>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146" y="2197501"/>
            <a:ext cx="3101208" cy="2462997"/>
          </a:xfrm>
          <a:prstGeom prst="rect">
            <a:avLst/>
          </a:prstGeom>
        </p:spPr>
      </p:pic>
      <p:pic>
        <p:nvPicPr>
          <p:cNvPr id="4" name="Imag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411" y="-134612"/>
            <a:ext cx="3160474" cy="2634621"/>
          </a:xfrm>
          <a:prstGeom prst="rect">
            <a:avLst/>
          </a:prstGeom>
          <a:ln>
            <a:noFill/>
          </a:ln>
          <a:effectLst>
            <a:softEdge rad="112500"/>
          </a:effectLst>
        </p:spPr>
      </p:pic>
    </p:spTree>
    <p:extLst>
      <p:ext uri="{BB962C8B-B14F-4D97-AF65-F5344CB8AC3E}">
        <p14:creationId xmlns:p14="http://schemas.microsoft.com/office/powerpoint/2010/main" val="3699592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13</a:t>
            </a:fld>
            <a:endParaRPr lang="fr-FR"/>
          </a:p>
        </p:txBody>
      </p:sp>
      <p:pic>
        <p:nvPicPr>
          <p:cNvPr id="6" name="Picture 2" descr="http://3.bp.blogspot.com/-XAH5kMWeUas/UaeNwqQ6-jI/AAAAAAAAA8c/a3YsUrKgtPQ/s400/2890697063_small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flipV="1">
            <a:off x="-214348" y="4399149"/>
            <a:ext cx="3210466" cy="2571768"/>
          </a:xfrm>
          <a:prstGeom prst="rect">
            <a:avLst/>
          </a:prstGeom>
          <a:ln>
            <a:noFill/>
          </a:ln>
          <a:effectLst>
            <a:softEdge rad="112500"/>
          </a:effectLst>
        </p:spPr>
      </p:pic>
      <p:pic>
        <p:nvPicPr>
          <p:cNvPr id="8" name="Image 7" descr="C:\Users\mohammed\Pictures\royal-gold-dar-es-salam-rabat-red-course.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778" y="2179414"/>
            <a:ext cx="3115061" cy="2428892"/>
          </a:xfrm>
          <a:prstGeom prst="rect">
            <a:avLst/>
          </a:prstGeom>
          <a:ln>
            <a:noFill/>
          </a:ln>
          <a:effectLst>
            <a:softEdge rad="112500"/>
          </a:effectLst>
        </p:spPr>
      </p:pic>
      <p:pic>
        <p:nvPicPr>
          <p:cNvPr id="522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347" y="-87905"/>
            <a:ext cx="3129631" cy="2476475"/>
          </a:xfrm>
          <a:prstGeom prst="rect">
            <a:avLst/>
          </a:prstGeom>
          <a:ln>
            <a:noFill/>
          </a:ln>
          <a:effectLst>
            <a:softEdge rad="112500"/>
          </a:effectLst>
        </p:spPr>
      </p:pic>
      <p:pic>
        <p:nvPicPr>
          <p:cNvPr id="15" name="Espace réservé du contenu 14" descr="C:\Users\mohammed\Pictures\102-118-thickbox.jpg"/>
          <p:cNvPicPr>
            <a:picLocks noGrp="1" noChangeAspect="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2655651" y="-101019"/>
            <a:ext cx="3331521" cy="2612390"/>
          </a:xfrm>
          <a:prstGeom prst="rect">
            <a:avLst/>
          </a:prstGeom>
          <a:ln>
            <a:noFill/>
          </a:ln>
          <a:effectLst>
            <a:softEdge rad="112500"/>
          </a:effectLst>
        </p:spPr>
      </p:pic>
      <p:pic>
        <p:nvPicPr>
          <p:cNvPr id="17" name="Espace réservé du contenu 16"/>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5844972" y="-87905"/>
            <a:ext cx="3390900" cy="2651125"/>
          </a:xfrm>
          <a:prstGeom prst="rect">
            <a:avLst/>
          </a:prstGeom>
          <a:ln>
            <a:noFill/>
          </a:ln>
          <a:effectLst>
            <a:softEdge rad="112500"/>
          </a:effectLst>
        </p:spPr>
      </p:pic>
      <p:sp>
        <p:nvSpPr>
          <p:cNvPr id="2" name="ZoneTexte 12"/>
          <p:cNvSpPr txBox="1"/>
          <p:nvPr/>
        </p:nvSpPr>
        <p:spPr>
          <a:xfrm>
            <a:off x="3929975" y="5445760"/>
            <a:ext cx="4538858" cy="578882"/>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ja-JP" altLang="en-US" sz="2800">
                <a:latin typeface="+mj-ea"/>
                <a:ea typeface="+mj-ea"/>
              </a:rPr>
              <a:t>文化力学</a:t>
            </a:r>
            <a:endParaRPr lang="fr-FR" sz="2800" dirty="0">
              <a:latin typeface="+mj-ea"/>
              <a:ea typeface="+mj-ea"/>
            </a:endParaRPr>
          </a:p>
        </p:txBody>
      </p:sp>
      <p:grpSp>
        <p:nvGrpSpPr>
          <p:cNvPr id="7" name="グループ化 6">
            <a:extLst>
              <a:ext uri="{FF2B5EF4-FFF2-40B4-BE49-F238E27FC236}">
                <a16:creationId xmlns:a16="http://schemas.microsoft.com/office/drawing/2014/main" id="{5809B2FE-B01B-BA3F-34AB-68AA9E4E159B}"/>
              </a:ext>
            </a:extLst>
          </p:cNvPr>
          <p:cNvGrpSpPr/>
          <p:nvPr/>
        </p:nvGrpSpPr>
        <p:grpSpPr>
          <a:xfrm>
            <a:off x="4468495" y="1790065"/>
            <a:ext cx="3782695" cy="3191510"/>
            <a:chOff x="4468495" y="1790065"/>
            <a:chExt cx="3782695" cy="3191510"/>
          </a:xfrm>
        </p:grpSpPr>
        <p:pic>
          <p:nvPicPr>
            <p:cNvPr id="3" name="Image 2" descr="3.png"/>
            <p:cNvPicPr>
              <a:picLocks noChangeAspect="1"/>
            </p:cNvPicPr>
            <p:nvPr/>
          </p:nvPicPr>
          <p:blipFill>
            <a:blip r:embed="rId7"/>
            <a:srcRect/>
            <a:stretch>
              <a:fillRect/>
            </a:stretch>
          </p:blipFill>
          <p:spPr bwMode="auto">
            <a:xfrm>
              <a:off x="4468495" y="1790065"/>
              <a:ext cx="3782695" cy="3191510"/>
            </a:xfrm>
            <a:prstGeom prst="rect">
              <a:avLst/>
            </a:prstGeom>
            <a:noFill/>
            <a:ln w="9525">
              <a:noFill/>
              <a:miter lim="800000"/>
              <a:headEnd/>
              <a:tailEnd/>
            </a:ln>
          </p:spPr>
        </p:pic>
        <p:sp>
          <p:nvSpPr>
            <p:cNvPr id="5" name="正方形/長方形 4">
              <a:extLst>
                <a:ext uri="{FF2B5EF4-FFF2-40B4-BE49-F238E27FC236}">
                  <a16:creationId xmlns:a16="http://schemas.microsoft.com/office/drawing/2014/main" id="{F357ADDE-3964-1168-E92F-5B4B4AB14DFA}"/>
                </a:ext>
              </a:extLst>
            </p:cNvPr>
            <p:cNvSpPr/>
            <p:nvPr/>
          </p:nvSpPr>
          <p:spPr>
            <a:xfrm>
              <a:off x="7009722" y="2168035"/>
              <a:ext cx="449826" cy="112149"/>
            </a:xfrm>
            <a:prstGeom prst="rect">
              <a:avLst/>
            </a:prstGeom>
            <a:solidFill>
              <a:srgbClr val="F0BD00"/>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r>
                <a:rPr kumimoji="1" lang="ja-JP" altLang="en-US" sz="900" dirty="0"/>
                <a:t>ラバト</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7010400" y="6356350"/>
            <a:ext cx="2133600" cy="365125"/>
          </a:xfrm>
        </p:spPr>
        <p:txBody>
          <a:bodyPr/>
          <a:lstStyle/>
          <a:p>
            <a:fld id="{5AE2A136-1BB9-419C-975F-1E945425D492}" type="slidenum">
              <a:rPr lang="fr-FR" smtClean="0"/>
              <a:t>14</a:t>
            </a:fld>
            <a:endParaRPr lang="fr-FR"/>
          </a:p>
        </p:txBody>
      </p:sp>
      <p:sp>
        <p:nvSpPr>
          <p:cNvPr id="4" name="Titre 3"/>
          <p:cNvSpPr>
            <a:spLocks noGrp="1"/>
          </p:cNvSpPr>
          <p:nvPr>
            <p:ph type="title"/>
          </p:nvPr>
        </p:nvSpPr>
        <p:spPr/>
        <p:txBody>
          <a:bodyPr/>
          <a:lstStyle/>
          <a:p>
            <a:endParaRPr lang="fr-FR" altLang="en-US"/>
          </a:p>
        </p:txBody>
      </p:sp>
      <p:pic>
        <p:nvPicPr>
          <p:cNvPr id="5" name="Image 4"/>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8379" y="1"/>
            <a:ext cx="9969664" cy="6952634"/>
          </a:xfrm>
          <a:prstGeom prst="rect">
            <a:avLst/>
          </a:prstGeom>
        </p:spPr>
      </p:pic>
      <p:sp>
        <p:nvSpPr>
          <p:cNvPr id="6" name="Rectangle avec coins arrondis du même côté 10"/>
          <p:cNvSpPr/>
          <p:nvPr/>
        </p:nvSpPr>
        <p:spPr>
          <a:xfrm rot="5400000">
            <a:off x="2898395" y="-370370"/>
            <a:ext cx="946746" cy="6528514"/>
          </a:xfrm>
          <a:prstGeom prst="round2SameRect">
            <a:avLst/>
          </a:prstGeom>
          <a:gradFill>
            <a:gsLst>
              <a:gs pos="0">
                <a:srgbClr val="0070C0">
                  <a:alpha val="93000"/>
                </a:srgbClr>
              </a:gs>
              <a:gs pos="50000">
                <a:srgbClr val="5BB8E7">
                  <a:alpha val="77000"/>
                </a:srgbClr>
              </a:gs>
              <a:gs pos="100000">
                <a:srgbClr val="5BB8E7">
                  <a:alpha val="3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dirty="0">
              <a:latin typeface="Majalla UI" panose="02000000000000000000" pitchFamily="2" charset="-78"/>
            </a:endParaRPr>
          </a:p>
        </p:txBody>
      </p:sp>
      <p:sp>
        <p:nvSpPr>
          <p:cNvPr id="7" name="Rectangle 6"/>
          <p:cNvSpPr/>
          <p:nvPr/>
        </p:nvSpPr>
        <p:spPr>
          <a:xfrm>
            <a:off x="179705" y="2564765"/>
            <a:ext cx="6356985" cy="802640"/>
          </a:xfrm>
          <a:prstGeom prst="rect">
            <a:avLst/>
          </a:prstGeom>
        </p:spPr>
        <p:txBody>
          <a:bodyPr wrap="none">
            <a:noAutofit/>
          </a:bodyPr>
          <a:lstStyle/>
          <a:p>
            <a:pPr algn="ctr"/>
            <a:r>
              <a:rPr lang="fr-FR" sz="3200" b="1"/>
              <a:t> </a:t>
            </a:r>
            <a:r>
              <a:rPr lang="ja-JP" altLang="en-US" sz="3200" b="1">
                <a:solidFill>
                  <a:srgbClr val="FF0000"/>
                </a:solidFill>
              </a:rPr>
              <a:t>歴史的遺産</a:t>
            </a:r>
            <a:endParaRPr lang="fr-FR" sz="3200" b="1" dirty="0">
              <a:solidFill>
                <a:srgbClr val="FF0000"/>
              </a:solidFill>
            </a:endParaRPr>
          </a:p>
          <a:p>
            <a:pPr algn="ctr"/>
            <a:endParaRPr lang="fr-FR" sz="3200" b="1" dirty="0">
              <a:solidFill>
                <a:srgbClr val="FF0000"/>
              </a:solidFill>
            </a:endParaRPr>
          </a:p>
          <a:p>
            <a:pPr algn="ctr"/>
            <a:endParaRPr lang="fr-FR" sz="3200" b="1" dirty="0">
              <a:solidFill>
                <a:srgbClr val="FF0000"/>
              </a:solidFill>
              <a:latin typeface="Majalla UI" panose="02000000000000000000" pitchFamily="2" charset="-78"/>
              <a:ea typeface="Calibri" panose="020F0502020204030204" charset="0"/>
              <a:cs typeface="GE SS Text Bold" panose="020A0503020102020204" pitchFamily="18" charset="-78"/>
            </a:endParaRPr>
          </a:p>
        </p:txBody>
      </p:sp>
      <p:pic>
        <p:nvPicPr>
          <p:cNvPr id="2" name="Espace réservé du contenu 1" descr="6.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7315" y="149860"/>
            <a:ext cx="954405" cy="1216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5028" y="1063688"/>
            <a:ext cx="7744407" cy="4469365"/>
          </a:xfrm>
        </p:spPr>
        <p:txBody>
          <a:bodyPr>
            <a:normAutofit/>
          </a:bodyPr>
          <a:lstStyle/>
          <a:p>
            <a:pPr algn="just">
              <a:lnSpc>
                <a:spcPct val="120000"/>
              </a:lnSpc>
              <a:buFont typeface="Wingdings" panose="05000000000000000000" pitchFamily="2" charset="2"/>
              <a:buChar char="Ø"/>
            </a:pPr>
            <a:r>
              <a:rPr lang="ja-JP" altLang="en-US" sz="1600" dirty="0">
                <a:latin typeface="+mj-ea"/>
                <a:ea typeface="+mj-ea"/>
              </a:rPr>
              <a:t>　</a:t>
            </a:r>
            <a:r>
              <a:rPr lang="ja-JP" altLang="en-US" sz="1600" dirty="0">
                <a:solidFill>
                  <a:srgbClr val="FF0000"/>
                </a:solidFill>
                <a:latin typeface="+mj-ea"/>
                <a:ea typeface="+mj-ea"/>
              </a:rPr>
              <a:t>ウダイヤのカスバ</a:t>
            </a:r>
            <a:r>
              <a:rPr lang="ja-JP" altLang="en-US" sz="1600" dirty="0">
                <a:latin typeface="+mj-ea"/>
                <a:ea typeface="+mj-ea"/>
              </a:rPr>
              <a:t>は、修復、再建されている。</a:t>
            </a:r>
            <a:r>
              <a:rPr lang="en-US" sz="1600" dirty="0">
                <a:latin typeface="+mj-ea"/>
                <a:ea typeface="+mj-ea"/>
              </a:rPr>
              <a:t> </a:t>
            </a:r>
            <a:endParaRPr lang="fr-FR" sz="1600" dirty="0">
              <a:latin typeface="+mj-ea"/>
              <a:ea typeface="+mj-ea"/>
            </a:endParaRPr>
          </a:p>
          <a:p>
            <a:pPr algn="just">
              <a:lnSpc>
                <a:spcPct val="120000"/>
              </a:lnSpc>
              <a:buFont typeface="Wingdings" panose="05000000000000000000" pitchFamily="2" charset="2"/>
              <a:buChar char="Ø"/>
            </a:pPr>
            <a:r>
              <a:rPr lang="ja-JP" altLang="en-US" sz="1600" dirty="0">
                <a:latin typeface="+mj-ea"/>
                <a:ea typeface="+mj-ea"/>
              </a:rPr>
              <a:t>　</a:t>
            </a:r>
            <a:r>
              <a:rPr lang="ja-JP" altLang="en-US" sz="1600" dirty="0">
                <a:solidFill>
                  <a:srgbClr val="FF0000"/>
                </a:solidFill>
                <a:latin typeface="+mj-ea"/>
                <a:ea typeface="+mj-ea"/>
              </a:rPr>
              <a:t>植物試験園</a:t>
            </a:r>
            <a:r>
              <a:rPr lang="ja-JP" altLang="en-US" sz="1600" dirty="0">
                <a:latin typeface="+mj-ea"/>
                <a:ea typeface="+mj-ea"/>
              </a:rPr>
              <a:t>は、庭園の景観と建築的特徴を高め、保存されている。</a:t>
            </a:r>
            <a:endParaRPr lang="fr-FR" sz="1600" dirty="0">
              <a:latin typeface="+mj-ea"/>
              <a:ea typeface="+mj-ea"/>
            </a:endParaRPr>
          </a:p>
          <a:p>
            <a:pPr algn="just">
              <a:lnSpc>
                <a:spcPct val="120000"/>
              </a:lnSpc>
              <a:buFont typeface="Wingdings" panose="05000000000000000000" pitchFamily="2" charset="2"/>
              <a:buChar char="Ø"/>
            </a:pPr>
            <a:r>
              <a:rPr lang="ja-JP" altLang="en-US" sz="1600" dirty="0">
                <a:latin typeface="+mj-ea"/>
                <a:ea typeface="+mj-ea"/>
              </a:rPr>
              <a:t>　ラバトの</a:t>
            </a:r>
            <a:r>
              <a:rPr lang="ja-JP" altLang="en-US" sz="1600" dirty="0">
                <a:solidFill>
                  <a:srgbClr val="FF0000"/>
                </a:solidFill>
                <a:latin typeface="+mj-ea"/>
                <a:ea typeface="+mj-ea"/>
              </a:rPr>
              <a:t>メディナ（旧市街）</a:t>
            </a:r>
            <a:r>
              <a:rPr lang="ja-JP" altLang="en-US" sz="1600" dirty="0">
                <a:latin typeface="+mj-ea"/>
                <a:ea typeface="+mj-ea"/>
              </a:rPr>
              <a:t>は歴史的な都市構造で、これを保存し強化することが</a:t>
            </a:r>
            <a:endParaRPr lang="en-US" altLang="ja-JP" sz="1600" dirty="0">
              <a:latin typeface="+mj-ea"/>
              <a:ea typeface="+mj-ea"/>
            </a:endParaRPr>
          </a:p>
          <a:p>
            <a:pPr marL="0" indent="0" algn="just">
              <a:lnSpc>
                <a:spcPct val="120000"/>
              </a:lnSpc>
              <a:buNone/>
            </a:pPr>
            <a:r>
              <a:rPr lang="ja-JP" altLang="en-US" sz="1600" dirty="0">
                <a:latin typeface="+mj-ea"/>
                <a:ea typeface="+mj-ea"/>
              </a:rPr>
              <a:t>　　    役割である。</a:t>
            </a:r>
            <a:r>
              <a:rPr lang="en-US" sz="1600" dirty="0">
                <a:latin typeface="+mj-ea"/>
                <a:ea typeface="+mj-ea"/>
              </a:rPr>
              <a:t> </a:t>
            </a:r>
            <a:endParaRPr lang="fr-FR" sz="1600" dirty="0">
              <a:latin typeface="+mj-ea"/>
              <a:ea typeface="+mj-ea"/>
            </a:endParaRPr>
          </a:p>
          <a:p>
            <a:pPr algn="just">
              <a:lnSpc>
                <a:spcPct val="120000"/>
              </a:lnSpc>
              <a:buFont typeface="Wingdings" panose="05000000000000000000" pitchFamily="2" charset="2"/>
              <a:buChar char="Ø"/>
            </a:pPr>
            <a:r>
              <a:rPr lang="ja-JP" altLang="en-US" sz="1600" dirty="0">
                <a:latin typeface="+mj-ea"/>
                <a:ea typeface="+mj-ea"/>
              </a:rPr>
              <a:t>　城壁と門は、長い歴史を保存する形で改修された。</a:t>
            </a:r>
            <a:r>
              <a:rPr lang="en-US" sz="1600" dirty="0">
                <a:latin typeface="+mj-ea"/>
                <a:ea typeface="+mj-ea"/>
              </a:rPr>
              <a:t> </a:t>
            </a:r>
            <a:endParaRPr lang="fr-FR" sz="1600" dirty="0">
              <a:latin typeface="+mj-ea"/>
              <a:ea typeface="+mj-ea"/>
            </a:endParaRPr>
          </a:p>
          <a:p>
            <a:pPr algn="just">
              <a:lnSpc>
                <a:spcPct val="120000"/>
              </a:lnSpc>
              <a:buFont typeface="Wingdings" panose="05000000000000000000" pitchFamily="2" charset="2"/>
              <a:buChar char="Ø"/>
            </a:pPr>
            <a:r>
              <a:rPr lang="ja-JP" altLang="en-US" sz="1600" dirty="0">
                <a:latin typeface="+mj-ea"/>
                <a:ea typeface="+mj-ea"/>
              </a:rPr>
              <a:t>　</a:t>
            </a:r>
            <a:r>
              <a:rPr lang="ja-JP" altLang="en-US" sz="1600" dirty="0">
                <a:solidFill>
                  <a:srgbClr val="FF0000"/>
                </a:solidFill>
                <a:latin typeface="+mj-ea"/>
                <a:ea typeface="+mj-ea"/>
              </a:rPr>
              <a:t>シェラ遺跡</a:t>
            </a:r>
            <a:r>
              <a:rPr lang="ja-JP" altLang="en-US" sz="1600" dirty="0">
                <a:latin typeface="+mj-ea"/>
                <a:ea typeface="+mj-ea"/>
              </a:rPr>
              <a:t>はブーレグレッグ川河口にあり、おそらく人間の居住地としては最古  </a:t>
            </a:r>
            <a:endParaRPr lang="en-US" altLang="ja-JP" sz="1600" dirty="0">
              <a:latin typeface="+mj-ea"/>
              <a:ea typeface="+mj-ea"/>
            </a:endParaRPr>
          </a:p>
          <a:p>
            <a:pPr marL="0" indent="0" algn="just">
              <a:lnSpc>
                <a:spcPct val="120000"/>
              </a:lnSpc>
              <a:buNone/>
            </a:pPr>
            <a:r>
              <a:rPr lang="en-US" altLang="ja-JP" sz="1600" dirty="0">
                <a:latin typeface="+mj-ea"/>
                <a:ea typeface="+mj-ea"/>
              </a:rPr>
              <a:t>        </a:t>
            </a:r>
            <a:r>
              <a:rPr lang="ja-JP" altLang="en-US" sz="1600" dirty="0">
                <a:latin typeface="+mj-ea"/>
                <a:ea typeface="+mj-ea"/>
              </a:rPr>
              <a:t>であり、その歴史は紀元前</a:t>
            </a:r>
            <a:r>
              <a:rPr lang="en-US" altLang="ja-JP" sz="1600" dirty="0">
                <a:latin typeface="+mj-ea"/>
                <a:ea typeface="+mj-ea"/>
              </a:rPr>
              <a:t>700</a:t>
            </a:r>
            <a:r>
              <a:rPr lang="ja-JP" altLang="en-US" sz="1600" dirty="0">
                <a:latin typeface="+mj-ea"/>
                <a:ea typeface="+mj-ea"/>
              </a:rPr>
              <a:t>年にまで遡る。今日、この象徴的な遺跡には、   </a:t>
            </a:r>
            <a:endParaRPr lang="en-US" altLang="ja-JP" sz="1600" dirty="0">
              <a:latin typeface="+mj-ea"/>
              <a:ea typeface="+mj-ea"/>
            </a:endParaRPr>
          </a:p>
          <a:p>
            <a:pPr marL="0" indent="0" algn="just">
              <a:lnSpc>
                <a:spcPct val="120000"/>
              </a:lnSpc>
              <a:buNone/>
            </a:pPr>
            <a:r>
              <a:rPr lang="en-US" altLang="ja-JP" sz="1600" dirty="0">
                <a:latin typeface="+mj-ea"/>
                <a:ea typeface="+mj-ea"/>
              </a:rPr>
              <a:t>        </a:t>
            </a:r>
            <a:r>
              <a:rPr lang="ja-JP" altLang="en-US" sz="1600" dirty="0">
                <a:latin typeface="+mj-ea"/>
                <a:ea typeface="+mj-ea"/>
              </a:rPr>
              <a:t>国内外から多くの観光客が訪れている。</a:t>
            </a:r>
            <a:endParaRPr lang="fr-FR" sz="1600" dirty="0">
              <a:latin typeface="+mj-ea"/>
              <a:ea typeface="+mj-ea"/>
            </a:endParaRPr>
          </a:p>
          <a:p>
            <a:pPr algn="just">
              <a:lnSpc>
                <a:spcPct val="120000"/>
              </a:lnSpc>
              <a:buFont typeface="Wingdings" panose="05000000000000000000" pitchFamily="2" charset="2"/>
              <a:buChar char="Ø"/>
            </a:pPr>
            <a:r>
              <a:rPr lang="ja-JP" altLang="en-US" sz="1600" dirty="0">
                <a:latin typeface="+mj-ea"/>
                <a:ea typeface="+mj-ea"/>
              </a:rPr>
              <a:t>　</a:t>
            </a:r>
            <a:r>
              <a:rPr lang="ja-JP" altLang="en-US" sz="1600" dirty="0">
                <a:solidFill>
                  <a:srgbClr val="FF0000"/>
                </a:solidFill>
                <a:latin typeface="+mj-ea"/>
                <a:ea typeface="+mj-ea"/>
              </a:rPr>
              <a:t>ハブース・ディウール・ジャマー</a:t>
            </a:r>
            <a:r>
              <a:rPr lang="en-US" altLang="ja-JP" sz="1600" dirty="0">
                <a:solidFill>
                  <a:srgbClr val="FF0000"/>
                </a:solidFill>
                <a:latin typeface="+mj-ea"/>
                <a:ea typeface="+mj-ea"/>
              </a:rPr>
              <a:t>(</a:t>
            </a:r>
            <a:r>
              <a:rPr lang="en-US" sz="1600" dirty="0" err="1">
                <a:solidFill>
                  <a:srgbClr val="FF0000"/>
                </a:solidFill>
                <a:latin typeface="+mn-ea"/>
              </a:rPr>
              <a:t>Habous</a:t>
            </a:r>
            <a:r>
              <a:rPr lang="en-US" sz="1600" dirty="0">
                <a:solidFill>
                  <a:srgbClr val="FF0000"/>
                </a:solidFill>
                <a:latin typeface="+mj-ea"/>
                <a:ea typeface="+mj-ea"/>
              </a:rPr>
              <a:t> </a:t>
            </a:r>
            <a:r>
              <a:rPr lang="en-US" sz="1600" dirty="0" err="1">
                <a:solidFill>
                  <a:srgbClr val="FF0000"/>
                </a:solidFill>
                <a:latin typeface="+mj-ea"/>
                <a:ea typeface="+mj-ea"/>
              </a:rPr>
              <a:t>Diour</a:t>
            </a:r>
            <a:r>
              <a:rPr lang="en-US" sz="1600" dirty="0">
                <a:solidFill>
                  <a:srgbClr val="FF0000"/>
                </a:solidFill>
                <a:latin typeface="+mj-ea"/>
                <a:ea typeface="+mj-ea"/>
              </a:rPr>
              <a:t> Jamaa</a:t>
            </a:r>
            <a:r>
              <a:rPr lang="en-US" altLang="ja-JP" sz="1600" dirty="0">
                <a:solidFill>
                  <a:srgbClr val="FF0000"/>
                </a:solidFill>
                <a:latin typeface="+mj-ea"/>
                <a:ea typeface="+mj-ea"/>
              </a:rPr>
              <a:t>)</a:t>
            </a:r>
            <a:r>
              <a:rPr lang="ja-JP" altLang="en-US" sz="1600" dirty="0">
                <a:solidFill>
                  <a:srgbClr val="FF0000"/>
                </a:solidFill>
                <a:latin typeface="+mj-ea"/>
                <a:ea typeface="+mj-ea"/>
              </a:rPr>
              <a:t>地区</a:t>
            </a:r>
            <a:r>
              <a:rPr lang="ja-JP" altLang="en-US" sz="1600" dirty="0">
                <a:latin typeface="+mj-ea"/>
                <a:ea typeface="+mj-ea"/>
              </a:rPr>
              <a:t>は、完全に保存 </a:t>
            </a:r>
            <a:endParaRPr lang="en-US" altLang="ja-JP" sz="1600" dirty="0">
              <a:latin typeface="+mj-ea"/>
              <a:ea typeface="+mj-ea"/>
            </a:endParaRPr>
          </a:p>
          <a:p>
            <a:pPr marL="0" indent="0" algn="just">
              <a:lnSpc>
                <a:spcPct val="120000"/>
              </a:lnSpc>
              <a:buNone/>
            </a:pPr>
            <a:r>
              <a:rPr lang="en-US" altLang="ja-JP" sz="1600" dirty="0">
                <a:latin typeface="+mj-ea"/>
                <a:ea typeface="+mj-ea"/>
              </a:rPr>
              <a:t>         </a:t>
            </a:r>
            <a:r>
              <a:rPr lang="ja-JP" altLang="en-US" sz="1600" dirty="0">
                <a:latin typeface="+mj-ea"/>
                <a:ea typeface="+mj-ea"/>
              </a:rPr>
              <a:t>され、強化された街である。</a:t>
            </a:r>
            <a:endParaRPr lang="fr-FR" sz="1600" dirty="0">
              <a:latin typeface="+mj-ea"/>
              <a:ea typeface="+mj-ea"/>
            </a:endParaRPr>
          </a:p>
          <a:p>
            <a:pPr algn="just">
              <a:lnSpc>
                <a:spcPct val="120000"/>
              </a:lnSpc>
              <a:buFont typeface="Wingdings" panose="05000000000000000000" pitchFamily="2" charset="2"/>
              <a:buChar char="Ø"/>
            </a:pPr>
            <a:r>
              <a:rPr lang="ja-JP" altLang="en-US" sz="1600" dirty="0">
                <a:latin typeface="+mj-ea"/>
                <a:ea typeface="+mj-ea"/>
              </a:rPr>
              <a:t>　ハッサン・モスクとモハメッド</a:t>
            </a:r>
            <a:r>
              <a:rPr lang="en-US" altLang="ja-JP" sz="1600" dirty="0">
                <a:latin typeface="+mj-ea"/>
                <a:ea typeface="+mj-ea"/>
              </a:rPr>
              <a:t>5</a:t>
            </a:r>
            <a:r>
              <a:rPr lang="ja-JP" altLang="en-US" sz="1600" dirty="0">
                <a:latin typeface="+mj-ea"/>
                <a:ea typeface="+mj-ea"/>
              </a:rPr>
              <a:t>世の霊廟など</a:t>
            </a:r>
            <a:endParaRPr lang="fr-FR" sz="1600" dirty="0">
              <a:latin typeface="+mj-ea"/>
              <a:ea typeface="+mj-ea"/>
            </a:endParaRPr>
          </a:p>
          <a:p>
            <a:pPr algn="just">
              <a:lnSpc>
                <a:spcPct val="120000"/>
              </a:lnSpc>
              <a:buFont typeface="Wingdings" panose="05000000000000000000" pitchFamily="2" charset="2"/>
              <a:buChar char="Ø"/>
            </a:pPr>
            <a:r>
              <a:rPr lang="ja-JP" altLang="en-US" sz="1600" dirty="0">
                <a:latin typeface="+mj-ea"/>
                <a:ea typeface="+mj-ea"/>
              </a:rPr>
              <a:t>　緩衝地帯にある遺産の構成要素も、いくつかの修復や開発活動の恩恵を </a:t>
            </a:r>
            <a:endParaRPr lang="en-US" altLang="ja-JP" sz="1600" dirty="0">
              <a:latin typeface="+mj-ea"/>
              <a:ea typeface="+mj-ea"/>
            </a:endParaRPr>
          </a:p>
          <a:p>
            <a:pPr marL="0" indent="0" algn="just">
              <a:lnSpc>
                <a:spcPct val="120000"/>
              </a:lnSpc>
              <a:buNone/>
            </a:pPr>
            <a:r>
              <a:rPr lang="en-US" altLang="ja-JP" sz="1600" dirty="0">
                <a:latin typeface="+mj-ea"/>
                <a:ea typeface="+mj-ea"/>
              </a:rPr>
              <a:t>        </a:t>
            </a:r>
            <a:r>
              <a:rPr lang="ja-JP" altLang="en-US" sz="1600" dirty="0">
                <a:latin typeface="+mj-ea"/>
                <a:ea typeface="+mj-ea"/>
              </a:rPr>
              <a:t>受けている。</a:t>
            </a:r>
            <a:endParaRPr lang="fr-FR" sz="1600" dirty="0">
              <a:latin typeface="+mj-ea"/>
              <a:ea typeface="+mj-ea"/>
            </a:endParaRPr>
          </a:p>
        </p:txBody>
      </p:sp>
      <p:sp>
        <p:nvSpPr>
          <p:cNvPr id="6" name="Titre 5"/>
          <p:cNvSpPr>
            <a:spLocks noGrp="1"/>
          </p:cNvSpPr>
          <p:nvPr>
            <p:ph type="title"/>
          </p:nvPr>
        </p:nvSpPr>
        <p:spPr>
          <a:xfrm>
            <a:off x="0" y="0"/>
            <a:ext cx="9143365" cy="443865"/>
          </a:xfrm>
          <a:solidFill>
            <a:srgbClr val="92D050"/>
          </a:solidFill>
        </p:spPr>
        <p:txBody>
          <a:bodyPr>
            <a:noAutofit/>
          </a:bodyPr>
          <a:lstStyle/>
          <a:p>
            <a:r>
              <a:rPr lang="ja-JP" altLang="en-US" sz="2600" b="1">
                <a:solidFill>
                  <a:srgbClr val="FF0000"/>
                </a:solidFill>
                <a:effectLst>
                  <a:outerShdw blurRad="38100" dist="25400" dir="5400000" algn="ctr" rotWithShape="0">
                    <a:srgbClr val="6E747A">
                      <a:alpha val="43000"/>
                    </a:srgbClr>
                  </a:outerShdw>
                </a:effectLst>
                <a:latin typeface="+mj-ea"/>
                <a:sym typeface="+mn-ea"/>
              </a:rPr>
              <a:t>歴史的遺産</a:t>
            </a:r>
            <a:r>
              <a:rPr lang="fr-FR" altLang="en-US" sz="2600">
                <a:latin typeface="+mj-ea"/>
                <a:sym typeface="+mn-ea"/>
              </a:rPr>
              <a:t> </a:t>
            </a:r>
            <a:endParaRPr lang="fr-FR" altLang="en-US" sz="2600" dirty="0">
              <a:highlight>
                <a:srgbClr val="00FFFF"/>
              </a:highlight>
              <a:latin typeface="+mj-ea"/>
            </a:endParaRPr>
          </a:p>
        </p:txBody>
      </p:sp>
      <p:pic>
        <p:nvPicPr>
          <p:cNvPr id="5"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158620" y="647065"/>
            <a:ext cx="528450" cy="673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7010400" y="6356350"/>
            <a:ext cx="2133600" cy="365125"/>
          </a:xfrm>
        </p:spPr>
        <p:txBody>
          <a:bodyPr/>
          <a:lstStyle/>
          <a:p>
            <a:fld id="{CBFE4EFA-DA6D-1742-AB6A-D346EF1BD665}" type="slidenum">
              <a:rPr lang="fr-FR" smtClean="0"/>
              <a:t>16</a:t>
            </a:fld>
            <a:endParaRPr lang="fr-FR"/>
          </a:p>
        </p:txBody>
      </p:sp>
      <p:pic>
        <p:nvPicPr>
          <p:cNvPr id="94214" name="Picture 6" descr="Résultat de recherche d'images pour &quot;images sur rabat ancienne medina&quo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680" y="2287718"/>
            <a:ext cx="2639133" cy="2447154"/>
          </a:xfrm>
          <a:prstGeom prst="rect">
            <a:avLst/>
          </a:prstGeom>
          <a:ln>
            <a:noFill/>
          </a:ln>
          <a:effectLst>
            <a:softEdge rad="112500"/>
          </a:effectLst>
        </p:spPr>
      </p:pic>
      <p:pic>
        <p:nvPicPr>
          <p:cNvPr id="94216" name="Picture 8" descr="Résultat de recherche d'images pour &quot;images sur rabat ancienne medina&quot;"/>
          <p:cNvPicPr>
            <a:picLocks noGrp="1" noChangeAspect="1" noChangeArrowheads="1"/>
          </p:cNvPicPr>
          <p:nvPr>
            <p:ph idx="1"/>
          </p:nvPr>
        </p:nvPicPr>
        <p:blipFill>
          <a:blip r:embed="rId3"/>
          <a:srcRect/>
          <a:stretch>
            <a:fillRect/>
          </a:stretch>
        </p:blipFill>
        <p:spPr bwMode="auto">
          <a:xfrm>
            <a:off x="-197680" y="4523555"/>
            <a:ext cx="2714625" cy="2421890"/>
          </a:xfrm>
          <a:prstGeom prst="rect">
            <a:avLst/>
          </a:prstGeom>
          <a:ln>
            <a:noFill/>
          </a:ln>
          <a:effectLst>
            <a:softEdge rad="112500"/>
          </a:effectLst>
        </p:spPr>
      </p:pic>
      <p:pic>
        <p:nvPicPr>
          <p:cNvPr id="10" name="Picture 4" descr="Résultat de recherche d'images pour &quot;photo de rabat 2014&qu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87957" y="-71119"/>
            <a:ext cx="3476515" cy="2464710"/>
          </a:xfrm>
          <a:prstGeom prst="rect">
            <a:avLst/>
          </a:prstGeom>
          <a:ln>
            <a:noFill/>
          </a:ln>
          <a:effectLst>
            <a:softEdge rad="112500"/>
          </a:effectLst>
        </p:spPr>
      </p:pic>
      <p:pic>
        <p:nvPicPr>
          <p:cNvPr id="14" name="Image 13" descr="C:\Users\mohammed\Pictures\rabat-ville-c-amine-fassi.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2230590" y="2140017"/>
            <a:ext cx="3789551" cy="2586990"/>
          </a:xfrm>
          <a:prstGeom prst="rect">
            <a:avLst/>
          </a:prstGeom>
          <a:ln>
            <a:noFill/>
          </a:ln>
          <a:effectLst>
            <a:softEdge rad="112500"/>
          </a:effectLst>
        </p:spPr>
      </p:pic>
      <p:pic>
        <p:nvPicPr>
          <p:cNvPr id="11" name="Google Shape;537;p2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7680" y="-142466"/>
            <a:ext cx="2542046" cy="2540644"/>
          </a:xfrm>
          <a:prstGeom prst="rect">
            <a:avLst/>
          </a:prstGeom>
          <a:ln>
            <a:noFill/>
          </a:ln>
          <a:effectLst>
            <a:softEdge rad="112500"/>
          </a:effectLst>
        </p:spPr>
      </p:pic>
      <p:pic>
        <p:nvPicPr>
          <p:cNvPr id="5" name="Imag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4049" y="2144907"/>
            <a:ext cx="3364268" cy="2405758"/>
          </a:xfrm>
          <a:prstGeom prst="rect">
            <a:avLst/>
          </a:prstGeom>
          <a:ln>
            <a:noFill/>
          </a:ln>
          <a:effectLst>
            <a:softEdge rad="112500"/>
          </a:effectLst>
        </p:spPr>
      </p:pic>
      <p:pic>
        <p:nvPicPr>
          <p:cNvPr id="6" name="Imag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97684" y="4464259"/>
            <a:ext cx="3356043" cy="2393741"/>
          </a:xfrm>
          <a:prstGeom prst="rect">
            <a:avLst/>
          </a:prstGeom>
          <a:ln>
            <a:noFill/>
          </a:ln>
          <a:effectLst>
            <a:softEdge rad="112500"/>
          </a:effectLst>
        </p:spPr>
      </p:pic>
      <p:pic>
        <p:nvPicPr>
          <p:cNvPr id="7" name="Image 6"/>
          <p:cNvPicPr>
            <a:picLocks noChangeAspect="1"/>
          </p:cNvPicPr>
          <p:nvPr/>
        </p:nvPicPr>
        <p:blipFill>
          <a:blip r:embed="rId9"/>
          <a:stretch>
            <a:fillRect/>
          </a:stretch>
        </p:blipFill>
        <p:spPr>
          <a:xfrm>
            <a:off x="2189990" y="-71119"/>
            <a:ext cx="3714059" cy="2469297"/>
          </a:xfrm>
          <a:prstGeom prst="rect">
            <a:avLst/>
          </a:prstGeom>
          <a:ln>
            <a:noFill/>
          </a:ln>
          <a:effectLst>
            <a:softEdge rad="112500"/>
          </a:effectLst>
        </p:spPr>
      </p:pic>
      <p:sp>
        <p:nvSpPr>
          <p:cNvPr id="15" name="Rectangle 14"/>
          <p:cNvSpPr/>
          <p:nvPr/>
        </p:nvSpPr>
        <p:spPr>
          <a:xfrm>
            <a:off x="2441454" y="5078034"/>
            <a:ext cx="3462596" cy="802640"/>
          </a:xfrm>
          <a:prstGeom prst="rect">
            <a:avLst/>
          </a:prstGeom>
        </p:spPr>
        <p:txBody>
          <a:bodyPr wrap="none">
            <a:noAutofit/>
          </a:bodyPr>
          <a:lstStyle/>
          <a:p>
            <a:pPr algn="ctr"/>
            <a:r>
              <a:rPr lang="fr-FR" sz="3200" b="1"/>
              <a:t> </a:t>
            </a:r>
            <a:r>
              <a:rPr lang="ja-JP" altLang="en-US" sz="2400" b="1">
                <a:solidFill>
                  <a:srgbClr val="FF0000"/>
                </a:solidFill>
              </a:rPr>
              <a:t>歴史的遺産</a:t>
            </a:r>
            <a:endParaRPr lang="fr-FR" sz="2400" b="1" dirty="0">
              <a:solidFill>
                <a:srgbClr val="FF0000"/>
              </a:solidFill>
            </a:endParaRPr>
          </a:p>
          <a:p>
            <a:pPr algn="ctr"/>
            <a:endParaRPr lang="fr-FR" sz="3200" b="1" dirty="0">
              <a:solidFill>
                <a:srgbClr val="FF0000"/>
              </a:solidFill>
            </a:endParaRPr>
          </a:p>
          <a:p>
            <a:pPr algn="ctr"/>
            <a:endParaRPr lang="fr-FR" sz="3200" b="1" dirty="0">
              <a:solidFill>
                <a:srgbClr val="FF0000"/>
              </a:solidFill>
              <a:latin typeface="Majalla UI" panose="02000000000000000000" pitchFamily="2" charset="-78"/>
              <a:ea typeface="Calibri" panose="020F0502020204030204" charset="0"/>
              <a:cs typeface="GE SS Text Bold" panose="020A05030201020202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4214"/>
                                        </p:tgtEl>
                                        <p:attrNameLst>
                                          <p:attrName>style.visibility</p:attrName>
                                        </p:attrNameLst>
                                      </p:cBhvr>
                                      <p:to>
                                        <p:strVal val="visible"/>
                                      </p:to>
                                    </p:set>
                                    <p:animEffect transition="in" filter="randombar(horizontal)">
                                      <p:cBhvr>
                                        <p:cTn id="7" dur="500"/>
                                        <p:tgtEl>
                                          <p:spTgt spid="942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4216"/>
                                        </p:tgtEl>
                                        <p:attrNameLst>
                                          <p:attrName>style.visibility</p:attrName>
                                        </p:attrNameLst>
                                      </p:cBhvr>
                                      <p:to>
                                        <p:strVal val="visible"/>
                                      </p:to>
                                    </p:set>
                                    <p:animEffect transition="in" filter="randombar(horizontal)">
                                      <p:cBhvr>
                                        <p:cTn id="11" dur="500"/>
                                        <p:tgtEl>
                                          <p:spTgt spid="94216"/>
                                        </p:tgtEl>
                                      </p:cBhvr>
                                    </p:animEffect>
                                  </p:childTnLst>
                                </p:cTn>
                              </p:par>
                              <p:par>
                                <p:cTn id="12" presetID="6" presetClass="entr" presetSubtype="3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out)">
                                      <p:cBhvr>
                                        <p:cTn id="1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332" y="946627"/>
            <a:ext cx="9031337" cy="4964747"/>
            <a:chOff x="0" y="0"/>
            <a:chExt cx="24083566" cy="1323932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7261172" cy="13239325"/>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350525" y="0"/>
              <a:ext cx="7733041" cy="13239325"/>
            </a:xfrm>
            <a:prstGeom prst="rect">
              <a:avLst/>
            </a:prstGeom>
          </p:spPr>
        </p:pic>
      </p:grpSp>
      <p:pic>
        <p:nvPicPr>
          <p:cNvPr id="5" name="Picture 5"/>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5528332" y="1740058"/>
            <a:ext cx="3279766" cy="3874955"/>
          </a:xfrm>
          <a:prstGeom prst="rect">
            <a:avLst/>
          </a:prstGeom>
        </p:spPr>
      </p:pic>
      <p:grpSp>
        <p:nvGrpSpPr>
          <p:cNvPr id="6" name="Group 6"/>
          <p:cNvGrpSpPr/>
          <p:nvPr/>
        </p:nvGrpSpPr>
        <p:grpSpPr>
          <a:xfrm>
            <a:off x="5825882" y="2182361"/>
            <a:ext cx="2599996" cy="3044697"/>
            <a:chOff x="0" y="0"/>
            <a:chExt cx="5618987" cy="8119193"/>
          </a:xfrm>
        </p:grpSpPr>
        <p:pic>
          <p:nvPicPr>
            <p:cNvPr id="7" name="Picture 7"/>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5618987" cy="8119193"/>
            </a:xfrm>
            <a:prstGeom prst="rect">
              <a:avLst/>
            </a:prstGeom>
          </p:spPr>
        </p:pic>
      </p:grpSp>
      <p:sp>
        <p:nvSpPr>
          <p:cNvPr id="8" name="TextBox 8"/>
          <p:cNvSpPr txBox="1"/>
          <p:nvPr/>
        </p:nvSpPr>
        <p:spPr>
          <a:xfrm>
            <a:off x="720089" y="2258640"/>
            <a:ext cx="3745585" cy="2383601"/>
          </a:xfrm>
          <a:prstGeom prst="rect">
            <a:avLst/>
          </a:prstGeom>
        </p:spPr>
        <p:txBody>
          <a:bodyPr wrap="square" lIns="0" tIns="0" rIns="0" bIns="0" rtlCol="0" anchor="t">
            <a:spAutoFit/>
          </a:bodyPr>
          <a:lstStyle/>
          <a:p>
            <a:pPr algn="just">
              <a:lnSpc>
                <a:spcPct val="200000"/>
              </a:lnSpc>
            </a:pPr>
            <a:r>
              <a:rPr lang="ja-JP" altLang="en-US" sz="1600" u="sng" dirty="0">
                <a:latin typeface="+mj-ea"/>
                <a:ea typeface="+mj-ea"/>
              </a:rPr>
              <a:t>神のご加護のもとモハメッド６世国王陛下</a:t>
            </a:r>
            <a:r>
              <a:rPr lang="ja-JP" altLang="en-US" sz="1600" dirty="0">
                <a:latin typeface="+mj-ea"/>
                <a:ea typeface="+mj-ea"/>
              </a:rPr>
              <a:t>は、ラバト市を形作る</a:t>
            </a:r>
            <a:r>
              <a:rPr lang="en-US" altLang="ja-JP" sz="1600" dirty="0">
                <a:latin typeface="+mj-ea"/>
                <a:ea typeface="+mj-ea"/>
              </a:rPr>
              <a:t>2</a:t>
            </a:r>
            <a:r>
              <a:rPr lang="ja-JP" altLang="en-US" sz="1600" dirty="0">
                <a:latin typeface="+mj-ea"/>
                <a:ea typeface="+mj-ea"/>
              </a:rPr>
              <a:t>つの開発プログラムとなる、「ブーレグレッグ川流域開発プログラム」（</a:t>
            </a:r>
            <a:r>
              <a:rPr lang="en-US" altLang="ja-JP" sz="1600" dirty="0">
                <a:latin typeface="+mj-ea"/>
                <a:ea typeface="+mj-ea"/>
              </a:rPr>
              <a:t>2006</a:t>
            </a:r>
            <a:r>
              <a:rPr lang="ja-JP" altLang="en-US" sz="1600" dirty="0">
                <a:latin typeface="+mj-ea"/>
                <a:ea typeface="+mj-ea"/>
              </a:rPr>
              <a:t>年）と「ラバト・光の都・モロッコの文化首都プロジェクト」（</a:t>
            </a:r>
            <a:r>
              <a:rPr lang="en-US" altLang="ja-JP" sz="1600" dirty="0">
                <a:latin typeface="+mj-ea"/>
                <a:ea typeface="+mj-ea"/>
              </a:rPr>
              <a:t>2014</a:t>
            </a:r>
            <a:r>
              <a:rPr lang="ja-JP" altLang="en-US" sz="1600" dirty="0">
                <a:latin typeface="+mj-ea"/>
                <a:ea typeface="+mj-ea"/>
              </a:rPr>
              <a:t>年）を立ち上げた。</a:t>
            </a:r>
            <a:r>
              <a:rPr lang="en-US" sz="1600" dirty="0">
                <a:solidFill>
                  <a:srgbClr val="222222"/>
                </a:solidFill>
                <a:latin typeface="+mj-ea"/>
                <a:ea typeface="+mj-ea"/>
              </a:rPr>
              <a:t> </a:t>
            </a:r>
          </a:p>
        </p:txBody>
      </p:sp>
      <p:sp>
        <p:nvSpPr>
          <p:cNvPr id="11" name="TextBox 11"/>
          <p:cNvSpPr txBox="1"/>
          <p:nvPr/>
        </p:nvSpPr>
        <p:spPr>
          <a:xfrm>
            <a:off x="52705" y="1174115"/>
            <a:ext cx="9010650" cy="338554"/>
          </a:xfrm>
          <a:prstGeom prst="rect">
            <a:avLst/>
          </a:prstGeom>
        </p:spPr>
        <p:txBody>
          <a:bodyPr wrap="square" lIns="0" tIns="0" rIns="0" bIns="0" rtlCol="0" anchor="t">
            <a:spAutoFit/>
          </a:bodyPr>
          <a:lstStyle/>
          <a:p>
            <a:pPr marL="0" lvl="0" indent="0" algn="ctr">
              <a:lnSpc>
                <a:spcPct val="100000"/>
              </a:lnSpc>
              <a:spcBef>
                <a:spcPct val="0"/>
              </a:spcBef>
            </a:pPr>
            <a:r>
              <a:rPr lang="ja-JP" altLang="en-US" sz="2200" dirty="0">
                <a:solidFill>
                  <a:srgbClr val="741A1F"/>
                </a:solidFill>
                <a:latin typeface="Aharoni" panose="02010803020104030203" pitchFamily="2" charset="-79"/>
                <a:cs typeface="Aharoni" panose="02010803020104030203" pitchFamily="2" charset="-79"/>
              </a:rPr>
              <a:t>ラバト　光の都・モロッコの文化首都</a:t>
            </a:r>
            <a:endParaRPr lang="en-US" sz="2200" b="1" dirty="0">
              <a:solidFill>
                <a:srgbClr val="741A1F"/>
              </a:solidFill>
              <a:latin typeface="Aharoni" panose="02010803020104030203" pitchFamily="2" charset="-79"/>
              <a:cs typeface="Aharoni" panose="02010803020104030203" pitchFamily="2" charset="-79"/>
            </a:endParaRPr>
          </a:p>
        </p:txBody>
      </p:sp>
      <p:sp>
        <p:nvSpPr>
          <p:cNvPr id="15" name="Espace réservé du pied de page 14"/>
          <p:cNvSpPr>
            <a:spLocks noGrp="1"/>
          </p:cNvSpPr>
          <p:nvPr>
            <p:ph type="ftr" sz="quarter" idx="11"/>
          </p:nvPr>
        </p:nvSpPr>
        <p:spPr>
          <a:xfrm>
            <a:off x="3429434" y="5728811"/>
            <a:ext cx="1447800" cy="182563"/>
          </a:xfrm>
        </p:spPr>
        <p:txBody>
          <a:bodyPr/>
          <a:lstStyle/>
          <a:p>
            <a:r>
              <a:rPr lang="en-US" sz="600" dirty="0"/>
              <a:t>4</a:t>
            </a:r>
          </a:p>
        </p:txBody>
      </p:sp>
      <p:sp>
        <p:nvSpPr>
          <p:cNvPr id="12" name="Titre 5"/>
          <p:cNvSpPr>
            <a:spLocks noGrp="1"/>
          </p:cNvSpPr>
          <p:nvPr/>
        </p:nvSpPr>
        <p:spPr>
          <a:xfrm>
            <a:off x="0" y="0"/>
            <a:ext cx="914844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latin typeface="+mj-ea"/>
                <a:sym typeface="+mn-ea"/>
              </a:rPr>
            </a:br>
            <a:r>
              <a:rPr lang="fr-FR" altLang="en-US" sz="8000" b="1">
                <a:solidFill>
                  <a:srgbClr val="FF0000"/>
                </a:solidFill>
                <a:effectLst>
                  <a:outerShdw blurRad="38100" dist="25400" dir="5400000" algn="ctr" rotWithShape="0">
                    <a:srgbClr val="6E747A">
                      <a:alpha val="43000"/>
                    </a:srgbClr>
                  </a:outerShdw>
                </a:effectLst>
                <a:latin typeface="+mj-ea"/>
                <a:sym typeface="+mn-ea"/>
              </a:rPr>
              <a:t> </a:t>
            </a:r>
          </a:p>
          <a:p>
            <a:r>
              <a:rPr lang="ja-JP" altLang="en-US" sz="8000" b="1">
                <a:solidFill>
                  <a:srgbClr val="FF0000"/>
                </a:solidFill>
                <a:effectLst>
                  <a:outerShdw blurRad="38100" dist="25400" dir="5400000" algn="ctr" rotWithShape="0">
                    <a:srgbClr val="6E747A">
                      <a:alpha val="43000"/>
                    </a:srgbClr>
                  </a:outerShdw>
                </a:effectLst>
                <a:latin typeface="+mj-ea"/>
                <a:sym typeface="+mn-ea"/>
              </a:rPr>
              <a:t>文化首都・ラバト</a:t>
            </a:r>
            <a:endParaRPr lang="fr-FR" altLang="en-US" sz="9600" b="1" dirty="0">
              <a:solidFill>
                <a:srgbClr val="FF0000"/>
              </a:solidFill>
              <a:effectLst>
                <a:outerShdw blurRad="38100" dist="25400" dir="5400000" algn="ctr" rotWithShape="0">
                  <a:srgbClr val="6E747A">
                    <a:alpha val="43000"/>
                  </a:srgbClr>
                </a:outerShdw>
              </a:effectLst>
              <a:latin typeface="+mj-ea"/>
              <a:sym typeface="+mn-ea"/>
            </a:endParaRPr>
          </a:p>
          <a:p>
            <a:br>
              <a:rPr lang="fr-FR" altLang="en-US" sz="8000" dirty="0">
                <a:highlight>
                  <a:srgbClr val="00FFFF"/>
                </a:highlight>
                <a:latin typeface="+mj-ea"/>
              </a:rPr>
            </a:br>
            <a:r>
              <a:rPr lang="fr-FR" altLang="en-US" sz="3110" dirty="0">
                <a:latin typeface="+mj-ea"/>
                <a:sym typeface="+mn-ea"/>
              </a:rPr>
              <a:t> </a:t>
            </a:r>
            <a:endParaRPr lang="fr-FR" altLang="en-US" sz="3110" dirty="0">
              <a:highlight>
                <a:srgbClr val="00FFFF"/>
              </a:highlight>
              <a:latin typeface="+mj-ea"/>
            </a:endParaRPr>
          </a:p>
        </p:txBody>
      </p:sp>
      <p:pic>
        <p:nvPicPr>
          <p:cNvPr id="14" name="Espace réservé du contenu 4" descr="6.png"/>
          <p:cNvPicPr>
            <a:picLocks noGrp="1"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1004064"/>
            <a:ext cx="8750638" cy="4810440"/>
            <a:chOff x="0" y="0"/>
            <a:chExt cx="23335035" cy="12827839"/>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724685" cy="12827839"/>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5842341" y="0"/>
              <a:ext cx="7492694" cy="12827839"/>
            </a:xfrm>
            <a:prstGeom prst="rect">
              <a:avLst/>
            </a:prstGeom>
          </p:spPr>
        </p:pic>
      </p:grpSp>
      <p:grpSp>
        <p:nvGrpSpPr>
          <p:cNvPr id="5" name="Group 5"/>
          <p:cNvGrpSpPr/>
          <p:nvPr/>
        </p:nvGrpSpPr>
        <p:grpSpPr>
          <a:xfrm>
            <a:off x="218823" y="1748789"/>
            <a:ext cx="1847156" cy="2459355"/>
            <a:chOff x="0" y="0"/>
            <a:chExt cx="3133810" cy="3288083"/>
          </a:xfrm>
        </p:grpSpPr>
        <p:sp>
          <p:nvSpPr>
            <p:cNvPr id="6" name="Freeform 6"/>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txBody>
            <a:bodyPr/>
            <a:lstStyle/>
            <a:p>
              <a:endParaRPr lang="ja-JP" altLang="en-US"/>
            </a:p>
          </p:txBody>
        </p:sp>
      </p:grpSp>
      <p:grpSp>
        <p:nvGrpSpPr>
          <p:cNvPr id="7" name="Group 7"/>
          <p:cNvGrpSpPr/>
          <p:nvPr/>
        </p:nvGrpSpPr>
        <p:grpSpPr>
          <a:xfrm>
            <a:off x="3956732" y="1757045"/>
            <a:ext cx="1621743" cy="2444750"/>
            <a:chOff x="0" y="0"/>
            <a:chExt cx="3133810" cy="3288083"/>
          </a:xfrm>
        </p:grpSpPr>
        <p:sp>
          <p:nvSpPr>
            <p:cNvPr id="8" name="Freeform 8"/>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txBody>
            <a:bodyPr/>
            <a:lstStyle/>
            <a:p>
              <a:endParaRPr lang="ja-JP" altLang="en-US"/>
            </a:p>
          </p:txBody>
        </p:sp>
      </p:grpSp>
      <p:grpSp>
        <p:nvGrpSpPr>
          <p:cNvPr id="9" name="Group 9"/>
          <p:cNvGrpSpPr/>
          <p:nvPr/>
        </p:nvGrpSpPr>
        <p:grpSpPr>
          <a:xfrm>
            <a:off x="5649595" y="1776444"/>
            <a:ext cx="1521300" cy="2461804"/>
            <a:chOff x="0" y="0"/>
            <a:chExt cx="3133810" cy="3288083"/>
          </a:xfrm>
        </p:grpSpPr>
        <p:sp>
          <p:nvSpPr>
            <p:cNvPr id="10" name="Freeform 10"/>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txBody>
            <a:bodyPr/>
            <a:lstStyle/>
            <a:p>
              <a:endParaRPr lang="ja-JP" altLang="en-US"/>
            </a:p>
          </p:txBody>
        </p:sp>
      </p:grpSp>
      <p:grpSp>
        <p:nvGrpSpPr>
          <p:cNvPr id="11" name="Group 11"/>
          <p:cNvGrpSpPr/>
          <p:nvPr/>
        </p:nvGrpSpPr>
        <p:grpSpPr>
          <a:xfrm>
            <a:off x="2160328" y="1749423"/>
            <a:ext cx="1716897" cy="2425065"/>
            <a:chOff x="0" y="0"/>
            <a:chExt cx="3133810" cy="3288083"/>
          </a:xfrm>
        </p:grpSpPr>
        <p:sp>
          <p:nvSpPr>
            <p:cNvPr id="12" name="Freeform 12"/>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txBody>
            <a:bodyPr/>
            <a:lstStyle/>
            <a:p>
              <a:endParaRPr lang="ja-JP" altLang="en-US"/>
            </a:p>
          </p:txBody>
        </p:sp>
      </p:grpSp>
      <p:sp>
        <p:nvSpPr>
          <p:cNvPr id="14" name="TextBox 14"/>
          <p:cNvSpPr txBox="1"/>
          <p:nvPr/>
        </p:nvSpPr>
        <p:spPr>
          <a:xfrm>
            <a:off x="361781" y="1896110"/>
            <a:ext cx="1674642" cy="1682897"/>
          </a:xfrm>
          <a:prstGeom prst="rect">
            <a:avLst/>
          </a:prstGeom>
        </p:spPr>
        <p:txBody>
          <a:bodyPr wrap="square" lIns="0" tIns="0" rIns="0" bIns="0" rtlCol="0" anchor="t">
            <a:spAutoFit/>
            <a:scene3d>
              <a:camera prst="orthographicFront"/>
              <a:lightRig rig="threePt" dir="t"/>
            </a:scene3d>
          </a:bodyPr>
          <a:lstStyle/>
          <a:p>
            <a:pPr lvl="0" algn="ctr">
              <a:lnSpc>
                <a:spcPts val="3440"/>
              </a:lnSpc>
              <a:spcBef>
                <a:spcPct val="0"/>
              </a:spcBef>
            </a:pPr>
            <a:r>
              <a:rPr lang="ja-JP" altLang="en-US" sz="1325" b="1" spc="-79" dirty="0">
                <a:ln/>
                <a:latin typeface="Quattrocento Bold" panose="02020802030000000404"/>
              </a:rPr>
              <a:t>文化遺産と</a:t>
            </a:r>
            <a:endParaRPr lang="en-US" altLang="ja-JP" sz="1325" b="1" spc="-79" dirty="0">
              <a:ln/>
              <a:latin typeface="Quattrocento Bold" panose="02020802030000000404"/>
            </a:endParaRPr>
          </a:p>
          <a:p>
            <a:pPr lvl="0" algn="ctr">
              <a:lnSpc>
                <a:spcPts val="3440"/>
              </a:lnSpc>
              <a:spcBef>
                <a:spcPct val="0"/>
              </a:spcBef>
            </a:pPr>
            <a:r>
              <a:rPr lang="ja-JP" altLang="en-US" sz="1325" b="1" spc="-79" dirty="0">
                <a:ln/>
                <a:latin typeface="Quattrocento Bold" panose="02020802030000000404"/>
              </a:rPr>
              <a:t>文明遺産の</a:t>
            </a:r>
            <a:endParaRPr lang="en-US" altLang="ja-JP" sz="1325" b="1" spc="-79" dirty="0">
              <a:ln/>
              <a:latin typeface="Quattrocento Bold" panose="02020802030000000404"/>
            </a:endParaRPr>
          </a:p>
          <a:p>
            <a:pPr lvl="0" algn="ctr">
              <a:lnSpc>
                <a:spcPts val="3440"/>
              </a:lnSpc>
              <a:spcBef>
                <a:spcPct val="0"/>
              </a:spcBef>
            </a:pPr>
            <a:r>
              <a:rPr lang="ja-JP" altLang="en-US" sz="1325" b="1" spc="-79" dirty="0">
                <a:ln/>
                <a:latin typeface="Quattrocento Bold" panose="02020802030000000404"/>
              </a:rPr>
              <a:t>強化</a:t>
            </a:r>
            <a:endParaRPr lang="en-US" sz="1325" b="1" spc="-79" dirty="0">
              <a:ln/>
              <a:latin typeface="Quattrocento Bold" panose="02020802030000000404"/>
            </a:endParaRPr>
          </a:p>
          <a:p>
            <a:pPr lvl="0" algn="ctr">
              <a:lnSpc>
                <a:spcPts val="3440"/>
              </a:lnSpc>
              <a:spcBef>
                <a:spcPct val="0"/>
              </a:spcBef>
            </a:pPr>
            <a:endParaRPr lang="en-US" sz="1325" b="1" spc="-79" dirty="0" err="1">
              <a:ln/>
              <a:latin typeface="Quattrocento Bold" panose="02020802030000000404"/>
            </a:endParaRPr>
          </a:p>
        </p:txBody>
      </p:sp>
      <p:sp>
        <p:nvSpPr>
          <p:cNvPr id="15" name="TextBox 15"/>
          <p:cNvSpPr txBox="1"/>
          <p:nvPr/>
        </p:nvSpPr>
        <p:spPr>
          <a:xfrm>
            <a:off x="2247234" y="1905000"/>
            <a:ext cx="1553845" cy="1538626"/>
          </a:xfrm>
          <a:prstGeom prst="rect">
            <a:avLst/>
          </a:prstGeom>
        </p:spPr>
        <p:txBody>
          <a:bodyPr wrap="square" lIns="0" tIns="0" rIns="0" bIns="0" rtlCol="0" anchor="t">
            <a:spAutoFit/>
          </a:bodyPr>
          <a:lstStyle/>
          <a:p>
            <a:pPr lvl="0" algn="ctr">
              <a:lnSpc>
                <a:spcPts val="3140"/>
              </a:lnSpc>
            </a:pPr>
            <a:r>
              <a:rPr lang="ja-JP" altLang="en-US" sz="1325" b="1" spc="-79">
                <a:latin typeface="Quattrocento Bold" panose="02020802030000000404"/>
              </a:rPr>
              <a:t>緑地と</a:t>
            </a:r>
            <a:endParaRPr lang="en-US" altLang="ja-JP" sz="1325" b="1" spc="-79">
              <a:latin typeface="Quattrocento Bold" panose="02020802030000000404"/>
            </a:endParaRPr>
          </a:p>
          <a:p>
            <a:pPr lvl="0" algn="ctr">
              <a:lnSpc>
                <a:spcPts val="3140"/>
              </a:lnSpc>
            </a:pPr>
            <a:r>
              <a:rPr lang="ja-JP" altLang="en-US" sz="1325" b="1" spc="-79">
                <a:latin typeface="Quattrocento Bold" panose="02020802030000000404"/>
              </a:rPr>
              <a:t>環境の</a:t>
            </a:r>
            <a:endParaRPr lang="en-US" altLang="ja-JP" sz="1325" b="1" spc="-79">
              <a:latin typeface="Quattrocento Bold" panose="02020802030000000404"/>
            </a:endParaRPr>
          </a:p>
          <a:p>
            <a:pPr lvl="0" algn="ctr">
              <a:lnSpc>
                <a:spcPts val="3140"/>
              </a:lnSpc>
            </a:pPr>
            <a:r>
              <a:rPr lang="ja-JP" altLang="en-US" sz="1325" b="1" spc="-79">
                <a:latin typeface="Quattrocento Bold" panose="02020802030000000404"/>
              </a:rPr>
              <a:t>保全</a:t>
            </a:r>
            <a:endParaRPr lang="en-US" sz="1325" b="1" spc="-79" dirty="0">
              <a:latin typeface="Quattrocento Bold" panose="02020802030000000404"/>
            </a:endParaRPr>
          </a:p>
          <a:p>
            <a:pPr lvl="0" algn="ctr">
              <a:lnSpc>
                <a:spcPts val="3140"/>
              </a:lnSpc>
            </a:pPr>
            <a:endParaRPr lang="en-US" sz="1325" b="1" spc="-79" dirty="0" err="1">
              <a:latin typeface="Quattrocento Bold" panose="02020802030000000404"/>
            </a:endParaRPr>
          </a:p>
        </p:txBody>
      </p:sp>
      <p:sp>
        <p:nvSpPr>
          <p:cNvPr id="16" name="TextBox 16"/>
          <p:cNvSpPr txBox="1"/>
          <p:nvPr/>
        </p:nvSpPr>
        <p:spPr>
          <a:xfrm>
            <a:off x="4007467" y="1894580"/>
            <a:ext cx="1561720" cy="1538626"/>
          </a:xfrm>
          <a:prstGeom prst="rect">
            <a:avLst/>
          </a:prstGeom>
        </p:spPr>
        <p:txBody>
          <a:bodyPr wrap="square" lIns="0" tIns="0" rIns="0" bIns="0" rtlCol="0" anchor="t">
            <a:spAutoFit/>
          </a:bodyPr>
          <a:lstStyle/>
          <a:p>
            <a:pPr lvl="0" algn="ctr">
              <a:lnSpc>
                <a:spcPts val="3140"/>
              </a:lnSpc>
              <a:spcBef>
                <a:spcPct val="0"/>
              </a:spcBef>
            </a:pPr>
            <a:r>
              <a:rPr lang="ja-JP" altLang="en-US" sz="1325" b="1" spc="-79">
                <a:latin typeface="Quattrocento Bold" panose="02020802030000000404"/>
              </a:rPr>
              <a:t>地域社会サービスや</a:t>
            </a:r>
            <a:endParaRPr lang="en-US" altLang="ja-JP" sz="1325" b="1" spc="-79">
              <a:latin typeface="Quattrocento Bold" panose="02020802030000000404"/>
            </a:endParaRPr>
          </a:p>
          <a:p>
            <a:pPr lvl="0" algn="ctr">
              <a:lnSpc>
                <a:spcPts val="3140"/>
              </a:lnSpc>
              <a:spcBef>
                <a:spcPct val="0"/>
              </a:spcBef>
            </a:pPr>
            <a:r>
              <a:rPr lang="ja-JP" altLang="en-US" sz="1325" b="1" spc="-79">
                <a:latin typeface="Quattrocento Bold" panose="02020802030000000404"/>
              </a:rPr>
              <a:t>施設への</a:t>
            </a:r>
            <a:endParaRPr lang="en-US" altLang="ja-JP" sz="1325" b="1" spc="-79">
              <a:latin typeface="Quattrocento Bold" panose="02020802030000000404"/>
            </a:endParaRPr>
          </a:p>
          <a:p>
            <a:pPr lvl="0" algn="ctr">
              <a:lnSpc>
                <a:spcPts val="3140"/>
              </a:lnSpc>
              <a:spcBef>
                <a:spcPct val="0"/>
              </a:spcBef>
            </a:pPr>
            <a:r>
              <a:rPr lang="ja-JP" altLang="en-US" sz="1325" b="1" spc="-79">
                <a:latin typeface="Quattrocento Bold" panose="02020802030000000404"/>
              </a:rPr>
              <a:t>アクセスの改善</a:t>
            </a:r>
            <a:endParaRPr lang="en-US" sz="1325" b="1" spc="-79" dirty="0">
              <a:latin typeface="Quattrocento Bold" panose="02020802030000000404"/>
            </a:endParaRPr>
          </a:p>
          <a:p>
            <a:pPr lvl="0" algn="ctr">
              <a:lnSpc>
                <a:spcPts val="3140"/>
              </a:lnSpc>
              <a:spcBef>
                <a:spcPct val="0"/>
              </a:spcBef>
            </a:pPr>
            <a:endParaRPr lang="en-US" sz="1325" b="1" spc="-79" dirty="0" err="1">
              <a:latin typeface="Quattrocento Bold" panose="02020802030000000404"/>
            </a:endParaRPr>
          </a:p>
        </p:txBody>
      </p:sp>
      <p:sp>
        <p:nvSpPr>
          <p:cNvPr id="17" name="TextBox 17"/>
          <p:cNvSpPr txBox="1"/>
          <p:nvPr/>
        </p:nvSpPr>
        <p:spPr>
          <a:xfrm>
            <a:off x="1324947" y="1174115"/>
            <a:ext cx="6416295" cy="392159"/>
          </a:xfrm>
          <a:prstGeom prst="rect">
            <a:avLst/>
          </a:prstGeom>
        </p:spPr>
        <p:txBody>
          <a:bodyPr wrap="square" lIns="0" tIns="0" rIns="0" bIns="0" rtlCol="0" anchor="t">
            <a:spAutoFit/>
          </a:bodyPr>
          <a:lstStyle/>
          <a:p>
            <a:pPr lvl="0" algn="ctr">
              <a:lnSpc>
                <a:spcPts val="3615"/>
              </a:lnSpc>
              <a:spcBef>
                <a:spcPct val="0"/>
              </a:spcBef>
            </a:pPr>
            <a:r>
              <a:rPr lang="en-US" sz="1390" b="1" spc="-83">
                <a:solidFill>
                  <a:srgbClr val="FF0000"/>
                </a:solidFill>
                <a:latin typeface="+mj-ea"/>
                <a:ea typeface="+mj-ea"/>
              </a:rPr>
              <a:t> </a:t>
            </a:r>
            <a:r>
              <a:rPr lang="ja-JP" altLang="en-US" sz="1390" b="1" spc="-83">
                <a:solidFill>
                  <a:srgbClr val="FF0000"/>
                </a:solidFill>
                <a:latin typeface="+mj-ea"/>
                <a:ea typeface="+mj-ea"/>
              </a:rPr>
              <a:t>このプロジェクトは、以下の</a:t>
            </a:r>
            <a:r>
              <a:rPr lang="en-US" altLang="ja-JP" sz="1390" b="1" spc="-83">
                <a:solidFill>
                  <a:srgbClr val="FF0000"/>
                </a:solidFill>
                <a:latin typeface="+mj-ea"/>
                <a:ea typeface="+mj-ea"/>
              </a:rPr>
              <a:t>7</a:t>
            </a:r>
            <a:r>
              <a:rPr lang="ja-JP" altLang="en-US" sz="1390" b="1" spc="-83">
                <a:solidFill>
                  <a:srgbClr val="FF0000"/>
                </a:solidFill>
                <a:latin typeface="+mj-ea"/>
                <a:ea typeface="+mj-ea"/>
              </a:rPr>
              <a:t>つの主要分野で構成されている。</a:t>
            </a:r>
            <a:endParaRPr lang="en-US" sz="1390" b="1" spc="-83" dirty="0">
              <a:solidFill>
                <a:srgbClr val="FF0000"/>
              </a:solidFill>
              <a:latin typeface="+mj-ea"/>
              <a:ea typeface="+mj-ea"/>
            </a:endParaRPr>
          </a:p>
        </p:txBody>
      </p:sp>
      <p:grpSp>
        <p:nvGrpSpPr>
          <p:cNvPr id="19" name="Group 19"/>
          <p:cNvGrpSpPr/>
          <p:nvPr/>
        </p:nvGrpSpPr>
        <p:grpSpPr>
          <a:xfrm>
            <a:off x="7251303" y="1773784"/>
            <a:ext cx="1596063" cy="2479675"/>
            <a:chOff x="0" y="0"/>
            <a:chExt cx="3133810" cy="3288083"/>
          </a:xfrm>
        </p:grpSpPr>
        <p:sp>
          <p:nvSpPr>
            <p:cNvPr id="20" name="Freeform 20"/>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txBody>
            <a:bodyPr/>
            <a:lstStyle/>
            <a:p>
              <a:endParaRPr lang="ja-JP" altLang="en-US"/>
            </a:p>
          </p:txBody>
        </p:sp>
      </p:grpSp>
      <p:sp>
        <p:nvSpPr>
          <p:cNvPr id="21" name="TextBox 21"/>
          <p:cNvSpPr txBox="1"/>
          <p:nvPr/>
        </p:nvSpPr>
        <p:spPr>
          <a:xfrm>
            <a:off x="7272449" y="1845335"/>
            <a:ext cx="1468816" cy="1133131"/>
          </a:xfrm>
          <a:prstGeom prst="rect">
            <a:avLst/>
          </a:prstGeom>
        </p:spPr>
        <p:txBody>
          <a:bodyPr wrap="square" lIns="0" tIns="0" rIns="0" bIns="0" rtlCol="0" anchor="t">
            <a:spAutoFit/>
          </a:bodyPr>
          <a:lstStyle/>
          <a:p>
            <a:pPr lvl="0" algn="ctr">
              <a:lnSpc>
                <a:spcPts val="3140"/>
              </a:lnSpc>
              <a:spcBef>
                <a:spcPct val="0"/>
              </a:spcBef>
            </a:pPr>
            <a:r>
              <a:rPr lang="ja-JP" altLang="en-US" sz="1330" b="1" spc="-72" dirty="0">
                <a:ln/>
                <a:latin typeface="Quattrocento Bold" panose="02020802030000000404"/>
              </a:rPr>
              <a:t>輸送設備の</a:t>
            </a:r>
            <a:endParaRPr lang="en-US" altLang="ja-JP" sz="1330" b="1" spc="-72" dirty="0">
              <a:ln/>
              <a:latin typeface="Quattrocento Bold" panose="02020802030000000404"/>
            </a:endParaRPr>
          </a:p>
          <a:p>
            <a:pPr lvl="0" algn="ctr">
              <a:lnSpc>
                <a:spcPts val="3140"/>
              </a:lnSpc>
              <a:spcBef>
                <a:spcPct val="0"/>
              </a:spcBef>
            </a:pPr>
            <a:r>
              <a:rPr lang="ja-JP" altLang="en-US" sz="1330" b="1" spc="-72" dirty="0">
                <a:ln/>
                <a:latin typeface="Quattrocento Bold" panose="02020802030000000404"/>
              </a:rPr>
              <a:t>統合と</a:t>
            </a:r>
            <a:endParaRPr lang="en-US" altLang="ja-JP" sz="1330" b="1" spc="-72" dirty="0">
              <a:ln/>
              <a:latin typeface="Quattrocento Bold" panose="02020802030000000404"/>
            </a:endParaRPr>
          </a:p>
          <a:p>
            <a:pPr lvl="0" algn="ctr">
              <a:lnSpc>
                <a:spcPts val="3140"/>
              </a:lnSpc>
              <a:spcBef>
                <a:spcPct val="0"/>
              </a:spcBef>
            </a:pPr>
            <a:r>
              <a:rPr lang="ja-JP" altLang="en-US" sz="1330" b="1" spc="-72" dirty="0">
                <a:ln/>
                <a:latin typeface="Quattrocento Bold" panose="02020802030000000404"/>
              </a:rPr>
              <a:t>近代化</a:t>
            </a:r>
            <a:endParaRPr lang="en-US" sz="1330" b="1" spc="-72" dirty="0">
              <a:ln/>
              <a:latin typeface="Quattrocento Bold" panose="02020802030000000404"/>
            </a:endParaRPr>
          </a:p>
        </p:txBody>
      </p:sp>
      <p:grpSp>
        <p:nvGrpSpPr>
          <p:cNvPr id="22" name="Group 22"/>
          <p:cNvGrpSpPr/>
          <p:nvPr/>
        </p:nvGrpSpPr>
        <p:grpSpPr>
          <a:xfrm>
            <a:off x="768350" y="4573478"/>
            <a:ext cx="3664585" cy="1140460"/>
            <a:chOff x="0" y="0"/>
            <a:chExt cx="3133810" cy="2309087"/>
          </a:xfrm>
        </p:grpSpPr>
        <p:sp>
          <p:nvSpPr>
            <p:cNvPr id="23" name="Freeform 23"/>
            <p:cNvSpPr/>
            <p:nvPr/>
          </p:nvSpPr>
          <p:spPr>
            <a:xfrm>
              <a:off x="0" y="0"/>
              <a:ext cx="3133810" cy="2309087"/>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txBody>
            <a:bodyPr/>
            <a:lstStyle/>
            <a:p>
              <a:endParaRPr lang="ja-JP" altLang="en-US"/>
            </a:p>
          </p:txBody>
        </p:sp>
      </p:grpSp>
      <p:sp>
        <p:nvSpPr>
          <p:cNvPr id="24" name="TextBox 24"/>
          <p:cNvSpPr txBox="1"/>
          <p:nvPr/>
        </p:nvSpPr>
        <p:spPr>
          <a:xfrm>
            <a:off x="903830" y="4686294"/>
            <a:ext cx="3461385" cy="810863"/>
          </a:xfrm>
          <a:prstGeom prst="rect">
            <a:avLst/>
          </a:prstGeom>
        </p:spPr>
        <p:txBody>
          <a:bodyPr wrap="square" lIns="0" tIns="0" rIns="0" bIns="0" rtlCol="0" anchor="t">
            <a:spAutoFit/>
          </a:bodyPr>
          <a:lstStyle/>
          <a:p>
            <a:pPr lvl="0" algn="ctr">
              <a:lnSpc>
                <a:spcPts val="3440"/>
              </a:lnSpc>
              <a:spcBef>
                <a:spcPct val="0"/>
              </a:spcBef>
            </a:pPr>
            <a:r>
              <a:rPr lang="ja-JP" altLang="en-US" sz="1330" b="1" spc="-79">
                <a:ln/>
                <a:latin typeface="Quattrocento Bold" panose="02020802030000000404"/>
              </a:rPr>
              <a:t>都市景観の再評価</a:t>
            </a:r>
            <a:endParaRPr lang="en-US" sz="1330" b="1" spc="-79" dirty="0">
              <a:ln/>
              <a:latin typeface="Quattrocento Bold" panose="02020802030000000404"/>
            </a:endParaRPr>
          </a:p>
          <a:p>
            <a:pPr lvl="0" algn="ctr">
              <a:lnSpc>
                <a:spcPts val="3440"/>
              </a:lnSpc>
              <a:spcBef>
                <a:spcPct val="0"/>
              </a:spcBef>
            </a:pPr>
            <a:endParaRPr lang="en-US" sz="1330" spc="-79" dirty="0">
              <a:ln/>
              <a:latin typeface="Quattrocento Bold" panose="02020802030000000404"/>
            </a:endParaRPr>
          </a:p>
        </p:txBody>
      </p:sp>
      <p:sp>
        <p:nvSpPr>
          <p:cNvPr id="25" name="TextBox 25"/>
          <p:cNvSpPr txBox="1"/>
          <p:nvPr/>
        </p:nvSpPr>
        <p:spPr>
          <a:xfrm>
            <a:off x="5644863" y="1874116"/>
            <a:ext cx="1434465" cy="1966595"/>
          </a:xfrm>
          <a:prstGeom prst="rect">
            <a:avLst/>
          </a:prstGeom>
        </p:spPr>
        <p:txBody>
          <a:bodyPr lIns="0" tIns="0" rIns="0" bIns="0" rtlCol="0" anchor="t">
            <a:noAutofit/>
          </a:bodyPr>
          <a:lstStyle/>
          <a:p>
            <a:pPr lvl="0" algn="ctr">
              <a:lnSpc>
                <a:spcPts val="3140"/>
              </a:lnSpc>
            </a:pPr>
            <a:r>
              <a:rPr lang="ja-JP" altLang="en-US" sz="1325" b="1" spc="-79">
                <a:latin typeface="Quattrocento Bold" panose="02020802030000000404"/>
              </a:rPr>
              <a:t>ガバナンスの</a:t>
            </a:r>
            <a:endParaRPr lang="en-US" altLang="ja-JP" sz="1325" b="1" spc="-79">
              <a:latin typeface="Quattrocento Bold" panose="02020802030000000404"/>
            </a:endParaRPr>
          </a:p>
          <a:p>
            <a:pPr lvl="0" algn="ctr">
              <a:lnSpc>
                <a:spcPts val="3140"/>
              </a:lnSpc>
            </a:pPr>
            <a:r>
              <a:rPr lang="ja-JP" altLang="en-US" sz="1325" b="1" spc="-79">
                <a:latin typeface="Quattrocento Bold" panose="02020802030000000404"/>
              </a:rPr>
              <a:t>強化</a:t>
            </a:r>
            <a:endParaRPr lang="en-US" sz="1325" b="1" spc="-79" dirty="0" err="1">
              <a:latin typeface="Quattrocento Bold" panose="02020802030000000404"/>
            </a:endParaRPr>
          </a:p>
        </p:txBody>
      </p:sp>
      <p:grpSp>
        <p:nvGrpSpPr>
          <p:cNvPr id="26" name="Group 26"/>
          <p:cNvGrpSpPr/>
          <p:nvPr/>
        </p:nvGrpSpPr>
        <p:grpSpPr>
          <a:xfrm>
            <a:off x="4824967" y="4573478"/>
            <a:ext cx="3332480" cy="1132840"/>
            <a:chOff x="0" y="0"/>
            <a:chExt cx="3133810" cy="3288083"/>
          </a:xfrm>
        </p:grpSpPr>
        <p:sp>
          <p:nvSpPr>
            <p:cNvPr id="27" name="Freeform 2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txBody>
            <a:bodyPr/>
            <a:lstStyle/>
            <a:p>
              <a:endParaRPr lang="ja-JP" altLang="en-US"/>
            </a:p>
          </p:txBody>
        </p:sp>
      </p:grpSp>
      <p:sp>
        <p:nvSpPr>
          <p:cNvPr id="28" name="TextBox 28"/>
          <p:cNvSpPr txBox="1"/>
          <p:nvPr/>
        </p:nvSpPr>
        <p:spPr>
          <a:xfrm>
            <a:off x="4783510" y="4676458"/>
            <a:ext cx="3517900" cy="739626"/>
          </a:xfrm>
          <a:prstGeom prst="rect">
            <a:avLst/>
          </a:prstGeom>
        </p:spPr>
        <p:txBody>
          <a:bodyPr wrap="square" lIns="0" tIns="0" rIns="0" bIns="0" rtlCol="0" anchor="t">
            <a:spAutoFit/>
          </a:bodyPr>
          <a:lstStyle/>
          <a:p>
            <a:pPr lvl="0" algn="ctr">
              <a:lnSpc>
                <a:spcPts val="3140"/>
              </a:lnSpc>
              <a:spcBef>
                <a:spcPct val="0"/>
              </a:spcBef>
            </a:pPr>
            <a:r>
              <a:rPr lang="ja-JP" altLang="en-US" sz="1330" b="1" spc="-79" dirty="0">
                <a:latin typeface="Quattrocento Bold" panose="02020802030000000404"/>
              </a:rPr>
              <a:t>地域社会サービスや</a:t>
            </a:r>
            <a:endParaRPr lang="en-US" altLang="ja-JP" sz="1330" b="1" spc="-79" dirty="0">
              <a:latin typeface="Quattrocento Bold" panose="02020802030000000404"/>
            </a:endParaRPr>
          </a:p>
          <a:p>
            <a:pPr lvl="0" algn="ctr">
              <a:lnSpc>
                <a:spcPts val="3140"/>
              </a:lnSpc>
              <a:spcBef>
                <a:spcPct val="0"/>
              </a:spcBef>
            </a:pPr>
            <a:r>
              <a:rPr lang="ja-JP" altLang="en-US" sz="1330" b="1" spc="-79" dirty="0">
                <a:latin typeface="Quattrocento Bold" panose="02020802030000000404"/>
              </a:rPr>
              <a:t>施設へのアクセスの改善</a:t>
            </a:r>
            <a:endParaRPr lang="en-US" altLang="ja-JP" sz="1330" b="1" spc="-79" dirty="0">
              <a:latin typeface="Quattrocento Bold" panose="02020802030000000404"/>
            </a:endParaRPr>
          </a:p>
        </p:txBody>
      </p:sp>
      <p:sp>
        <p:nvSpPr>
          <p:cNvPr id="31" name="Espace réservé du pied de page 30"/>
          <p:cNvSpPr>
            <a:spLocks noGrp="1"/>
          </p:cNvSpPr>
          <p:nvPr>
            <p:ph type="ftr" sz="quarter" idx="11"/>
          </p:nvPr>
        </p:nvSpPr>
        <p:spPr>
          <a:xfrm>
            <a:off x="3619500" y="5684838"/>
            <a:ext cx="1447800" cy="182563"/>
          </a:xfrm>
        </p:spPr>
        <p:txBody>
          <a:bodyPr/>
          <a:lstStyle/>
          <a:p>
            <a:r>
              <a:rPr lang="en-US" sz="600" dirty="0"/>
              <a:t>5</a:t>
            </a:r>
          </a:p>
        </p:txBody>
      </p:sp>
      <p:sp>
        <p:nvSpPr>
          <p:cNvPr id="29" name="TextBox 11"/>
          <p:cNvSpPr txBox="1"/>
          <p:nvPr/>
        </p:nvSpPr>
        <p:spPr>
          <a:xfrm>
            <a:off x="1690412" y="536956"/>
            <a:ext cx="6186196" cy="307777"/>
          </a:xfrm>
          <a:prstGeom prst="rect">
            <a:avLst/>
          </a:prstGeom>
        </p:spPr>
        <p:txBody>
          <a:bodyPr wrap="square" lIns="0" tIns="0" rIns="0" bIns="0" rtlCol="0" anchor="t">
            <a:spAutoFit/>
          </a:bodyPr>
          <a:lstStyle/>
          <a:p>
            <a:pPr lvl="0" algn="ctr">
              <a:spcBef>
                <a:spcPct val="0"/>
              </a:spcBef>
            </a:pPr>
            <a:r>
              <a:rPr lang="ja-JP" altLang="en-US" sz="2000" b="1" dirty="0">
                <a:ln/>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ラバト　光の都・モロッコの文化首都</a:t>
            </a:r>
            <a:endParaRPr lang="en-US" sz="2200" b="1" dirty="0">
              <a:solidFill>
                <a:srgbClr val="741A1F"/>
              </a:solidFill>
              <a:latin typeface="Aharoni" panose="02010803020104030203" pitchFamily="2" charset="-79"/>
              <a:cs typeface="Aharoni" panose="02010803020104030203" pitchFamily="2" charset="-79"/>
            </a:endParaRPr>
          </a:p>
        </p:txBody>
      </p:sp>
      <p:sp>
        <p:nvSpPr>
          <p:cNvPr id="30" name="Titre 5"/>
          <p:cNvSpPr>
            <a:spLocks noGrp="1"/>
          </p:cNvSpPr>
          <p:nvPr/>
        </p:nvSpPr>
        <p:spPr>
          <a:xfrm>
            <a:off x="0" y="0"/>
            <a:ext cx="914844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sym typeface="+mn-ea"/>
              </a:rPr>
            </a:br>
            <a:r>
              <a:rPr lang="fr-FR" altLang="en-US" sz="8000" b="1">
                <a:solidFill>
                  <a:srgbClr val="FF0000"/>
                </a:solidFill>
                <a:effectLst>
                  <a:outerShdw blurRad="38100" dist="25400" dir="5400000" algn="ctr" rotWithShape="0">
                    <a:srgbClr val="6E747A">
                      <a:alpha val="43000"/>
                    </a:srgbClr>
                  </a:outerShdw>
                </a:effectLst>
                <a:sym typeface="+mn-ea"/>
              </a:rPr>
              <a:t> </a:t>
            </a:r>
            <a:r>
              <a:rPr lang="ja-JP" altLang="en-US" sz="8000" b="1">
                <a:solidFill>
                  <a:srgbClr val="FF0000"/>
                </a:solidFill>
                <a:effectLst>
                  <a:outerShdw blurRad="38100" dist="25400" dir="5400000" algn="ctr" rotWithShape="0">
                    <a:srgbClr val="6E747A">
                      <a:alpha val="43000"/>
                    </a:srgbClr>
                  </a:outerShdw>
                </a:effectLst>
                <a:sym typeface="+mn-ea"/>
              </a:rPr>
              <a:t>統合ロイヤルプログラム</a:t>
            </a:r>
            <a:endParaRPr lang="fr-FR" altLang="en-US" sz="8000" b="1" dirty="0">
              <a:solidFill>
                <a:srgbClr val="FF0000"/>
              </a:solidFill>
              <a:effectLst>
                <a:outerShdw blurRad="38100" dist="25400" dir="5400000" algn="ctr" rotWithShape="0">
                  <a:srgbClr val="6E747A">
                    <a:alpha val="43000"/>
                  </a:srgbClr>
                </a:outerShdw>
              </a:effectLst>
              <a:sym typeface="+mn-ea"/>
            </a:endParaRPr>
          </a:p>
          <a:p>
            <a:endParaRPr lang="fr-FR" altLang="en-US" sz="8000" b="1" dirty="0">
              <a:solidFill>
                <a:srgbClr val="FF0000"/>
              </a:solidFill>
              <a:effectLst>
                <a:outerShdw blurRad="38100" dist="25400" dir="5400000" algn="ctr" rotWithShape="0">
                  <a:srgbClr val="6E747A">
                    <a:alpha val="43000"/>
                  </a:srgbClr>
                </a:outerShdw>
              </a:effectLst>
              <a:sym typeface="+mn-ea"/>
            </a:endParaRPr>
          </a:p>
          <a:p>
            <a:endParaRPr lang="fr-FR" altLang="en-US" sz="3110" dirty="0">
              <a:highlight>
                <a:srgbClr val="00FFFF"/>
              </a:highlight>
            </a:endParaRPr>
          </a:p>
        </p:txBody>
      </p:sp>
      <p:pic>
        <p:nvPicPr>
          <p:cNvPr id="32" name="Espace réservé du contenu 4" descr="6.png"/>
          <p:cNvPicPr>
            <a:picLocks noGrp="1" noChangeAspect="1"/>
          </p:cNvPicPr>
          <p:nvPr/>
        </p:nvPicPr>
        <p:blipFill>
          <a:blip r:embed="rId6" cstate="email">
            <a:extLst>
              <a:ext uri="{28A0092B-C50C-407E-A947-70E740481C1C}">
                <a14:useLocalDpi xmlns:a14="http://schemas.microsoft.com/office/drawing/2010/main"/>
              </a:ext>
            </a:extLst>
          </a:blip>
          <a:stretch>
            <a:fillRect/>
          </a:stretch>
        </p:blipFill>
        <p:spPr>
          <a:xfrm>
            <a:off x="73533" y="470326"/>
            <a:ext cx="716106" cy="9131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315" y="942995"/>
            <a:ext cx="9031337" cy="4964747"/>
            <a:chOff x="0" y="0"/>
            <a:chExt cx="24083566" cy="1323932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7261172" cy="13239325"/>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350525" y="0"/>
              <a:ext cx="7733041" cy="13239325"/>
            </a:xfrm>
            <a:prstGeom prst="rect">
              <a:avLst/>
            </a:prstGeom>
          </p:spPr>
        </p:pic>
      </p:grpSp>
      <p:sp>
        <p:nvSpPr>
          <p:cNvPr id="5" name="AutoShape 5"/>
          <p:cNvSpPr/>
          <p:nvPr/>
        </p:nvSpPr>
        <p:spPr>
          <a:xfrm rot="-2466" flipV="1">
            <a:off x="1250284" y="1638561"/>
            <a:ext cx="7008759" cy="45809"/>
          </a:xfrm>
          <a:prstGeom prst="line">
            <a:avLst/>
          </a:prstGeom>
          <a:ln w="19050" cap="rnd">
            <a:solidFill>
              <a:srgbClr val="222222"/>
            </a:solidFill>
            <a:prstDash val="solid"/>
            <a:headEnd type="none" w="sm" len="sm"/>
            <a:tailEnd type="none" w="sm" len="sm"/>
          </a:ln>
        </p:spPr>
        <p:txBody>
          <a:bodyPr/>
          <a:lstStyle/>
          <a:p>
            <a:endParaRPr lang="ja-JP" altLang="en-US"/>
          </a:p>
        </p:txBody>
      </p:sp>
      <p:grpSp>
        <p:nvGrpSpPr>
          <p:cNvPr id="6" name="Group 6"/>
          <p:cNvGrpSpPr/>
          <p:nvPr/>
        </p:nvGrpSpPr>
        <p:grpSpPr>
          <a:xfrm>
            <a:off x="2476536" y="1606796"/>
            <a:ext cx="158407" cy="15840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txBody>
            <a:bodyPr/>
            <a:lstStyle/>
            <a:p>
              <a:endParaRPr lang="ja-JP" altLang="en-US"/>
            </a:p>
          </p:txBody>
        </p:sp>
      </p:grpSp>
      <p:grpSp>
        <p:nvGrpSpPr>
          <p:cNvPr id="8" name="Group 8"/>
          <p:cNvGrpSpPr/>
          <p:nvPr/>
        </p:nvGrpSpPr>
        <p:grpSpPr>
          <a:xfrm>
            <a:off x="6342328" y="1581398"/>
            <a:ext cx="158407" cy="158407"/>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txBody>
            <a:bodyPr/>
            <a:lstStyle/>
            <a:p>
              <a:endParaRPr lang="ja-JP" altLang="en-US"/>
            </a:p>
          </p:txBody>
        </p:sp>
      </p:grpSp>
      <p:sp>
        <p:nvSpPr>
          <p:cNvPr id="10" name="TextBox 10"/>
          <p:cNvSpPr txBox="1"/>
          <p:nvPr/>
        </p:nvSpPr>
        <p:spPr>
          <a:xfrm>
            <a:off x="5031740" y="1819175"/>
            <a:ext cx="3683052" cy="2316019"/>
          </a:xfrm>
          <a:prstGeom prst="rect">
            <a:avLst/>
          </a:prstGeom>
        </p:spPr>
        <p:txBody>
          <a:bodyPr wrap="square" lIns="0" tIns="0" rIns="0" bIns="0" rtlCol="0" anchor="t">
            <a:spAutoFit/>
          </a:bodyPr>
          <a:lstStyle/>
          <a:p>
            <a:pPr algn="just">
              <a:lnSpc>
                <a:spcPct val="150000"/>
              </a:lnSpc>
            </a:pPr>
            <a:r>
              <a:rPr lang="ja-JP" altLang="en-US" sz="1300" b="1" u="sng">
                <a:solidFill>
                  <a:srgbClr val="222222"/>
                </a:solidFill>
                <a:latin typeface="Quattrocento Bold" panose="02020802030000000404"/>
              </a:rPr>
              <a:t>作品に使用される主要言語：</a:t>
            </a:r>
            <a:endParaRPr lang="en-US" sz="1300" b="1" dirty="0">
              <a:solidFill>
                <a:srgbClr val="222222"/>
              </a:solidFill>
              <a:latin typeface="Quattrocento Bold" panose="02020802030000000404"/>
            </a:endParaRPr>
          </a:p>
          <a:p>
            <a:pPr algn="just">
              <a:lnSpc>
                <a:spcPct val="150000"/>
              </a:lnSpc>
            </a:pPr>
            <a:r>
              <a:rPr lang="ja-JP" altLang="en-US" sz="1300" b="1">
                <a:solidFill>
                  <a:srgbClr val="222222"/>
                </a:solidFill>
                <a:latin typeface="Quattrocento Bold" panose="02020802030000000404"/>
              </a:rPr>
              <a:t>フランス語、アラビア語、ダリジャ語、アマジグ語。</a:t>
            </a:r>
            <a:endParaRPr lang="en-US" sz="1300" b="1" dirty="0">
              <a:solidFill>
                <a:srgbClr val="222222"/>
              </a:solidFill>
              <a:latin typeface="Quattrocento Bold" panose="02020802030000000404"/>
            </a:endParaRPr>
          </a:p>
          <a:p>
            <a:pPr algn="just">
              <a:lnSpc>
                <a:spcPct val="150000"/>
              </a:lnSpc>
            </a:pPr>
            <a:r>
              <a:rPr lang="ja-JP" altLang="en-US" sz="1300" b="1">
                <a:solidFill>
                  <a:srgbClr val="222222"/>
                </a:solidFill>
                <a:latin typeface="Quattrocento Bold" panose="02020802030000000404"/>
              </a:rPr>
              <a:t>これらは小説、演劇、詩の朗読、馬上槍試合の</a:t>
            </a:r>
            <a:endParaRPr lang="en-US" altLang="ja-JP" sz="1300" b="1">
              <a:solidFill>
                <a:srgbClr val="222222"/>
              </a:solidFill>
              <a:latin typeface="Quattrocento Bold" panose="02020802030000000404"/>
            </a:endParaRPr>
          </a:p>
          <a:p>
            <a:pPr algn="just">
              <a:lnSpc>
                <a:spcPct val="150000"/>
              </a:lnSpc>
            </a:pPr>
            <a:r>
              <a:rPr lang="ja-JP" altLang="en-US" sz="1300" b="1">
                <a:solidFill>
                  <a:srgbClr val="222222"/>
                </a:solidFill>
                <a:latin typeface="Quattrocento Bold" panose="02020802030000000404"/>
              </a:rPr>
              <a:t>ストーリーテリング、映画、ラッパー、女性作家</a:t>
            </a:r>
            <a:endParaRPr lang="en-US" altLang="ja-JP" sz="1300" b="1">
              <a:solidFill>
                <a:srgbClr val="222222"/>
              </a:solidFill>
              <a:latin typeface="Quattrocento Bold" panose="02020802030000000404"/>
            </a:endParaRPr>
          </a:p>
          <a:p>
            <a:pPr algn="just">
              <a:lnSpc>
                <a:spcPct val="150000"/>
              </a:lnSpc>
            </a:pPr>
            <a:r>
              <a:rPr lang="ja-JP" altLang="en-US" sz="1300" b="1">
                <a:solidFill>
                  <a:srgbClr val="222222"/>
                </a:solidFill>
                <a:latin typeface="Quattrocento Bold" panose="02020802030000000404"/>
              </a:rPr>
              <a:t>フェスティバル、文化イベントなど、あらゆる種類の</a:t>
            </a:r>
            <a:endParaRPr lang="en-US" altLang="ja-JP" sz="1300" b="1">
              <a:solidFill>
                <a:srgbClr val="222222"/>
              </a:solidFill>
              <a:latin typeface="Quattrocento Bold" panose="02020802030000000404"/>
            </a:endParaRPr>
          </a:p>
          <a:p>
            <a:pPr algn="just">
              <a:lnSpc>
                <a:spcPct val="150000"/>
              </a:lnSpc>
            </a:pPr>
            <a:r>
              <a:rPr lang="ja-JP" altLang="en-US" sz="1300" b="1">
                <a:solidFill>
                  <a:srgbClr val="222222"/>
                </a:solidFill>
                <a:latin typeface="Quattrocento Bold" panose="02020802030000000404"/>
              </a:rPr>
              <a:t>表現方法を通じて使用されている。</a:t>
            </a:r>
            <a:endParaRPr lang="en-US" altLang="ja-JP" sz="1300" b="1">
              <a:solidFill>
                <a:srgbClr val="222222"/>
              </a:solidFill>
              <a:latin typeface="Quattrocento Bold" panose="02020802030000000404"/>
            </a:endParaRPr>
          </a:p>
          <a:p>
            <a:pPr algn="just">
              <a:lnSpc>
                <a:spcPct val="150000"/>
              </a:lnSpc>
            </a:pPr>
            <a:r>
              <a:rPr lang="en-US" sz="1300" b="1">
                <a:solidFill>
                  <a:srgbClr val="222222"/>
                </a:solidFill>
                <a:latin typeface="Quattrocento Bold" panose="02020802030000000404"/>
              </a:rPr>
              <a:t> </a:t>
            </a:r>
            <a:endParaRPr lang="en-US" sz="1300" b="1" dirty="0">
              <a:solidFill>
                <a:srgbClr val="222222"/>
              </a:solidFill>
              <a:latin typeface="Quattrocento Bold" panose="02020802030000000404"/>
            </a:endParaRPr>
          </a:p>
          <a:p>
            <a:pPr algn="just">
              <a:lnSpc>
                <a:spcPct val="100000"/>
              </a:lnSpc>
            </a:pPr>
            <a:endParaRPr lang="en-US" sz="1400" b="1" dirty="0" err="1">
              <a:solidFill>
                <a:srgbClr val="222222"/>
              </a:solidFill>
              <a:latin typeface="Quattrocento Bold" panose="02020802030000000404"/>
            </a:endParaRPr>
          </a:p>
        </p:txBody>
      </p:sp>
      <p:sp>
        <p:nvSpPr>
          <p:cNvPr id="13" name="TextBox 13"/>
          <p:cNvSpPr txBox="1"/>
          <p:nvPr/>
        </p:nvSpPr>
        <p:spPr>
          <a:xfrm>
            <a:off x="5640543" y="843141"/>
            <a:ext cx="1645905" cy="614720"/>
          </a:xfrm>
          <a:prstGeom prst="rect">
            <a:avLst/>
          </a:prstGeom>
        </p:spPr>
        <p:txBody>
          <a:bodyPr lIns="0" tIns="0" rIns="0" bIns="0" rtlCol="0" anchor="t">
            <a:spAutoFit/>
          </a:bodyPr>
          <a:lstStyle/>
          <a:p>
            <a:pPr marL="0" lvl="0" indent="0" algn="ctr">
              <a:lnSpc>
                <a:spcPts val="5595"/>
              </a:lnSpc>
            </a:pPr>
            <a:r>
              <a:rPr lang="ja-JP" altLang="en-US" sz="2155" b="1" spc="-167">
                <a:solidFill>
                  <a:srgbClr val="6F131E"/>
                </a:solidFill>
                <a:latin typeface="Aharoni" panose="02010803020104030203" pitchFamily="2" charset="-79"/>
                <a:cs typeface="Aharoni" panose="02010803020104030203" pitchFamily="2" charset="-79"/>
              </a:rPr>
              <a:t>文学</a:t>
            </a:r>
            <a:endParaRPr lang="en-US" sz="2155" b="1" spc="-167" dirty="0">
              <a:solidFill>
                <a:srgbClr val="6F131E"/>
              </a:solidFill>
              <a:latin typeface="Aharoni" panose="02010803020104030203" pitchFamily="2" charset="-79"/>
              <a:cs typeface="Aharoni" panose="02010803020104030203" pitchFamily="2" charset="-79"/>
            </a:endParaRPr>
          </a:p>
        </p:txBody>
      </p:sp>
      <p:sp>
        <p:nvSpPr>
          <p:cNvPr id="23" name="TextBox 11"/>
          <p:cNvSpPr txBox="1"/>
          <p:nvPr/>
        </p:nvSpPr>
        <p:spPr>
          <a:xfrm>
            <a:off x="1842516" y="863625"/>
            <a:ext cx="1413264" cy="614720"/>
          </a:xfrm>
          <a:prstGeom prst="rect">
            <a:avLst/>
          </a:prstGeom>
        </p:spPr>
        <p:txBody>
          <a:bodyPr wrap="square" lIns="0" tIns="0" rIns="0" bIns="0" rtlCol="0" anchor="t">
            <a:spAutoFit/>
          </a:bodyPr>
          <a:lstStyle>
            <a:defPPr>
              <a:defRPr lang="en-US"/>
            </a:defPPr>
            <a:lvl1pPr lvl="0" indent="0">
              <a:lnSpc>
                <a:spcPts val="5595"/>
              </a:lnSpc>
              <a:defRPr sz="4305" spc="-167">
                <a:solidFill>
                  <a:srgbClr val="6F131E"/>
                </a:solidFill>
                <a:latin typeface="Aharoni" panose="02010803020104030203" pitchFamily="2" charset="-79"/>
                <a:cs typeface="Aharoni" panose="02010803020104030203" pitchFamily="2" charset="-79"/>
              </a:defRPr>
            </a:lvl1pPr>
          </a:lstStyle>
          <a:p>
            <a:pPr algn="ctr"/>
            <a:r>
              <a:rPr lang="ja-JP" altLang="en-US" sz="2155" b="1"/>
              <a:t>文化</a:t>
            </a:r>
            <a:endParaRPr lang="en-US" sz="2155" b="1" dirty="0"/>
          </a:p>
        </p:txBody>
      </p:sp>
      <p:sp>
        <p:nvSpPr>
          <p:cNvPr id="24" name="TextBox 9"/>
          <p:cNvSpPr txBox="1"/>
          <p:nvPr/>
        </p:nvSpPr>
        <p:spPr>
          <a:xfrm>
            <a:off x="726731" y="1990421"/>
            <a:ext cx="3593456" cy="1543308"/>
          </a:xfrm>
          <a:prstGeom prst="rect">
            <a:avLst/>
          </a:prstGeom>
        </p:spPr>
        <p:txBody>
          <a:bodyPr wrap="square" lIns="0" tIns="0" rIns="0" bIns="0" rtlCol="0" anchor="t">
            <a:spAutoFit/>
          </a:bodyPr>
          <a:lstStyle/>
          <a:p>
            <a:pPr algn="just">
              <a:lnSpc>
                <a:spcPct val="200000"/>
              </a:lnSpc>
            </a:pPr>
            <a:r>
              <a:rPr lang="ja-JP" altLang="en-US" sz="1300" b="1">
                <a:solidFill>
                  <a:srgbClr val="222222"/>
                </a:solidFill>
                <a:latin typeface="Quattrocento Bold" panose="02020802030000000404"/>
              </a:rPr>
              <a:t>ラバトは、作家や画家、さまざまな分野の芸術家を通じて、常に文化の発祥地となってきた。</a:t>
            </a:r>
            <a:endParaRPr lang="en-US" sz="1300" b="1" dirty="0">
              <a:solidFill>
                <a:srgbClr val="222222"/>
              </a:solidFill>
              <a:latin typeface="Quattrocento Bold" panose="02020802030000000404"/>
            </a:endParaRPr>
          </a:p>
          <a:p>
            <a:pPr algn="just">
              <a:lnSpc>
                <a:spcPct val="200000"/>
              </a:lnSpc>
            </a:pPr>
            <a:r>
              <a:rPr lang="ja-JP" altLang="en-US" sz="1300" b="1">
                <a:solidFill>
                  <a:srgbClr val="222222"/>
                </a:solidFill>
                <a:latin typeface="Quattrocento Bold" panose="02020802030000000404"/>
              </a:rPr>
              <a:t>ラバトは、開発の第４の柱として、常に文化を推進</a:t>
            </a:r>
            <a:endParaRPr lang="en-US" altLang="ja-JP" sz="1300" b="1">
              <a:solidFill>
                <a:srgbClr val="222222"/>
              </a:solidFill>
              <a:latin typeface="Quattrocento Bold" panose="02020802030000000404"/>
            </a:endParaRPr>
          </a:p>
          <a:p>
            <a:pPr algn="just">
              <a:lnSpc>
                <a:spcPct val="200000"/>
              </a:lnSpc>
            </a:pPr>
            <a:r>
              <a:rPr lang="ja-JP" altLang="en-US" sz="1300" b="1">
                <a:solidFill>
                  <a:srgbClr val="222222"/>
                </a:solidFill>
                <a:latin typeface="Quattrocento Bold" panose="02020802030000000404"/>
              </a:rPr>
              <a:t>している。</a:t>
            </a:r>
            <a:endParaRPr lang="en-US" sz="1300" b="1" dirty="0">
              <a:solidFill>
                <a:srgbClr val="222222"/>
              </a:solidFill>
              <a:latin typeface="Quattrocento Bold" panose="02020802030000000404"/>
            </a:endParaRPr>
          </a:p>
        </p:txBody>
      </p:sp>
      <p:pic>
        <p:nvPicPr>
          <p:cNvPr id="26" name="Picture 2" descr="C:\Users\HP\Desktop\Tour Hassa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3622" y="4030824"/>
            <a:ext cx="4087080" cy="2726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1"/>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363621" y="844615"/>
            <a:ext cx="539483" cy="845343"/>
          </a:xfrm>
          <a:prstGeom prst="rect">
            <a:avLst/>
          </a:prstGeom>
        </p:spPr>
      </p:pic>
      <p:pic>
        <p:nvPicPr>
          <p:cNvPr id="17" name="Picture 17"/>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1167482">
            <a:off x="136906" y="1308332"/>
            <a:ext cx="1121766" cy="556804"/>
          </a:xfrm>
          <a:prstGeom prst="rect">
            <a:avLst/>
          </a:prstGeom>
        </p:spPr>
      </p:pic>
      <p:pic>
        <p:nvPicPr>
          <p:cNvPr id="27" name="Image 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71976" y="4030824"/>
            <a:ext cx="3825203" cy="2753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Espace réservé du pied de page 34"/>
          <p:cNvSpPr>
            <a:spLocks noGrp="1"/>
          </p:cNvSpPr>
          <p:nvPr>
            <p:ph type="ftr" sz="quarter" idx="11"/>
          </p:nvPr>
        </p:nvSpPr>
        <p:spPr>
          <a:xfrm>
            <a:off x="3857911" y="5747213"/>
            <a:ext cx="1447800" cy="182563"/>
          </a:xfrm>
        </p:spPr>
        <p:txBody>
          <a:bodyPr/>
          <a:lstStyle/>
          <a:p>
            <a:r>
              <a:rPr lang="en-US" sz="600" dirty="0"/>
              <a:t>2</a:t>
            </a:r>
          </a:p>
        </p:txBody>
      </p:sp>
      <p:sp>
        <p:nvSpPr>
          <p:cNvPr id="12" name="Titre 5"/>
          <p:cNvSpPr>
            <a:spLocks noGrp="1"/>
          </p:cNvSpPr>
          <p:nvPr/>
        </p:nvSpPr>
        <p:spPr>
          <a:xfrm>
            <a:off x="0" y="0"/>
            <a:ext cx="914844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sym typeface="+mn-ea"/>
              </a:rPr>
            </a:br>
            <a:r>
              <a:rPr lang="fr-FR" altLang="en-US" sz="8000" b="1">
                <a:solidFill>
                  <a:srgbClr val="FF0000"/>
                </a:solidFill>
                <a:effectLst>
                  <a:outerShdw blurRad="38100" dist="25400" dir="5400000" algn="ctr" rotWithShape="0">
                    <a:srgbClr val="6E747A">
                      <a:alpha val="43000"/>
                    </a:srgbClr>
                  </a:outerShdw>
                </a:effectLst>
                <a:sym typeface="+mn-ea"/>
              </a:rPr>
              <a:t> </a:t>
            </a:r>
            <a:r>
              <a:rPr lang="ja-JP" altLang="en-US" sz="8000" b="1">
                <a:solidFill>
                  <a:srgbClr val="FF0000"/>
                </a:solidFill>
                <a:effectLst>
                  <a:outerShdw blurRad="38100" dist="25400" dir="5400000" algn="ctr" rotWithShape="0">
                    <a:srgbClr val="6E747A">
                      <a:alpha val="43000"/>
                    </a:srgbClr>
                  </a:outerShdw>
                </a:effectLst>
                <a:sym typeface="+mn-ea"/>
              </a:rPr>
              <a:t>文化首都ラバト</a:t>
            </a:r>
            <a:endParaRPr lang="fr-FR" altLang="en-US" sz="8000" b="1" dirty="0">
              <a:solidFill>
                <a:srgbClr val="FF0000"/>
              </a:solidFill>
              <a:effectLst>
                <a:outerShdw blurRad="38100" dist="25400" dir="5400000" algn="ctr" rotWithShape="0">
                  <a:srgbClr val="6E747A">
                    <a:alpha val="43000"/>
                  </a:srgbClr>
                </a:outerShdw>
              </a:effectLst>
              <a:sym typeface="+mn-ea"/>
            </a:endParaRPr>
          </a:p>
          <a:p>
            <a:br>
              <a:rPr lang="fr-FR" altLang="en-US" sz="8000" dirty="0">
                <a:highlight>
                  <a:srgbClr val="00FFFF"/>
                </a:highlight>
              </a:rPr>
            </a:br>
            <a:r>
              <a:rPr lang="fr-FR" altLang="en-US" sz="3110" dirty="0">
                <a:sym typeface="+mn-ea"/>
              </a:rPr>
              <a:t> </a:t>
            </a:r>
            <a:endParaRPr lang="fr-FR" altLang="en-US" sz="3110" dirty="0">
              <a:highlight>
                <a:srgbClr val="00FFFF"/>
              </a:highlight>
            </a:endParaRPr>
          </a:p>
        </p:txBody>
      </p:sp>
      <p:pic>
        <p:nvPicPr>
          <p:cNvPr id="14" name="Espace réservé du contenu 4" descr="6.png"/>
          <p:cNvPicPr>
            <a:picLocks noGrp="1"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12" descr="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875" y="0"/>
            <a:ext cx="9332913" cy="6858000"/>
          </a:xfrm>
          <a:prstGeom prst="rect">
            <a:avLst/>
          </a:prstGeom>
          <a:noFill/>
          <a:ln w="9525">
            <a:noFill/>
          </a:ln>
        </p:spPr>
      </p:pic>
      <p:sp>
        <p:nvSpPr>
          <p:cNvPr id="6147" name="Espace réservé du contenu 2"/>
          <p:cNvSpPr>
            <a:spLocks noGrp="1"/>
          </p:cNvSpPr>
          <p:nvPr>
            <p:ph idx="1" hasCustomPrompt="1"/>
          </p:nvPr>
        </p:nvSpPr>
        <p:spPr>
          <a:xfrm>
            <a:off x="755650" y="2710180"/>
            <a:ext cx="5074285" cy="614680"/>
          </a:xfrm>
          <a:solidFill>
            <a:schemeClr val="accent6">
              <a:lumMod val="75000"/>
            </a:schemeClr>
          </a:solidFill>
        </p:spPr>
        <p:txBody>
          <a:bodyPr vert="horz" wrap="square" lIns="91440" tIns="45720" rIns="91440" bIns="45720" numCol="1" anchor="t" anchorCtr="0" compatLnSpc="1">
            <a:normAutofit/>
          </a:bodyPr>
          <a:lstStyle/>
          <a:p>
            <a:pPr lvl="0" defTabSz="914400" eaLnBrk="0" fontAlgn="base" hangingPunct="0">
              <a:spcAft>
                <a:spcPct val="0"/>
              </a:spcAft>
              <a:buNone/>
              <a:defRPr/>
            </a:pPr>
            <a:r>
              <a:rPr lang="ja-JP" altLang="en-US" sz="2000">
                <a:solidFill>
                  <a:schemeClr val="bg1"/>
                </a:solidFill>
              </a:rPr>
              <a:t>ラバトの資産</a:t>
            </a:r>
            <a:endParaRPr lang="fr-FR" altLang="fr-FR" sz="2000" b="1" dirty="0">
              <a:solidFill>
                <a:schemeClr val="bg1"/>
              </a:solidFill>
            </a:endParaRPr>
          </a:p>
        </p:txBody>
      </p:sp>
      <p:sp>
        <p:nvSpPr>
          <p:cNvPr id="3076" name="ZoneTexte 5"/>
          <p:cNvSpPr txBox="1"/>
          <p:nvPr/>
        </p:nvSpPr>
        <p:spPr>
          <a:xfrm>
            <a:off x="2667000" y="26988"/>
            <a:ext cx="6357938" cy="400050"/>
          </a:xfrm>
          <a:prstGeom prst="rect">
            <a:avLst/>
          </a:prstGeom>
          <a:solidFill>
            <a:schemeClr val="tx2"/>
          </a:solidFill>
          <a:ln w="9525">
            <a:noFill/>
          </a:ln>
        </p:spPr>
        <p:txBody>
          <a:bodyPr anchor="ctr" anchorCtr="0">
            <a:spAutoFit/>
          </a:bodyPr>
          <a:lstStyle/>
          <a:p>
            <a:pPr algn="ctr" eaLnBrk="1" hangingPunct="1"/>
            <a:r>
              <a:rPr lang="ja-JP" altLang="en-US" sz="2000" b="1">
                <a:solidFill>
                  <a:schemeClr val="bg1"/>
                </a:solidFill>
                <a:latin typeface="Comic Sans MS" panose="030F0702030302020204" pitchFamily="66" charset="0"/>
              </a:rPr>
              <a:t>概要</a:t>
            </a:r>
            <a:endParaRPr lang="fr-FR" altLang="fr-FR" sz="2000" b="1" dirty="0">
              <a:solidFill>
                <a:schemeClr val="bg1"/>
              </a:solidFill>
              <a:latin typeface="Comic Sans MS" panose="030F0702030302020204" pitchFamily="66" charset="0"/>
            </a:endParaRPr>
          </a:p>
        </p:txBody>
      </p:sp>
      <p:sp>
        <p:nvSpPr>
          <p:cNvPr id="7" name="Espace réservé du contenu 2"/>
          <p:cNvSpPr txBox="1"/>
          <p:nvPr/>
        </p:nvSpPr>
        <p:spPr bwMode="auto">
          <a:xfrm>
            <a:off x="714375" y="3644900"/>
            <a:ext cx="4619625" cy="614680"/>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Tx/>
              <a:buNone/>
              <a:defRPr/>
            </a:pPr>
            <a:r>
              <a:rPr kumimoji="0" lang="ja-JP" altLang="en-US" sz="2000" b="1" kern="1200" cap="none" spc="0" normalizeH="0" baseline="0" noProof="0">
                <a:solidFill>
                  <a:schemeClr val="bg1"/>
                </a:solidFill>
                <a:latin typeface="+mn-lt"/>
                <a:ea typeface="+mn-ea"/>
                <a:cs typeface="+mn-cs"/>
              </a:rPr>
              <a:t>文化力学</a:t>
            </a:r>
            <a:endParaRPr lang="fr-FR" sz="2000" b="1" dirty="0">
              <a:solidFill>
                <a:schemeClr val="bg1"/>
              </a:solidFill>
            </a:endParaRPr>
          </a:p>
        </p:txBody>
      </p:sp>
      <p:sp>
        <p:nvSpPr>
          <p:cNvPr id="8" name="Espace réservé du contenu 2"/>
          <p:cNvSpPr txBox="1"/>
          <p:nvPr/>
        </p:nvSpPr>
        <p:spPr bwMode="auto">
          <a:xfrm>
            <a:off x="714375" y="835978"/>
            <a:ext cx="5513388" cy="614363"/>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 typeface="Arial" panose="020B0604020202020204" pitchFamily="34" charset="0"/>
              <a:buNone/>
              <a:defRPr/>
            </a:pPr>
            <a:r>
              <a:rPr kumimoji="0" lang="ja-JP" altLang="en-US" sz="2000" kern="1200" cap="none" spc="0" normalizeH="0" baseline="0" noProof="0">
                <a:solidFill>
                  <a:schemeClr val="bg1"/>
                </a:solidFill>
                <a:latin typeface="+mn-lt"/>
                <a:ea typeface="+mn-ea"/>
                <a:cs typeface="+mn-cs"/>
              </a:rPr>
              <a:t>概略紹介</a:t>
            </a:r>
            <a:endParaRPr kumimoji="0" lang="fr-FR" sz="2000" b="1" kern="1200" cap="none" spc="0" normalizeH="0" baseline="0" noProof="0" dirty="0">
              <a:solidFill>
                <a:schemeClr val="bg1"/>
              </a:solidFill>
              <a:latin typeface="+mn-lt"/>
              <a:ea typeface="+mn-ea"/>
              <a:cs typeface="+mn-cs"/>
            </a:endParaRPr>
          </a:p>
        </p:txBody>
      </p:sp>
      <p:sp>
        <p:nvSpPr>
          <p:cNvPr id="9" name="Espace réservé du contenu 2"/>
          <p:cNvSpPr txBox="1"/>
          <p:nvPr/>
        </p:nvSpPr>
        <p:spPr bwMode="auto">
          <a:xfrm>
            <a:off x="714375" y="1772920"/>
            <a:ext cx="5337810" cy="614680"/>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 typeface="Arial" panose="020B0604020202020204" pitchFamily="34" charset="0"/>
              <a:buNone/>
              <a:defRPr/>
            </a:pPr>
            <a:r>
              <a:rPr kumimoji="0" lang="ja-JP" altLang="en-US" sz="2000" kern="1200" cap="none" spc="0" normalizeH="0" baseline="0" noProof="0">
                <a:solidFill>
                  <a:schemeClr val="bg1"/>
                </a:solidFill>
                <a:latin typeface="+mn-lt"/>
                <a:ea typeface="+mn-ea"/>
                <a:cs typeface="+mn-cs"/>
              </a:rPr>
              <a:t>枠組み</a:t>
            </a:r>
            <a:endParaRPr lang="fr-FR" sz="2000" b="1" dirty="0">
              <a:solidFill>
                <a:schemeClr val="bg1"/>
              </a:solidFill>
            </a:endParaRPr>
          </a:p>
          <a:p>
            <a:pPr marL="342900" marR="0" indent="-342900" defTabSz="914400">
              <a:spcBef>
                <a:spcPct val="20000"/>
              </a:spcBef>
              <a:buClrTx/>
              <a:buSzTx/>
              <a:buFont typeface="Arial" panose="020B0604020202020204" pitchFamily="34" charset="0"/>
              <a:buNone/>
              <a:defRPr/>
            </a:pPr>
            <a:endParaRPr lang="fr-FR" sz="2000" b="1" dirty="0">
              <a:solidFill>
                <a:schemeClr val="bg1"/>
              </a:solidFill>
            </a:endParaRPr>
          </a:p>
        </p:txBody>
      </p:sp>
      <p:sp>
        <p:nvSpPr>
          <p:cNvPr id="11" name="Espace réservé du contenu 2"/>
          <p:cNvSpPr txBox="1"/>
          <p:nvPr/>
        </p:nvSpPr>
        <p:spPr bwMode="auto">
          <a:xfrm>
            <a:off x="714375" y="4584700"/>
            <a:ext cx="4231005" cy="614680"/>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Tx/>
              <a:buNone/>
              <a:defRPr/>
            </a:pPr>
            <a:r>
              <a:rPr lang="ja-JP" altLang="en-US" sz="2000">
                <a:solidFill>
                  <a:schemeClr val="bg1"/>
                </a:solidFill>
              </a:rPr>
              <a:t>地域</a:t>
            </a:r>
            <a:r>
              <a:rPr kumimoji="0" lang="ja-JP" altLang="en-US" sz="2000" kern="1200" cap="none" spc="0" normalizeH="0" baseline="0" noProof="0">
                <a:solidFill>
                  <a:schemeClr val="bg1"/>
                </a:solidFill>
                <a:latin typeface="+mn-lt"/>
                <a:ea typeface="+mn-ea"/>
                <a:cs typeface="+mn-cs"/>
              </a:rPr>
              <a:t>計画</a:t>
            </a:r>
            <a:endParaRPr kumimoji="0" lang="fr-FR" sz="2000" b="1" kern="1200" cap="none" spc="0" normalizeH="0" baseline="0" noProof="0" dirty="0">
              <a:solidFill>
                <a:schemeClr val="bg1"/>
              </a:solidFill>
              <a:latin typeface="+mn-lt"/>
              <a:ea typeface="+mn-ea"/>
              <a:cs typeface="+mn-cs"/>
            </a:endParaRPr>
          </a:p>
        </p:txBody>
      </p:sp>
      <p:sp>
        <p:nvSpPr>
          <p:cNvPr id="3082" name="Espace réservé du numéro de diapositive 1"/>
          <p:cNvSpPr txBox="1">
            <a:spLocks noGrp="1"/>
          </p:cNvSpPr>
          <p:nvPr>
            <p:ph type="sldNum" sz="quarter" idx="12"/>
          </p:nvPr>
        </p:nvSpPr>
        <p:spPr>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eaLnBrk="1" hangingPunct="1"/>
            <a:fld id="{9A0DB2DC-4C9A-4742-B13C-FB6460FD3503}" type="slidenum">
              <a:rPr lang="fr-FR" altLang="fr-FR" sz="1200" dirty="0">
                <a:solidFill>
                  <a:srgbClr val="898989"/>
                </a:solidFill>
                <a:latin typeface="Calibri" panose="020F0502020204030204" charset="0"/>
              </a:rPr>
              <a:t>2</a:t>
            </a:fld>
            <a:endParaRPr lang="fr-FR" altLang="fr-FR" sz="1200" dirty="0">
              <a:solidFill>
                <a:srgbClr val="898989"/>
              </a:solidFill>
              <a:latin typeface="Calibri" panose="020F0502020204030204" charset="0"/>
            </a:endParaRPr>
          </a:p>
        </p:txBody>
      </p:sp>
      <p:sp>
        <p:nvSpPr>
          <p:cNvPr id="2" name="Espace réservé du contenu 2"/>
          <p:cNvSpPr txBox="1"/>
          <p:nvPr/>
        </p:nvSpPr>
        <p:spPr bwMode="auto">
          <a:xfrm>
            <a:off x="755650" y="5535930"/>
            <a:ext cx="3689350" cy="614680"/>
          </a:xfrm>
          <a:prstGeom prst="rect">
            <a:avLst/>
          </a:prstGeom>
          <a:solidFill>
            <a:schemeClr val="accent6">
              <a:lumMod val="75000"/>
            </a:schemeClr>
          </a:solidFill>
          <a:ln w="9525">
            <a:noFill/>
            <a:miter lim="800000"/>
          </a:ln>
        </p:spPr>
        <p:txBody>
          <a:bodyPr/>
          <a:lstStyle/>
          <a:p>
            <a:pPr marL="342900" marR="0" indent="-342900" defTabSz="914400">
              <a:spcBef>
                <a:spcPct val="20000"/>
              </a:spcBef>
              <a:buClrTx/>
              <a:buSzTx/>
              <a:buFontTx/>
              <a:buNone/>
              <a:defRPr/>
            </a:pPr>
            <a:r>
              <a:rPr kumimoji="0" lang="ja-JP" altLang="en-US" sz="2000" kern="1200" cap="none" spc="0" normalizeH="0" baseline="0" noProof="0">
                <a:solidFill>
                  <a:schemeClr val="bg1"/>
                </a:solidFill>
                <a:latin typeface="+mn-lt"/>
                <a:ea typeface="+mn-ea"/>
                <a:cs typeface="+mn-cs"/>
              </a:rPr>
              <a:t>まとめ</a:t>
            </a:r>
            <a:endParaRPr kumimoji="0" lang="fr-FR" sz="2000" b="1" kern="1200" cap="none" spc="0" normalizeH="0" baseline="0" noProof="0" dirty="0">
              <a:solidFill>
                <a:schemeClr val="bg1"/>
              </a:solidFill>
              <a:latin typeface="+mn-lt"/>
              <a:ea typeface="+mn-ea"/>
              <a:cs typeface="+mn-cs"/>
            </a:endParaRPr>
          </a:p>
        </p:txBody>
      </p:sp>
      <p:grpSp>
        <p:nvGrpSpPr>
          <p:cNvPr id="4" name="グループ化 3">
            <a:extLst>
              <a:ext uri="{FF2B5EF4-FFF2-40B4-BE49-F238E27FC236}">
                <a16:creationId xmlns:a16="http://schemas.microsoft.com/office/drawing/2014/main" id="{901905F2-58FA-9889-C8F9-679FC36E92ED}"/>
              </a:ext>
            </a:extLst>
          </p:cNvPr>
          <p:cNvGrpSpPr/>
          <p:nvPr/>
        </p:nvGrpSpPr>
        <p:grpSpPr>
          <a:xfrm>
            <a:off x="4931728" y="835978"/>
            <a:ext cx="3971925" cy="4600575"/>
            <a:chOff x="4931728" y="835978"/>
            <a:chExt cx="3971925" cy="4600575"/>
          </a:xfrm>
        </p:grpSpPr>
        <p:pic>
          <p:nvPicPr>
            <p:cNvPr id="12" name="Image 11" descr="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1728" y="835978"/>
              <a:ext cx="3971925" cy="4600575"/>
            </a:xfrm>
            <a:prstGeom prst="rect">
              <a:avLst/>
            </a:prstGeom>
            <a:noFill/>
            <a:ln w="9525">
              <a:noFill/>
            </a:ln>
          </p:spPr>
        </p:pic>
        <p:sp>
          <p:nvSpPr>
            <p:cNvPr id="3" name="正方形/長方形 2">
              <a:extLst>
                <a:ext uri="{FF2B5EF4-FFF2-40B4-BE49-F238E27FC236}">
                  <a16:creationId xmlns:a16="http://schemas.microsoft.com/office/drawing/2014/main" id="{69127BB9-F392-8E7B-628A-A905272ADEBD}"/>
                </a:ext>
              </a:extLst>
            </p:cNvPr>
            <p:cNvSpPr/>
            <p:nvPr/>
          </p:nvSpPr>
          <p:spPr>
            <a:xfrm>
              <a:off x="7620000" y="1394266"/>
              <a:ext cx="521110" cy="112149"/>
            </a:xfrm>
            <a:prstGeom prst="rect">
              <a:avLst/>
            </a:prstGeom>
            <a:solidFill>
              <a:srgbClr val="F0BD00"/>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r>
                <a:rPr kumimoji="1" lang="ja-JP" altLang="en-US" sz="900" dirty="0"/>
                <a:t>ラバト</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332" y="946627"/>
            <a:ext cx="9031337" cy="4964747"/>
            <a:chOff x="0" y="0"/>
            <a:chExt cx="24083566" cy="1323932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7261172" cy="13239325"/>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350525" y="0"/>
              <a:ext cx="7733041" cy="13239325"/>
            </a:xfrm>
            <a:prstGeom prst="rect">
              <a:avLst/>
            </a:prstGeom>
          </p:spPr>
        </p:pic>
      </p:grpSp>
      <p:sp>
        <p:nvSpPr>
          <p:cNvPr id="5" name="AutoShape 5"/>
          <p:cNvSpPr/>
          <p:nvPr/>
        </p:nvSpPr>
        <p:spPr>
          <a:xfrm rot="-2466" flipV="1">
            <a:off x="271145" y="1758315"/>
            <a:ext cx="8380095" cy="19685"/>
          </a:xfrm>
          <a:prstGeom prst="line">
            <a:avLst/>
          </a:prstGeom>
          <a:ln w="19050" cap="rnd">
            <a:solidFill>
              <a:srgbClr val="222222"/>
            </a:solidFill>
            <a:prstDash val="solid"/>
            <a:headEnd type="none" w="sm" len="sm"/>
            <a:tailEnd type="none" w="sm" len="sm"/>
          </a:ln>
        </p:spPr>
        <p:txBody>
          <a:bodyPr/>
          <a:lstStyle/>
          <a:p>
            <a:endParaRPr lang="ja-JP" altLang="en-US"/>
          </a:p>
        </p:txBody>
      </p:sp>
      <p:grpSp>
        <p:nvGrpSpPr>
          <p:cNvPr id="8" name="Group 8"/>
          <p:cNvGrpSpPr/>
          <p:nvPr/>
        </p:nvGrpSpPr>
        <p:grpSpPr>
          <a:xfrm>
            <a:off x="2157128" y="1723454"/>
            <a:ext cx="158407" cy="158407"/>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txBody>
            <a:bodyPr/>
            <a:lstStyle/>
            <a:p>
              <a:endParaRPr lang="ja-JP" altLang="en-US"/>
            </a:p>
          </p:txBody>
        </p:sp>
      </p:grpSp>
      <p:sp>
        <p:nvSpPr>
          <p:cNvPr id="14" name="TextBox 14"/>
          <p:cNvSpPr txBox="1"/>
          <p:nvPr/>
        </p:nvSpPr>
        <p:spPr>
          <a:xfrm>
            <a:off x="1764499" y="912689"/>
            <a:ext cx="1645905" cy="614720"/>
          </a:xfrm>
          <a:prstGeom prst="rect">
            <a:avLst/>
          </a:prstGeom>
        </p:spPr>
        <p:txBody>
          <a:bodyPr lIns="0" tIns="0" rIns="0" bIns="0" rtlCol="0" anchor="t">
            <a:spAutoFit/>
          </a:bodyPr>
          <a:lstStyle/>
          <a:p>
            <a:pPr marL="0" lvl="0" indent="0" algn="l">
              <a:lnSpc>
                <a:spcPts val="5595"/>
              </a:lnSpc>
              <a:spcBef>
                <a:spcPct val="0"/>
              </a:spcBef>
            </a:pPr>
            <a:r>
              <a:rPr lang="ja-JP" altLang="en-US" sz="2155" b="1" spc="-167">
                <a:solidFill>
                  <a:srgbClr val="6F131E"/>
                </a:solidFill>
                <a:latin typeface="Aharoni" panose="02010803020104030203" pitchFamily="2" charset="-79"/>
                <a:cs typeface="Aharoni" panose="02010803020104030203" pitchFamily="2" charset="-79"/>
              </a:rPr>
              <a:t>フェスティバル</a:t>
            </a:r>
            <a:endParaRPr lang="en-US" sz="2155" b="1" spc="-167" dirty="0">
              <a:solidFill>
                <a:srgbClr val="6F131E"/>
              </a:solidFill>
              <a:latin typeface="Aharoni" panose="02010803020104030203" pitchFamily="2" charset="-79"/>
              <a:cs typeface="Aharoni" panose="02010803020104030203" pitchFamily="2" charset="-79"/>
            </a:endParaRPr>
          </a:p>
        </p:txBody>
      </p:sp>
      <p:sp>
        <p:nvSpPr>
          <p:cNvPr id="15" name="TextBox 15"/>
          <p:cNvSpPr txBox="1"/>
          <p:nvPr/>
        </p:nvSpPr>
        <p:spPr>
          <a:xfrm>
            <a:off x="434416" y="1997710"/>
            <a:ext cx="3759499" cy="1168205"/>
          </a:xfrm>
          <a:prstGeom prst="rect">
            <a:avLst/>
          </a:prstGeom>
        </p:spPr>
        <p:txBody>
          <a:bodyPr wrap="square" lIns="0" tIns="0" rIns="0" bIns="0" rtlCol="0" anchor="t">
            <a:spAutoFit/>
          </a:bodyPr>
          <a:lstStyle/>
          <a:p>
            <a:pPr algn="just">
              <a:lnSpc>
                <a:spcPct val="150000"/>
              </a:lnSpc>
            </a:pPr>
            <a:r>
              <a:rPr lang="ja-JP" altLang="en-US" sz="1300" b="1">
                <a:solidFill>
                  <a:srgbClr val="222222"/>
                </a:solidFill>
                <a:latin typeface="+mj-ea"/>
                <a:ea typeface="+mj-ea"/>
              </a:rPr>
              <a:t>最も有名なものは、マワジン国際フェスティバル、</a:t>
            </a:r>
            <a:endParaRPr lang="en-US" altLang="ja-JP" sz="1300" b="1">
              <a:solidFill>
                <a:srgbClr val="222222"/>
              </a:solidFill>
              <a:latin typeface="+mj-ea"/>
              <a:ea typeface="+mj-ea"/>
            </a:endParaRPr>
          </a:p>
          <a:p>
            <a:pPr algn="just">
              <a:lnSpc>
                <a:spcPct val="150000"/>
              </a:lnSpc>
            </a:pPr>
            <a:r>
              <a:rPr lang="ja-JP" altLang="en-US" sz="1300" b="1">
                <a:solidFill>
                  <a:srgbClr val="222222"/>
                </a:solidFill>
                <a:latin typeface="+mj-ea"/>
                <a:ea typeface="+mj-ea"/>
              </a:rPr>
              <a:t>ブックフェスティバル、ジャズフェスティバル、</a:t>
            </a:r>
            <a:endParaRPr lang="en-US" altLang="ja-JP" sz="1300" b="1">
              <a:solidFill>
                <a:srgbClr val="222222"/>
              </a:solidFill>
              <a:latin typeface="+mj-ea"/>
              <a:ea typeface="+mj-ea"/>
            </a:endParaRPr>
          </a:p>
          <a:p>
            <a:pPr algn="just">
              <a:lnSpc>
                <a:spcPct val="150000"/>
              </a:lnSpc>
            </a:pPr>
            <a:r>
              <a:rPr lang="ja-JP" altLang="en-US" sz="1300" b="1">
                <a:solidFill>
                  <a:srgbClr val="222222"/>
                </a:solidFill>
                <a:latin typeface="+mj-ea"/>
                <a:ea typeface="+mj-ea"/>
              </a:rPr>
              <a:t>女性作家フェスティバル、アル・マディフフェスティバルなどである。</a:t>
            </a:r>
            <a:endParaRPr lang="en-US" sz="1300" dirty="0">
              <a:solidFill>
                <a:srgbClr val="222222"/>
              </a:solidFill>
              <a:latin typeface="Quattrocento Bold" panose="02020802030000000404"/>
            </a:endParaRPr>
          </a:p>
        </p:txBody>
      </p:sp>
      <p:sp>
        <p:nvSpPr>
          <p:cNvPr id="18" name="TextBox 18"/>
          <p:cNvSpPr txBox="1"/>
          <p:nvPr/>
        </p:nvSpPr>
        <p:spPr>
          <a:xfrm>
            <a:off x="4825886" y="892365"/>
            <a:ext cx="3526155" cy="614720"/>
          </a:xfrm>
          <a:prstGeom prst="rect">
            <a:avLst/>
          </a:prstGeom>
        </p:spPr>
        <p:txBody>
          <a:bodyPr wrap="square" lIns="0" tIns="0" rIns="0" bIns="0" rtlCol="0" anchor="t">
            <a:spAutoFit/>
          </a:bodyPr>
          <a:lstStyle/>
          <a:p>
            <a:pPr marL="0" lvl="0" indent="0" algn="ctr">
              <a:lnSpc>
                <a:spcPts val="5595"/>
              </a:lnSpc>
              <a:spcBef>
                <a:spcPct val="0"/>
              </a:spcBef>
            </a:pPr>
            <a:r>
              <a:rPr lang="ja-JP" altLang="en-US" sz="2155" b="1" spc="-167">
                <a:solidFill>
                  <a:srgbClr val="6F131E"/>
                </a:solidFill>
                <a:latin typeface="Aharoni" panose="02010803020104030203" pitchFamily="2" charset="-79"/>
                <a:cs typeface="Aharoni" panose="02010803020104030203" pitchFamily="2" charset="-79"/>
              </a:rPr>
              <a:t>学術活動</a:t>
            </a:r>
            <a:endParaRPr lang="fr-FR" altLang="en-US" sz="2155" b="1" spc="-167" dirty="0">
              <a:solidFill>
                <a:srgbClr val="6F131E"/>
              </a:solidFill>
              <a:latin typeface="Aharoni" panose="02010803020104030203" pitchFamily="2" charset="-79"/>
              <a:cs typeface="Aharoni" panose="02010803020104030203" pitchFamily="2" charset="-79"/>
            </a:endParaRPr>
          </a:p>
        </p:txBody>
      </p:sp>
      <p:grpSp>
        <p:nvGrpSpPr>
          <p:cNvPr id="19" name="Group 19"/>
          <p:cNvGrpSpPr/>
          <p:nvPr/>
        </p:nvGrpSpPr>
        <p:grpSpPr>
          <a:xfrm>
            <a:off x="6490602" y="1696588"/>
            <a:ext cx="158407" cy="15840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222"/>
            </a:solidFill>
          </p:spPr>
          <p:txBody>
            <a:bodyPr/>
            <a:lstStyle/>
            <a:p>
              <a:endParaRPr lang="ja-JP" altLang="en-US"/>
            </a:p>
          </p:txBody>
        </p:sp>
      </p:grpSp>
      <p:sp>
        <p:nvSpPr>
          <p:cNvPr id="21" name="TextBox 21"/>
          <p:cNvSpPr txBox="1"/>
          <p:nvPr/>
        </p:nvSpPr>
        <p:spPr>
          <a:xfrm>
            <a:off x="4830445" y="1965122"/>
            <a:ext cx="3862705" cy="1658339"/>
          </a:xfrm>
          <a:prstGeom prst="rect">
            <a:avLst/>
          </a:prstGeom>
        </p:spPr>
        <p:txBody>
          <a:bodyPr wrap="square" lIns="0" tIns="0" rIns="0" bIns="0" rtlCol="0" anchor="t">
            <a:spAutoFit/>
          </a:bodyPr>
          <a:lstStyle/>
          <a:p>
            <a:pPr algn="just">
              <a:lnSpc>
                <a:spcPct val="170000"/>
              </a:lnSpc>
            </a:pPr>
            <a:r>
              <a:rPr lang="ja-JP" altLang="en-US" sz="1300" b="1">
                <a:solidFill>
                  <a:srgbClr val="222222"/>
                </a:solidFill>
                <a:latin typeface="Quattrocento Bold" panose="02020802030000000404"/>
              </a:rPr>
              <a:t>有名な大学や学校を擁する知識の都市：</a:t>
            </a:r>
            <a:endParaRPr lang="en-US" altLang="ja-JP" sz="1300" b="1">
              <a:solidFill>
                <a:srgbClr val="222222"/>
              </a:solidFill>
              <a:latin typeface="Quattrocento Bold" panose="02020802030000000404"/>
            </a:endParaRPr>
          </a:p>
          <a:p>
            <a:pPr algn="just">
              <a:lnSpc>
                <a:spcPct val="170000"/>
              </a:lnSpc>
            </a:pPr>
            <a:r>
              <a:rPr lang="ja-JP" altLang="en-US" sz="1300" b="1">
                <a:solidFill>
                  <a:srgbClr val="222222"/>
                </a:solidFill>
                <a:latin typeface="Quattrocento Bold" panose="02020802030000000404"/>
              </a:rPr>
              <a:t>モハメッド</a:t>
            </a:r>
            <a:r>
              <a:rPr lang="en-US" altLang="ja-JP" sz="1300" b="1">
                <a:solidFill>
                  <a:srgbClr val="222222"/>
                </a:solidFill>
                <a:latin typeface="Quattrocento Bold" panose="02020802030000000404"/>
              </a:rPr>
              <a:t>5</a:t>
            </a:r>
            <a:r>
              <a:rPr lang="ja-JP" altLang="en-US" sz="1300" b="1">
                <a:solidFill>
                  <a:srgbClr val="222222"/>
                </a:solidFill>
                <a:latin typeface="Quattrocento Bold" panose="02020802030000000404"/>
              </a:rPr>
              <a:t>世大学、アブ・カシス大学、ラバト国際大学、国立建築学校（</a:t>
            </a:r>
            <a:r>
              <a:rPr lang="en-US" altLang="ja-JP" sz="1300" b="1">
                <a:solidFill>
                  <a:srgbClr val="222222"/>
                </a:solidFill>
                <a:latin typeface="Quattrocento Bold" panose="02020802030000000404"/>
              </a:rPr>
              <a:t>ENA</a:t>
            </a:r>
            <a:r>
              <a:rPr lang="ja-JP" altLang="en-US" sz="1300" b="1">
                <a:solidFill>
                  <a:srgbClr val="222222"/>
                </a:solidFill>
                <a:latin typeface="Quattrocento Bold" panose="02020802030000000404"/>
              </a:rPr>
              <a:t>）、国立行政学院（</a:t>
            </a:r>
            <a:r>
              <a:rPr lang="en-US" altLang="ja-JP" sz="1300" b="1">
                <a:solidFill>
                  <a:srgbClr val="222222"/>
                </a:solidFill>
                <a:latin typeface="Quattrocento Bold" panose="02020802030000000404"/>
              </a:rPr>
              <a:t>ENSA</a:t>
            </a:r>
            <a:r>
              <a:rPr lang="ja-JP" altLang="en-US" sz="1300" b="1">
                <a:solidFill>
                  <a:srgbClr val="222222"/>
                </a:solidFill>
                <a:latin typeface="Quattrocento Bold" panose="02020802030000000404"/>
              </a:rPr>
              <a:t>）、国際</a:t>
            </a:r>
            <a:endParaRPr lang="en-US" altLang="ja-JP" sz="1300" b="1">
              <a:solidFill>
                <a:srgbClr val="222222"/>
              </a:solidFill>
              <a:latin typeface="Quattrocento Bold" panose="02020802030000000404"/>
            </a:endParaRPr>
          </a:p>
          <a:p>
            <a:pPr algn="just">
              <a:lnSpc>
                <a:spcPct val="170000"/>
              </a:lnSpc>
            </a:pPr>
            <a:r>
              <a:rPr lang="ja-JP" altLang="en-US" sz="1300" b="1">
                <a:solidFill>
                  <a:srgbClr val="222222"/>
                </a:solidFill>
                <a:latin typeface="Quattrocento Bold" panose="02020802030000000404"/>
              </a:rPr>
              <a:t>経営大学院（</a:t>
            </a:r>
            <a:r>
              <a:rPr lang="en-US" altLang="ja-JP" sz="1300" b="1">
                <a:solidFill>
                  <a:srgbClr val="222222"/>
                </a:solidFill>
                <a:latin typeface="Quattrocento Bold" panose="02020802030000000404"/>
              </a:rPr>
              <a:t>ESIG</a:t>
            </a:r>
            <a:r>
              <a:rPr lang="ja-JP" altLang="en-US" sz="1300" b="1">
                <a:solidFill>
                  <a:srgbClr val="222222"/>
                </a:solidFill>
                <a:latin typeface="Quattrocento Bold" panose="02020802030000000404"/>
              </a:rPr>
              <a:t>）、モハマディア工科大学（</a:t>
            </a:r>
            <a:r>
              <a:rPr lang="en-US" altLang="ja-JP" sz="1300" b="1">
                <a:solidFill>
                  <a:srgbClr val="222222"/>
                </a:solidFill>
                <a:latin typeface="Quattrocento Bold" panose="02020802030000000404"/>
              </a:rPr>
              <a:t>EMI</a:t>
            </a:r>
            <a:r>
              <a:rPr lang="ja-JP" altLang="en-US" sz="1300" b="1">
                <a:solidFill>
                  <a:srgbClr val="222222"/>
                </a:solidFill>
                <a:latin typeface="Quattrocento Bold" panose="02020802030000000404"/>
              </a:rPr>
              <a:t>）、</a:t>
            </a:r>
            <a:endParaRPr lang="en-US" altLang="ja-JP" sz="1300" b="1">
              <a:solidFill>
                <a:srgbClr val="222222"/>
              </a:solidFill>
              <a:latin typeface="Quattrocento Bold" panose="02020802030000000404"/>
            </a:endParaRPr>
          </a:p>
          <a:p>
            <a:pPr algn="just">
              <a:lnSpc>
                <a:spcPct val="170000"/>
              </a:lnSpc>
            </a:pPr>
            <a:r>
              <a:rPr lang="ja-JP" altLang="en-US" sz="1300" b="1">
                <a:solidFill>
                  <a:srgbClr val="222222"/>
                </a:solidFill>
                <a:latin typeface="Quattrocento Bold" panose="02020802030000000404"/>
              </a:rPr>
              <a:t>国立高等鉱業学校（</a:t>
            </a:r>
            <a:r>
              <a:rPr lang="en-US" altLang="ja-JP" sz="1300" b="1">
                <a:solidFill>
                  <a:srgbClr val="222222"/>
                </a:solidFill>
                <a:latin typeface="Quattrocento Bold" panose="02020802030000000404"/>
              </a:rPr>
              <a:t>ENSIM</a:t>
            </a:r>
            <a:r>
              <a:rPr lang="ja-JP" altLang="en-US" sz="1300" b="1">
                <a:solidFill>
                  <a:srgbClr val="222222"/>
                </a:solidFill>
                <a:latin typeface="Quattrocento Bold" panose="02020802030000000404"/>
              </a:rPr>
              <a:t>）など</a:t>
            </a:r>
            <a:endParaRPr lang="en-US" sz="1300" b="1" dirty="0">
              <a:solidFill>
                <a:srgbClr val="222222"/>
              </a:solidFill>
              <a:latin typeface="Quattrocento Bold" panose="02020802030000000404"/>
            </a:endParaRPr>
          </a:p>
        </p:txBody>
      </p:sp>
      <p:pic>
        <p:nvPicPr>
          <p:cNvPr id="23"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03554" y="1185812"/>
            <a:ext cx="1035618" cy="506159"/>
          </a:xfrm>
          <a:prstGeom prst="rect">
            <a:avLst/>
          </a:prstGeom>
        </p:spPr>
      </p:pic>
      <p:pic>
        <p:nvPicPr>
          <p:cNvPr id="24" name="Picture 16"/>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882326" y="1037303"/>
            <a:ext cx="641674" cy="641674"/>
          </a:xfrm>
          <a:prstGeom prst="rect">
            <a:avLst/>
          </a:prstGeom>
        </p:spPr>
      </p:pic>
      <p:pic>
        <p:nvPicPr>
          <p:cNvPr id="28" name="Imag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8759" y="3799205"/>
            <a:ext cx="4202611" cy="2390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Image 2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88434" y="3789045"/>
            <a:ext cx="4121150" cy="2494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Espace réservé du pied de page 32"/>
          <p:cNvSpPr>
            <a:spLocks noGrp="1"/>
          </p:cNvSpPr>
          <p:nvPr>
            <p:ph type="ftr" sz="quarter" idx="11"/>
          </p:nvPr>
        </p:nvSpPr>
        <p:spPr>
          <a:xfrm>
            <a:off x="3750272" y="5716371"/>
            <a:ext cx="1447800" cy="182563"/>
          </a:xfrm>
        </p:spPr>
        <p:txBody>
          <a:bodyPr/>
          <a:lstStyle/>
          <a:p>
            <a:r>
              <a:rPr lang="en-US" sz="600" dirty="0"/>
              <a:t>3</a:t>
            </a:r>
          </a:p>
        </p:txBody>
      </p:sp>
      <p:sp>
        <p:nvSpPr>
          <p:cNvPr id="12" name="Titre 5"/>
          <p:cNvSpPr>
            <a:spLocks noGrp="1"/>
          </p:cNvSpPr>
          <p:nvPr/>
        </p:nvSpPr>
        <p:spPr>
          <a:xfrm>
            <a:off x="0" y="0"/>
            <a:ext cx="914844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8000" dirty="0">
                <a:sym typeface="+mn-ea"/>
              </a:rPr>
            </a:br>
            <a:r>
              <a:rPr lang="fr-FR" altLang="en-US" sz="8000" b="1">
                <a:solidFill>
                  <a:srgbClr val="FF0000"/>
                </a:solidFill>
                <a:effectLst>
                  <a:outerShdw blurRad="38100" dist="25400" dir="5400000" algn="ctr" rotWithShape="0">
                    <a:srgbClr val="6E747A">
                      <a:alpha val="43000"/>
                    </a:srgbClr>
                  </a:outerShdw>
                </a:effectLst>
                <a:sym typeface="+mn-ea"/>
              </a:rPr>
              <a:t> </a:t>
            </a:r>
            <a:r>
              <a:rPr lang="ja-JP" altLang="en-US" sz="8000" b="1">
                <a:solidFill>
                  <a:srgbClr val="FF0000"/>
                </a:solidFill>
                <a:effectLst>
                  <a:outerShdw blurRad="38100" dist="25400" dir="5400000" algn="ctr" rotWithShape="0">
                    <a:srgbClr val="6E747A">
                      <a:alpha val="43000"/>
                    </a:srgbClr>
                  </a:outerShdw>
                </a:effectLst>
                <a:sym typeface="+mn-ea"/>
              </a:rPr>
              <a:t>文化首都ラバト</a:t>
            </a:r>
            <a:endParaRPr lang="fr-FR" altLang="en-US" sz="8000" b="1" dirty="0">
              <a:solidFill>
                <a:srgbClr val="FF0000"/>
              </a:solidFill>
              <a:effectLst>
                <a:outerShdw blurRad="38100" dist="25400" dir="5400000" algn="ctr" rotWithShape="0">
                  <a:srgbClr val="6E747A">
                    <a:alpha val="43000"/>
                  </a:srgbClr>
                </a:outerShdw>
              </a:effectLst>
              <a:sym typeface="+mn-ea"/>
            </a:endParaRPr>
          </a:p>
          <a:p>
            <a:br>
              <a:rPr lang="fr-FR" altLang="en-US" sz="8000" dirty="0">
                <a:highlight>
                  <a:srgbClr val="00FFFF"/>
                </a:highlight>
              </a:rPr>
            </a:br>
            <a:r>
              <a:rPr lang="fr-FR" altLang="en-US" sz="3110" dirty="0">
                <a:sym typeface="+mn-ea"/>
              </a:rPr>
              <a:t> </a:t>
            </a:r>
            <a:endParaRPr lang="fr-FR" altLang="en-US" sz="3110" dirty="0">
              <a:highlight>
                <a:srgbClr val="00FFFF"/>
              </a:highlight>
            </a:endParaRPr>
          </a:p>
        </p:txBody>
      </p:sp>
      <p:pic>
        <p:nvPicPr>
          <p:cNvPr id="6" name="Espace réservé du contenu 4" descr="6.png"/>
          <p:cNvPicPr>
            <a:picLocks noGrp="1"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954751"/>
            <a:ext cx="8840344" cy="4859753"/>
            <a:chOff x="0" y="0"/>
            <a:chExt cx="23574250" cy="12959342"/>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896135" cy="12959342"/>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004746" y="0"/>
              <a:ext cx="7569504" cy="12959342"/>
            </a:xfrm>
            <a:prstGeom prst="rect">
              <a:avLst/>
            </a:prstGeom>
          </p:spPr>
        </p:pic>
      </p:grpSp>
      <p:grpSp>
        <p:nvGrpSpPr>
          <p:cNvPr id="5" name="Group 5"/>
          <p:cNvGrpSpPr>
            <a:grpSpLocks noChangeAspect="1"/>
          </p:cNvGrpSpPr>
          <p:nvPr/>
        </p:nvGrpSpPr>
        <p:grpSpPr>
          <a:xfrm>
            <a:off x="158621" y="2395679"/>
            <a:ext cx="2341534" cy="1939007"/>
            <a:chOff x="0" y="0"/>
            <a:chExt cx="6350000" cy="6350000"/>
          </a:xfrm>
        </p:grpSpPr>
        <p:sp>
          <p:nvSpPr>
            <p:cNvPr id="6" name="Freeform 6"/>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txBody>
            <a:bodyPr/>
            <a:lstStyle/>
            <a:p>
              <a:endParaRPr lang="ja-JP" altLang="en-US"/>
            </a:p>
          </p:txBody>
        </p:sp>
        <p:sp>
          <p:nvSpPr>
            <p:cNvPr id="7" name="Freeform 7"/>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ja-JP" altLang="en-US"/>
            </a:p>
          </p:txBody>
        </p:sp>
      </p:grpSp>
      <p:grpSp>
        <p:nvGrpSpPr>
          <p:cNvPr id="8" name="Group 8"/>
          <p:cNvGrpSpPr>
            <a:grpSpLocks noChangeAspect="1"/>
          </p:cNvGrpSpPr>
          <p:nvPr/>
        </p:nvGrpSpPr>
        <p:grpSpPr>
          <a:xfrm>
            <a:off x="2738120" y="954751"/>
            <a:ext cx="2638164" cy="2799369"/>
            <a:chOff x="0" y="0"/>
            <a:chExt cx="6350000" cy="6350000"/>
          </a:xfrm>
        </p:grpSpPr>
        <p:sp>
          <p:nvSpPr>
            <p:cNvPr id="9" name="Freeform 9"/>
            <p:cNvSpPr/>
            <p:nvPr/>
          </p:nvSpPr>
          <p:spPr>
            <a:xfrm>
              <a:off x="0" y="0"/>
              <a:ext cx="6350000" cy="634746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txBody>
            <a:bodyPr/>
            <a:lstStyle/>
            <a:p>
              <a:endParaRPr lang="ja-JP" altLang="en-US"/>
            </a:p>
          </p:txBody>
        </p:sp>
        <p:sp>
          <p:nvSpPr>
            <p:cNvPr id="10" name="Freeform 10"/>
            <p:cNvSpPr/>
            <p:nvPr/>
          </p:nvSpPr>
          <p:spPr>
            <a:xfrm>
              <a:off x="358140" y="358140"/>
              <a:ext cx="5632450" cy="5633720"/>
            </a:xfrm>
            <a:custGeom>
              <a:avLst/>
              <a:gdLst/>
              <a:ahLst/>
              <a:cxnLst/>
              <a:rect l="l" t="t" r="r" b="b"/>
              <a:pathLst>
                <a:path w="5632450" h="5633720">
                  <a:moveTo>
                    <a:pt x="0" y="0"/>
                  </a:moveTo>
                  <a:lnTo>
                    <a:pt x="5632450" y="0"/>
                  </a:lnTo>
                  <a:lnTo>
                    <a:pt x="5632450" y="5633720"/>
                  </a:lnTo>
                  <a:lnTo>
                    <a:pt x="0" y="563372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ja-JP" altLang="en-US"/>
            </a:p>
          </p:txBody>
        </p:sp>
      </p:grpSp>
      <p:grpSp>
        <p:nvGrpSpPr>
          <p:cNvPr id="11" name="Group 11"/>
          <p:cNvGrpSpPr>
            <a:grpSpLocks noChangeAspect="1"/>
          </p:cNvGrpSpPr>
          <p:nvPr/>
        </p:nvGrpSpPr>
        <p:grpSpPr>
          <a:xfrm>
            <a:off x="158620" y="553225"/>
            <a:ext cx="2388331" cy="1720923"/>
            <a:chOff x="0" y="0"/>
            <a:chExt cx="7620000" cy="3463290"/>
          </a:xfrm>
        </p:grpSpPr>
        <p:sp>
          <p:nvSpPr>
            <p:cNvPr id="12" name="Freeform 12"/>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ja-JP" altLang="en-US"/>
            </a:p>
          </p:txBody>
        </p:sp>
        <p:sp>
          <p:nvSpPr>
            <p:cNvPr id="13" name="Freeform 13"/>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BF7F1C"/>
            </a:solidFill>
          </p:spPr>
          <p:txBody>
            <a:bodyPr/>
            <a:lstStyle/>
            <a:p>
              <a:endParaRPr lang="ja-JP" altLang="en-US"/>
            </a:p>
          </p:txBody>
        </p:sp>
        <p:sp>
          <p:nvSpPr>
            <p:cNvPr id="14" name="Freeform 14"/>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6F131E"/>
            </a:solidFill>
          </p:spPr>
          <p:txBody>
            <a:bodyPr/>
            <a:lstStyle/>
            <a:p>
              <a:endParaRPr lang="ja-JP" altLang="en-US"/>
            </a:p>
          </p:txBody>
        </p:sp>
      </p:grpSp>
      <p:grpSp>
        <p:nvGrpSpPr>
          <p:cNvPr id="15" name="Group 15"/>
          <p:cNvGrpSpPr>
            <a:grpSpLocks noChangeAspect="1"/>
          </p:cNvGrpSpPr>
          <p:nvPr/>
        </p:nvGrpSpPr>
        <p:grpSpPr>
          <a:xfrm>
            <a:off x="5542513" y="985025"/>
            <a:ext cx="3415665" cy="2692260"/>
            <a:chOff x="0" y="0"/>
            <a:chExt cx="7620000" cy="3463290"/>
          </a:xfrm>
        </p:grpSpPr>
        <p:sp>
          <p:nvSpPr>
            <p:cNvPr id="16" name="Freeform 16"/>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ja-JP" altLang="en-US"/>
            </a:p>
          </p:txBody>
        </p:sp>
        <p:sp>
          <p:nvSpPr>
            <p:cNvPr id="17" name="Freeform 17"/>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BF7F1C"/>
            </a:solidFill>
          </p:spPr>
          <p:txBody>
            <a:bodyPr/>
            <a:lstStyle/>
            <a:p>
              <a:endParaRPr lang="ja-JP" altLang="en-US"/>
            </a:p>
          </p:txBody>
        </p:sp>
        <p:sp>
          <p:nvSpPr>
            <p:cNvPr id="18" name="Freeform 18"/>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6F131E"/>
            </a:solidFill>
          </p:spPr>
          <p:txBody>
            <a:bodyPr/>
            <a:lstStyle/>
            <a:p>
              <a:endParaRPr lang="ja-JP" altLang="en-US"/>
            </a:p>
          </p:txBody>
        </p:sp>
      </p:grpSp>
      <p:grpSp>
        <p:nvGrpSpPr>
          <p:cNvPr id="19" name="Group 19"/>
          <p:cNvGrpSpPr>
            <a:grpSpLocks noChangeAspect="1"/>
          </p:cNvGrpSpPr>
          <p:nvPr/>
        </p:nvGrpSpPr>
        <p:grpSpPr>
          <a:xfrm>
            <a:off x="158620" y="4471386"/>
            <a:ext cx="2341534" cy="1686818"/>
            <a:chOff x="0" y="0"/>
            <a:chExt cx="7620000" cy="3463290"/>
          </a:xfrm>
        </p:grpSpPr>
        <p:sp>
          <p:nvSpPr>
            <p:cNvPr id="20" name="Freeform 20"/>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ja-JP" altLang="en-US"/>
            </a:p>
          </p:txBody>
        </p:sp>
        <p:sp>
          <p:nvSpPr>
            <p:cNvPr id="21" name="Freeform 21"/>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BF7F1C"/>
            </a:solidFill>
          </p:spPr>
          <p:txBody>
            <a:bodyPr/>
            <a:lstStyle/>
            <a:p>
              <a:endParaRPr lang="ja-JP" altLang="en-US"/>
            </a:p>
          </p:txBody>
        </p:sp>
        <p:sp>
          <p:nvSpPr>
            <p:cNvPr id="22" name="Freeform 22"/>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6F131E"/>
            </a:solidFill>
          </p:spPr>
          <p:txBody>
            <a:bodyPr/>
            <a:lstStyle/>
            <a:p>
              <a:endParaRPr lang="ja-JP" altLang="en-US"/>
            </a:p>
          </p:txBody>
        </p:sp>
      </p:grpSp>
      <p:sp>
        <p:nvSpPr>
          <p:cNvPr id="24" name="TextBox 24"/>
          <p:cNvSpPr txBox="1"/>
          <p:nvPr/>
        </p:nvSpPr>
        <p:spPr>
          <a:xfrm>
            <a:off x="3510044" y="3769278"/>
            <a:ext cx="5085316" cy="1938479"/>
          </a:xfrm>
          <a:prstGeom prst="rect">
            <a:avLst/>
          </a:prstGeom>
        </p:spPr>
        <p:txBody>
          <a:bodyPr wrap="square" lIns="0" tIns="0" rIns="0" bIns="0" rtlCol="0" anchor="t">
            <a:spAutoFit/>
          </a:bodyPr>
          <a:lstStyle/>
          <a:p>
            <a:pPr algn="just">
              <a:lnSpc>
                <a:spcPct val="200000"/>
              </a:lnSpc>
            </a:pPr>
            <a:r>
              <a:rPr lang="ja-JP" altLang="en-US" sz="1300">
                <a:ln/>
                <a:effectLst>
                  <a:outerShdw blurRad="38100" dist="19050" dir="2700000" algn="tl" rotWithShape="0">
                    <a:schemeClr val="dk1">
                      <a:alpha val="40000"/>
                    </a:schemeClr>
                  </a:outerShdw>
                </a:effectLst>
                <a:latin typeface="+mj-ea"/>
                <a:ea typeface="+mj-ea"/>
              </a:rPr>
              <a:t>神のご加護のもとモハメッド６世国王陛下に導かれ、ラバトは、モロッコ</a:t>
            </a:r>
            <a:endParaRPr lang="en-US" altLang="ja-JP" sz="1300">
              <a:ln/>
              <a:effectLst>
                <a:outerShdw blurRad="38100" dist="19050" dir="2700000" algn="tl" rotWithShape="0">
                  <a:schemeClr val="dk1">
                    <a:alpha val="40000"/>
                  </a:schemeClr>
                </a:outerShdw>
              </a:effectLst>
              <a:latin typeface="+mj-ea"/>
              <a:ea typeface="+mj-ea"/>
            </a:endParaRPr>
          </a:p>
          <a:p>
            <a:pPr algn="just">
              <a:lnSpc>
                <a:spcPct val="200000"/>
              </a:lnSpc>
            </a:pPr>
            <a:r>
              <a:rPr lang="ja-JP" altLang="en-US" sz="1300">
                <a:ln/>
                <a:effectLst>
                  <a:outerShdw blurRad="38100" dist="19050" dir="2700000" algn="tl" rotWithShape="0">
                    <a:schemeClr val="dk1">
                      <a:alpha val="40000"/>
                    </a:schemeClr>
                  </a:outerShdw>
                </a:effectLst>
                <a:latin typeface="+mj-ea"/>
                <a:ea typeface="+mj-ea"/>
              </a:rPr>
              <a:t>文化の象徴となることを目指し、モハメッド５世国立劇場、文化施設、</a:t>
            </a:r>
            <a:endParaRPr lang="en-US" altLang="ja-JP" sz="1300">
              <a:ln/>
              <a:effectLst>
                <a:outerShdw blurRad="38100" dist="19050" dir="2700000" algn="tl" rotWithShape="0">
                  <a:schemeClr val="dk1">
                    <a:alpha val="40000"/>
                  </a:schemeClr>
                </a:outerShdw>
              </a:effectLst>
              <a:latin typeface="+mj-ea"/>
              <a:ea typeface="+mj-ea"/>
            </a:endParaRPr>
          </a:p>
          <a:p>
            <a:pPr algn="just">
              <a:lnSpc>
                <a:spcPct val="200000"/>
              </a:lnSpc>
            </a:pPr>
            <a:r>
              <a:rPr lang="ja-JP" altLang="en-US" sz="1300">
                <a:ln/>
                <a:effectLst>
                  <a:outerShdw blurRad="38100" dist="19050" dir="2700000" algn="tl" rotWithShape="0">
                    <a:schemeClr val="dk1">
                      <a:alpha val="40000"/>
                    </a:schemeClr>
                  </a:outerShdw>
                </a:effectLst>
                <a:latin typeface="+mj-ea"/>
                <a:ea typeface="+mj-ea"/>
              </a:rPr>
              <a:t>展示ギャラリー、ホーム・オブ・アーツ、大学、高校、国立図書館、博物館など、首都の豊かな文化を強調する多くの文化的建造物を擁する。</a:t>
            </a:r>
            <a:endParaRPr lang="en-US" sz="1300">
              <a:ln/>
              <a:effectLst>
                <a:outerShdw blurRad="38100" dist="19050" dir="2700000" algn="tl" rotWithShape="0">
                  <a:schemeClr val="dk1">
                    <a:alpha val="40000"/>
                  </a:schemeClr>
                </a:outerShdw>
              </a:effectLst>
              <a:latin typeface="+mj-ea"/>
              <a:ea typeface="+mj-ea"/>
            </a:endParaRPr>
          </a:p>
          <a:p>
            <a:pPr algn="just">
              <a:lnSpc>
                <a:spcPct val="200000"/>
              </a:lnSpc>
            </a:pPr>
            <a:r>
              <a:rPr lang="en-US" sz="1300">
                <a:ln/>
                <a:solidFill>
                  <a:schemeClr val="tx1"/>
                </a:solidFill>
                <a:effectLst>
                  <a:outerShdw blurRad="38100" dist="19050" dir="2700000" algn="tl" rotWithShape="0">
                    <a:schemeClr val="dk1">
                      <a:alpha val="40000"/>
                    </a:schemeClr>
                  </a:outerShdw>
                </a:effectLst>
                <a:latin typeface="+mj-ea"/>
                <a:ea typeface="+mj-ea"/>
              </a:rPr>
              <a:t> </a:t>
            </a:r>
            <a:endParaRPr lang="en-US" sz="1300" dirty="0">
              <a:ln/>
              <a:solidFill>
                <a:schemeClr val="tx1"/>
              </a:solidFill>
              <a:effectLst>
                <a:outerShdw blurRad="38100" dist="19050" dir="2700000" algn="tl" rotWithShape="0">
                  <a:schemeClr val="dk1">
                    <a:alpha val="40000"/>
                  </a:schemeClr>
                </a:outerShdw>
              </a:effectLst>
              <a:latin typeface="+mj-ea"/>
              <a:ea typeface="+mj-ea"/>
            </a:endParaRPr>
          </a:p>
        </p:txBody>
      </p:sp>
      <p:sp>
        <p:nvSpPr>
          <p:cNvPr id="28" name="Espace réservé du pied de page 27"/>
          <p:cNvSpPr>
            <a:spLocks noGrp="1"/>
          </p:cNvSpPr>
          <p:nvPr>
            <p:ph type="ftr" sz="quarter" idx="11"/>
          </p:nvPr>
        </p:nvSpPr>
        <p:spPr>
          <a:xfrm>
            <a:off x="3543300" y="5646738"/>
            <a:ext cx="1447800" cy="182563"/>
          </a:xfrm>
        </p:spPr>
        <p:txBody>
          <a:bodyPr/>
          <a:lstStyle/>
          <a:p>
            <a:r>
              <a:rPr lang="en-US" sz="600" dirty="0"/>
              <a:t>6</a:t>
            </a:r>
          </a:p>
        </p:txBody>
      </p:sp>
      <p:sp>
        <p:nvSpPr>
          <p:cNvPr id="26" name="Titre 5"/>
          <p:cNvSpPr>
            <a:spLocks noGrp="1"/>
          </p:cNvSpPr>
          <p:nvPr/>
        </p:nvSpPr>
        <p:spPr>
          <a:xfrm>
            <a:off x="0" y="0"/>
            <a:ext cx="9143365" cy="443865"/>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3110">
                <a:sym typeface="+mn-ea"/>
              </a:rPr>
            </a:br>
            <a:r>
              <a:rPr lang="ja-JP" altLang="en-US" sz="8000" b="1">
                <a:solidFill>
                  <a:srgbClr val="FF0000"/>
                </a:solidFill>
                <a:effectLst>
                  <a:outerShdw blurRad="38100" dist="25400" dir="5400000" algn="ctr" rotWithShape="0">
                    <a:srgbClr val="6E747A">
                      <a:alpha val="43000"/>
                    </a:srgbClr>
                  </a:outerShdw>
                </a:effectLst>
                <a:sym typeface="+mn-ea"/>
              </a:rPr>
              <a:t>文化的建造物</a:t>
            </a:r>
            <a:endParaRPr lang="fr-FR" altLang="en-US" sz="8000" dirty="0">
              <a:highlight>
                <a:srgbClr val="00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997811"/>
            <a:ext cx="8845119" cy="4862378"/>
            <a:chOff x="0" y="0"/>
            <a:chExt cx="23586984" cy="12966342"/>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905262" cy="12966342"/>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013391" y="0"/>
              <a:ext cx="7573592" cy="12966342"/>
            </a:xfrm>
            <a:prstGeom prst="rect">
              <a:avLst/>
            </a:prstGeom>
          </p:spPr>
        </p:pic>
      </p:grpSp>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6452" y="1222399"/>
            <a:ext cx="3180465" cy="1909130"/>
          </a:xfrm>
          <a:prstGeom prst="rect">
            <a:avLst/>
          </a:prstGeom>
        </p:spPr>
      </p:pic>
      <p:sp>
        <p:nvSpPr>
          <p:cNvPr id="7" name="AutoShape 7"/>
          <p:cNvSpPr/>
          <p:nvPr/>
        </p:nvSpPr>
        <p:spPr>
          <a:xfrm rot="5400000">
            <a:off x="2502694" y="3417094"/>
            <a:ext cx="4114800" cy="0"/>
          </a:xfrm>
          <a:prstGeom prst="line">
            <a:avLst/>
          </a:prstGeom>
          <a:ln w="47625" cap="flat">
            <a:solidFill>
              <a:srgbClr val="100F0D"/>
            </a:solidFill>
            <a:prstDash val="solid"/>
            <a:headEnd type="none" w="sm" len="sm"/>
            <a:tailEnd type="none" w="sm" len="sm"/>
          </a:ln>
        </p:spPr>
        <p:txBody>
          <a:bodyPr/>
          <a:lstStyle/>
          <a:p>
            <a:endParaRPr lang="ja-JP" altLang="en-US"/>
          </a:p>
        </p:txBody>
      </p:sp>
      <p:sp>
        <p:nvSpPr>
          <p:cNvPr id="8" name="AutoShape 8"/>
          <p:cNvSpPr/>
          <p:nvPr/>
        </p:nvSpPr>
        <p:spPr>
          <a:xfrm>
            <a:off x="4572000" y="3405188"/>
            <a:ext cx="4057650" cy="0"/>
          </a:xfrm>
          <a:prstGeom prst="line">
            <a:avLst/>
          </a:prstGeom>
          <a:ln w="47625" cap="flat">
            <a:solidFill>
              <a:srgbClr val="741A1F"/>
            </a:solidFill>
            <a:prstDash val="solid"/>
            <a:headEnd type="none" w="sm" len="sm"/>
            <a:tailEnd type="none" w="sm" len="sm"/>
          </a:ln>
        </p:spPr>
        <p:txBody>
          <a:bodyPr/>
          <a:lstStyle/>
          <a:p>
            <a:endParaRPr lang="ja-JP" altLang="en-US"/>
          </a:p>
        </p:txBody>
      </p:sp>
      <p:sp>
        <p:nvSpPr>
          <p:cNvPr id="9" name="AutoShape 9"/>
          <p:cNvSpPr/>
          <p:nvPr/>
        </p:nvSpPr>
        <p:spPr>
          <a:xfrm>
            <a:off x="526257" y="3514635"/>
            <a:ext cx="4033838" cy="0"/>
          </a:xfrm>
          <a:prstGeom prst="line">
            <a:avLst/>
          </a:prstGeom>
          <a:ln w="47625" cap="flat">
            <a:solidFill>
              <a:srgbClr val="8F441C"/>
            </a:solidFill>
            <a:prstDash val="solid"/>
            <a:headEnd type="none" w="sm" len="sm"/>
            <a:tailEnd type="none" w="sm" len="sm"/>
          </a:ln>
        </p:spPr>
        <p:txBody>
          <a:bodyPr/>
          <a:lstStyle/>
          <a:p>
            <a:endParaRPr lang="ja-JP" altLang="en-US"/>
          </a:p>
        </p:txBody>
      </p:sp>
      <p:pic>
        <p:nvPicPr>
          <p:cNvPr id="10" name="Picture 1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103361" y="798926"/>
            <a:ext cx="1422538" cy="743179"/>
          </a:xfrm>
          <a:prstGeom prst="rect">
            <a:avLst/>
          </a:prstGeom>
        </p:spPr>
      </p:pic>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999483" y="1170515"/>
            <a:ext cx="3195638" cy="1944003"/>
          </a:xfrm>
          <a:prstGeom prst="rect">
            <a:avLst/>
          </a:prstGeom>
        </p:spPr>
      </p:pic>
      <p:pic>
        <p:nvPicPr>
          <p:cNvPr id="12" name="Picture 1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811280" y="3674537"/>
            <a:ext cx="3195638" cy="1715864"/>
          </a:xfrm>
          <a:prstGeom prst="rect">
            <a:avLst/>
          </a:prstGeom>
        </p:spPr>
      </p:pic>
      <p:sp>
        <p:nvSpPr>
          <p:cNvPr id="13" name="TextBox 13"/>
          <p:cNvSpPr txBox="1"/>
          <p:nvPr/>
        </p:nvSpPr>
        <p:spPr>
          <a:xfrm>
            <a:off x="167269" y="5435692"/>
            <a:ext cx="4498829" cy="443839"/>
          </a:xfrm>
          <a:prstGeom prst="rect">
            <a:avLst/>
          </a:prstGeom>
        </p:spPr>
        <p:txBody>
          <a:bodyPr lIns="0" tIns="0" rIns="0" bIns="0" rtlCol="0" anchor="t">
            <a:spAutoFit/>
          </a:bodyPr>
          <a:lstStyle/>
          <a:p>
            <a:pPr algn="ctr">
              <a:lnSpc>
                <a:spcPts val="4050"/>
              </a:lnSpc>
            </a:pPr>
            <a:r>
              <a:rPr lang="ja-JP" altLang="en-US" sz="1500">
                <a:solidFill>
                  <a:srgbClr val="6F131E"/>
                </a:solidFill>
                <a:latin typeface="Quattrocento Bold" panose="02020802030000000404"/>
              </a:rPr>
              <a:t>国立写真美術館</a:t>
            </a:r>
            <a:endParaRPr lang="en-US" sz="1500" dirty="0">
              <a:solidFill>
                <a:srgbClr val="6F131E"/>
              </a:solidFill>
              <a:latin typeface="Quattrocento Bold" panose="02020802030000000404"/>
            </a:endParaRPr>
          </a:p>
        </p:txBody>
      </p:sp>
      <p:sp>
        <p:nvSpPr>
          <p:cNvPr id="14" name="TextBox 14"/>
          <p:cNvSpPr txBox="1"/>
          <p:nvPr/>
        </p:nvSpPr>
        <p:spPr>
          <a:xfrm>
            <a:off x="73330" y="2993497"/>
            <a:ext cx="4498829" cy="974306"/>
          </a:xfrm>
          <a:prstGeom prst="rect">
            <a:avLst/>
          </a:prstGeom>
        </p:spPr>
        <p:txBody>
          <a:bodyPr lIns="0" tIns="0" rIns="0" bIns="0" rtlCol="0" anchor="t">
            <a:spAutoFit/>
          </a:bodyPr>
          <a:lstStyle/>
          <a:p>
            <a:pPr algn="ctr">
              <a:lnSpc>
                <a:spcPts val="4050"/>
              </a:lnSpc>
            </a:pPr>
            <a:r>
              <a:rPr lang="ja-JP" altLang="en-US" sz="1500">
                <a:solidFill>
                  <a:srgbClr val="6F131E"/>
                </a:solidFill>
                <a:latin typeface="Quattrocento Bold" panose="02020802030000000404"/>
              </a:rPr>
              <a:t>国立宝飾美術館</a:t>
            </a:r>
            <a:endParaRPr lang="en-US" sz="1500" dirty="0">
              <a:solidFill>
                <a:srgbClr val="6F131E"/>
              </a:solidFill>
              <a:latin typeface="Quattrocento Bold" panose="02020802030000000404"/>
            </a:endParaRPr>
          </a:p>
          <a:p>
            <a:pPr algn="ctr">
              <a:lnSpc>
                <a:spcPts val="4050"/>
              </a:lnSpc>
            </a:pPr>
            <a:endParaRPr lang="en-US" sz="1500" dirty="0" err="1">
              <a:solidFill>
                <a:srgbClr val="6F131E"/>
              </a:solidFill>
              <a:latin typeface="Quattrocento Bold" panose="02020802030000000404"/>
            </a:endParaRPr>
          </a:p>
        </p:txBody>
      </p:sp>
      <p:sp>
        <p:nvSpPr>
          <p:cNvPr id="15" name="TextBox 15"/>
          <p:cNvSpPr txBox="1"/>
          <p:nvPr/>
        </p:nvSpPr>
        <p:spPr>
          <a:xfrm>
            <a:off x="4374080" y="2930300"/>
            <a:ext cx="4498829" cy="443839"/>
          </a:xfrm>
          <a:prstGeom prst="rect">
            <a:avLst/>
          </a:prstGeom>
        </p:spPr>
        <p:txBody>
          <a:bodyPr lIns="0" tIns="0" rIns="0" bIns="0" rtlCol="0" anchor="t">
            <a:spAutoFit/>
          </a:bodyPr>
          <a:lstStyle/>
          <a:p>
            <a:pPr algn="ctr">
              <a:lnSpc>
                <a:spcPts val="4050"/>
              </a:lnSpc>
            </a:pPr>
            <a:r>
              <a:rPr lang="ja-JP" altLang="en-US" sz="1500">
                <a:solidFill>
                  <a:srgbClr val="6F131E"/>
                </a:solidFill>
                <a:latin typeface="Quattrocento Bold" panose="02020802030000000404"/>
              </a:rPr>
              <a:t>モロッコテレコム博物館</a:t>
            </a:r>
            <a:endParaRPr lang="en-US" sz="1500" dirty="0">
              <a:solidFill>
                <a:srgbClr val="6F131E"/>
              </a:solidFill>
              <a:latin typeface="Quattrocento Bold" panose="02020802030000000404"/>
            </a:endParaRPr>
          </a:p>
        </p:txBody>
      </p:sp>
      <p:sp>
        <p:nvSpPr>
          <p:cNvPr id="16" name="TextBox 16"/>
          <p:cNvSpPr txBox="1"/>
          <p:nvPr/>
        </p:nvSpPr>
        <p:spPr>
          <a:xfrm>
            <a:off x="4487576" y="5464810"/>
            <a:ext cx="4498829" cy="443839"/>
          </a:xfrm>
          <a:prstGeom prst="rect">
            <a:avLst/>
          </a:prstGeom>
        </p:spPr>
        <p:txBody>
          <a:bodyPr lIns="0" tIns="0" rIns="0" bIns="0" rtlCol="0" anchor="t">
            <a:spAutoFit/>
          </a:bodyPr>
          <a:lstStyle/>
          <a:p>
            <a:pPr algn="ctr">
              <a:lnSpc>
                <a:spcPts val="4050"/>
              </a:lnSpc>
            </a:pPr>
            <a:r>
              <a:rPr lang="ja-JP" altLang="en-US" sz="1500">
                <a:solidFill>
                  <a:srgbClr val="6F131E"/>
                </a:solidFill>
                <a:latin typeface="Quattrocento Bold" panose="02020802030000000404"/>
              </a:rPr>
              <a:t>ウダイヤ博物館</a:t>
            </a:r>
            <a:endParaRPr lang="en-US" sz="1500" dirty="0">
              <a:solidFill>
                <a:srgbClr val="6F131E"/>
              </a:solidFill>
              <a:latin typeface="Quattrocento Bold" panose="02020802030000000404"/>
            </a:endParaRPr>
          </a:p>
        </p:txBody>
      </p:sp>
      <p:sp>
        <p:nvSpPr>
          <p:cNvPr id="19" name="Espace réservé du pied de page 18"/>
          <p:cNvSpPr>
            <a:spLocks noGrp="1"/>
          </p:cNvSpPr>
          <p:nvPr>
            <p:ph type="ftr" sz="quarter" idx="11"/>
          </p:nvPr>
        </p:nvSpPr>
        <p:spPr>
          <a:xfrm>
            <a:off x="3886200" y="5722938"/>
            <a:ext cx="1447800" cy="182563"/>
          </a:xfrm>
        </p:spPr>
        <p:txBody>
          <a:bodyPr/>
          <a:lstStyle/>
          <a:p>
            <a:r>
              <a:rPr lang="en-US" sz="600" dirty="0"/>
              <a:t>7</a:t>
            </a:r>
          </a:p>
        </p:txBody>
      </p:sp>
      <p:pic>
        <p:nvPicPr>
          <p:cNvPr id="21" name="Imag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51870" y="3511949"/>
            <a:ext cx="3143250" cy="1952625"/>
          </a:xfrm>
          <a:prstGeom prst="rect">
            <a:avLst/>
          </a:prstGeom>
        </p:spPr>
      </p:pic>
      <p:sp>
        <p:nvSpPr>
          <p:cNvPr id="6" name="Titre 5"/>
          <p:cNvSpPr>
            <a:spLocks noGrp="1"/>
          </p:cNvSpPr>
          <p:nvPr/>
        </p:nvSpPr>
        <p:spPr>
          <a:xfrm>
            <a:off x="0" y="0"/>
            <a:ext cx="9143365" cy="443865"/>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1000" dirty="0">
                <a:sym typeface="+mn-ea"/>
              </a:rPr>
            </a:br>
            <a:endParaRPr lang="fr-FR" altLang="en-US" sz="1000" dirty="0">
              <a:sym typeface="+mn-ea"/>
            </a:endParaRPr>
          </a:p>
          <a:p>
            <a:r>
              <a:rPr lang="ja-JP" altLang="en-US" sz="2000" b="1">
                <a:solidFill>
                  <a:srgbClr val="FF0000"/>
                </a:solidFill>
                <a:effectLst>
                  <a:outerShdw blurRad="38100" dist="25400" dir="5400000" algn="ctr" rotWithShape="0">
                    <a:srgbClr val="6E747A">
                      <a:alpha val="43000"/>
                    </a:srgbClr>
                  </a:outerShdw>
                </a:effectLst>
                <a:sym typeface="+mn-ea"/>
              </a:rPr>
              <a:t>ラバトの美術館・博物館</a:t>
            </a:r>
            <a:endParaRPr lang="fr-FR" altLang="en-US" sz="2000" b="1" dirty="0">
              <a:solidFill>
                <a:srgbClr val="FF0000"/>
              </a:solidFill>
              <a:effectLst>
                <a:outerShdw blurRad="38100" dist="25400" dir="5400000" algn="ctr" rotWithShape="0">
                  <a:srgbClr val="6E747A">
                    <a:alpha val="43000"/>
                  </a:srgbClr>
                </a:outerShdw>
              </a:effectLst>
              <a:sym typeface="+mn-ea"/>
            </a:endParaRPr>
          </a:p>
          <a:p>
            <a:endParaRPr lang="fr-FR" altLang="en-US" sz="2000" b="1" dirty="0">
              <a:solidFill>
                <a:srgbClr val="FF0000"/>
              </a:solidFill>
              <a:effectLst>
                <a:outerShdw blurRad="38100" dist="25400" dir="5400000" algn="ctr" rotWithShape="0">
                  <a:srgbClr val="6E747A">
                    <a:alpha val="43000"/>
                  </a:srgbClr>
                </a:outerShdw>
              </a:effectLst>
              <a:sym typeface="+mn-ea"/>
            </a:endParaRPr>
          </a:p>
          <a:p>
            <a:endParaRPr lang="fr-FR" altLang="en-US" sz="700" b="1" dirty="0">
              <a:solidFill>
                <a:srgbClr val="FF0000"/>
              </a:solidFill>
              <a:effectLst>
                <a:outerShdw blurRad="38100" dist="25400" dir="5400000" algn="ctr" rotWithShape="0">
                  <a:srgbClr val="6E747A">
                    <a:alpha val="43000"/>
                  </a:srgbClr>
                </a:outerShdw>
              </a:effectLst>
              <a:highlight>
                <a:srgbClr val="00FFFF"/>
              </a:highlight>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865698"/>
            <a:ext cx="8883527" cy="4883492"/>
            <a:chOff x="0" y="0"/>
            <a:chExt cx="23689404" cy="13022645"/>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978668" cy="13022645"/>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082925" y="0"/>
              <a:ext cx="7606479" cy="13022645"/>
            </a:xfrm>
            <a:prstGeom prst="rect">
              <a:avLst/>
            </a:prstGeom>
          </p:spPr>
        </p:pic>
      </p:grpSp>
      <p:sp>
        <p:nvSpPr>
          <p:cNvPr id="8" name="Freeform 8"/>
          <p:cNvSpPr/>
          <p:nvPr/>
        </p:nvSpPr>
        <p:spPr>
          <a:xfrm>
            <a:off x="687069" y="2976931"/>
            <a:ext cx="3550375" cy="3201274"/>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txBody>
          <a:bodyPr/>
          <a:lstStyle/>
          <a:p>
            <a:endParaRPr lang="ja-JP" altLang="en-US"/>
          </a:p>
        </p:txBody>
      </p:sp>
      <p:sp>
        <p:nvSpPr>
          <p:cNvPr id="14" name="Freeform 8"/>
          <p:cNvSpPr/>
          <p:nvPr/>
        </p:nvSpPr>
        <p:spPr>
          <a:xfrm>
            <a:off x="5067932" y="2924183"/>
            <a:ext cx="3557813" cy="3216365"/>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txBody>
          <a:bodyPr/>
          <a:lstStyle/>
          <a:p>
            <a:endParaRPr lang="ja-JP" altLang="en-US"/>
          </a:p>
        </p:txBody>
      </p:sp>
      <p:sp>
        <p:nvSpPr>
          <p:cNvPr id="18" name="Espace réservé du pied de page 17"/>
          <p:cNvSpPr>
            <a:spLocks noGrp="1"/>
          </p:cNvSpPr>
          <p:nvPr>
            <p:ph type="ftr" sz="quarter" idx="11"/>
          </p:nvPr>
        </p:nvSpPr>
        <p:spPr>
          <a:xfrm>
            <a:off x="3733800" y="5570538"/>
            <a:ext cx="1447800" cy="182563"/>
          </a:xfrm>
        </p:spPr>
        <p:txBody>
          <a:bodyPr/>
          <a:lstStyle/>
          <a:p>
            <a:r>
              <a:rPr lang="en-US" sz="600" dirty="0"/>
              <a:t>8</a:t>
            </a:r>
          </a:p>
        </p:txBody>
      </p:sp>
      <p:sp>
        <p:nvSpPr>
          <p:cNvPr id="7" name="Titre 5"/>
          <p:cNvSpPr>
            <a:spLocks noGrp="1"/>
          </p:cNvSpPr>
          <p:nvPr/>
        </p:nvSpPr>
        <p:spPr>
          <a:xfrm>
            <a:off x="0" y="0"/>
            <a:ext cx="9143365" cy="443865"/>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1000">
                <a:sym typeface="+mn-ea"/>
              </a:rPr>
            </a:br>
            <a:r>
              <a:rPr lang="ja-JP" altLang="en-US" sz="2000" b="1">
                <a:solidFill>
                  <a:srgbClr val="FF0000"/>
                </a:solidFill>
                <a:effectLst>
                  <a:outerShdw blurRad="38100" dist="25400" dir="5400000" algn="ctr" rotWithShape="0">
                    <a:srgbClr val="6E747A">
                      <a:alpha val="43000"/>
                    </a:srgbClr>
                  </a:outerShdw>
                </a:effectLst>
                <a:sym typeface="+mn-ea"/>
              </a:rPr>
              <a:t>モハメッド６世近現代美術館</a:t>
            </a:r>
            <a:endParaRPr lang="fr-FR" altLang="en-US" sz="2000" b="1" dirty="0">
              <a:solidFill>
                <a:srgbClr val="FF0000"/>
              </a:solidFill>
              <a:effectLst>
                <a:outerShdw blurRad="38100" dist="25400" dir="5400000" algn="ctr" rotWithShape="0">
                  <a:srgbClr val="6E747A">
                    <a:alpha val="43000"/>
                  </a:srgbClr>
                </a:outerShdw>
              </a:effectLst>
              <a:sym typeface="+mn-ea"/>
            </a:endParaRPr>
          </a:p>
          <a:p>
            <a:endParaRPr lang="fr-FR" altLang="en-US" sz="700" b="1" dirty="0">
              <a:solidFill>
                <a:srgbClr val="FF0000"/>
              </a:solidFill>
              <a:effectLst>
                <a:outerShdw blurRad="38100" dist="25400" dir="5400000" algn="ctr" rotWithShape="0">
                  <a:srgbClr val="6E747A">
                    <a:alpha val="43000"/>
                  </a:srgbClr>
                </a:outerShdw>
              </a:effectLst>
              <a:highlight>
                <a:srgbClr val="00FFFF"/>
              </a:highlight>
              <a:sym typeface="+mn-ea"/>
            </a:endParaRPr>
          </a:p>
        </p:txBody>
      </p:sp>
      <p:pic>
        <p:nvPicPr>
          <p:cNvPr id="17" name="Espace réservé du contenu 1" descr="6.png"/>
          <p:cNvPicPr>
            <a:picLocks noGrp="1" noChangeAspect="1"/>
          </p:cNvPicPr>
          <p:nvPr/>
        </p:nvPicPr>
        <p:blipFill>
          <a:blip r:embed="rId6" cstate="email">
            <a:extLst>
              <a:ext uri="{28A0092B-C50C-407E-A947-70E740481C1C}">
                <a14:useLocalDpi xmlns:a14="http://schemas.microsoft.com/office/drawing/2010/main"/>
              </a:ext>
            </a:extLst>
          </a:blip>
          <a:stretch>
            <a:fillRect/>
          </a:stretch>
        </p:blipFill>
        <p:spPr>
          <a:xfrm>
            <a:off x="27633" y="562705"/>
            <a:ext cx="569167" cy="725399"/>
          </a:xfrm>
          <a:prstGeom prst="rect">
            <a:avLst/>
          </a:prstGeom>
        </p:spPr>
      </p:pic>
      <p:sp>
        <p:nvSpPr>
          <p:cNvPr id="19" name="TextBox 5"/>
          <p:cNvSpPr txBox="1"/>
          <p:nvPr/>
        </p:nvSpPr>
        <p:spPr>
          <a:xfrm>
            <a:off x="1010384" y="1028337"/>
            <a:ext cx="7732400" cy="1769715"/>
          </a:xfrm>
          <a:prstGeom prst="rect">
            <a:avLst/>
          </a:prstGeom>
        </p:spPr>
        <p:txBody>
          <a:bodyPr wrap="square" lIns="0" tIns="0" rIns="0" bIns="0" rtlCol="0" anchor="t">
            <a:spAutoFit/>
          </a:bodyPr>
          <a:lstStyle/>
          <a:p>
            <a:pPr algn="ctr"/>
            <a:r>
              <a:rPr lang="ja-JP" altLang="en-US" sz="1400" b="1" u="sng">
                <a:solidFill>
                  <a:srgbClr val="222222"/>
                </a:solidFill>
                <a:latin typeface="Quattrocento Bold" panose="02020802030000000404"/>
              </a:rPr>
              <a:t>モハメッド６世近現代美術館</a:t>
            </a:r>
            <a:r>
              <a:rPr lang="en-US" sz="1400" b="1" u="sng">
                <a:solidFill>
                  <a:srgbClr val="222222"/>
                </a:solidFill>
                <a:latin typeface="Quattrocento Bold" panose="02020802030000000404"/>
              </a:rPr>
              <a:t> </a:t>
            </a:r>
            <a:r>
              <a:rPr lang="en-US" sz="1400" b="1" u="sng" dirty="0">
                <a:solidFill>
                  <a:srgbClr val="222222"/>
                </a:solidFill>
                <a:latin typeface="Quattrocento Bold" panose="02020802030000000404"/>
              </a:rPr>
              <a:t>(MMVI) </a:t>
            </a:r>
          </a:p>
          <a:p>
            <a:pPr algn="ctr"/>
            <a:endParaRPr lang="en-US" sz="1400" b="1" u="sng" dirty="0">
              <a:solidFill>
                <a:srgbClr val="222222"/>
              </a:solidFill>
              <a:latin typeface="Quattrocento Bold" panose="02020802030000000404"/>
            </a:endParaRPr>
          </a:p>
          <a:p>
            <a:pPr algn="ctr"/>
            <a:r>
              <a:rPr lang="en-US" altLang="ja-JP" sz="1400" b="1">
                <a:solidFill>
                  <a:srgbClr val="222222"/>
                </a:solidFill>
                <a:latin typeface="Quattrocento Bold" panose="02020802030000000404"/>
              </a:rPr>
              <a:t>20</a:t>
            </a:r>
            <a:r>
              <a:rPr lang="ja-JP" altLang="en-US" sz="1400" b="1">
                <a:solidFill>
                  <a:srgbClr val="222222"/>
                </a:solidFill>
                <a:latin typeface="Quattrocento Bold" panose="02020802030000000404"/>
              </a:rPr>
              <a:t>世紀から</a:t>
            </a:r>
            <a:r>
              <a:rPr lang="en-US" altLang="ja-JP" sz="1400" b="1">
                <a:solidFill>
                  <a:srgbClr val="222222"/>
                </a:solidFill>
                <a:latin typeface="Quattrocento Bold" panose="02020802030000000404"/>
              </a:rPr>
              <a:t>21</a:t>
            </a:r>
            <a:r>
              <a:rPr lang="ja-JP" altLang="en-US" sz="1400" b="1">
                <a:solidFill>
                  <a:srgbClr val="222222"/>
                </a:solidFill>
                <a:latin typeface="Quattrocento Bold" panose="02020802030000000404"/>
              </a:rPr>
              <a:t>世紀にかけて、モロッコ国内外で地歩を固めたモロッコ人芸術家による</a:t>
            </a:r>
            <a:endParaRPr lang="en-US" altLang="ja-JP" sz="1400" b="1">
              <a:solidFill>
                <a:srgbClr val="222222"/>
              </a:solidFill>
              <a:latin typeface="Quattrocento Bold" panose="02020802030000000404"/>
            </a:endParaRPr>
          </a:p>
          <a:p>
            <a:pPr algn="ctr"/>
            <a:r>
              <a:rPr lang="en-US" altLang="ja-JP" sz="1400" b="1">
                <a:solidFill>
                  <a:srgbClr val="222222"/>
                </a:solidFill>
                <a:latin typeface="Quattrocento Bold" panose="02020802030000000404"/>
              </a:rPr>
              <a:t>400</a:t>
            </a:r>
            <a:r>
              <a:rPr lang="ja-JP" altLang="en-US" sz="1400" b="1">
                <a:solidFill>
                  <a:srgbClr val="222222"/>
                </a:solidFill>
                <a:latin typeface="Quattrocento Bold" panose="02020802030000000404"/>
              </a:rPr>
              <a:t>点の作品を展示している。</a:t>
            </a:r>
            <a:endParaRPr lang="en-US" altLang="ja-JP" sz="1400" b="1">
              <a:solidFill>
                <a:srgbClr val="222222"/>
              </a:solidFill>
              <a:latin typeface="Quattrocento Bold" panose="02020802030000000404"/>
            </a:endParaRPr>
          </a:p>
          <a:p>
            <a:pPr algn="ctr"/>
            <a:r>
              <a:rPr lang="ja-JP" altLang="en-US" sz="1400" b="1">
                <a:solidFill>
                  <a:srgbClr val="222222"/>
                </a:solidFill>
                <a:latin typeface="Quattrocento Bold" panose="02020802030000000404"/>
              </a:rPr>
              <a:t>モロッコ初の国内近代美術専門の独立した美術館で、モロッコの独立以来、</a:t>
            </a:r>
            <a:endParaRPr lang="en-US" altLang="ja-JP" sz="1400" b="1">
              <a:solidFill>
                <a:srgbClr val="222222"/>
              </a:solidFill>
              <a:latin typeface="Quattrocento Bold" panose="02020802030000000404"/>
            </a:endParaRPr>
          </a:p>
          <a:p>
            <a:pPr algn="ctr"/>
            <a:r>
              <a:rPr lang="ja-JP" altLang="en-US" sz="1400" b="1">
                <a:solidFill>
                  <a:srgbClr val="222222"/>
                </a:solidFill>
                <a:latin typeface="Quattrocento Bold" panose="02020802030000000404"/>
              </a:rPr>
              <a:t>最初に建設された大規模な</a:t>
            </a:r>
            <a:endParaRPr lang="en-US" altLang="ja-JP" sz="1400" b="1">
              <a:solidFill>
                <a:srgbClr val="222222"/>
              </a:solidFill>
              <a:latin typeface="Quattrocento Bold" panose="02020802030000000404"/>
            </a:endParaRPr>
          </a:p>
          <a:p>
            <a:pPr algn="ctr"/>
            <a:r>
              <a:rPr lang="ja-JP" altLang="en-US" sz="1400" b="1">
                <a:solidFill>
                  <a:srgbClr val="222222"/>
                </a:solidFill>
                <a:latin typeface="Quattrocento Bold" panose="02020802030000000404"/>
              </a:rPr>
              <a:t>国立美術館である。</a:t>
            </a:r>
            <a:endParaRPr lang="en-US" sz="1400" b="1">
              <a:solidFill>
                <a:srgbClr val="222222"/>
              </a:solidFill>
              <a:latin typeface="Quattrocento Bold" panose="02020802030000000404"/>
            </a:endParaRPr>
          </a:p>
          <a:p>
            <a:pPr algn="ctr"/>
            <a:endParaRPr lang="en-US" sz="1700" b="1" dirty="0">
              <a:solidFill>
                <a:srgbClr val="6F131E"/>
              </a:solidFill>
              <a:latin typeface="Quattrocento Bold" panose="02020802030000000404"/>
            </a:endParaRPr>
          </a:p>
        </p:txBody>
      </p:sp>
      <p:pic>
        <p:nvPicPr>
          <p:cNvPr id="20" name="Google Shape;535;p25" descr="Résultat de recherche d'images pour &quot;photo de rabat 2014&quot;"/>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43723" y="3241306"/>
            <a:ext cx="3214710" cy="2722392"/>
          </a:xfrm>
          <a:prstGeom prst="rect">
            <a:avLst/>
          </a:prstGeom>
          <a:noFill/>
          <a:ln>
            <a:noFill/>
          </a:ln>
        </p:spPr>
      </p:pic>
      <p:pic>
        <p:nvPicPr>
          <p:cNvPr id="21" name="Google Shape;537;p2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319487" y="3136712"/>
            <a:ext cx="3084367" cy="28269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2546" y="1043496"/>
            <a:ext cx="8678908" cy="4771008"/>
            <a:chOff x="0" y="0"/>
            <a:chExt cx="23143754" cy="12722688"/>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6587590" cy="12722688"/>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5712479" y="0"/>
              <a:ext cx="7431275" cy="12722688"/>
            </a:xfrm>
            <a:prstGeom prst="rect">
              <a:avLst/>
            </a:prstGeom>
          </p:spPr>
        </p:pic>
      </p:grpSp>
      <p:sp>
        <p:nvSpPr>
          <p:cNvPr id="11" name="TextBox 11"/>
          <p:cNvSpPr txBox="1"/>
          <p:nvPr/>
        </p:nvSpPr>
        <p:spPr>
          <a:xfrm>
            <a:off x="781685" y="4769601"/>
            <a:ext cx="3884930" cy="338554"/>
          </a:xfrm>
          <a:prstGeom prst="rect">
            <a:avLst/>
          </a:prstGeom>
        </p:spPr>
        <p:txBody>
          <a:bodyPr wrap="square" lIns="0" tIns="0" rIns="0" bIns="0" rtlCol="0" anchor="t">
            <a:spAutoFit/>
          </a:bodyPr>
          <a:lstStyle/>
          <a:p>
            <a:pPr algn="ctr">
              <a:lnSpc>
                <a:spcPct val="100000"/>
              </a:lnSpc>
            </a:pPr>
            <a:r>
              <a:rPr lang="ja-JP" altLang="en-US" sz="2200">
                <a:solidFill>
                  <a:srgbClr val="000000"/>
                </a:solidFill>
                <a:latin typeface="Red Hat Display Bold" panose="02010803040201060303"/>
              </a:rPr>
              <a:t>初代アフリカ文化首都</a:t>
            </a:r>
            <a:endParaRPr lang="en-US" altLang="en-US" sz="2200" dirty="0">
              <a:solidFill>
                <a:srgbClr val="000000"/>
              </a:solidFill>
              <a:latin typeface="Red Hat Display Bold" panose="02010803040201060303"/>
            </a:endParaRPr>
          </a:p>
        </p:txBody>
      </p:sp>
      <p:sp>
        <p:nvSpPr>
          <p:cNvPr id="12" name="TextBox 12"/>
          <p:cNvSpPr txBox="1"/>
          <p:nvPr/>
        </p:nvSpPr>
        <p:spPr>
          <a:xfrm>
            <a:off x="4780431" y="4769601"/>
            <a:ext cx="3679190" cy="338554"/>
          </a:xfrm>
          <a:prstGeom prst="rect">
            <a:avLst/>
          </a:prstGeom>
        </p:spPr>
        <p:txBody>
          <a:bodyPr wrap="square" lIns="0" tIns="0" rIns="0" bIns="0" rtlCol="0" anchor="t">
            <a:spAutoFit/>
          </a:bodyPr>
          <a:lstStyle/>
          <a:p>
            <a:pPr algn="ctr">
              <a:lnSpc>
                <a:spcPct val="100000"/>
              </a:lnSpc>
            </a:pPr>
            <a:r>
              <a:rPr lang="ja-JP" altLang="en-US" sz="2200">
                <a:solidFill>
                  <a:srgbClr val="000000"/>
                </a:solidFill>
                <a:latin typeface="Red Hat Display Bold" panose="02010803040201060303"/>
              </a:rPr>
              <a:t>イスラム世界の文化首都</a:t>
            </a:r>
            <a:endParaRPr lang="en-US" altLang="en-US" sz="2200" dirty="0">
              <a:solidFill>
                <a:srgbClr val="000000"/>
              </a:solidFill>
              <a:latin typeface="Red Hat Display Bold" panose="02010803040201060303"/>
            </a:endParaRPr>
          </a:p>
        </p:txBody>
      </p:sp>
      <p:sp>
        <p:nvSpPr>
          <p:cNvPr id="13" name="TextBox 13"/>
          <p:cNvSpPr txBox="1"/>
          <p:nvPr/>
        </p:nvSpPr>
        <p:spPr>
          <a:xfrm>
            <a:off x="264795" y="1043305"/>
            <a:ext cx="8504555" cy="677108"/>
          </a:xfrm>
          <a:prstGeom prst="rect">
            <a:avLst/>
          </a:prstGeom>
        </p:spPr>
        <p:txBody>
          <a:bodyPr wrap="square" lIns="0" tIns="0" rIns="0" bIns="0" rtlCol="0" anchor="t">
            <a:spAutoFit/>
          </a:bodyPr>
          <a:lstStyle/>
          <a:p>
            <a:pPr algn="ctr">
              <a:lnSpc>
                <a:spcPct val="100000"/>
              </a:lnSpc>
            </a:pPr>
            <a:r>
              <a:rPr lang="ja-JP" altLang="en-US" sz="2200" b="1">
                <a:solidFill>
                  <a:srgbClr val="6F131E"/>
                </a:solidFill>
                <a:latin typeface="Montserrat Extra-Bold" panose="00000900000000000000"/>
              </a:rPr>
              <a:t>ラバトは以下に推挙された</a:t>
            </a:r>
            <a:endParaRPr lang="fr-FR" altLang="en-US" sz="2200" b="1" dirty="0">
              <a:solidFill>
                <a:srgbClr val="6F131E"/>
              </a:solidFill>
              <a:latin typeface="Montserrat Extra-Bold" panose="00000900000000000000"/>
            </a:endParaRPr>
          </a:p>
          <a:p>
            <a:pPr algn="ctr">
              <a:lnSpc>
                <a:spcPct val="100000"/>
              </a:lnSpc>
            </a:pPr>
            <a:r>
              <a:rPr lang="en-US" sz="2200" b="1" dirty="0">
                <a:solidFill>
                  <a:srgbClr val="6F131E"/>
                </a:solidFill>
                <a:latin typeface="Montserrat Extra-Bold" panose="00000900000000000000"/>
              </a:rPr>
              <a:t>2022-2023</a:t>
            </a:r>
          </a:p>
        </p:txBody>
      </p:sp>
      <p:sp>
        <p:nvSpPr>
          <p:cNvPr id="18" name="Freeform 8"/>
          <p:cNvSpPr/>
          <p:nvPr/>
        </p:nvSpPr>
        <p:spPr>
          <a:xfrm>
            <a:off x="1047751" y="2063933"/>
            <a:ext cx="3352800" cy="209550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txBody>
          <a:bodyPr/>
          <a:lstStyle/>
          <a:p>
            <a:endParaRPr lang="ja-JP" altLang="en-US"/>
          </a:p>
        </p:txBody>
      </p:sp>
      <p:pic>
        <p:nvPicPr>
          <p:cNvPr id="14" name="Imag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1101" y="2184766"/>
            <a:ext cx="3086100" cy="1853834"/>
          </a:xfrm>
          <a:prstGeom prst="rect">
            <a:avLst/>
          </a:prstGeom>
        </p:spPr>
      </p:pic>
      <p:sp>
        <p:nvSpPr>
          <p:cNvPr id="19" name="Freeform 8"/>
          <p:cNvSpPr/>
          <p:nvPr/>
        </p:nvSpPr>
        <p:spPr>
          <a:xfrm>
            <a:off x="4876800" y="2057400"/>
            <a:ext cx="3352800" cy="2095500"/>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rgbClr val="6F131E"/>
          </a:solidFill>
        </p:spPr>
        <p:txBody>
          <a:bodyPr/>
          <a:lstStyle/>
          <a:p>
            <a:endParaRPr lang="ja-JP" altLang="en-US"/>
          </a:p>
        </p:txBody>
      </p:sp>
      <p:pic>
        <p:nvPicPr>
          <p:cNvPr id="17" name="Imag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91100" y="2162509"/>
            <a:ext cx="3084871" cy="1853834"/>
          </a:xfrm>
          <a:prstGeom prst="rect">
            <a:avLst/>
          </a:prstGeom>
        </p:spPr>
      </p:pic>
      <p:sp>
        <p:nvSpPr>
          <p:cNvPr id="22" name="Espace réservé du pied de page 21"/>
          <p:cNvSpPr>
            <a:spLocks noGrp="1"/>
          </p:cNvSpPr>
          <p:nvPr>
            <p:ph type="ftr" sz="quarter" idx="11"/>
          </p:nvPr>
        </p:nvSpPr>
        <p:spPr>
          <a:xfrm>
            <a:off x="4038600" y="5494338"/>
            <a:ext cx="1447800" cy="182563"/>
          </a:xfrm>
        </p:spPr>
        <p:txBody>
          <a:bodyPr/>
          <a:lstStyle/>
          <a:p>
            <a:r>
              <a:rPr lang="en-US" sz="600" dirty="0"/>
              <a:t>9</a:t>
            </a:r>
          </a:p>
        </p:txBody>
      </p:sp>
      <p:sp>
        <p:nvSpPr>
          <p:cNvPr id="5" name="Titre 5"/>
          <p:cNvSpPr>
            <a:spLocks noGrp="1"/>
          </p:cNvSpPr>
          <p:nvPr/>
        </p:nvSpPr>
        <p:spPr>
          <a:xfrm>
            <a:off x="0" y="0"/>
            <a:ext cx="9148445" cy="918845"/>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fr-FR" altLang="en-US" sz="2200" dirty="0">
                <a:sym typeface="+mn-ea"/>
              </a:rPr>
            </a:br>
            <a:r>
              <a:rPr lang="fr-FR" altLang="en-US" sz="2200" b="1">
                <a:solidFill>
                  <a:srgbClr val="FF0000"/>
                </a:solidFill>
                <a:effectLst>
                  <a:outerShdw blurRad="38100" dist="25400" dir="5400000" algn="ctr" rotWithShape="0">
                    <a:srgbClr val="6E747A">
                      <a:alpha val="43000"/>
                    </a:srgbClr>
                  </a:outerShdw>
                </a:effectLst>
                <a:sym typeface="+mn-ea"/>
              </a:rPr>
              <a:t> </a:t>
            </a:r>
            <a:r>
              <a:rPr lang="ja-JP" altLang="en-US" sz="2200" b="1">
                <a:solidFill>
                  <a:srgbClr val="FF0000"/>
                </a:solidFill>
                <a:effectLst>
                  <a:outerShdw blurRad="38100" dist="25400" dir="5400000" algn="ctr" rotWithShape="0">
                    <a:srgbClr val="6E747A">
                      <a:alpha val="43000"/>
                    </a:srgbClr>
                  </a:outerShdw>
                </a:effectLst>
                <a:sym typeface="+mn-ea"/>
              </a:rPr>
              <a:t>ラバト、初代のアフリカ文化首都（</a:t>
            </a:r>
            <a:r>
              <a:rPr lang="en-US" altLang="ja-JP" sz="2200" b="1">
                <a:solidFill>
                  <a:srgbClr val="FF0000"/>
                </a:solidFill>
                <a:effectLst>
                  <a:outerShdw blurRad="38100" dist="25400" dir="5400000" algn="ctr" rotWithShape="0">
                    <a:srgbClr val="6E747A">
                      <a:alpha val="43000"/>
                    </a:srgbClr>
                  </a:outerShdw>
                </a:effectLst>
                <a:sym typeface="+mn-ea"/>
              </a:rPr>
              <a:t>RCAC</a:t>
            </a:r>
            <a:r>
              <a:rPr lang="ja-JP" altLang="en-US" sz="2200" b="1">
                <a:solidFill>
                  <a:srgbClr val="FF0000"/>
                </a:solidFill>
                <a:effectLst>
                  <a:outerShdw blurRad="38100" dist="25400" dir="5400000" algn="ctr" rotWithShape="0">
                    <a:srgbClr val="6E747A">
                      <a:alpha val="43000"/>
                    </a:srgbClr>
                  </a:outerShdw>
                </a:effectLst>
                <a:sym typeface="+mn-ea"/>
              </a:rPr>
              <a:t>）と</a:t>
            </a:r>
            <a:endParaRPr lang="en-US" altLang="ja-JP" sz="2200" b="1">
              <a:solidFill>
                <a:srgbClr val="FF0000"/>
              </a:solidFill>
              <a:effectLst>
                <a:outerShdw blurRad="38100" dist="25400" dir="5400000" algn="ctr" rotWithShape="0">
                  <a:srgbClr val="6E747A">
                    <a:alpha val="43000"/>
                  </a:srgbClr>
                </a:outerShdw>
              </a:effectLst>
              <a:sym typeface="+mn-ea"/>
            </a:endParaRPr>
          </a:p>
          <a:p>
            <a:r>
              <a:rPr lang="ja-JP" altLang="en-US" sz="2200" b="1">
                <a:solidFill>
                  <a:srgbClr val="FF0000"/>
                </a:solidFill>
                <a:effectLst>
                  <a:outerShdw blurRad="38100" dist="25400" dir="5400000" algn="ctr" rotWithShape="0">
                    <a:srgbClr val="6E747A">
                      <a:alpha val="43000"/>
                    </a:srgbClr>
                  </a:outerShdw>
                </a:effectLst>
                <a:sym typeface="+mn-ea"/>
              </a:rPr>
              <a:t>イスラム世界の文化首都に</a:t>
            </a:r>
            <a:endParaRPr lang="fr-FR" altLang="en-US" sz="2200" b="1" dirty="0">
              <a:solidFill>
                <a:srgbClr val="FF0000"/>
              </a:solidFill>
              <a:effectLst>
                <a:outerShdw blurRad="38100" dist="25400" dir="5400000" algn="ctr" rotWithShape="0">
                  <a:srgbClr val="6E747A">
                    <a:alpha val="43000"/>
                  </a:srgbClr>
                </a:outerShdw>
              </a:effectLst>
              <a:sym typeface="+mn-ea"/>
            </a:endParaRPr>
          </a:p>
          <a:p>
            <a:r>
              <a:rPr lang="fr-FR" altLang="en-US" sz="2200">
                <a:sym typeface="+mn-ea"/>
              </a:rPr>
              <a:t> </a:t>
            </a:r>
            <a:endParaRPr lang="fr-FR" altLang="en-US" sz="2200" dirty="0">
              <a:highlight>
                <a:srgbClr val="00FFFF"/>
              </a:highlight>
            </a:endParaRPr>
          </a:p>
        </p:txBody>
      </p:sp>
      <p:pic>
        <p:nvPicPr>
          <p:cNvPr id="6" name="Espace réservé du contenu 4" descr="6.png"/>
          <p:cNvPicPr>
            <a:picLocks noGrp="1"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69" y="951274"/>
            <a:ext cx="9014432" cy="4955454"/>
            <a:chOff x="0" y="0"/>
            <a:chExt cx="24038484" cy="13214543"/>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3476"/>
            <a:stretch>
              <a:fillRect/>
            </a:stretch>
          </p:blipFill>
          <p:spPr>
            <a:xfrm>
              <a:off x="0" y="0"/>
              <a:ext cx="17228861" cy="13214543"/>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61237"/>
            <a:stretch>
              <a:fillRect/>
            </a:stretch>
          </p:blipFill>
          <p:spPr>
            <a:xfrm>
              <a:off x="16319919" y="0"/>
              <a:ext cx="7718566" cy="13214543"/>
            </a:xfrm>
            <a:prstGeom prst="rect">
              <a:avLst/>
            </a:prstGeom>
          </p:spPr>
        </p:pic>
      </p:grpSp>
      <p:sp>
        <p:nvSpPr>
          <p:cNvPr id="5" name="TextBox 5"/>
          <p:cNvSpPr txBox="1"/>
          <p:nvPr/>
        </p:nvSpPr>
        <p:spPr>
          <a:xfrm>
            <a:off x="585968" y="2039472"/>
            <a:ext cx="6730294" cy="1355725"/>
          </a:xfrm>
          <a:prstGeom prst="rect">
            <a:avLst/>
          </a:prstGeom>
        </p:spPr>
        <p:txBody>
          <a:bodyPr lIns="0" tIns="0" rIns="0" bIns="0" rtlCol="0" anchor="t">
            <a:spAutoFit/>
          </a:bodyPr>
          <a:lstStyle/>
          <a:p>
            <a:pPr>
              <a:lnSpc>
                <a:spcPts val="10575"/>
              </a:lnSpc>
            </a:pPr>
            <a:endParaRPr sz="900"/>
          </a:p>
        </p:txBody>
      </p:sp>
      <p:pic>
        <p:nvPicPr>
          <p:cNvPr id="10" name="Picture 10"/>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4581181" y="1752600"/>
            <a:ext cx="410321" cy="399876"/>
          </a:xfrm>
          <a:prstGeom prst="rect">
            <a:avLst/>
          </a:prstGeom>
        </p:spPr>
      </p:pic>
      <p:sp>
        <p:nvSpPr>
          <p:cNvPr id="12" name="TextBox 12"/>
          <p:cNvSpPr txBox="1"/>
          <p:nvPr/>
        </p:nvSpPr>
        <p:spPr>
          <a:xfrm>
            <a:off x="488950" y="1146810"/>
            <a:ext cx="8165465" cy="445507"/>
          </a:xfrm>
          <a:prstGeom prst="rect">
            <a:avLst/>
          </a:prstGeom>
        </p:spPr>
        <p:txBody>
          <a:bodyPr wrap="square" lIns="0" tIns="0" rIns="0" bIns="0" rtlCol="0" anchor="t">
            <a:spAutoFit/>
          </a:bodyPr>
          <a:lstStyle/>
          <a:p>
            <a:pPr algn="ctr">
              <a:spcBef>
                <a:spcPct val="0"/>
              </a:spcBef>
              <a:tabLst>
                <a:tab pos="4924425" algn="l"/>
              </a:tabLst>
            </a:pPr>
            <a:r>
              <a:rPr lang="ja-JP" altLang="en-US" sz="2895" b="1">
                <a:solidFill>
                  <a:srgbClr val="FF0000"/>
                </a:solidFill>
                <a:latin typeface="+mj-ea"/>
                <a:ea typeface="+mj-ea"/>
                <a:cs typeface="Aharoni" panose="02010803020104030203" pitchFamily="2" charset="-79"/>
              </a:rPr>
              <a:t>文化を中心としたパートナーシップ</a:t>
            </a:r>
            <a:endParaRPr lang="fr-FR" altLang="en-US" sz="2895" b="1" dirty="0">
              <a:solidFill>
                <a:srgbClr val="FF0000"/>
              </a:solidFill>
              <a:latin typeface="+mj-ea"/>
              <a:ea typeface="+mj-ea"/>
              <a:cs typeface="Aharoni" panose="02010803020104030203" pitchFamily="2" charset="-79"/>
            </a:endParaRPr>
          </a:p>
        </p:txBody>
      </p:sp>
      <p:sp>
        <p:nvSpPr>
          <p:cNvPr id="13" name="TextBox 13"/>
          <p:cNvSpPr txBox="1"/>
          <p:nvPr/>
        </p:nvSpPr>
        <p:spPr>
          <a:xfrm>
            <a:off x="1430773" y="2347585"/>
            <a:ext cx="7121458" cy="4235775"/>
          </a:xfrm>
          <a:prstGeom prst="rect">
            <a:avLst/>
          </a:prstGeom>
        </p:spPr>
        <p:txBody>
          <a:bodyPr wrap="square" lIns="0" tIns="0" rIns="0" bIns="0" rtlCol="0" anchor="t">
            <a:spAutoFit/>
          </a:bodyPr>
          <a:lstStyle/>
          <a:p>
            <a:pPr algn="just">
              <a:lnSpc>
                <a:spcPct val="200000"/>
              </a:lnSpc>
            </a:pPr>
            <a:r>
              <a:rPr lang="ja-JP" altLang="en-US">
                <a:solidFill>
                  <a:srgbClr val="000000"/>
                </a:solidFill>
                <a:latin typeface="Open Sans" panose="020B0606030504020204"/>
              </a:rPr>
              <a:t>青年・文化・コミュニケーション省とラバト市の間で締結された</a:t>
            </a:r>
            <a:endParaRPr lang="en-US" altLang="ja-JP">
              <a:solidFill>
                <a:srgbClr val="000000"/>
              </a:solidFill>
              <a:latin typeface="Open Sans" panose="020B0606030504020204"/>
            </a:endParaRPr>
          </a:p>
          <a:p>
            <a:pPr algn="just">
              <a:lnSpc>
                <a:spcPct val="200000"/>
              </a:lnSpc>
            </a:pPr>
            <a:r>
              <a:rPr lang="ja-JP" altLang="en-US">
                <a:solidFill>
                  <a:srgbClr val="000000"/>
                </a:solidFill>
                <a:latin typeface="Open Sans" panose="020B0606030504020204"/>
              </a:rPr>
              <a:t>パートナーシップ協定の目的は、次のとおりである。</a:t>
            </a:r>
            <a:endParaRPr lang="en-US" dirty="0">
              <a:solidFill>
                <a:srgbClr val="000000"/>
              </a:solidFill>
              <a:latin typeface="Open Sans" panose="020B0606030504020204"/>
            </a:endParaRPr>
          </a:p>
          <a:p>
            <a:pPr marL="285750" indent="-285750" algn="just">
              <a:lnSpc>
                <a:spcPct val="200000"/>
              </a:lnSpc>
              <a:buFont typeface="Wingdings" panose="05000000000000000000" pitchFamily="2" charset="2"/>
              <a:buChar char="Ø"/>
            </a:pPr>
            <a:r>
              <a:rPr lang="ja-JP" altLang="en-US">
                <a:solidFill>
                  <a:srgbClr val="000000"/>
                </a:solidFill>
                <a:latin typeface="Open Sans" panose="020B0606030504020204"/>
              </a:rPr>
              <a:t>ラバト市の文化センターレベルでの文化活動の価値を高め、</a:t>
            </a:r>
            <a:endParaRPr lang="en-US" altLang="ja-JP">
              <a:solidFill>
                <a:srgbClr val="000000"/>
              </a:solidFill>
              <a:latin typeface="Open Sans" panose="020B0606030504020204"/>
            </a:endParaRPr>
          </a:p>
          <a:p>
            <a:pPr algn="just">
              <a:lnSpc>
                <a:spcPct val="200000"/>
              </a:lnSpc>
            </a:pPr>
            <a:r>
              <a:rPr lang="ja-JP" altLang="en-US">
                <a:solidFill>
                  <a:srgbClr val="000000"/>
                </a:solidFill>
                <a:latin typeface="Open Sans" panose="020B0606030504020204"/>
              </a:rPr>
              <a:t>     設備を整え、管理を行う。</a:t>
            </a:r>
            <a:endParaRPr lang="en-US" dirty="0">
              <a:solidFill>
                <a:srgbClr val="000000"/>
              </a:solidFill>
              <a:latin typeface="Open Sans" panose="020B0606030504020204"/>
            </a:endParaRPr>
          </a:p>
          <a:p>
            <a:pPr marL="285750" indent="-285750" algn="just">
              <a:lnSpc>
                <a:spcPct val="200000"/>
              </a:lnSpc>
              <a:buFont typeface="Wingdings" panose="05000000000000000000" pitchFamily="2" charset="2"/>
              <a:buChar char="Ø"/>
            </a:pPr>
            <a:r>
              <a:rPr lang="ja-JP" altLang="en-US">
                <a:solidFill>
                  <a:srgbClr val="000000"/>
                </a:solidFill>
                <a:latin typeface="Open Sans" panose="020B0606030504020204"/>
              </a:rPr>
              <a:t>各地区に地域の劇場を設立し、子供や若者が多様な国際言語で</a:t>
            </a:r>
            <a:endParaRPr lang="en-US" altLang="ja-JP">
              <a:solidFill>
                <a:srgbClr val="000000"/>
              </a:solidFill>
              <a:latin typeface="Open Sans" panose="020B0606030504020204"/>
            </a:endParaRPr>
          </a:p>
          <a:p>
            <a:pPr algn="just">
              <a:lnSpc>
                <a:spcPct val="200000"/>
              </a:lnSpc>
            </a:pPr>
            <a:r>
              <a:rPr lang="en-US" altLang="ja-JP">
                <a:solidFill>
                  <a:srgbClr val="000000"/>
                </a:solidFill>
                <a:latin typeface="Open Sans" panose="020B0606030504020204"/>
              </a:rPr>
              <a:t>     </a:t>
            </a:r>
            <a:r>
              <a:rPr lang="ja-JP" altLang="en-US">
                <a:solidFill>
                  <a:srgbClr val="000000"/>
                </a:solidFill>
                <a:latin typeface="Open Sans" panose="020B0606030504020204"/>
              </a:rPr>
              <a:t>舞台芸術を実践できるようにする。</a:t>
            </a:r>
            <a:r>
              <a:rPr lang="en-US">
                <a:solidFill>
                  <a:srgbClr val="000000"/>
                </a:solidFill>
                <a:latin typeface="Open Sans" panose="020B0606030504020204"/>
              </a:rPr>
              <a:t> </a:t>
            </a:r>
            <a:endParaRPr lang="en-US" dirty="0">
              <a:solidFill>
                <a:srgbClr val="000000"/>
              </a:solidFill>
              <a:latin typeface="Open Sans" panose="020B0606030504020204"/>
            </a:endParaRPr>
          </a:p>
          <a:p>
            <a:pPr algn="just">
              <a:lnSpc>
                <a:spcPct val="200000"/>
              </a:lnSpc>
            </a:pPr>
            <a:endParaRPr lang="en-US" b="1" dirty="0">
              <a:solidFill>
                <a:srgbClr val="000000"/>
              </a:solidFill>
              <a:latin typeface="Open Sans" panose="020B0606030504020204"/>
            </a:endParaRPr>
          </a:p>
          <a:p>
            <a:pPr algn="just">
              <a:lnSpc>
                <a:spcPts val="3140"/>
              </a:lnSpc>
            </a:pPr>
            <a:endParaRPr lang="en-US" b="1" dirty="0">
              <a:solidFill>
                <a:srgbClr val="000000"/>
              </a:solidFill>
              <a:latin typeface="Open Sans" panose="020B0606030504020204"/>
            </a:endParaRPr>
          </a:p>
        </p:txBody>
      </p:sp>
      <p:sp>
        <p:nvSpPr>
          <p:cNvPr id="19" name="Espace réservé du pied de page 18"/>
          <p:cNvSpPr>
            <a:spLocks noGrp="1"/>
          </p:cNvSpPr>
          <p:nvPr>
            <p:ph type="ftr" sz="quarter" idx="11"/>
          </p:nvPr>
        </p:nvSpPr>
        <p:spPr>
          <a:xfrm>
            <a:off x="3886200" y="5646738"/>
            <a:ext cx="1447800" cy="182563"/>
          </a:xfrm>
        </p:spPr>
        <p:txBody>
          <a:bodyPr/>
          <a:lstStyle/>
          <a:p>
            <a:r>
              <a:rPr lang="en-US" sz="600" dirty="0"/>
              <a:t>10</a:t>
            </a:r>
          </a:p>
        </p:txBody>
      </p:sp>
      <p:sp>
        <p:nvSpPr>
          <p:cNvPr id="6" name="Titre 5"/>
          <p:cNvSpPr>
            <a:spLocks noGrp="1"/>
          </p:cNvSpPr>
          <p:nvPr/>
        </p:nvSpPr>
        <p:spPr>
          <a:xfrm>
            <a:off x="0" y="0"/>
            <a:ext cx="9148445" cy="387350"/>
          </a:xfrm>
          <a:prstGeom prst="rect">
            <a:avLst/>
          </a:prstGeom>
          <a:solidFill>
            <a:srgbClr val="92D050"/>
          </a:solidFill>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ja-JP" altLang="en-US" sz="8000" b="1">
                <a:solidFill>
                  <a:srgbClr val="FF0000"/>
                </a:solidFill>
                <a:effectLst>
                  <a:outerShdw blurRad="38100" dist="25400" dir="5400000" algn="ctr" rotWithShape="0">
                    <a:srgbClr val="6E747A">
                      <a:alpha val="43000"/>
                    </a:srgbClr>
                  </a:outerShdw>
                </a:effectLst>
                <a:sym typeface="+mn-ea"/>
              </a:rPr>
              <a:t>文化協力</a:t>
            </a:r>
            <a:r>
              <a:rPr lang="fr-FR" altLang="en-US" sz="8000">
                <a:sym typeface="+mn-ea"/>
              </a:rPr>
              <a:t> </a:t>
            </a:r>
            <a:endParaRPr lang="fr-FR" altLang="en-US" sz="8000" dirty="0">
              <a:highlight>
                <a:srgbClr val="00FFFF"/>
              </a:highlight>
            </a:endParaRPr>
          </a:p>
        </p:txBody>
      </p:sp>
      <p:pic>
        <p:nvPicPr>
          <p:cNvPr id="7" name="Espace réservé du contenu 4" descr="6.png"/>
          <p:cNvPicPr>
            <a:picLocks noGrp="1"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720090" cy="91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p:cNvSpPr/>
          <p:nvPr/>
        </p:nvSpPr>
        <p:spPr>
          <a:xfrm>
            <a:off x="674688" y="4373098"/>
            <a:ext cx="3827462" cy="18081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b="1" dirty="0">
              <a:solidFill>
                <a:prstClr val="black"/>
              </a:solidFill>
            </a:endParaRPr>
          </a:p>
          <a:p>
            <a:pPr algn="ctr" eaLnBrk="1" fontAlgn="auto" hangingPunct="1">
              <a:spcBef>
                <a:spcPts val="0"/>
              </a:spcBef>
              <a:spcAft>
                <a:spcPts val="0"/>
              </a:spcAft>
              <a:defRPr/>
            </a:pPr>
            <a:r>
              <a:rPr lang="ja-JP" altLang="en-US" b="1">
                <a:solidFill>
                  <a:prstClr val="black"/>
                </a:solidFill>
              </a:rPr>
              <a:t>民間部門</a:t>
            </a:r>
            <a:endParaRPr lang="fr-FR" b="1" dirty="0">
              <a:solidFill>
                <a:prstClr val="black"/>
              </a:solidFill>
            </a:endParaRPr>
          </a:p>
          <a:p>
            <a:pPr algn="ctr" eaLnBrk="1" fontAlgn="auto" hangingPunct="1">
              <a:spcBef>
                <a:spcPts val="0"/>
              </a:spcBef>
              <a:spcAft>
                <a:spcPts val="0"/>
              </a:spcAft>
              <a:defRPr/>
            </a:pPr>
            <a:r>
              <a:rPr lang="fr-FR" b="1">
                <a:solidFill>
                  <a:prstClr val="black"/>
                </a:solidFill>
              </a:rPr>
              <a:t>(</a:t>
            </a:r>
            <a:r>
              <a:rPr lang="ja-JP" altLang="en-US" b="1">
                <a:solidFill>
                  <a:prstClr val="black"/>
                </a:solidFill>
              </a:rPr>
              <a:t>地元の開発企業</a:t>
            </a:r>
            <a:r>
              <a:rPr lang="fr-FR" b="1">
                <a:solidFill>
                  <a:prstClr val="black"/>
                </a:solidFill>
              </a:rPr>
              <a:t>)</a:t>
            </a:r>
            <a:endParaRPr lang="fr-FR" b="1" dirty="0">
              <a:solidFill>
                <a:prstClr val="black"/>
              </a:solidFill>
            </a:endParaRPr>
          </a:p>
          <a:p>
            <a:pPr algn="ctr" eaLnBrk="1" fontAlgn="auto" hangingPunct="1">
              <a:spcBef>
                <a:spcPts val="0"/>
              </a:spcBef>
              <a:spcAft>
                <a:spcPts val="0"/>
              </a:spcAft>
              <a:defRPr/>
            </a:pPr>
            <a:endParaRPr lang="fr-FR" b="1" dirty="0">
              <a:solidFill>
                <a:prstClr val="black"/>
              </a:solidFill>
            </a:endParaRPr>
          </a:p>
        </p:txBody>
      </p:sp>
      <p:sp>
        <p:nvSpPr>
          <p:cNvPr id="10" name="Ellipse 9"/>
          <p:cNvSpPr/>
          <p:nvPr/>
        </p:nvSpPr>
        <p:spPr>
          <a:xfrm>
            <a:off x="5115767" y="4311650"/>
            <a:ext cx="3671888" cy="18240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indent="-355600" algn="ctr" eaLnBrk="1" fontAlgn="auto" hangingPunct="1">
              <a:spcBef>
                <a:spcPts val="0"/>
              </a:spcBef>
              <a:spcAft>
                <a:spcPts val="0"/>
              </a:spcAft>
              <a:buClr>
                <a:srgbClr val="FF0000"/>
              </a:buClr>
              <a:defRPr/>
            </a:pPr>
            <a:endParaRPr lang="fr-FR" b="1" dirty="0">
              <a:solidFill>
                <a:prstClr val="white"/>
              </a:solidFill>
            </a:endParaRPr>
          </a:p>
          <a:p>
            <a:pPr marL="355600" indent="-355600" algn="ctr" eaLnBrk="1" fontAlgn="auto" hangingPunct="1">
              <a:spcBef>
                <a:spcPts val="0"/>
              </a:spcBef>
              <a:spcAft>
                <a:spcPts val="0"/>
              </a:spcAft>
              <a:buClr>
                <a:srgbClr val="FF0000"/>
              </a:buClr>
              <a:defRPr/>
            </a:pPr>
            <a:r>
              <a:rPr lang="fr-FR" b="1" dirty="0">
                <a:solidFill>
                  <a:prstClr val="black"/>
                </a:solidFill>
              </a:rPr>
              <a:t>     </a:t>
            </a:r>
          </a:p>
          <a:p>
            <a:pPr marL="355600" indent="-355600" algn="ctr" eaLnBrk="1" fontAlgn="auto" hangingPunct="1">
              <a:spcBef>
                <a:spcPts val="0"/>
              </a:spcBef>
              <a:spcAft>
                <a:spcPts val="0"/>
              </a:spcAft>
              <a:buClr>
                <a:srgbClr val="FF0000"/>
              </a:buClr>
              <a:defRPr/>
            </a:pPr>
            <a:endParaRPr lang="fr-FR" b="1" dirty="0">
              <a:solidFill>
                <a:prstClr val="black"/>
              </a:solidFill>
            </a:endParaRPr>
          </a:p>
          <a:p>
            <a:pPr marL="355600" indent="-355600" algn="ctr" eaLnBrk="1" fontAlgn="auto" hangingPunct="1">
              <a:spcBef>
                <a:spcPts val="0"/>
              </a:spcBef>
              <a:spcAft>
                <a:spcPts val="0"/>
              </a:spcAft>
              <a:buClr>
                <a:srgbClr val="FF0000"/>
              </a:buClr>
              <a:defRPr/>
            </a:pPr>
            <a:r>
              <a:rPr lang="fr-FR" b="1" dirty="0">
                <a:solidFill>
                  <a:prstClr val="white"/>
                </a:solidFill>
              </a:rPr>
              <a:t> </a:t>
            </a:r>
          </a:p>
          <a:p>
            <a:pPr marL="355600" indent="-355600" algn="ctr" eaLnBrk="1" fontAlgn="auto" hangingPunct="1">
              <a:spcBef>
                <a:spcPts val="0"/>
              </a:spcBef>
              <a:spcAft>
                <a:spcPts val="0"/>
              </a:spcAft>
              <a:buClr>
                <a:srgbClr val="FF0000"/>
              </a:buClr>
              <a:defRPr/>
            </a:pPr>
            <a:endParaRPr lang="fr-FR" b="1" dirty="0">
              <a:solidFill>
                <a:prstClr val="white"/>
              </a:solidFill>
            </a:endParaRPr>
          </a:p>
          <a:p>
            <a:pPr algn="ctr" eaLnBrk="1" fontAlgn="auto" hangingPunct="1">
              <a:spcBef>
                <a:spcPts val="0"/>
              </a:spcBef>
              <a:spcAft>
                <a:spcPts val="0"/>
              </a:spcAft>
              <a:defRPr/>
            </a:pPr>
            <a:r>
              <a:rPr lang="ja-JP" altLang="en-US" b="1">
                <a:solidFill>
                  <a:prstClr val="black"/>
                </a:solidFill>
              </a:rPr>
              <a:t>地元の参加者</a:t>
            </a:r>
            <a:endParaRPr lang="fr-FR" b="1" dirty="0">
              <a:solidFill>
                <a:prstClr val="black"/>
              </a:solidFill>
            </a:endParaRPr>
          </a:p>
          <a:p>
            <a:pPr algn="ctr" eaLnBrk="1" fontAlgn="auto" hangingPunct="1">
              <a:spcBef>
                <a:spcPts val="0"/>
              </a:spcBef>
              <a:spcAft>
                <a:spcPts val="0"/>
              </a:spcAft>
              <a:defRPr/>
            </a:pPr>
            <a:endParaRPr lang="fr-FR" b="1" dirty="0">
              <a:solidFill>
                <a:prstClr val="black"/>
              </a:solidFill>
            </a:endParaRPr>
          </a:p>
          <a:p>
            <a:pPr algn="ctr" eaLnBrk="1" fontAlgn="auto" hangingPunct="1">
              <a:spcBef>
                <a:spcPts val="0"/>
              </a:spcBef>
              <a:spcAft>
                <a:spcPts val="0"/>
              </a:spcAft>
              <a:defRPr/>
            </a:pPr>
            <a:endParaRPr lang="fr-FR" dirty="0">
              <a:solidFill>
                <a:prstClr val="white"/>
              </a:solidFill>
            </a:endParaRPr>
          </a:p>
          <a:p>
            <a:pPr algn="ctr" eaLnBrk="1" fontAlgn="auto" hangingPunct="1">
              <a:spcBef>
                <a:spcPts val="0"/>
              </a:spcBef>
              <a:spcAft>
                <a:spcPts val="0"/>
              </a:spcAft>
              <a:defRPr/>
            </a:pPr>
            <a:endParaRPr lang="fr-FR" dirty="0">
              <a:solidFill>
                <a:prstClr val="white"/>
              </a:solidFill>
            </a:endParaRPr>
          </a:p>
          <a:p>
            <a:pPr algn="ctr" eaLnBrk="1" fontAlgn="auto" hangingPunct="1">
              <a:spcBef>
                <a:spcPts val="0"/>
              </a:spcBef>
              <a:spcAft>
                <a:spcPts val="0"/>
              </a:spcAft>
              <a:defRPr/>
            </a:pPr>
            <a:endParaRPr lang="fr-FR" dirty="0">
              <a:solidFill>
                <a:prstClr val="white"/>
              </a:solidFill>
            </a:endParaRPr>
          </a:p>
          <a:p>
            <a:pPr algn="ctr" eaLnBrk="1" fontAlgn="auto" hangingPunct="1">
              <a:spcBef>
                <a:spcPts val="0"/>
              </a:spcBef>
              <a:spcAft>
                <a:spcPts val="0"/>
              </a:spcAft>
              <a:defRPr/>
            </a:pPr>
            <a:endParaRPr lang="fr-FR" dirty="0">
              <a:solidFill>
                <a:prstClr val="white"/>
              </a:solidFill>
            </a:endParaRPr>
          </a:p>
        </p:txBody>
      </p:sp>
      <p:sp>
        <p:nvSpPr>
          <p:cNvPr id="11" name="Ellipse 10"/>
          <p:cNvSpPr/>
          <p:nvPr/>
        </p:nvSpPr>
        <p:spPr>
          <a:xfrm>
            <a:off x="4932363" y="1635125"/>
            <a:ext cx="3671887" cy="178117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a:solidFill>
                  <a:prstClr val="black"/>
                </a:solidFill>
              </a:rPr>
              <a:t>行政機関</a:t>
            </a:r>
            <a:endParaRPr lang="en-US" altLang="ja-JP" b="1">
              <a:solidFill>
                <a:prstClr val="black"/>
              </a:solidFill>
            </a:endParaRPr>
          </a:p>
          <a:p>
            <a:pPr algn="ctr">
              <a:defRPr/>
            </a:pPr>
            <a:r>
              <a:rPr lang="ja-JP" altLang="en-US" b="1">
                <a:solidFill>
                  <a:prstClr val="black"/>
                </a:solidFill>
              </a:rPr>
              <a:t>省庁</a:t>
            </a:r>
            <a:endParaRPr lang="fr-FR" b="1" dirty="0">
              <a:solidFill>
                <a:prstClr val="black"/>
              </a:solidFill>
            </a:endParaRPr>
          </a:p>
        </p:txBody>
      </p:sp>
      <p:sp>
        <p:nvSpPr>
          <p:cNvPr id="13" name="Ellipse 12"/>
          <p:cNvSpPr/>
          <p:nvPr/>
        </p:nvSpPr>
        <p:spPr>
          <a:xfrm>
            <a:off x="825500" y="1687513"/>
            <a:ext cx="3676650" cy="180022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55600" indent="-355600" algn="ctr" eaLnBrk="1" fontAlgn="auto" hangingPunct="1">
              <a:spcBef>
                <a:spcPts val="0"/>
              </a:spcBef>
              <a:spcAft>
                <a:spcPts val="0"/>
              </a:spcAft>
              <a:buClr>
                <a:srgbClr val="FF0000"/>
              </a:buClr>
              <a:defRPr/>
            </a:pPr>
            <a:endParaRPr lang="fr-FR" b="1" dirty="0">
              <a:solidFill>
                <a:prstClr val="black"/>
              </a:solidFill>
            </a:endParaRPr>
          </a:p>
          <a:p>
            <a:pPr algn="ctr" eaLnBrk="1" fontAlgn="auto" hangingPunct="1">
              <a:spcBef>
                <a:spcPts val="0"/>
              </a:spcBef>
              <a:spcAft>
                <a:spcPts val="0"/>
              </a:spcAft>
              <a:defRPr/>
            </a:pPr>
            <a:r>
              <a:rPr lang="ja-JP" altLang="en-US" b="1">
                <a:solidFill>
                  <a:prstClr val="black"/>
                </a:solidFill>
              </a:rPr>
              <a:t>ラバト＝サレ＝ケニトラ地方</a:t>
            </a:r>
            <a:endParaRPr lang="fr-FR" b="1" dirty="0">
              <a:solidFill>
                <a:prstClr val="black"/>
              </a:solidFill>
            </a:endParaRPr>
          </a:p>
          <a:p>
            <a:pPr algn="ctr" eaLnBrk="1" fontAlgn="auto" hangingPunct="1">
              <a:spcBef>
                <a:spcPts val="0"/>
              </a:spcBef>
              <a:spcAft>
                <a:spcPts val="0"/>
              </a:spcAft>
              <a:defRPr/>
            </a:pPr>
            <a:endParaRPr lang="fr-FR" b="1" dirty="0">
              <a:solidFill>
                <a:prstClr val="black"/>
              </a:solidFill>
            </a:endParaRPr>
          </a:p>
        </p:txBody>
      </p:sp>
      <p:sp>
        <p:nvSpPr>
          <p:cNvPr id="69638" name="ZoneTexte 13"/>
          <p:cNvSpPr txBox="1">
            <a:spLocks noChangeArrowheads="1"/>
          </p:cNvSpPr>
          <p:nvPr/>
        </p:nvSpPr>
        <p:spPr bwMode="auto">
          <a:xfrm>
            <a:off x="3219450" y="3599950"/>
            <a:ext cx="3071813" cy="55399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ja-JP" altLang="en-US" sz="1500" b="1">
                <a:solidFill>
                  <a:srgbClr val="FFFFFF"/>
                </a:solidFill>
              </a:rPr>
              <a:t>ラバト市</a:t>
            </a:r>
            <a:endParaRPr lang="fr-FR" altLang="fr-FR" sz="1500" b="1" dirty="0">
              <a:solidFill>
                <a:srgbClr val="FFFFFF"/>
              </a:solidFill>
            </a:endParaRPr>
          </a:p>
          <a:p>
            <a:pPr algn="ctr" eaLnBrk="1" hangingPunct="1">
              <a:spcBef>
                <a:spcPct val="0"/>
              </a:spcBef>
              <a:buFontTx/>
              <a:buNone/>
            </a:pPr>
            <a:r>
              <a:rPr lang="ja-JP" altLang="en-US" sz="1500" b="1">
                <a:solidFill>
                  <a:srgbClr val="FFFFFF"/>
                </a:solidFill>
              </a:rPr>
              <a:t>参加型アプローチ</a:t>
            </a:r>
            <a:endParaRPr lang="fr-FR" altLang="fr-FR" sz="1500" b="1" dirty="0">
              <a:solidFill>
                <a:srgbClr val="FFFFFF"/>
              </a:solidFill>
            </a:endParaRPr>
          </a:p>
        </p:txBody>
      </p:sp>
      <p:pic>
        <p:nvPicPr>
          <p:cNvPr id="12" name="Image 11" descr="6.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58738"/>
            <a:ext cx="60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1"/>
          <p:cNvSpPr>
            <a:spLocks noChangeArrowheads="1"/>
          </p:cNvSpPr>
          <p:nvPr/>
        </p:nvSpPr>
        <p:spPr bwMode="auto">
          <a:xfrm>
            <a:off x="763587" y="580025"/>
            <a:ext cx="78406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ja-JP" altLang="en-US" sz="1500">
                <a:solidFill>
                  <a:srgbClr val="000000"/>
                </a:solidFill>
                <a:latin typeface="+mj-ea"/>
                <a:ea typeface="+mj-ea"/>
              </a:rPr>
              <a:t>これらのプロジェクトは、</a:t>
            </a:r>
            <a:r>
              <a:rPr lang="ja-JP" altLang="en-US" sz="1500" b="1">
                <a:solidFill>
                  <a:srgbClr val="000000"/>
                </a:solidFill>
                <a:latin typeface="+mj-ea"/>
                <a:ea typeface="+mj-ea"/>
              </a:rPr>
              <a:t>神のご加護のもとモハメッド６世国王陛下</a:t>
            </a:r>
            <a:r>
              <a:rPr lang="ja-JP" altLang="en-US" sz="1500">
                <a:solidFill>
                  <a:srgbClr val="000000"/>
                </a:solidFill>
                <a:latin typeface="+mj-ea"/>
                <a:ea typeface="+mj-ea"/>
              </a:rPr>
              <a:t>の賢明な</a:t>
            </a:r>
            <a:endParaRPr lang="en-US" altLang="ja-JP" sz="1500">
              <a:solidFill>
                <a:srgbClr val="000000"/>
              </a:solidFill>
              <a:latin typeface="+mj-ea"/>
              <a:ea typeface="+mj-ea"/>
            </a:endParaRPr>
          </a:p>
          <a:p>
            <a:pPr algn="ctr">
              <a:spcBef>
                <a:spcPct val="0"/>
              </a:spcBef>
              <a:buFontTx/>
              <a:buNone/>
            </a:pPr>
            <a:r>
              <a:rPr lang="ja-JP" altLang="en-US" sz="1500">
                <a:solidFill>
                  <a:srgbClr val="000000"/>
                </a:solidFill>
                <a:latin typeface="+mj-ea"/>
                <a:ea typeface="+mj-ea"/>
              </a:rPr>
              <a:t>戦略的ビジョンに基づいて始動し、国民の切なる願いと調和した</a:t>
            </a:r>
            <a:endParaRPr lang="en-US" altLang="ja-JP" sz="1500">
              <a:solidFill>
                <a:srgbClr val="000000"/>
              </a:solidFill>
              <a:latin typeface="+mj-ea"/>
              <a:ea typeface="+mj-ea"/>
            </a:endParaRPr>
          </a:p>
          <a:p>
            <a:pPr algn="ctr">
              <a:spcBef>
                <a:spcPct val="0"/>
              </a:spcBef>
              <a:buFontTx/>
              <a:buNone/>
            </a:pPr>
            <a:r>
              <a:rPr lang="ja-JP" altLang="en-US" sz="1500">
                <a:solidFill>
                  <a:srgbClr val="000000"/>
                </a:solidFill>
                <a:latin typeface="+mj-ea"/>
                <a:ea typeface="+mj-ea"/>
              </a:rPr>
              <a:t>包摂性と強靭さを備えた都市景観の発展に向けて、</a:t>
            </a:r>
            <a:endParaRPr lang="en-US" altLang="ja-JP" sz="1500">
              <a:solidFill>
                <a:srgbClr val="000000"/>
              </a:solidFill>
              <a:latin typeface="+mj-ea"/>
              <a:ea typeface="+mj-ea"/>
            </a:endParaRPr>
          </a:p>
          <a:p>
            <a:pPr algn="ctr">
              <a:spcBef>
                <a:spcPct val="0"/>
              </a:spcBef>
              <a:buFontTx/>
              <a:buNone/>
            </a:pPr>
            <a:r>
              <a:rPr lang="ja-JP" altLang="en-US" sz="1500">
                <a:solidFill>
                  <a:srgbClr val="000000"/>
                </a:solidFill>
                <a:latin typeface="+mj-ea"/>
                <a:ea typeface="+mj-ea"/>
              </a:rPr>
              <a:t>シャリーフの首都ラバトを導いた。</a:t>
            </a:r>
            <a:endParaRPr lang="en-US" altLang="fr-FR" sz="1500">
              <a:solidFill>
                <a:srgbClr val="000000"/>
              </a:solidFill>
              <a:latin typeface="+mj-ea"/>
              <a:ea typeface="+mj-ea"/>
            </a:endParaRPr>
          </a:p>
        </p:txBody>
      </p:sp>
    </p:spTree>
    <p:extLst>
      <p:ext uri="{BB962C8B-B14F-4D97-AF65-F5344CB8AC3E}">
        <p14:creationId xmlns:p14="http://schemas.microsoft.com/office/powerpoint/2010/main" val="189180337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1"/>
          <p:cNvSpPr>
            <a:spLocks noGrp="1"/>
          </p:cNvSpPr>
          <p:nvPr>
            <p:ph type="title"/>
          </p:nvPr>
        </p:nvSpPr>
        <p:spPr>
          <a:xfrm>
            <a:off x="2484438" y="705564"/>
            <a:ext cx="4638675" cy="604838"/>
          </a:xfrm>
          <a:solidFill>
            <a:srgbClr val="FFFF00"/>
          </a:solidFill>
        </p:spPr>
        <p:txBody>
          <a:bodyPr>
            <a:normAutofit/>
          </a:bodyPr>
          <a:lstStyle/>
          <a:p>
            <a:r>
              <a:rPr lang="ja-JP" altLang="en-US" sz="2800">
                <a:solidFill>
                  <a:srgbClr val="FF0000"/>
                </a:solidFill>
              </a:rPr>
              <a:t>表彰を受けたラバト</a:t>
            </a:r>
            <a:endParaRPr lang="fr-FR" altLang="fr-FR" sz="2800" dirty="0">
              <a:solidFill>
                <a:srgbClr val="FF0000"/>
              </a:solidFill>
            </a:endParaRPr>
          </a:p>
        </p:txBody>
      </p:sp>
      <p:sp>
        <p:nvSpPr>
          <p:cNvPr id="71683" name="Espace réservé du texte 2"/>
          <p:cNvSpPr>
            <a:spLocks noGrp="1"/>
          </p:cNvSpPr>
          <p:nvPr>
            <p:ph type="body" sz="half" idx="1"/>
          </p:nvPr>
        </p:nvSpPr>
        <p:spPr>
          <a:xfrm>
            <a:off x="5479824" y="2074510"/>
            <a:ext cx="3059112" cy="863600"/>
          </a:xfrm>
        </p:spPr>
        <p:txBody>
          <a:bodyPr>
            <a:normAutofit lnSpcReduction="10000"/>
          </a:bodyPr>
          <a:lstStyle/>
          <a:p>
            <a:pPr marL="0" indent="0" algn="ctr">
              <a:buFont typeface="Arial" panose="020B0604020202020204" pitchFamily="34" charset="0"/>
              <a:buNone/>
            </a:pPr>
            <a:r>
              <a:rPr lang="en-US" altLang="ja-JP" sz="2400" b="1">
                <a:latin typeface="Bahnschrift Light" panose="020B0502040204020203" pitchFamily="34" charset="0"/>
              </a:rPr>
              <a:t>2024</a:t>
            </a:r>
            <a:r>
              <a:rPr lang="ja-JP" altLang="en-US" sz="2400" b="1">
                <a:latin typeface="Bahnschrift Light" panose="020B0502040204020203" pitchFamily="34" charset="0"/>
              </a:rPr>
              <a:t>年</a:t>
            </a:r>
            <a:endParaRPr lang="en-US" altLang="ja-JP" sz="2400" b="1">
              <a:latin typeface="Bahnschrift Light" panose="020B0502040204020203" pitchFamily="34" charset="0"/>
            </a:endParaRPr>
          </a:p>
          <a:p>
            <a:pPr marL="0" indent="0" algn="ctr">
              <a:buFont typeface="Arial" panose="020B0604020202020204" pitchFamily="34" charset="0"/>
              <a:buNone/>
            </a:pPr>
            <a:r>
              <a:rPr lang="ja-JP" altLang="en-US" sz="2400" b="1">
                <a:latin typeface="Bahnschrift Light" panose="020B0502040204020203" pitchFamily="34" charset="0"/>
              </a:rPr>
              <a:t>国連ハビタット名誉賞</a:t>
            </a:r>
            <a:endParaRPr lang="fr-FR" altLang="fr-FR" sz="2400" b="1" dirty="0">
              <a:latin typeface="Bahnschrift Light" panose="020B0502040204020203" pitchFamily="34" charset="0"/>
            </a:endParaRPr>
          </a:p>
        </p:txBody>
      </p:sp>
      <p:sp>
        <p:nvSpPr>
          <p:cNvPr id="71684" name="Espace réservé du contenu 3"/>
          <p:cNvSpPr>
            <a:spLocks noGrp="1"/>
          </p:cNvSpPr>
          <p:nvPr>
            <p:ph sz="half" idx="2"/>
          </p:nvPr>
        </p:nvSpPr>
        <p:spPr>
          <a:xfrm>
            <a:off x="134339" y="5346700"/>
            <a:ext cx="3883025" cy="1122362"/>
          </a:xfrm>
        </p:spPr>
        <p:txBody>
          <a:bodyPr>
            <a:normAutofit/>
          </a:bodyPr>
          <a:lstStyle/>
          <a:p>
            <a:pPr marL="0" indent="0" algn="ctr">
              <a:buFont typeface="Arial" panose="020B0604020202020204" pitchFamily="34" charset="0"/>
              <a:buNone/>
            </a:pPr>
            <a:r>
              <a:rPr lang="en-US" altLang="ja-JP" sz="2400" b="1">
                <a:latin typeface="Bahnschrift Light" panose="020B0502040204020203" pitchFamily="34" charset="0"/>
              </a:rPr>
              <a:t>2024</a:t>
            </a:r>
            <a:r>
              <a:rPr lang="ja-JP" altLang="en-US" sz="2400" b="1">
                <a:latin typeface="Bahnschrift Light" panose="020B0502040204020203" pitchFamily="34" charset="0"/>
              </a:rPr>
              <a:t>年</a:t>
            </a:r>
            <a:endParaRPr lang="en-US" altLang="ja-JP" sz="2400" b="1">
              <a:latin typeface="Bahnschrift Light" panose="020B0502040204020203" pitchFamily="34" charset="0"/>
            </a:endParaRPr>
          </a:p>
          <a:p>
            <a:pPr marL="0" indent="0" algn="ctr">
              <a:buFont typeface="Arial" panose="020B0604020202020204" pitchFamily="34" charset="0"/>
              <a:buNone/>
            </a:pPr>
            <a:r>
              <a:rPr lang="ja-JP" altLang="en-US" sz="2400" b="1">
                <a:latin typeface="Bahnschrift Light" panose="020B0502040204020203" pitchFamily="34" charset="0"/>
              </a:rPr>
              <a:t>地中海優秀賞</a:t>
            </a:r>
            <a:endParaRPr lang="fr-FR" altLang="fr-FR" sz="2400" b="1" dirty="0">
              <a:latin typeface="Bahnschrift Light" panose="020B0502040204020203" pitchFamily="34" charset="0"/>
            </a:endParaRPr>
          </a:p>
        </p:txBody>
      </p:sp>
      <p:pic>
        <p:nvPicPr>
          <p:cNvPr id="5" name="Image 4" descr="6.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58738"/>
            <a:ext cx="60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53" y="1574347"/>
            <a:ext cx="381831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3292" y="3689350"/>
            <a:ext cx="382070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èche droite 7"/>
          <p:cNvSpPr/>
          <p:nvPr/>
        </p:nvSpPr>
        <p:spPr>
          <a:xfrm>
            <a:off x="4028978" y="5523722"/>
            <a:ext cx="1282700" cy="466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Flèche gauche 8"/>
          <p:cNvSpPr/>
          <p:nvPr/>
        </p:nvSpPr>
        <p:spPr>
          <a:xfrm>
            <a:off x="3864963" y="2319695"/>
            <a:ext cx="1312863" cy="4981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604522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3065145" y="4855845"/>
            <a:ext cx="5835650" cy="987504"/>
          </a:xfrm>
          <a:prstGeom prst="round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ja-JP" altLang="en-US" sz="2600">
                <a:latin typeface="+mj-ea"/>
                <a:ea typeface="+mj-ea"/>
              </a:rPr>
              <a:t>ジェンダーと文化に関する</a:t>
            </a:r>
            <a:endParaRPr lang="en-US" altLang="ja-JP" sz="2600">
              <a:latin typeface="+mj-ea"/>
              <a:ea typeface="+mj-ea"/>
            </a:endParaRPr>
          </a:p>
          <a:p>
            <a:pPr lvl="1" rtl="0"/>
            <a:r>
              <a:rPr lang="ja-JP" altLang="en-US" sz="2600">
                <a:latin typeface="+mj-ea"/>
                <a:ea typeface="+mj-ea"/>
              </a:rPr>
              <a:t>地方計画</a:t>
            </a:r>
            <a:endParaRPr lang="fr-FR" sz="2600" b="1" kern="1200" dirty="0">
              <a:latin typeface="+mj-ea"/>
              <a:ea typeface="+mj-ea"/>
              <a:cs typeface="Sakkal Majalla" panose="02000000000000000000" pitchFamily="2" charset="-78"/>
            </a:endParaRPr>
          </a:p>
        </p:txBody>
      </p:sp>
      <p:pic>
        <p:nvPicPr>
          <p:cNvPr id="8" name="Image 7" descr="https://www.moroccojewishtimes.com/wp-content/uploads/2019/10/maxresdefault-9-678x381.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630" y="4599940"/>
            <a:ext cx="2929255" cy="2426970"/>
          </a:xfrm>
          <a:prstGeom prst="rect">
            <a:avLst/>
          </a:prstGeom>
          <a:ln>
            <a:noFill/>
          </a:ln>
          <a:effectLst>
            <a:softEdge rad="112500"/>
          </a:effectLst>
        </p:spPr>
      </p:pic>
      <p:pic>
        <p:nvPicPr>
          <p:cNvPr id="9" name="Picture 2" descr="http://img.bladi.net/IMG/local/cache-gd2/8f/dfb029e92236bb07f848c5bc3afeac.jpg?1483561551"/>
          <p:cNvPicPr>
            <a:picLocks noChangeAspect="1" noChangeArrowheads="1"/>
          </p:cNvPicPr>
          <p:nvPr/>
        </p:nvPicPr>
        <p:blipFill>
          <a:blip r:embed="rId4"/>
          <a:srcRect/>
          <a:stretch>
            <a:fillRect/>
          </a:stretch>
        </p:blipFill>
        <p:spPr bwMode="auto">
          <a:xfrm>
            <a:off x="-214630" y="-144780"/>
            <a:ext cx="2928620" cy="2485390"/>
          </a:xfrm>
          <a:prstGeom prst="rect">
            <a:avLst/>
          </a:prstGeom>
          <a:ln>
            <a:noFill/>
          </a:ln>
          <a:effectLst>
            <a:softEdge rad="112500"/>
          </a:effectLst>
        </p:spPr>
      </p:pic>
      <p:pic>
        <p:nvPicPr>
          <p:cNvPr id="10" name="Picture 4" descr="https://architopik.lemoniteur.fr/medias/programme/projet/format/resize/4401/format4/projet_4444/dsc_0723_jdcopie_540_36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346" y="2070090"/>
            <a:ext cx="2928926" cy="2714644"/>
          </a:xfrm>
          <a:prstGeom prst="rect">
            <a:avLst/>
          </a:prstGeom>
          <a:ln>
            <a:noFill/>
          </a:ln>
          <a:effectLst>
            <a:softEdge rad="112500"/>
          </a:effectLst>
        </p:spPr>
      </p:pic>
      <p:pic>
        <p:nvPicPr>
          <p:cNvPr id="6" name="Espace réservé du contenu 4" descr="Sans-titre-11.png"/>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5756910" y="-63500"/>
            <a:ext cx="3479165" cy="2430145"/>
          </a:xfrm>
          <a:effectLst>
            <a:softEdge rad="112500"/>
          </a:effectLst>
        </p:spPr>
      </p:pic>
      <p:pic>
        <p:nvPicPr>
          <p:cNvPr id="4" name="Picture 2"/>
          <p:cNvPicPr>
            <a:picLocks noGrp="1" noChangeAspect="1" noChangeArrowheads="1"/>
          </p:cNvPicPr>
          <p:nvPr>
            <p:ph sz="half" idx="2"/>
          </p:nvPr>
        </p:nvPicPr>
        <p:blipFill>
          <a:blip r:embed="rId7" cstate="email">
            <a:extLst>
              <a:ext uri="{28A0092B-C50C-407E-A947-70E740481C1C}">
                <a14:useLocalDpi xmlns:a14="http://schemas.microsoft.com/office/drawing/2010/main"/>
              </a:ext>
            </a:extLst>
          </a:blip>
          <a:srcRect/>
          <a:stretch>
            <a:fillRect/>
          </a:stretch>
        </p:blipFill>
        <p:spPr bwMode="auto">
          <a:xfrm>
            <a:off x="2495550" y="-145415"/>
            <a:ext cx="3500755" cy="2501900"/>
          </a:xfrm>
          <a:prstGeom prst="rect">
            <a:avLst/>
          </a:prstGeom>
          <a:ln>
            <a:noFill/>
          </a:ln>
          <a:effectLst>
            <a:softEdge rad="112500"/>
          </a:effectLst>
        </p:spPr>
      </p:pic>
      <p:grpSp>
        <p:nvGrpSpPr>
          <p:cNvPr id="3" name="グループ化 2">
            <a:extLst>
              <a:ext uri="{FF2B5EF4-FFF2-40B4-BE49-F238E27FC236}">
                <a16:creationId xmlns:a16="http://schemas.microsoft.com/office/drawing/2014/main" id="{DA1C10D0-A91D-F9DF-D486-4F23C56991C9}"/>
              </a:ext>
            </a:extLst>
          </p:cNvPr>
          <p:cNvGrpSpPr/>
          <p:nvPr/>
        </p:nvGrpSpPr>
        <p:grpSpPr>
          <a:xfrm>
            <a:off x="4775835" y="1664335"/>
            <a:ext cx="3782695" cy="3191510"/>
            <a:chOff x="4775835" y="1664335"/>
            <a:chExt cx="3782695" cy="3191510"/>
          </a:xfrm>
        </p:grpSpPr>
        <p:pic>
          <p:nvPicPr>
            <p:cNvPr id="7" name="Image 6" descr="3.png"/>
            <p:cNvPicPr>
              <a:picLocks noChangeAspect="1"/>
            </p:cNvPicPr>
            <p:nvPr/>
          </p:nvPicPr>
          <p:blipFill>
            <a:blip r:embed="rId8"/>
            <a:srcRect/>
            <a:stretch>
              <a:fillRect/>
            </a:stretch>
          </p:blipFill>
          <p:spPr bwMode="auto">
            <a:xfrm>
              <a:off x="4775835" y="1664335"/>
              <a:ext cx="3782695" cy="3191510"/>
            </a:xfrm>
            <a:prstGeom prst="rect">
              <a:avLst/>
            </a:prstGeom>
            <a:noFill/>
            <a:ln w="9525">
              <a:noFill/>
              <a:miter lim="800000"/>
              <a:headEnd/>
              <a:tailEnd/>
            </a:ln>
          </p:spPr>
        </p:pic>
        <p:sp>
          <p:nvSpPr>
            <p:cNvPr id="2" name="正方形/長方形 1">
              <a:extLst>
                <a:ext uri="{FF2B5EF4-FFF2-40B4-BE49-F238E27FC236}">
                  <a16:creationId xmlns:a16="http://schemas.microsoft.com/office/drawing/2014/main" id="{5B5A8807-15DF-3786-7358-30B5C465D321}"/>
                </a:ext>
              </a:extLst>
            </p:cNvPr>
            <p:cNvSpPr/>
            <p:nvPr/>
          </p:nvSpPr>
          <p:spPr>
            <a:xfrm>
              <a:off x="7351805" y="2014015"/>
              <a:ext cx="449826" cy="112149"/>
            </a:xfrm>
            <a:prstGeom prst="rect">
              <a:avLst/>
            </a:prstGeom>
            <a:solidFill>
              <a:srgbClr val="F0BD00"/>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r>
                <a:rPr kumimoji="1" lang="ja-JP" altLang="en-US" sz="900" dirty="0"/>
                <a:t>ラバト</a:t>
              </a: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8489" y="414637"/>
            <a:ext cx="7965673" cy="6122035"/>
          </a:xfrm>
        </p:spPr>
        <p:txBody>
          <a:bodyPr>
            <a:noAutofit/>
          </a:bodyPr>
          <a:lstStyle/>
          <a:p>
            <a:pPr marL="0" indent="0" algn="ctr">
              <a:buNone/>
            </a:pPr>
            <a:endParaRPr lang="en-US" altLang="en-US" sz="1500" b="1" dirty="0">
              <a:solidFill>
                <a:srgbClr val="0070C0"/>
              </a:solidFill>
              <a:latin typeface="+mj-ea"/>
              <a:ea typeface="+mj-ea"/>
            </a:endParaRPr>
          </a:p>
          <a:p>
            <a:pPr marL="0" indent="0" algn="ctr">
              <a:buNone/>
            </a:pPr>
            <a:r>
              <a:rPr lang="ja-JP" altLang="en-US" sz="1500" b="1">
                <a:solidFill>
                  <a:srgbClr val="0070C0"/>
                </a:solidFill>
                <a:latin typeface="+mj-ea"/>
                <a:ea typeface="+mj-ea"/>
              </a:rPr>
              <a:t>自治体組織を構築するためのツール：実際の地域統治を構築するプロセスの第１段階</a:t>
            </a:r>
            <a:endParaRPr lang="en-US" altLang="ja-JP" sz="1500" b="1">
              <a:solidFill>
                <a:srgbClr val="0070C0"/>
              </a:solidFill>
              <a:latin typeface="+mj-ea"/>
              <a:ea typeface="+mj-ea"/>
            </a:endParaRPr>
          </a:p>
          <a:p>
            <a:pPr marL="0" indent="0" algn="ctr">
              <a:buNone/>
            </a:pPr>
            <a:r>
              <a:rPr lang="ja-JP" altLang="en-US" sz="1500" b="1">
                <a:solidFill>
                  <a:srgbClr val="0070C0"/>
                </a:solidFill>
                <a:latin typeface="+mj-ea"/>
                <a:ea typeface="+mj-ea"/>
              </a:rPr>
              <a:t>参加者のシステムの中心にある統合ツール</a:t>
            </a:r>
            <a:endParaRPr lang="en-US" altLang="en-US" sz="1500" b="1">
              <a:solidFill>
                <a:srgbClr val="0070C0"/>
              </a:solidFill>
              <a:latin typeface="+mj-ea"/>
              <a:ea typeface="+mj-ea"/>
            </a:endParaRPr>
          </a:p>
          <a:p>
            <a:pPr algn="ctr"/>
            <a:endParaRPr lang="en-US" altLang="en-US" sz="1500" b="1">
              <a:solidFill>
                <a:srgbClr val="00B050"/>
              </a:solidFill>
              <a:latin typeface="+mj-ea"/>
              <a:ea typeface="+mj-ea"/>
            </a:endParaRPr>
          </a:p>
          <a:p>
            <a:pPr marL="0" indent="0" algn="ctr">
              <a:buNone/>
            </a:pPr>
            <a:r>
              <a:rPr lang="ja-JP" altLang="en-US" sz="1500" b="1" u="sng">
                <a:latin typeface="+mj-ea"/>
                <a:ea typeface="+mj-ea"/>
                <a:sym typeface="+mn-ea"/>
              </a:rPr>
              <a:t>市議会は以下を実施することができる</a:t>
            </a:r>
            <a:endParaRPr lang="fr-FR" altLang="en-US" sz="1500" b="1" u="sng" dirty="0">
              <a:latin typeface="+mj-ea"/>
              <a:ea typeface="+mj-ea"/>
              <a:sym typeface="+mn-ea"/>
            </a:endParaRPr>
          </a:p>
          <a:p>
            <a:pPr marL="0" indent="0" algn="ctr">
              <a:buNone/>
            </a:pPr>
            <a:endParaRPr lang="fr-FR" altLang="en-US" sz="1500" b="1" dirty="0">
              <a:latin typeface="+mj-ea"/>
              <a:ea typeface="+mj-ea"/>
              <a:sym typeface="+mn-ea"/>
            </a:endParaRPr>
          </a:p>
          <a:p>
            <a:pPr algn="just">
              <a:lnSpc>
                <a:spcPct val="130000"/>
              </a:lnSpc>
            </a:pPr>
            <a:r>
              <a:rPr lang="ja-JP" altLang="en-US" sz="1500" b="1">
                <a:latin typeface="+mj-ea"/>
                <a:ea typeface="+mj-ea"/>
                <a:sym typeface="+mn-ea"/>
              </a:rPr>
              <a:t>近接政策を定着させながら、地域行政全体の構造化に関する検討を開始する。</a:t>
            </a:r>
            <a:endParaRPr lang="en-US" altLang="ja-JP" sz="1500" b="1" dirty="0">
              <a:latin typeface="+mj-ea"/>
              <a:ea typeface="+mj-ea"/>
              <a:sym typeface="+mn-ea"/>
            </a:endParaRPr>
          </a:p>
          <a:p>
            <a:pPr marL="0" indent="0" algn="just">
              <a:lnSpc>
                <a:spcPct val="130000"/>
              </a:lnSpc>
              <a:buNone/>
            </a:pPr>
            <a:endParaRPr lang="en-US" altLang="en-US" sz="1500" b="1" dirty="0">
              <a:latin typeface="+mj-ea"/>
              <a:ea typeface="+mj-ea"/>
              <a:sym typeface="+mn-ea"/>
            </a:endParaRPr>
          </a:p>
          <a:p>
            <a:pPr algn="just">
              <a:lnSpc>
                <a:spcPct val="130000"/>
              </a:lnSpc>
            </a:pPr>
            <a:r>
              <a:rPr lang="ja-JP" altLang="en-US" sz="1500" b="1">
                <a:latin typeface="+mj-ea"/>
                <a:ea typeface="+mj-ea"/>
                <a:sym typeface="+mn-ea"/>
              </a:rPr>
              <a:t>優先すべき政策を明確にするための地域視点を共有し、権限所有、権限共有、権限移譲を</a:t>
            </a:r>
            <a:endParaRPr lang="en-US" altLang="ja-JP" sz="1500" b="1">
              <a:latin typeface="+mj-ea"/>
              <a:ea typeface="+mj-ea"/>
              <a:sym typeface="+mn-ea"/>
            </a:endParaRPr>
          </a:p>
          <a:p>
            <a:pPr marL="0" indent="0" algn="just">
              <a:lnSpc>
                <a:spcPct val="130000"/>
              </a:lnSpc>
              <a:buNone/>
            </a:pPr>
            <a:r>
              <a:rPr lang="en-US" altLang="ja-JP" sz="1500" b="1">
                <a:latin typeface="+mj-ea"/>
                <a:ea typeface="+mj-ea"/>
                <a:sym typeface="+mn-ea"/>
              </a:rPr>
              <a:t>      </a:t>
            </a:r>
            <a:r>
              <a:rPr lang="ja-JP" altLang="en-US" sz="1500" b="1">
                <a:latin typeface="+mj-ea"/>
                <a:ea typeface="+mj-ea"/>
                <a:sym typeface="+mn-ea"/>
              </a:rPr>
              <a:t>実施する準備を行い、国家サービスの分散化を強化することを目的として、国と地域の間の </a:t>
            </a:r>
            <a:endParaRPr lang="en-US" altLang="ja-JP" sz="1500" b="1">
              <a:latin typeface="+mj-ea"/>
              <a:ea typeface="+mj-ea"/>
              <a:sym typeface="+mn-ea"/>
            </a:endParaRPr>
          </a:p>
          <a:p>
            <a:pPr marL="0" indent="0" algn="just">
              <a:lnSpc>
                <a:spcPct val="130000"/>
              </a:lnSpc>
              <a:buNone/>
            </a:pPr>
            <a:r>
              <a:rPr lang="en-US" altLang="ja-JP" sz="1500" b="1">
                <a:latin typeface="+mj-ea"/>
                <a:ea typeface="+mj-ea"/>
                <a:sym typeface="+mn-ea"/>
              </a:rPr>
              <a:t>      </a:t>
            </a:r>
            <a:r>
              <a:rPr lang="ja-JP" altLang="en-US" sz="1500" b="1">
                <a:latin typeface="+mj-ea"/>
                <a:ea typeface="+mj-ea"/>
                <a:sym typeface="+mn-ea"/>
              </a:rPr>
              <a:t>連携枠組を正式に決定する。</a:t>
            </a:r>
            <a:endParaRPr lang="en-US" altLang="en-US" sz="1500" b="1" dirty="0">
              <a:latin typeface="+mj-ea"/>
              <a:ea typeface="+mj-ea"/>
              <a:sym typeface="+mn-ea"/>
            </a:endParaRPr>
          </a:p>
          <a:p>
            <a:pPr marL="0" indent="0" algn="just">
              <a:lnSpc>
                <a:spcPct val="130000"/>
              </a:lnSpc>
              <a:buNone/>
            </a:pPr>
            <a:endParaRPr lang="en-US" altLang="en-US" sz="1500" b="1" dirty="0">
              <a:latin typeface="+mj-ea"/>
              <a:ea typeface="+mj-ea"/>
              <a:sym typeface="+mn-ea"/>
            </a:endParaRPr>
          </a:p>
          <a:p>
            <a:pPr algn="just">
              <a:lnSpc>
                <a:spcPct val="130000"/>
              </a:lnSpc>
            </a:pPr>
            <a:r>
              <a:rPr lang="ja-JP" altLang="en-US" sz="1500" b="1">
                <a:latin typeface="+mj-ea"/>
                <a:ea typeface="+mj-ea"/>
                <a:sym typeface="+mn-ea"/>
              </a:rPr>
              <a:t>法規第</a:t>
            </a:r>
            <a:r>
              <a:rPr lang="en-US" altLang="ja-JP" sz="1500" b="1">
                <a:latin typeface="+mj-ea"/>
                <a:ea typeface="+mj-ea"/>
                <a:sym typeface="+mn-ea"/>
              </a:rPr>
              <a:t>113</a:t>
            </a:r>
            <a:r>
              <a:rPr lang="ja-JP" altLang="en-US" sz="1500" b="1">
                <a:latin typeface="+mj-ea"/>
                <a:ea typeface="+mj-ea"/>
                <a:sym typeface="+mn-ea"/>
              </a:rPr>
              <a:t>条</a:t>
            </a:r>
            <a:r>
              <a:rPr lang="en-US" altLang="ja-JP" sz="1500" b="1">
                <a:latin typeface="+mj-ea"/>
                <a:ea typeface="+mj-ea"/>
                <a:sym typeface="+mn-ea"/>
              </a:rPr>
              <a:t>14</a:t>
            </a:r>
            <a:r>
              <a:rPr lang="ja-JP" altLang="en-US" sz="1500" b="1">
                <a:latin typeface="+mj-ea"/>
                <a:ea typeface="+mj-ea"/>
                <a:sym typeface="+mn-ea"/>
              </a:rPr>
              <a:t>条項に規定されている「対話と協議のための参加型メカニズム」、特に「公平、機会均等、ジェンダーアプローチ、若者の利益に関する問題、社会的・文化的・経済的性質の地域問題の研究をそれぞれ担当する３つの諮問機関」を設立する。</a:t>
            </a:r>
            <a:endParaRPr lang="en-US" altLang="en-US" sz="1500" b="1" dirty="0">
              <a:latin typeface="+mj-ea"/>
              <a:ea typeface="+mj-ea"/>
              <a:sym typeface="+mn-ea"/>
            </a:endParaRPr>
          </a:p>
          <a:p>
            <a:pPr marL="0" indent="0" algn="just">
              <a:lnSpc>
                <a:spcPct val="130000"/>
              </a:lnSpc>
              <a:buNone/>
            </a:pPr>
            <a:endParaRPr lang="en-US" altLang="en-US" sz="1500" b="1" dirty="0">
              <a:latin typeface="+mj-ea"/>
              <a:ea typeface="+mj-ea"/>
              <a:sym typeface="+mn-ea"/>
            </a:endParaRPr>
          </a:p>
          <a:p>
            <a:pPr algn="just">
              <a:lnSpc>
                <a:spcPct val="130000"/>
              </a:lnSpc>
            </a:pPr>
            <a:r>
              <a:rPr lang="ja-JP" altLang="en-US" sz="1500" b="1">
                <a:latin typeface="+mj-ea"/>
                <a:ea typeface="+mj-ea"/>
                <a:sym typeface="+mn-ea"/>
              </a:rPr>
              <a:t>参加型プロセスの一環として、地域と県との地域会議の設置を準備する。</a:t>
            </a:r>
            <a:endParaRPr lang="fr-FR" altLang="en-US" sz="1500" b="1" dirty="0">
              <a:latin typeface="+mj-ea"/>
              <a:ea typeface="+mj-ea"/>
            </a:endParaRPr>
          </a:p>
        </p:txBody>
      </p:sp>
      <p:sp>
        <p:nvSpPr>
          <p:cNvPr id="6" name="Titre 1"/>
          <p:cNvSpPr>
            <a:spLocks noGrp="1"/>
          </p:cNvSpPr>
          <p:nvPr/>
        </p:nvSpPr>
        <p:spPr>
          <a:xfrm>
            <a:off x="0" y="0"/>
            <a:ext cx="9144000" cy="387985"/>
          </a:xfrm>
          <a:prstGeom prst="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ja-JP" altLang="en-US" sz="2200" b="1">
                <a:solidFill>
                  <a:srgbClr val="FF0000"/>
                </a:solidFill>
              </a:rPr>
              <a:t>自治体の行動計画</a:t>
            </a:r>
            <a:endParaRPr lang="fr-FR" altLang="en-US" sz="2200" b="1" dirty="0">
              <a:solidFill>
                <a:srgbClr val="FF0000"/>
              </a:solidFill>
            </a:endParaRPr>
          </a:p>
        </p:txBody>
      </p:sp>
      <p:pic>
        <p:nvPicPr>
          <p:cNvPr id="5"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18490" cy="788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3693795" y="5419090"/>
            <a:ext cx="4388485" cy="578882"/>
          </a:xfrm>
          <a:prstGeom prst="round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ja-JP" altLang="en-US" sz="2800">
                <a:latin typeface="+mj-ea"/>
                <a:ea typeface="+mj-ea"/>
              </a:rPr>
              <a:t>概略紹介</a:t>
            </a:r>
            <a:endParaRPr lang="fr-FR" sz="2800" b="1" kern="1200" dirty="0">
              <a:latin typeface="+mj-ea"/>
              <a:ea typeface="+mj-ea"/>
              <a:cs typeface="Sakkal Majalla" panose="02000000000000000000" pitchFamily="2" charset="-78"/>
            </a:endParaRPr>
          </a:p>
        </p:txBody>
      </p:sp>
      <p:pic>
        <p:nvPicPr>
          <p:cNvPr id="8" name="Image 7" descr="https://www.moroccojewishtimes.com/wp-content/uploads/2019/10/maxresdefault-9-678x381.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46" y="4572032"/>
            <a:ext cx="2928958" cy="2357430"/>
          </a:xfrm>
          <a:prstGeom prst="rect">
            <a:avLst/>
          </a:prstGeom>
          <a:ln>
            <a:noFill/>
          </a:ln>
          <a:effectLst>
            <a:softEdge rad="112500"/>
          </a:effectLst>
        </p:spPr>
      </p:pic>
      <p:pic>
        <p:nvPicPr>
          <p:cNvPr id="9" name="Picture 2" descr="http://img.bladi.net/IMG/local/cache-gd2/8f/dfb029e92236bb07f848c5bc3afeac.jpg?1483561551"/>
          <p:cNvPicPr>
            <a:picLocks noChangeAspect="1" noChangeArrowheads="1"/>
          </p:cNvPicPr>
          <p:nvPr/>
        </p:nvPicPr>
        <p:blipFill>
          <a:blip r:embed="rId4"/>
          <a:srcRect/>
          <a:stretch>
            <a:fillRect/>
          </a:stretch>
        </p:blipFill>
        <p:spPr bwMode="auto">
          <a:xfrm>
            <a:off x="-214346" y="-71462"/>
            <a:ext cx="2928925" cy="2214578"/>
          </a:xfrm>
          <a:prstGeom prst="rect">
            <a:avLst/>
          </a:prstGeom>
          <a:ln>
            <a:noFill/>
          </a:ln>
          <a:effectLst>
            <a:softEdge rad="112500"/>
          </a:effectLst>
        </p:spPr>
      </p:pic>
      <p:pic>
        <p:nvPicPr>
          <p:cNvPr id="10" name="Picture 4" descr="https://architopik.lemoniteur.fr/medias/programme/projet/format/resize/4401/format4/projet_4444/dsc_0723_jdcopie_540_36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346" y="2000240"/>
            <a:ext cx="2928926" cy="2714644"/>
          </a:xfrm>
          <a:prstGeom prst="rect">
            <a:avLst/>
          </a:prstGeom>
          <a:ln>
            <a:noFill/>
          </a:ln>
          <a:effectLst>
            <a:softEdge rad="112500"/>
          </a:effectLst>
        </p:spPr>
      </p:pic>
      <p:pic>
        <p:nvPicPr>
          <p:cNvPr id="6" name="Espace réservé du contenu 4" descr="Sans-titre-11.png"/>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5756910" y="-63500"/>
            <a:ext cx="3479165" cy="2430145"/>
          </a:xfrm>
          <a:effectLst>
            <a:softEdge rad="112500"/>
          </a:effectLst>
        </p:spPr>
      </p:pic>
      <p:pic>
        <p:nvPicPr>
          <p:cNvPr id="4" name="Picture 2"/>
          <p:cNvPicPr>
            <a:picLocks noGrp="1" noChangeAspect="1" noChangeArrowheads="1"/>
          </p:cNvPicPr>
          <p:nvPr>
            <p:ph sz="half" idx="2"/>
          </p:nvPr>
        </p:nvPicPr>
        <p:blipFill>
          <a:blip r:embed="rId7" cstate="email">
            <a:extLst>
              <a:ext uri="{28A0092B-C50C-407E-A947-70E740481C1C}">
                <a14:useLocalDpi xmlns:a14="http://schemas.microsoft.com/office/drawing/2010/main"/>
              </a:ext>
            </a:extLst>
          </a:blip>
          <a:srcRect/>
          <a:stretch>
            <a:fillRect/>
          </a:stretch>
        </p:blipFill>
        <p:spPr bwMode="auto">
          <a:xfrm>
            <a:off x="2608580" y="-71755"/>
            <a:ext cx="3255645" cy="2501900"/>
          </a:xfrm>
          <a:prstGeom prst="rect">
            <a:avLst/>
          </a:prstGeom>
          <a:ln>
            <a:noFill/>
          </a:ln>
          <a:effectLst>
            <a:softEdge rad="112500"/>
          </a:effectLst>
        </p:spPr>
      </p:pic>
      <p:grpSp>
        <p:nvGrpSpPr>
          <p:cNvPr id="3" name="グループ化 2">
            <a:extLst>
              <a:ext uri="{FF2B5EF4-FFF2-40B4-BE49-F238E27FC236}">
                <a16:creationId xmlns:a16="http://schemas.microsoft.com/office/drawing/2014/main" id="{2CC6405B-59D6-D010-D72B-C21915962282}"/>
              </a:ext>
            </a:extLst>
          </p:cNvPr>
          <p:cNvGrpSpPr/>
          <p:nvPr/>
        </p:nvGrpSpPr>
        <p:grpSpPr>
          <a:xfrm>
            <a:off x="4534535" y="1554480"/>
            <a:ext cx="3813810" cy="3749040"/>
            <a:chOff x="4534535" y="1554480"/>
            <a:chExt cx="3813810" cy="3749040"/>
          </a:xfrm>
        </p:grpSpPr>
        <p:pic>
          <p:nvPicPr>
            <p:cNvPr id="7" name="Image 6" descr="3.png"/>
            <p:cNvPicPr>
              <a:picLocks noChangeAspect="1"/>
            </p:cNvPicPr>
            <p:nvPr/>
          </p:nvPicPr>
          <p:blipFill>
            <a:blip r:embed="rId8"/>
            <a:srcRect/>
            <a:stretch>
              <a:fillRect/>
            </a:stretch>
          </p:blipFill>
          <p:spPr bwMode="auto">
            <a:xfrm>
              <a:off x="4534535" y="1554480"/>
              <a:ext cx="3813810" cy="3749040"/>
            </a:xfrm>
            <a:prstGeom prst="rect">
              <a:avLst/>
            </a:prstGeom>
            <a:noFill/>
            <a:ln w="9525">
              <a:noFill/>
              <a:miter lim="800000"/>
              <a:headEnd/>
              <a:tailEnd/>
            </a:ln>
          </p:spPr>
        </p:pic>
        <p:sp>
          <p:nvSpPr>
            <p:cNvPr id="2" name="正方形/長方形 1">
              <a:extLst>
                <a:ext uri="{FF2B5EF4-FFF2-40B4-BE49-F238E27FC236}">
                  <a16:creationId xmlns:a16="http://schemas.microsoft.com/office/drawing/2014/main" id="{90183D37-3B2E-8CC7-1445-1D3811D2F069}"/>
                </a:ext>
              </a:extLst>
            </p:cNvPr>
            <p:cNvSpPr/>
            <p:nvPr/>
          </p:nvSpPr>
          <p:spPr>
            <a:xfrm>
              <a:off x="7157884" y="2000240"/>
              <a:ext cx="449826" cy="112149"/>
            </a:xfrm>
            <a:prstGeom prst="rect">
              <a:avLst/>
            </a:prstGeom>
            <a:solidFill>
              <a:srgbClr val="F0BD00"/>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r>
                <a:rPr kumimoji="1" lang="ja-JP" altLang="en-US" sz="900" dirty="0"/>
                <a:t>ラバト</a:t>
              </a: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01012" y="696945"/>
            <a:ext cx="7363706" cy="5032051"/>
          </a:xfrm>
        </p:spPr>
        <p:txBody>
          <a:bodyPr>
            <a:noAutofit/>
          </a:bodyPr>
          <a:lstStyle/>
          <a:p>
            <a:pPr marL="0" indent="0" algn="just">
              <a:lnSpc>
                <a:spcPct val="130000"/>
              </a:lnSpc>
              <a:buNone/>
            </a:pPr>
            <a:endParaRPr lang="fr-FR" altLang="en-US" sz="1600" dirty="0">
              <a:solidFill>
                <a:srgbClr val="C00000"/>
              </a:solidFill>
              <a:latin typeface="+mj-ea"/>
              <a:ea typeface="+mj-ea"/>
            </a:endParaRPr>
          </a:p>
          <a:p>
            <a:pPr marL="375285" indent="-375285" algn="just">
              <a:lnSpc>
                <a:spcPct val="130000"/>
              </a:lnSpc>
              <a:buClr>
                <a:srgbClr val="0070C0"/>
              </a:buClr>
              <a:buFont typeface="Wingdings" panose="05000000000000000000" charset="0"/>
              <a:buChar char="ü"/>
            </a:pPr>
            <a:r>
              <a:rPr lang="ja-JP" altLang="en-US" sz="1600" dirty="0">
                <a:latin typeface="+mj-ea"/>
                <a:ea typeface="+mj-ea"/>
              </a:rPr>
              <a:t>受け継いだものを守り、達成した成果と既存の成果を利用しながら、開発の</a:t>
            </a:r>
            <a:endParaRPr lang="en-US" altLang="ja-JP" sz="1600" dirty="0">
              <a:latin typeface="+mj-ea"/>
              <a:ea typeface="+mj-ea"/>
            </a:endParaRPr>
          </a:p>
          <a:p>
            <a:pPr marL="0" indent="0" algn="just">
              <a:lnSpc>
                <a:spcPct val="130000"/>
              </a:lnSpc>
              <a:buClr>
                <a:srgbClr val="0070C0"/>
              </a:buClr>
              <a:buNone/>
            </a:pPr>
            <a:r>
              <a:rPr lang="en-US" altLang="ja-JP" sz="1600" dirty="0">
                <a:latin typeface="+mj-ea"/>
                <a:ea typeface="+mj-ea"/>
              </a:rPr>
              <a:t>      </a:t>
            </a:r>
            <a:r>
              <a:rPr lang="ja-JP" altLang="en-US" sz="1600" dirty="0">
                <a:latin typeface="+mj-ea"/>
                <a:ea typeface="+mj-ea"/>
              </a:rPr>
              <a:t>優先事項を明確にする。</a:t>
            </a:r>
            <a:r>
              <a:rPr lang="en-US" altLang="en-US" sz="1600" dirty="0">
                <a:latin typeface="+mj-ea"/>
                <a:ea typeface="+mj-ea"/>
              </a:rPr>
              <a:t> </a:t>
            </a:r>
          </a:p>
          <a:p>
            <a:pPr marL="375285" indent="-375285" algn="just">
              <a:lnSpc>
                <a:spcPct val="130000"/>
              </a:lnSpc>
              <a:buClr>
                <a:srgbClr val="0070C0"/>
              </a:buClr>
              <a:buFont typeface="Wingdings" panose="05000000000000000000" charset="0"/>
              <a:buChar char="ü"/>
            </a:pPr>
            <a:r>
              <a:rPr lang="ja-JP" altLang="en-US" sz="1600" dirty="0">
                <a:latin typeface="+mj-ea"/>
                <a:ea typeface="+mj-ea"/>
              </a:rPr>
              <a:t>すべての地域プロジェクトとイニシアチブにおいて、横断的に「環境と持続可能な</a:t>
            </a:r>
            <a:endParaRPr lang="en-US" altLang="ja-JP" sz="1600" dirty="0">
              <a:latin typeface="+mj-ea"/>
              <a:ea typeface="+mj-ea"/>
            </a:endParaRPr>
          </a:p>
          <a:p>
            <a:pPr marL="0" indent="0" algn="just">
              <a:lnSpc>
                <a:spcPct val="130000"/>
              </a:lnSpc>
              <a:buClr>
                <a:srgbClr val="0070C0"/>
              </a:buClr>
              <a:buNone/>
            </a:pPr>
            <a:r>
              <a:rPr lang="en-US" altLang="ja-JP" sz="1600" dirty="0">
                <a:latin typeface="+mj-ea"/>
                <a:ea typeface="+mj-ea"/>
              </a:rPr>
              <a:t>      </a:t>
            </a:r>
            <a:r>
              <a:rPr lang="ja-JP" altLang="en-US" sz="1600" dirty="0">
                <a:latin typeface="+mj-ea"/>
                <a:ea typeface="+mj-ea"/>
              </a:rPr>
              <a:t>開発」の側面とジェンダーアプローチに重点を置く。</a:t>
            </a:r>
            <a:endParaRPr lang="en-US" altLang="en-US" sz="1600" dirty="0">
              <a:latin typeface="+mj-ea"/>
              <a:ea typeface="+mj-ea"/>
            </a:endParaRPr>
          </a:p>
          <a:p>
            <a:pPr marL="375285" indent="-375285" algn="just">
              <a:lnSpc>
                <a:spcPct val="130000"/>
              </a:lnSpc>
              <a:buClr>
                <a:srgbClr val="0070C0"/>
              </a:buClr>
              <a:buFont typeface="Wingdings" panose="05000000000000000000" charset="0"/>
              <a:buChar char="ü"/>
            </a:pPr>
            <a:r>
              <a:rPr lang="en-US" altLang="en-US" sz="1600" dirty="0">
                <a:latin typeface="+mj-ea"/>
                <a:ea typeface="+mj-ea"/>
              </a:rPr>
              <a:t> </a:t>
            </a:r>
            <a:r>
              <a:rPr lang="ja-JP" altLang="en-US" sz="1600" dirty="0">
                <a:latin typeface="+mj-ea"/>
                <a:ea typeface="+mj-ea"/>
              </a:rPr>
              <a:t>国家と公共団体（</a:t>
            </a:r>
            <a:r>
              <a:rPr lang="en-US" altLang="ja-JP" sz="1600" dirty="0">
                <a:latin typeface="+mj-ea"/>
                <a:ea typeface="+mj-ea"/>
              </a:rPr>
              <a:t>SRAT</a:t>
            </a:r>
            <a:r>
              <a:rPr lang="ja-JP" altLang="en-US" sz="1600" dirty="0">
                <a:latin typeface="+mj-ea"/>
                <a:ea typeface="+mj-ea"/>
              </a:rPr>
              <a:t>、</a:t>
            </a:r>
            <a:r>
              <a:rPr lang="en-US" altLang="ja-JP" sz="1600" dirty="0">
                <a:latin typeface="+mj-ea"/>
                <a:ea typeface="+mj-ea"/>
              </a:rPr>
              <a:t>PDR</a:t>
            </a:r>
            <a:r>
              <a:rPr lang="ja-JP" altLang="en-US" sz="1600" dirty="0">
                <a:latin typeface="+mj-ea"/>
                <a:ea typeface="+mj-ea"/>
              </a:rPr>
              <a:t>、</a:t>
            </a:r>
            <a:r>
              <a:rPr lang="en-US" altLang="ja-JP" sz="1600" dirty="0">
                <a:latin typeface="+mj-ea"/>
                <a:ea typeface="+mj-ea"/>
              </a:rPr>
              <a:t>PDP</a:t>
            </a:r>
            <a:r>
              <a:rPr lang="ja-JP" altLang="en-US" sz="1600" dirty="0">
                <a:latin typeface="+mj-ea"/>
                <a:ea typeface="+mj-ea"/>
              </a:rPr>
              <a:t>、</a:t>
            </a:r>
            <a:r>
              <a:rPr lang="en-US" altLang="ja-JP" sz="1600" dirty="0">
                <a:latin typeface="+mj-ea"/>
                <a:ea typeface="+mj-ea"/>
              </a:rPr>
              <a:t>PDI</a:t>
            </a:r>
            <a:r>
              <a:rPr lang="ja-JP" altLang="en-US" sz="1600" dirty="0">
                <a:latin typeface="+mj-ea"/>
                <a:ea typeface="+mj-ea"/>
              </a:rPr>
              <a:t>など）の戦略的方向性との調和と融合を図る。　</a:t>
            </a:r>
            <a:r>
              <a:rPr lang="en-US" altLang="en-US" sz="1600" dirty="0">
                <a:latin typeface="+mj-ea"/>
                <a:ea typeface="+mj-ea"/>
              </a:rPr>
              <a:t> </a:t>
            </a:r>
          </a:p>
          <a:p>
            <a:pPr marL="375285" indent="-375285" algn="just">
              <a:lnSpc>
                <a:spcPct val="130000"/>
              </a:lnSpc>
              <a:buClr>
                <a:srgbClr val="0070C0"/>
              </a:buClr>
              <a:buFont typeface="Wingdings" panose="05000000000000000000" charset="0"/>
              <a:buChar char="ü"/>
            </a:pPr>
            <a:r>
              <a:rPr lang="ja-JP" altLang="en-US" sz="1600" dirty="0">
                <a:latin typeface="+mj-ea"/>
                <a:ea typeface="+mj-ea"/>
              </a:rPr>
              <a:t>さまざまな地域の関係者（選出議員、常任委員会、</a:t>
            </a:r>
            <a:r>
              <a:rPr lang="en-US" altLang="ja-JP" sz="1600" dirty="0">
                <a:latin typeface="+mj-ea"/>
                <a:ea typeface="+mj-ea"/>
              </a:rPr>
              <a:t>IEECAG</a:t>
            </a:r>
            <a:r>
              <a:rPr lang="ja-JP" altLang="en-US" sz="1600" dirty="0">
                <a:latin typeface="+mj-ea"/>
                <a:ea typeface="+mj-ea"/>
              </a:rPr>
              <a:t>（公平、機会均等、</a:t>
            </a:r>
            <a:endParaRPr lang="en-US" altLang="ja-JP" sz="1600" dirty="0">
              <a:latin typeface="+mj-ea"/>
              <a:ea typeface="+mj-ea"/>
            </a:endParaRPr>
          </a:p>
          <a:p>
            <a:pPr marL="0" indent="0" algn="just">
              <a:lnSpc>
                <a:spcPct val="130000"/>
              </a:lnSpc>
              <a:buClr>
                <a:srgbClr val="0070C0"/>
              </a:buClr>
              <a:buNone/>
            </a:pPr>
            <a:r>
              <a:rPr lang="en-US" altLang="ja-JP" sz="1600" dirty="0">
                <a:latin typeface="+mj-ea"/>
                <a:ea typeface="+mj-ea"/>
              </a:rPr>
              <a:t>      </a:t>
            </a:r>
            <a:r>
              <a:rPr lang="ja-JP" altLang="en-US" sz="1600" dirty="0">
                <a:latin typeface="+mj-ea"/>
                <a:ea typeface="+mj-ea"/>
              </a:rPr>
              <a:t>ジェンダーアプローチ機関）、自治体の職員・公務員、公共団体の長、 市民社会</a:t>
            </a:r>
            <a:endParaRPr lang="en-US" altLang="ja-JP" sz="1600" dirty="0">
              <a:latin typeface="+mj-ea"/>
              <a:ea typeface="+mj-ea"/>
            </a:endParaRPr>
          </a:p>
          <a:p>
            <a:pPr marL="0" indent="0" algn="just">
              <a:lnSpc>
                <a:spcPct val="130000"/>
              </a:lnSpc>
              <a:buClr>
                <a:srgbClr val="0070C0"/>
              </a:buClr>
              <a:buNone/>
            </a:pPr>
            <a:r>
              <a:rPr lang="en-US" altLang="ja-JP" sz="1600" dirty="0">
                <a:latin typeface="+mj-ea"/>
                <a:ea typeface="+mj-ea"/>
              </a:rPr>
              <a:t>      </a:t>
            </a:r>
            <a:r>
              <a:rPr lang="ja-JP" altLang="en-US" sz="1600" dirty="0">
                <a:latin typeface="+mj-ea"/>
                <a:ea typeface="+mj-ea"/>
              </a:rPr>
              <a:t>など）との対話と協議のための仕組みを設置できるようにする。</a:t>
            </a:r>
            <a:endParaRPr lang="en-US" altLang="en-US" sz="1600" dirty="0">
              <a:latin typeface="+mj-ea"/>
              <a:ea typeface="+mj-ea"/>
            </a:endParaRPr>
          </a:p>
          <a:p>
            <a:pPr marL="375285" indent="-375285" algn="just">
              <a:lnSpc>
                <a:spcPct val="130000"/>
              </a:lnSpc>
              <a:buClr>
                <a:srgbClr val="0070C0"/>
              </a:buClr>
              <a:buFont typeface="Wingdings" panose="05000000000000000000" charset="0"/>
              <a:buChar char="ü"/>
            </a:pPr>
            <a:r>
              <a:rPr lang="en-US" altLang="en-US" sz="1600" dirty="0">
                <a:latin typeface="+mj-ea"/>
                <a:ea typeface="+mj-ea"/>
              </a:rPr>
              <a:t> </a:t>
            </a:r>
            <a:r>
              <a:rPr lang="ja-JP" altLang="en-US" sz="1600" dirty="0">
                <a:latin typeface="+mj-ea"/>
                <a:ea typeface="+mj-ea"/>
              </a:rPr>
              <a:t>自治体の住民が望む地域サービスを提供することで、住民のニーズを満たす。</a:t>
            </a:r>
            <a:r>
              <a:rPr lang="en-US" altLang="en-US" sz="1600" dirty="0">
                <a:latin typeface="+mj-ea"/>
                <a:ea typeface="+mj-ea"/>
              </a:rPr>
              <a:t> </a:t>
            </a:r>
          </a:p>
          <a:p>
            <a:pPr marL="375285" indent="-375285" algn="just">
              <a:lnSpc>
                <a:spcPct val="130000"/>
              </a:lnSpc>
              <a:buClr>
                <a:srgbClr val="0070C0"/>
              </a:buClr>
              <a:buFont typeface="Wingdings" panose="05000000000000000000" charset="0"/>
              <a:buChar char="ü"/>
            </a:pPr>
            <a:r>
              <a:rPr lang="en-US" altLang="en-US" sz="1600" dirty="0">
                <a:latin typeface="+mj-ea"/>
                <a:ea typeface="+mj-ea"/>
              </a:rPr>
              <a:t> </a:t>
            </a:r>
            <a:r>
              <a:rPr lang="ja-JP" altLang="en-US" sz="1600" dirty="0">
                <a:latin typeface="+mj-ea"/>
                <a:ea typeface="+mj-ea"/>
              </a:rPr>
              <a:t>自治体のニーズに合わせて、人的資源と物的資源の妥当性を明確にする。</a:t>
            </a:r>
            <a:r>
              <a:rPr lang="en-US" altLang="en-US" sz="1600" dirty="0">
                <a:latin typeface="+mj-ea"/>
                <a:ea typeface="+mj-ea"/>
              </a:rPr>
              <a:t> </a:t>
            </a:r>
          </a:p>
          <a:p>
            <a:pPr marL="375285" indent="-375285" algn="just">
              <a:lnSpc>
                <a:spcPct val="130000"/>
              </a:lnSpc>
              <a:buClr>
                <a:srgbClr val="0070C0"/>
              </a:buClr>
              <a:buFont typeface="Wingdings" panose="05000000000000000000" charset="0"/>
              <a:buChar char="ü"/>
            </a:pPr>
            <a:r>
              <a:rPr lang="en-US" altLang="en-US" sz="1600" dirty="0">
                <a:latin typeface="+mj-ea"/>
                <a:ea typeface="+mj-ea"/>
              </a:rPr>
              <a:t> </a:t>
            </a:r>
            <a:r>
              <a:rPr lang="ja-JP" altLang="en-US" sz="1600" dirty="0">
                <a:latin typeface="+mj-ea"/>
                <a:ea typeface="+mj-ea"/>
              </a:rPr>
              <a:t>計画の枠組内で、最初の３年間に自治体の資源と経費を評価できるようにする。</a:t>
            </a:r>
            <a:endParaRPr lang="fr-FR" altLang="en-US" sz="1600" dirty="0">
              <a:latin typeface="+mj-ea"/>
              <a:ea typeface="+mj-ea"/>
            </a:endParaRPr>
          </a:p>
        </p:txBody>
      </p:sp>
      <p:sp>
        <p:nvSpPr>
          <p:cNvPr id="6" name="Titre 1"/>
          <p:cNvSpPr>
            <a:spLocks noGrp="1"/>
          </p:cNvSpPr>
          <p:nvPr/>
        </p:nvSpPr>
        <p:spPr>
          <a:xfrm>
            <a:off x="0" y="0"/>
            <a:ext cx="9144000" cy="387985"/>
          </a:xfrm>
          <a:prstGeom prst="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ja-JP" altLang="en-US" sz="2200" b="1">
                <a:solidFill>
                  <a:srgbClr val="FF0000"/>
                </a:solidFill>
              </a:rPr>
              <a:t>自治体の行動計画</a:t>
            </a:r>
            <a:endParaRPr lang="fr-FR" altLang="en-US" sz="2200" b="1" dirty="0">
              <a:solidFill>
                <a:srgbClr val="FF0000"/>
              </a:solidFill>
            </a:endParaRPr>
          </a:p>
        </p:txBody>
      </p:sp>
      <p:pic>
        <p:nvPicPr>
          <p:cNvPr id="5"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87070" cy="87566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3073400" y="5306060"/>
            <a:ext cx="5954395" cy="1276945"/>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lnSpc>
                <a:spcPct val="150000"/>
              </a:lnSpc>
            </a:pPr>
            <a:r>
              <a:rPr lang="ja-JP" altLang="en-US" sz="2400">
                <a:latin typeface="+mj-ea"/>
                <a:ea typeface="+mj-ea"/>
              </a:rPr>
              <a:t>持続可能で統合的な計画への</a:t>
            </a:r>
            <a:endParaRPr lang="en-US" altLang="ja-JP" sz="2400">
              <a:latin typeface="+mj-ea"/>
              <a:ea typeface="+mj-ea"/>
            </a:endParaRPr>
          </a:p>
          <a:p>
            <a:pPr lvl="1" rtl="0">
              <a:lnSpc>
                <a:spcPct val="150000"/>
              </a:lnSpc>
            </a:pPr>
            <a:r>
              <a:rPr lang="ja-JP" altLang="en-US" sz="2400">
                <a:latin typeface="+mj-ea"/>
                <a:ea typeface="+mj-ea"/>
              </a:rPr>
              <a:t>部門全体でのアプローチ</a:t>
            </a:r>
            <a:endParaRPr lang="fr-FR" sz="2400" b="1" kern="1200" dirty="0">
              <a:latin typeface="+mj-ea"/>
              <a:ea typeface="+mj-ea"/>
              <a:cs typeface="Sakkal Majalla" panose="02000000000000000000" pitchFamily="2" charset="-78"/>
            </a:endParaRPr>
          </a:p>
        </p:txBody>
      </p:sp>
      <p:pic>
        <p:nvPicPr>
          <p:cNvPr id="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464" y="5194299"/>
            <a:ext cx="3217963" cy="1861513"/>
          </a:xfrm>
          <a:prstGeom prst="rect">
            <a:avLst/>
          </a:prstGeom>
          <a:ln>
            <a:noFill/>
          </a:ln>
          <a:effectLst>
            <a:softEdge rad="112500"/>
          </a:effectLst>
        </p:spPr>
      </p:pic>
      <p:pic>
        <p:nvPicPr>
          <p:cNvPr id="20" name="Image 19" descr="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937" y="1602323"/>
            <a:ext cx="3223337" cy="2157648"/>
          </a:xfrm>
          <a:prstGeom prst="rect">
            <a:avLst/>
          </a:prstGeom>
          <a:ln>
            <a:noFill/>
          </a:ln>
          <a:effectLst>
            <a:softEdge rad="112500"/>
          </a:effectLst>
        </p:spPr>
      </p:pic>
      <p:pic>
        <p:nvPicPr>
          <p:cNvPr id="21" name="Image 20"/>
          <p:cNvPicPr>
            <a:picLocks noChangeAspect="1"/>
          </p:cNvPicPr>
          <p:nvPr/>
        </p:nvPicPr>
        <p:blipFill>
          <a:blip r:embed="rId5"/>
          <a:stretch>
            <a:fillRect/>
          </a:stretch>
        </p:blipFill>
        <p:spPr>
          <a:xfrm>
            <a:off x="-149937" y="-320040"/>
            <a:ext cx="3172537" cy="2060575"/>
          </a:xfrm>
          <a:prstGeom prst="rect">
            <a:avLst/>
          </a:prstGeom>
          <a:ln>
            <a:noFill/>
          </a:ln>
          <a:effectLst>
            <a:softEdge rad="112500"/>
          </a:effectLst>
        </p:spPr>
      </p:pic>
      <p:pic>
        <p:nvPicPr>
          <p:cNvPr id="22" name="Picture 10" descr="Résultat de recherche d'images pour &quot;photos rabat tgv&quo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3439" y="3428697"/>
            <a:ext cx="3207938" cy="1877363"/>
          </a:xfrm>
          <a:prstGeom prst="rect">
            <a:avLst/>
          </a:prstGeom>
          <a:ln>
            <a:noFill/>
          </a:ln>
          <a:effectLst>
            <a:softEdge rad="112500"/>
          </a:effectLst>
        </p:spPr>
      </p:pic>
      <p:pic>
        <p:nvPicPr>
          <p:cNvPr id="2052" name="Picture 4"/>
          <p:cNvPicPr>
            <a:picLocks noGrp="1" noChangeAspect="1" noChangeArrowheads="1"/>
          </p:cNvPicPr>
          <p:nvPr>
            <p:ph sz="half" idx="2"/>
          </p:nvPr>
        </p:nvPicPr>
        <p:blipFill>
          <a:blip r:embed="rId7" cstate="email">
            <a:extLst>
              <a:ext uri="{28A0092B-C50C-407E-A947-70E740481C1C}">
                <a14:useLocalDpi xmlns:a14="http://schemas.microsoft.com/office/drawing/2010/main"/>
              </a:ext>
            </a:extLst>
          </a:blip>
          <a:srcRect/>
          <a:stretch>
            <a:fillRect/>
          </a:stretch>
        </p:blipFill>
        <p:spPr bwMode="auto">
          <a:xfrm>
            <a:off x="2848610" y="-43180"/>
            <a:ext cx="3324860" cy="2113280"/>
          </a:xfrm>
          <a:prstGeom prst="rect">
            <a:avLst/>
          </a:prstGeom>
          <a:ln>
            <a:noFill/>
          </a:ln>
          <a:effectLst>
            <a:softEdge rad="112500"/>
          </a:effectLst>
        </p:spPr>
      </p:pic>
      <p:pic>
        <p:nvPicPr>
          <p:cNvPr id="3" name="Imag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1147" y="-76038"/>
            <a:ext cx="3150870" cy="2178996"/>
          </a:xfrm>
          <a:prstGeom prst="rect">
            <a:avLst/>
          </a:prstGeom>
          <a:ln>
            <a:noFill/>
          </a:ln>
          <a:effectLst>
            <a:softEdge rad="112500"/>
          </a:effectLst>
        </p:spPr>
      </p:pic>
      <p:grpSp>
        <p:nvGrpSpPr>
          <p:cNvPr id="4" name="グループ化 3">
            <a:extLst>
              <a:ext uri="{FF2B5EF4-FFF2-40B4-BE49-F238E27FC236}">
                <a16:creationId xmlns:a16="http://schemas.microsoft.com/office/drawing/2014/main" id="{CAFE4AE1-B896-A036-BAE0-B2E0AD21B32B}"/>
              </a:ext>
            </a:extLst>
          </p:cNvPr>
          <p:cNvGrpSpPr/>
          <p:nvPr/>
        </p:nvGrpSpPr>
        <p:grpSpPr>
          <a:xfrm>
            <a:off x="4052647" y="2070100"/>
            <a:ext cx="3543935" cy="3301365"/>
            <a:chOff x="4052647" y="2070100"/>
            <a:chExt cx="3543935" cy="3301365"/>
          </a:xfrm>
        </p:grpSpPr>
        <p:pic>
          <p:nvPicPr>
            <p:cNvPr id="7" name="Image 6" descr="3.png"/>
            <p:cNvPicPr>
              <a:picLocks noChangeAspect="1"/>
            </p:cNvPicPr>
            <p:nvPr/>
          </p:nvPicPr>
          <p:blipFill>
            <a:blip r:embed="rId9"/>
            <a:srcRect/>
            <a:stretch>
              <a:fillRect/>
            </a:stretch>
          </p:blipFill>
          <p:spPr bwMode="auto">
            <a:xfrm>
              <a:off x="4052647" y="2070100"/>
              <a:ext cx="3543935" cy="3301365"/>
            </a:xfrm>
            <a:prstGeom prst="rect">
              <a:avLst/>
            </a:prstGeom>
            <a:noFill/>
            <a:ln w="9525">
              <a:noFill/>
              <a:miter lim="800000"/>
              <a:headEnd/>
              <a:tailEnd/>
            </a:ln>
          </p:spPr>
        </p:pic>
        <p:sp>
          <p:nvSpPr>
            <p:cNvPr id="2" name="正方形/長方形 1">
              <a:extLst>
                <a:ext uri="{FF2B5EF4-FFF2-40B4-BE49-F238E27FC236}">
                  <a16:creationId xmlns:a16="http://schemas.microsoft.com/office/drawing/2014/main" id="{6C705443-F764-97F1-0077-44CE77756BA7}"/>
                </a:ext>
              </a:extLst>
            </p:cNvPr>
            <p:cNvSpPr/>
            <p:nvPr/>
          </p:nvSpPr>
          <p:spPr>
            <a:xfrm>
              <a:off x="6489290" y="2472189"/>
              <a:ext cx="449826" cy="112149"/>
            </a:xfrm>
            <a:prstGeom prst="rect">
              <a:avLst/>
            </a:prstGeom>
            <a:solidFill>
              <a:srgbClr val="F0BD00"/>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r>
                <a:rPr kumimoji="1" lang="ja-JP" altLang="en-US" sz="900" dirty="0"/>
                <a:t>ラバト</a:t>
              </a: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21" presetClass="entr" presetSubtype="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89865" y="4079875"/>
            <a:ext cx="2517775" cy="79184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buClrTx/>
              <a:buSzTx/>
              <a:buFontTx/>
            </a:pPr>
            <a:endParaRPr lang="en-US" sz="1300" b="1" dirty="0">
              <a:ln/>
              <a:solidFill>
                <a:schemeClr val="tx1"/>
              </a:solidFill>
              <a:latin typeface="+mj-ea"/>
              <a:ea typeface="+mj-ea"/>
            </a:endParaRPr>
          </a:p>
          <a:p>
            <a:pPr algn="just">
              <a:lnSpc>
                <a:spcPct val="100000"/>
              </a:lnSpc>
              <a:buClrTx/>
              <a:buSzTx/>
              <a:buFontTx/>
            </a:pPr>
            <a:r>
              <a:rPr lang="ja-JP" altLang="en-US" sz="1300" b="1">
                <a:ln/>
                <a:solidFill>
                  <a:schemeClr val="tx1"/>
                </a:solidFill>
                <a:latin typeface="+mj-ea"/>
                <a:ea typeface="+mj-ea"/>
              </a:rPr>
              <a:t>モロッコ憲法（</a:t>
            </a:r>
            <a:r>
              <a:rPr lang="en-US" altLang="ja-JP" sz="1300" b="1">
                <a:ln/>
                <a:solidFill>
                  <a:schemeClr val="tx1"/>
                </a:solidFill>
                <a:latin typeface="+mj-ea"/>
                <a:ea typeface="+mj-ea"/>
              </a:rPr>
              <a:t>2011</a:t>
            </a:r>
            <a:r>
              <a:rPr lang="ja-JP" altLang="en-US" sz="1300" b="1">
                <a:ln/>
                <a:solidFill>
                  <a:schemeClr val="tx1"/>
                </a:solidFill>
                <a:latin typeface="+mj-ea"/>
                <a:ea typeface="+mj-ea"/>
              </a:rPr>
              <a:t>）　第</a:t>
            </a:r>
            <a:r>
              <a:rPr lang="en-US" altLang="ja-JP" sz="1300" b="1">
                <a:ln/>
                <a:solidFill>
                  <a:schemeClr val="tx1"/>
                </a:solidFill>
                <a:latin typeface="+mj-ea"/>
                <a:ea typeface="+mj-ea"/>
              </a:rPr>
              <a:t>1</a:t>
            </a:r>
            <a:r>
              <a:rPr lang="ja-JP" altLang="en-US" sz="1300" b="1">
                <a:ln/>
                <a:solidFill>
                  <a:schemeClr val="tx1"/>
                </a:solidFill>
                <a:latin typeface="+mj-ea"/>
                <a:ea typeface="+mj-ea"/>
              </a:rPr>
              <a:t>条、</a:t>
            </a:r>
            <a:endParaRPr lang="en-US" altLang="ja-JP" sz="1300" b="1">
              <a:ln/>
              <a:solidFill>
                <a:schemeClr val="tx1"/>
              </a:solidFill>
              <a:latin typeface="+mj-ea"/>
              <a:ea typeface="+mj-ea"/>
            </a:endParaRPr>
          </a:p>
          <a:p>
            <a:pPr algn="just">
              <a:lnSpc>
                <a:spcPct val="100000"/>
              </a:lnSpc>
              <a:buClrTx/>
              <a:buSzTx/>
              <a:buFontTx/>
            </a:pPr>
            <a:r>
              <a:rPr lang="ja-JP" altLang="en-US" sz="1300" b="1">
                <a:ln/>
                <a:solidFill>
                  <a:schemeClr val="tx1"/>
                </a:solidFill>
                <a:latin typeface="+mj-ea"/>
                <a:ea typeface="+mj-ea"/>
              </a:rPr>
              <a:t>第</a:t>
            </a:r>
            <a:r>
              <a:rPr lang="en-US" altLang="ja-JP" sz="1300" b="1">
                <a:ln/>
                <a:solidFill>
                  <a:schemeClr val="tx1"/>
                </a:solidFill>
                <a:latin typeface="+mj-ea"/>
                <a:ea typeface="+mj-ea"/>
              </a:rPr>
              <a:t>31</a:t>
            </a:r>
            <a:r>
              <a:rPr lang="ja-JP" altLang="en-US" sz="1300" b="1">
                <a:ln/>
                <a:solidFill>
                  <a:schemeClr val="tx1"/>
                </a:solidFill>
                <a:latin typeface="+mj-ea"/>
                <a:ea typeface="+mj-ea"/>
              </a:rPr>
              <a:t>条、第</a:t>
            </a:r>
            <a:r>
              <a:rPr lang="en-US" altLang="ja-JP" sz="1300" b="1">
                <a:ln/>
                <a:solidFill>
                  <a:schemeClr val="tx1"/>
                </a:solidFill>
                <a:latin typeface="+mj-ea"/>
                <a:ea typeface="+mj-ea"/>
              </a:rPr>
              <a:t>35</a:t>
            </a:r>
            <a:r>
              <a:rPr lang="ja-JP" altLang="en-US" sz="1300" b="1">
                <a:ln/>
                <a:solidFill>
                  <a:schemeClr val="tx1"/>
                </a:solidFill>
                <a:latin typeface="+mj-ea"/>
                <a:ea typeface="+mj-ea"/>
              </a:rPr>
              <a:t>条、第</a:t>
            </a:r>
            <a:r>
              <a:rPr lang="en-US" altLang="ja-JP" sz="1300" b="1">
                <a:ln/>
                <a:solidFill>
                  <a:schemeClr val="tx1"/>
                </a:solidFill>
                <a:latin typeface="+mj-ea"/>
                <a:ea typeface="+mj-ea"/>
              </a:rPr>
              <a:t>136</a:t>
            </a:r>
            <a:r>
              <a:rPr lang="ja-JP" altLang="en-US" sz="1300" b="1">
                <a:ln/>
                <a:solidFill>
                  <a:schemeClr val="tx1"/>
                </a:solidFill>
                <a:latin typeface="+mj-ea"/>
                <a:ea typeface="+mj-ea"/>
              </a:rPr>
              <a:t>条</a:t>
            </a:r>
            <a:endParaRPr lang="en-US" sz="1300" b="1" dirty="0">
              <a:ln/>
              <a:solidFill>
                <a:schemeClr val="tx1"/>
              </a:solidFill>
              <a:latin typeface="+mj-ea"/>
              <a:ea typeface="+mj-ea"/>
            </a:endParaRPr>
          </a:p>
          <a:p>
            <a:pPr algn="just">
              <a:lnSpc>
                <a:spcPct val="100000"/>
              </a:lnSpc>
              <a:buClrTx/>
              <a:buSzTx/>
              <a:buFontTx/>
            </a:pPr>
            <a:endParaRPr lang="en-US" sz="1300" b="1" dirty="0">
              <a:ln/>
              <a:solidFill>
                <a:schemeClr val="tx1"/>
              </a:solidFill>
              <a:latin typeface="+mj-ea"/>
              <a:ea typeface="+mj-ea"/>
            </a:endParaRPr>
          </a:p>
        </p:txBody>
      </p:sp>
      <p:sp>
        <p:nvSpPr>
          <p:cNvPr id="12" name="Flèche droite 11"/>
          <p:cNvSpPr/>
          <p:nvPr/>
        </p:nvSpPr>
        <p:spPr>
          <a:xfrm rot="20312839">
            <a:off x="2924175" y="3148965"/>
            <a:ext cx="1456055" cy="591185"/>
          </a:xfrm>
          <a:prstGeom prst="rightArrow">
            <a:avLst>
              <a:gd name="adj1" fmla="val 50000"/>
              <a:gd name="adj2" fmla="val 47723"/>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Rectangle à coins arrondis 12"/>
          <p:cNvSpPr/>
          <p:nvPr/>
        </p:nvSpPr>
        <p:spPr>
          <a:xfrm>
            <a:off x="231140" y="5213985"/>
            <a:ext cx="2476500" cy="79184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endParaRPr lang="en-US" sz="1300" b="1" dirty="0">
              <a:ln/>
              <a:solidFill>
                <a:schemeClr val="tx1"/>
              </a:solidFill>
              <a:latin typeface="+mj-ea"/>
              <a:ea typeface="+mj-ea"/>
            </a:endParaRPr>
          </a:p>
          <a:p>
            <a:pPr algn="just">
              <a:lnSpc>
                <a:spcPct val="100000"/>
              </a:lnSpc>
            </a:pPr>
            <a:r>
              <a:rPr lang="ja-JP" altLang="en-US" sz="1300" b="1">
                <a:ln/>
                <a:solidFill>
                  <a:schemeClr val="tx1"/>
                </a:solidFill>
                <a:latin typeface="+mj-ea"/>
                <a:ea typeface="+mj-ea"/>
              </a:rPr>
              <a:t>地方自治体に関連する基本法</a:t>
            </a:r>
            <a:endParaRPr lang="en-US" sz="1300" b="1" dirty="0">
              <a:ln/>
              <a:solidFill>
                <a:schemeClr val="tx1"/>
              </a:solidFill>
              <a:latin typeface="+mj-ea"/>
              <a:ea typeface="+mj-ea"/>
            </a:endParaRPr>
          </a:p>
          <a:p>
            <a:pPr algn="just">
              <a:lnSpc>
                <a:spcPct val="100000"/>
              </a:lnSpc>
            </a:pPr>
            <a:endParaRPr lang="en-US" sz="1300" b="1" dirty="0">
              <a:ln/>
              <a:solidFill>
                <a:schemeClr val="tx1"/>
              </a:solidFill>
              <a:latin typeface="+mj-ea"/>
              <a:ea typeface="+mj-ea"/>
            </a:endParaRPr>
          </a:p>
        </p:txBody>
      </p:sp>
      <p:sp>
        <p:nvSpPr>
          <p:cNvPr id="14" name="Rectangle à coins arrondis 13"/>
          <p:cNvSpPr/>
          <p:nvPr/>
        </p:nvSpPr>
        <p:spPr>
          <a:xfrm>
            <a:off x="4471035" y="4474845"/>
            <a:ext cx="4289425" cy="12807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300" b="1">
                <a:ln/>
                <a:solidFill>
                  <a:schemeClr val="tx1"/>
                </a:solidFill>
                <a:latin typeface="+mj-ea"/>
                <a:ea typeface="+mj-ea"/>
              </a:rPr>
              <a:t>TC</a:t>
            </a:r>
            <a:r>
              <a:rPr lang="ja-JP" altLang="en-US" sz="1300" b="1">
                <a:ln/>
                <a:solidFill>
                  <a:schemeClr val="tx1"/>
                </a:solidFill>
                <a:latin typeface="+mj-ea"/>
                <a:ea typeface="+mj-ea"/>
              </a:rPr>
              <a:t>（専門委員会）は、次の事項に関する新たな目標を</a:t>
            </a:r>
            <a:endParaRPr lang="en-US" altLang="ja-JP" sz="1300" b="1">
              <a:ln/>
              <a:solidFill>
                <a:schemeClr val="tx1"/>
              </a:solidFill>
              <a:latin typeface="+mj-ea"/>
              <a:ea typeface="+mj-ea"/>
            </a:endParaRPr>
          </a:p>
          <a:p>
            <a:pPr algn="just">
              <a:lnSpc>
                <a:spcPct val="150000"/>
              </a:lnSpc>
            </a:pPr>
            <a:r>
              <a:rPr lang="ja-JP" altLang="en-US" sz="1300" b="1">
                <a:ln/>
                <a:solidFill>
                  <a:schemeClr val="tx1"/>
                </a:solidFill>
                <a:latin typeface="+mj-ea"/>
                <a:ea typeface="+mj-ea"/>
              </a:rPr>
              <a:t>採用する。</a:t>
            </a:r>
            <a:endParaRPr lang="en-US" sz="1300" b="1" dirty="0">
              <a:ln/>
              <a:solidFill>
                <a:schemeClr val="tx1"/>
              </a:solidFill>
              <a:latin typeface="+mj-ea"/>
              <a:ea typeface="+mj-ea"/>
            </a:endParaRPr>
          </a:p>
          <a:p>
            <a:pPr algn="just">
              <a:lnSpc>
                <a:spcPct val="150000"/>
              </a:lnSpc>
            </a:pPr>
            <a:r>
              <a:rPr lang="en-US" sz="1300" b="1">
                <a:ln/>
                <a:solidFill>
                  <a:schemeClr val="tx1"/>
                </a:solidFill>
                <a:latin typeface="+mj-ea"/>
                <a:ea typeface="+mj-ea"/>
              </a:rPr>
              <a:t>- </a:t>
            </a:r>
            <a:r>
              <a:rPr lang="ja-JP" altLang="en-US" sz="1300" b="1">
                <a:ln/>
                <a:solidFill>
                  <a:schemeClr val="tx1"/>
                </a:solidFill>
                <a:latin typeface="+mj-ea"/>
                <a:ea typeface="+mj-ea"/>
              </a:rPr>
              <a:t>民主的選択としての開発計画政策のアプローチ</a:t>
            </a:r>
            <a:endParaRPr lang="en-US" sz="1300" b="1" dirty="0">
              <a:ln/>
              <a:solidFill>
                <a:schemeClr val="tx1"/>
              </a:solidFill>
              <a:latin typeface="+mj-ea"/>
              <a:ea typeface="+mj-ea"/>
            </a:endParaRPr>
          </a:p>
          <a:p>
            <a:pPr algn="just">
              <a:lnSpc>
                <a:spcPct val="150000"/>
              </a:lnSpc>
            </a:pPr>
            <a:r>
              <a:rPr lang="en-US" sz="1300" b="1" dirty="0">
                <a:ln/>
                <a:solidFill>
                  <a:schemeClr val="tx1"/>
                </a:solidFill>
                <a:latin typeface="+mj-ea"/>
                <a:ea typeface="+mj-ea"/>
              </a:rPr>
              <a:t> </a:t>
            </a:r>
            <a:r>
              <a:rPr lang="en-US" sz="1300" b="1">
                <a:ln/>
                <a:solidFill>
                  <a:schemeClr val="tx1"/>
                </a:solidFill>
                <a:latin typeface="+mj-ea"/>
                <a:ea typeface="+mj-ea"/>
              </a:rPr>
              <a:t>- </a:t>
            </a:r>
            <a:r>
              <a:rPr lang="ja-JP" altLang="en-US" sz="1300" b="1">
                <a:ln/>
                <a:solidFill>
                  <a:schemeClr val="tx1"/>
                </a:solidFill>
                <a:latin typeface="+mj-ea"/>
                <a:ea typeface="+mj-ea"/>
              </a:rPr>
              <a:t>地域計画に関する良好なガバナンス</a:t>
            </a:r>
            <a:endParaRPr lang="en-US" sz="1300" b="1" dirty="0">
              <a:ln/>
              <a:solidFill>
                <a:schemeClr val="tx1"/>
              </a:solidFill>
              <a:latin typeface="+mj-ea"/>
              <a:ea typeface="+mj-ea"/>
            </a:endParaRPr>
          </a:p>
        </p:txBody>
      </p:sp>
      <p:sp>
        <p:nvSpPr>
          <p:cNvPr id="15" name="Flèche droite 14"/>
          <p:cNvSpPr/>
          <p:nvPr/>
        </p:nvSpPr>
        <p:spPr>
          <a:xfrm rot="1282295">
            <a:off x="2853055" y="4250055"/>
            <a:ext cx="1541145" cy="581025"/>
          </a:xfrm>
          <a:prstGeom prst="rightArrow">
            <a:avLst>
              <a:gd name="adj1" fmla="val 50000"/>
              <a:gd name="adj2" fmla="val 47723"/>
            </a:avLst>
          </a:prstGeom>
          <a:gradFill>
            <a:gsLst>
              <a:gs pos="0">
                <a:srgbClr val="7B32B2"/>
              </a:gs>
              <a:gs pos="100000">
                <a:srgbClr val="401A5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Flèche droite 15"/>
          <p:cNvSpPr/>
          <p:nvPr/>
        </p:nvSpPr>
        <p:spPr>
          <a:xfrm rot="20312839">
            <a:off x="2850515" y="5206365"/>
            <a:ext cx="1506855" cy="478155"/>
          </a:xfrm>
          <a:prstGeom prst="rightArrow">
            <a:avLst>
              <a:gd name="adj1" fmla="val 68995"/>
              <a:gd name="adj2" fmla="val 47723"/>
            </a:avLst>
          </a:prstGeom>
          <a:gradFill>
            <a:gsLst>
              <a:gs pos="0">
                <a:srgbClr val="7B32B2"/>
              </a:gs>
              <a:gs pos="100000">
                <a:srgbClr val="401A5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 name="Flèche droite 6"/>
          <p:cNvSpPr/>
          <p:nvPr/>
        </p:nvSpPr>
        <p:spPr>
          <a:xfrm rot="1282295">
            <a:off x="2883535" y="2201545"/>
            <a:ext cx="1466850" cy="571500"/>
          </a:xfrm>
          <a:prstGeom prst="rightArrow">
            <a:avLst>
              <a:gd name="adj1" fmla="val 50000"/>
              <a:gd name="adj2" fmla="val 47723"/>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Rectangle à coins arrondis 7"/>
          <p:cNvSpPr/>
          <p:nvPr/>
        </p:nvSpPr>
        <p:spPr>
          <a:xfrm>
            <a:off x="4464050" y="2268855"/>
            <a:ext cx="4309110" cy="16713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ja-JP" altLang="en-US" sz="1300" b="1">
                <a:ln/>
                <a:solidFill>
                  <a:schemeClr val="tx1"/>
                </a:solidFill>
                <a:latin typeface="+mj-ea"/>
                <a:ea typeface="+mj-ea"/>
              </a:rPr>
              <a:t>地方自治体は、各部門の特殊性を考慮し、持続可能な</a:t>
            </a:r>
            <a:endParaRPr lang="en-US" altLang="ja-JP" sz="1300" b="1">
              <a:ln/>
              <a:solidFill>
                <a:schemeClr val="tx1"/>
              </a:solidFill>
              <a:latin typeface="+mj-ea"/>
              <a:ea typeface="+mj-ea"/>
            </a:endParaRPr>
          </a:p>
          <a:p>
            <a:pPr algn="just">
              <a:lnSpc>
                <a:spcPct val="150000"/>
              </a:lnSpc>
            </a:pPr>
            <a:r>
              <a:rPr lang="ja-JP" altLang="en-US" sz="1300" b="1">
                <a:ln/>
                <a:solidFill>
                  <a:schemeClr val="tx1"/>
                </a:solidFill>
                <a:latin typeface="+mj-ea"/>
                <a:ea typeface="+mj-ea"/>
              </a:rPr>
              <a:t>開発への対策が、公共政策および部門政策に統合されることを保証するものとする。</a:t>
            </a:r>
            <a:endParaRPr lang="en-US" sz="1300" b="1" dirty="0">
              <a:ln/>
              <a:solidFill>
                <a:schemeClr val="tx1"/>
              </a:solidFill>
              <a:latin typeface="+mj-ea"/>
              <a:ea typeface="+mj-ea"/>
            </a:endParaRPr>
          </a:p>
          <a:p>
            <a:pPr algn="just">
              <a:lnSpc>
                <a:spcPct val="150000"/>
              </a:lnSpc>
            </a:pPr>
            <a:endParaRPr lang="en-US" sz="1300" b="1" dirty="0">
              <a:ln/>
              <a:solidFill>
                <a:schemeClr val="tx1"/>
              </a:solidFill>
              <a:latin typeface="+mj-ea"/>
              <a:ea typeface="+mj-ea"/>
            </a:endParaRPr>
          </a:p>
        </p:txBody>
      </p:sp>
      <p:sp>
        <p:nvSpPr>
          <p:cNvPr id="18" name="Rectangle à coins arrondis 3"/>
          <p:cNvSpPr/>
          <p:nvPr/>
        </p:nvSpPr>
        <p:spPr>
          <a:xfrm>
            <a:off x="343535" y="852170"/>
            <a:ext cx="8448040" cy="9239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600" b="1" dirty="0">
              <a:solidFill>
                <a:schemeClr val="tx1"/>
              </a:solidFill>
            </a:endParaRPr>
          </a:p>
          <a:p>
            <a:pPr algn="ctr">
              <a:lnSpc>
                <a:spcPct val="100000"/>
              </a:lnSpc>
            </a:pPr>
            <a:r>
              <a:rPr lang="ja-JP" altLang="en-US" sz="1600" b="1">
                <a:solidFill>
                  <a:schemeClr val="tx1"/>
                </a:solidFill>
              </a:rPr>
              <a:t>持続可能な開発のコンセプトを採用したことで、双方向性の計画手法を再検討でき、</a:t>
            </a:r>
            <a:endParaRPr lang="en-US" altLang="ja-JP" sz="1600" b="1">
              <a:solidFill>
                <a:schemeClr val="tx1"/>
              </a:solidFill>
            </a:endParaRPr>
          </a:p>
          <a:p>
            <a:pPr algn="ctr">
              <a:lnSpc>
                <a:spcPct val="100000"/>
              </a:lnSpc>
            </a:pPr>
            <a:r>
              <a:rPr lang="ja-JP" altLang="en-US" sz="1600" b="1">
                <a:solidFill>
                  <a:schemeClr val="tx1"/>
                </a:solidFill>
              </a:rPr>
              <a:t>戦略的、動的、革新的、積極的な計画の原則を導入することができた。</a:t>
            </a:r>
            <a:endParaRPr lang="en-US" sz="1600" b="1" dirty="0">
              <a:solidFill>
                <a:schemeClr val="tx1"/>
              </a:solidFill>
            </a:endParaRPr>
          </a:p>
          <a:p>
            <a:pPr algn="ctr">
              <a:lnSpc>
                <a:spcPct val="100000"/>
              </a:lnSpc>
            </a:pPr>
            <a:endParaRPr lang="en-US" sz="1600" b="1" dirty="0">
              <a:solidFill>
                <a:schemeClr val="tx1"/>
              </a:solidFill>
            </a:endParaRPr>
          </a:p>
        </p:txBody>
      </p:sp>
      <p:sp>
        <p:nvSpPr>
          <p:cNvPr id="19" name="Rectangle à coins arrondis 9"/>
          <p:cNvSpPr/>
          <p:nvPr/>
        </p:nvSpPr>
        <p:spPr>
          <a:xfrm>
            <a:off x="118110" y="2310765"/>
            <a:ext cx="2702560" cy="11849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r>
              <a:rPr lang="ja-JP" altLang="en-US" sz="1300" b="1">
                <a:ln/>
                <a:solidFill>
                  <a:schemeClr val="tx1"/>
                </a:solidFill>
                <a:latin typeface="+mj-ea"/>
                <a:ea typeface="+mj-ea"/>
              </a:rPr>
              <a:t>環境と持続可能な開発のための国家憲章に関する枠組み法</a:t>
            </a:r>
            <a:r>
              <a:rPr lang="en-US" altLang="ja-JP" sz="1300" b="1">
                <a:ln/>
                <a:solidFill>
                  <a:schemeClr val="tx1"/>
                </a:solidFill>
                <a:latin typeface="+mj-ea"/>
                <a:ea typeface="+mj-ea"/>
              </a:rPr>
              <a:t>No.99-12 </a:t>
            </a:r>
            <a:r>
              <a:rPr lang="ja-JP" altLang="en-US" sz="1300" b="1">
                <a:ln/>
                <a:solidFill>
                  <a:schemeClr val="tx1"/>
                </a:solidFill>
                <a:latin typeface="+mj-ea"/>
                <a:ea typeface="+mj-ea"/>
              </a:rPr>
              <a:t>第</a:t>
            </a:r>
            <a:r>
              <a:rPr lang="en-US" altLang="ja-JP" sz="1300" b="1">
                <a:ln/>
                <a:solidFill>
                  <a:schemeClr val="tx1"/>
                </a:solidFill>
                <a:latin typeface="+mj-ea"/>
                <a:ea typeface="+mj-ea"/>
              </a:rPr>
              <a:t>1</a:t>
            </a:r>
            <a:r>
              <a:rPr lang="ja-JP" altLang="en-US" sz="1300" b="1">
                <a:ln/>
                <a:solidFill>
                  <a:schemeClr val="tx1"/>
                </a:solidFill>
                <a:latin typeface="+mj-ea"/>
                <a:ea typeface="+mj-ea"/>
              </a:rPr>
              <a:t>条、第</a:t>
            </a:r>
            <a:r>
              <a:rPr lang="en-US" altLang="ja-JP" sz="1300" b="1">
                <a:ln/>
                <a:solidFill>
                  <a:schemeClr val="tx1"/>
                </a:solidFill>
                <a:latin typeface="+mj-ea"/>
                <a:ea typeface="+mj-ea"/>
              </a:rPr>
              <a:t>2</a:t>
            </a:r>
            <a:r>
              <a:rPr lang="ja-JP" altLang="en-US" sz="1300" b="1">
                <a:ln/>
                <a:solidFill>
                  <a:schemeClr val="tx1"/>
                </a:solidFill>
                <a:latin typeface="+mj-ea"/>
                <a:ea typeface="+mj-ea"/>
              </a:rPr>
              <a:t>条、第</a:t>
            </a:r>
            <a:r>
              <a:rPr lang="en-US" altLang="ja-JP" sz="1300" b="1">
                <a:ln/>
                <a:solidFill>
                  <a:schemeClr val="tx1"/>
                </a:solidFill>
                <a:latin typeface="+mj-ea"/>
                <a:ea typeface="+mj-ea"/>
              </a:rPr>
              <a:t>13</a:t>
            </a:r>
            <a:r>
              <a:rPr lang="ja-JP" altLang="en-US" sz="1300" b="1">
                <a:ln/>
                <a:solidFill>
                  <a:schemeClr val="tx1"/>
                </a:solidFill>
                <a:latin typeface="+mj-ea"/>
                <a:ea typeface="+mj-ea"/>
              </a:rPr>
              <a:t>条、第</a:t>
            </a:r>
            <a:r>
              <a:rPr lang="en-US" altLang="ja-JP" sz="1300" b="1">
                <a:ln/>
                <a:solidFill>
                  <a:schemeClr val="tx1"/>
                </a:solidFill>
                <a:latin typeface="+mj-ea"/>
                <a:ea typeface="+mj-ea"/>
              </a:rPr>
              <a:t>20</a:t>
            </a:r>
            <a:r>
              <a:rPr lang="ja-JP" altLang="en-US" sz="1300" b="1">
                <a:ln/>
                <a:solidFill>
                  <a:schemeClr val="tx1"/>
                </a:solidFill>
                <a:latin typeface="+mj-ea"/>
                <a:ea typeface="+mj-ea"/>
              </a:rPr>
              <a:t>条</a:t>
            </a:r>
            <a:endParaRPr lang="en-US" sz="1300" b="1" dirty="0">
              <a:ln/>
              <a:solidFill>
                <a:schemeClr val="tx1"/>
              </a:solidFill>
              <a:latin typeface="+mj-ea"/>
              <a:ea typeface="+mj-ea"/>
            </a:endParaRPr>
          </a:p>
        </p:txBody>
      </p:sp>
      <p:sp>
        <p:nvSpPr>
          <p:cNvPr id="21" name="Titre 1"/>
          <p:cNvSpPr>
            <a:spLocks noGrp="1"/>
          </p:cNvSpPr>
          <p:nvPr/>
        </p:nvSpPr>
        <p:spPr>
          <a:xfrm>
            <a:off x="0" y="0"/>
            <a:ext cx="9143365" cy="440690"/>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altLang="en-US" sz="2400" b="1" dirty="0">
              <a:solidFill>
                <a:srgbClr val="FF0000"/>
              </a:solidFill>
            </a:endParaRPr>
          </a:p>
          <a:p>
            <a:r>
              <a:rPr lang="ja-JP" altLang="en-US" sz="2400" b="1">
                <a:solidFill>
                  <a:srgbClr val="FF0000"/>
                </a:solidFill>
              </a:rPr>
              <a:t>持続可能な計画のアプローチ</a:t>
            </a:r>
            <a:endParaRPr lang="fr-FR" altLang="en-US" sz="2400" b="1">
              <a:solidFill>
                <a:srgbClr val="FF0000"/>
              </a:solidFill>
            </a:endParaRPr>
          </a:p>
          <a:p>
            <a:endParaRPr lang="fr-FR" altLang="en-US" sz="2400" b="1" dirty="0">
              <a:solidFill>
                <a:srgbClr val="FF0000"/>
              </a:solidFill>
            </a:endParaRPr>
          </a:p>
        </p:txBody>
      </p:sp>
      <p:pic>
        <p:nvPicPr>
          <p:cNvPr id="5"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87070" cy="875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 de texte 5"/>
          <p:cNvSpPr txBox="1"/>
          <p:nvPr/>
        </p:nvSpPr>
        <p:spPr>
          <a:xfrm>
            <a:off x="4956978" y="1607238"/>
            <a:ext cx="3910162" cy="4355551"/>
          </a:xfrm>
          <a:prstGeom prst="rect">
            <a:avLst/>
          </a:prstGeom>
          <a:noFill/>
        </p:spPr>
        <p:txBody>
          <a:bodyPr wrap="square" rtlCol="0" anchor="t">
            <a:spAutoFit/>
            <a:scene3d>
              <a:camera prst="orthographicFront"/>
              <a:lightRig rig="threePt" dir="t"/>
            </a:scene3d>
          </a:bodyPr>
          <a:lstStyle/>
          <a:p>
            <a:pPr marL="285750" indent="-285750" algn="just">
              <a:lnSpc>
                <a:spcPct val="150000"/>
              </a:lnSpc>
              <a:spcBef>
                <a:spcPct val="20000"/>
              </a:spcBef>
              <a:buClrTx/>
              <a:buSzTx/>
              <a:buFont typeface="Wingdings" panose="05000000000000000000" pitchFamily="2" charset="2"/>
              <a:buChar char="Ø"/>
            </a:pPr>
            <a:r>
              <a:rPr lang="ja-JP" altLang="en-US" sz="1600" dirty="0">
                <a:latin typeface="+mj-ea"/>
                <a:ea typeface="+mj-ea"/>
                <a:cs typeface="Arial" panose="020B0604020202020204" pitchFamily="34" charset="0"/>
                <a:sym typeface="+mn-ea"/>
              </a:rPr>
              <a:t>ラバトは、過去、現在、そして未来を見据えた都市である。</a:t>
            </a:r>
            <a:r>
              <a:rPr lang="en-US" sz="1600" dirty="0">
                <a:latin typeface="+mj-ea"/>
                <a:ea typeface="+mj-ea"/>
                <a:cs typeface="Arial" panose="020B0604020202020204" pitchFamily="34" charset="0"/>
                <a:sym typeface="+mn-ea"/>
              </a:rPr>
              <a:t> </a:t>
            </a:r>
          </a:p>
          <a:p>
            <a:pPr marL="285750" indent="-285750" algn="just">
              <a:lnSpc>
                <a:spcPct val="150000"/>
              </a:lnSpc>
              <a:spcBef>
                <a:spcPct val="20000"/>
              </a:spcBef>
              <a:buClrTx/>
              <a:buSzTx/>
              <a:buFont typeface="Wingdings" panose="05000000000000000000" pitchFamily="2" charset="2"/>
              <a:buChar char="Ø"/>
            </a:pPr>
            <a:r>
              <a:rPr lang="ja-JP" altLang="en-US" sz="1600" dirty="0">
                <a:latin typeface="+mj-ea"/>
                <a:ea typeface="+mj-ea"/>
                <a:cs typeface="Arial" panose="020B0604020202020204" pitchFamily="34" charset="0"/>
                <a:sym typeface="+mn-ea"/>
              </a:rPr>
              <a:t>ラバトは、文明が出会う拠点であり、</a:t>
            </a:r>
            <a:endParaRPr lang="en-US" altLang="ja-JP" sz="1600" dirty="0">
              <a:latin typeface="+mj-ea"/>
              <a:ea typeface="+mj-ea"/>
              <a:cs typeface="Arial" panose="020B0604020202020204" pitchFamily="34" charset="0"/>
              <a:sym typeface="+mn-ea"/>
            </a:endParaRPr>
          </a:p>
          <a:p>
            <a:pPr algn="just">
              <a:lnSpc>
                <a:spcPct val="150000"/>
              </a:lnSpc>
              <a:spcBef>
                <a:spcPct val="20000"/>
              </a:spcBef>
              <a:buClrTx/>
              <a:buSzTx/>
            </a:pPr>
            <a:r>
              <a:rPr lang="en-US" altLang="ja-JP" sz="1600" dirty="0">
                <a:latin typeface="+mj-ea"/>
                <a:ea typeface="+mj-ea"/>
                <a:cs typeface="Arial" panose="020B0604020202020204" pitchFamily="34" charset="0"/>
                <a:sym typeface="+mn-ea"/>
              </a:rPr>
              <a:t>     </a:t>
            </a:r>
            <a:r>
              <a:rPr lang="ja-JP" altLang="en-US" sz="1600" dirty="0">
                <a:latin typeface="+mj-ea"/>
                <a:ea typeface="+mj-ea"/>
                <a:cs typeface="Arial" panose="020B0604020202020204" pitchFamily="34" charset="0"/>
                <a:sym typeface="+mn-ea"/>
              </a:rPr>
              <a:t>文化の発祥地である。</a:t>
            </a:r>
            <a:r>
              <a:rPr lang="en-US" sz="1600" dirty="0">
                <a:latin typeface="+mj-ea"/>
                <a:ea typeface="+mj-ea"/>
                <a:cs typeface="Arial" panose="020B0604020202020204" pitchFamily="34" charset="0"/>
                <a:sym typeface="+mn-ea"/>
              </a:rPr>
              <a:t> </a:t>
            </a:r>
          </a:p>
          <a:p>
            <a:pPr algn="just">
              <a:lnSpc>
                <a:spcPct val="150000"/>
              </a:lnSpc>
              <a:spcBef>
                <a:spcPct val="20000"/>
              </a:spcBef>
              <a:buClrTx/>
              <a:buSzTx/>
            </a:pPr>
            <a:endParaRPr lang="en-US" sz="1600" dirty="0">
              <a:latin typeface="+mj-ea"/>
              <a:ea typeface="+mj-ea"/>
              <a:cs typeface="Arial" panose="020B0604020202020204" pitchFamily="34" charset="0"/>
              <a:sym typeface="+mn-ea"/>
            </a:endParaRPr>
          </a:p>
          <a:p>
            <a:pPr marL="285750" indent="-285750" algn="just">
              <a:lnSpc>
                <a:spcPct val="150000"/>
              </a:lnSpc>
              <a:spcBef>
                <a:spcPct val="20000"/>
              </a:spcBef>
              <a:buClrTx/>
              <a:buSzTx/>
              <a:buFont typeface="Wingdings" panose="05000000000000000000" pitchFamily="2" charset="2"/>
              <a:buChar char="Ø"/>
            </a:pPr>
            <a:r>
              <a:rPr lang="ja-JP" altLang="en-US" sz="1600" dirty="0">
                <a:latin typeface="+mj-ea"/>
                <a:ea typeface="+mj-ea"/>
                <a:cs typeface="Arial" panose="020B0604020202020204" pitchFamily="34" charset="0"/>
                <a:sym typeface="+mn-ea"/>
              </a:rPr>
              <a:t>ラバトは、環境保全について責任を持つ都市でもあり、豊かで多様な有形・無形の遺産を保存し、統合された強靭な計画を通じて、文化的・社会的・経済的な発展を推進している。</a:t>
            </a:r>
            <a:endParaRPr lang="en-US" sz="1600" dirty="0">
              <a:latin typeface="+mj-ea"/>
              <a:ea typeface="+mj-ea"/>
              <a:cs typeface="Arial" panose="020B0604020202020204" pitchFamily="34" charset="0"/>
              <a:sym typeface="+mn-ea"/>
            </a:endParaRPr>
          </a:p>
          <a:p>
            <a:pPr indent="0" algn="just">
              <a:lnSpc>
                <a:spcPct val="150000"/>
              </a:lnSpc>
              <a:spcBef>
                <a:spcPct val="20000"/>
              </a:spcBef>
              <a:buClrTx/>
              <a:buSzTx/>
              <a:buFont typeface="Wingdings" panose="05000000000000000000" charset="0"/>
              <a:buNone/>
            </a:pPr>
            <a:endParaRPr sz="1600" b="1" dirty="0">
              <a:ln/>
              <a:solidFill>
                <a:schemeClr val="tx1"/>
              </a:solidFill>
              <a:latin typeface="+mj-ea"/>
              <a:ea typeface="+mj-ea"/>
              <a:cs typeface="Arial" panose="020B0604020202020204" pitchFamily="34" charset="0"/>
              <a:sym typeface="+mn-ea"/>
            </a:endParaRPr>
          </a:p>
        </p:txBody>
      </p:sp>
      <p:sp>
        <p:nvSpPr>
          <p:cNvPr id="21" name="Titre 1"/>
          <p:cNvSpPr>
            <a:spLocks noGrp="1"/>
          </p:cNvSpPr>
          <p:nvPr/>
        </p:nvSpPr>
        <p:spPr>
          <a:xfrm>
            <a:off x="0" y="0"/>
            <a:ext cx="9143365" cy="367665"/>
          </a:xfrm>
          <a:prstGeom prst="rect">
            <a:avLst/>
          </a:prstGeom>
          <a:solidFill>
            <a:srgbClr val="92D050"/>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ja-JP" altLang="en-US" sz="2400" b="1">
                <a:solidFill>
                  <a:srgbClr val="FF0000"/>
                </a:solidFill>
              </a:rPr>
              <a:t>まとめ</a:t>
            </a:r>
            <a:endParaRPr lang="fr-FR" altLang="en-US" sz="2400" b="1">
              <a:solidFill>
                <a:srgbClr val="FF0000"/>
              </a:solidFill>
            </a:endParaRPr>
          </a:p>
        </p:txBody>
      </p:sp>
      <p:pic>
        <p:nvPicPr>
          <p:cNvPr id="9" name="Espace réservé du contenu 1" descr="6.png"/>
          <p:cNvPicPr>
            <a:picLocks noGrp="1" noChangeAspect="1"/>
          </p:cNvPicPr>
          <p:nvPr/>
        </p:nvPicPr>
        <p:blipFill>
          <a:blip r:embed="rId2" cstate="email">
            <a:extLst>
              <a:ext uri="{28A0092B-C50C-407E-A947-70E740481C1C}">
                <a14:useLocalDpi xmlns:a14="http://schemas.microsoft.com/office/drawing/2010/main"/>
              </a:ext>
            </a:extLst>
          </a:blip>
          <a:stretch>
            <a:fillRect/>
          </a:stretch>
        </p:blipFill>
        <p:spPr>
          <a:xfrm>
            <a:off x="0" y="542864"/>
            <a:ext cx="617982" cy="787613"/>
          </a:xfrm>
          <a:prstGeom prst="rect">
            <a:avLst/>
          </a:prstGeom>
        </p:spPr>
      </p:pic>
      <p:sp>
        <p:nvSpPr>
          <p:cNvPr id="2" name="Rectangle 1"/>
          <p:cNvSpPr/>
          <p:nvPr/>
        </p:nvSpPr>
        <p:spPr>
          <a:xfrm>
            <a:off x="102637" y="1603848"/>
            <a:ext cx="4572000" cy="4402615"/>
          </a:xfrm>
          <a:prstGeom prst="rect">
            <a:avLst/>
          </a:prstGeom>
        </p:spPr>
        <p:txBody>
          <a:bodyPr>
            <a:spAutoFit/>
          </a:bodyPr>
          <a:lstStyle/>
          <a:p>
            <a:pPr marL="285750" indent="-285750" algn="just">
              <a:lnSpc>
                <a:spcPct val="150000"/>
              </a:lnSpc>
              <a:spcBef>
                <a:spcPct val="20000"/>
              </a:spcBef>
              <a:buFont typeface="Wingdings" panose="05000000000000000000" pitchFamily="2" charset="2"/>
              <a:buChar char="Ø"/>
            </a:pPr>
            <a:r>
              <a:rPr lang="ja-JP" altLang="en-US" sz="1600">
                <a:latin typeface="+mj-ea"/>
                <a:ea typeface="+mj-ea"/>
                <a:cs typeface="Arial" panose="020B0604020202020204" pitchFamily="34" charset="0"/>
                <a:sym typeface="+mn-ea"/>
              </a:rPr>
              <a:t>文化は地域の発展に重要な役割を果たす。</a:t>
            </a:r>
            <a:endParaRPr lang="en-US" altLang="ja-JP" sz="1600">
              <a:latin typeface="+mj-ea"/>
              <a:ea typeface="+mj-ea"/>
              <a:cs typeface="Arial" panose="020B0604020202020204" pitchFamily="34" charset="0"/>
              <a:sym typeface="+mn-ea"/>
            </a:endParaRPr>
          </a:p>
          <a:p>
            <a:pPr algn="just">
              <a:lnSpc>
                <a:spcPct val="150000"/>
              </a:lnSpc>
              <a:spcBef>
                <a:spcPct val="20000"/>
              </a:spcBef>
            </a:pPr>
            <a:r>
              <a:rPr lang="en-US" altLang="ja-JP" sz="1600">
                <a:latin typeface="+mj-ea"/>
                <a:ea typeface="+mj-ea"/>
                <a:cs typeface="Arial" panose="020B0604020202020204" pitchFamily="34" charset="0"/>
                <a:sym typeface="+mn-ea"/>
              </a:rPr>
              <a:t>     </a:t>
            </a:r>
            <a:r>
              <a:rPr lang="ja-JP" altLang="en-US" sz="1600">
                <a:latin typeface="+mj-ea"/>
                <a:ea typeface="+mj-ea"/>
                <a:cs typeface="Arial" panose="020B0604020202020204" pitchFamily="34" charset="0"/>
                <a:sym typeface="+mn-ea"/>
              </a:rPr>
              <a:t>文化は国レベル、地域レベルにおいて雇用、</a:t>
            </a:r>
            <a:endParaRPr lang="en-US" altLang="ja-JP" sz="1600">
              <a:latin typeface="+mj-ea"/>
              <a:ea typeface="+mj-ea"/>
              <a:cs typeface="Arial" panose="020B0604020202020204" pitchFamily="34" charset="0"/>
              <a:sym typeface="+mn-ea"/>
            </a:endParaRPr>
          </a:p>
          <a:p>
            <a:pPr algn="just">
              <a:lnSpc>
                <a:spcPct val="150000"/>
              </a:lnSpc>
              <a:spcBef>
                <a:spcPct val="20000"/>
              </a:spcBef>
            </a:pPr>
            <a:r>
              <a:rPr lang="en-US" altLang="ja-JP" sz="1600">
                <a:latin typeface="+mj-ea"/>
                <a:ea typeface="+mj-ea"/>
                <a:cs typeface="Arial" panose="020B0604020202020204" pitchFamily="34" charset="0"/>
                <a:sym typeface="+mn-ea"/>
              </a:rPr>
              <a:t>     </a:t>
            </a:r>
            <a:r>
              <a:rPr lang="ja-JP" altLang="en-US" sz="1600">
                <a:latin typeface="+mj-ea"/>
                <a:ea typeface="+mj-ea"/>
                <a:cs typeface="Arial" panose="020B0604020202020204" pitchFamily="34" charset="0"/>
                <a:sym typeface="+mn-ea"/>
              </a:rPr>
              <a:t>輸出、収入の源である。</a:t>
            </a:r>
            <a:r>
              <a:rPr lang="en-US" sz="1600">
                <a:latin typeface="+mj-ea"/>
                <a:ea typeface="+mj-ea"/>
                <a:cs typeface="Arial" panose="020B0604020202020204" pitchFamily="34" charset="0"/>
                <a:sym typeface="+mn-ea"/>
              </a:rPr>
              <a:t> </a:t>
            </a:r>
            <a:endParaRPr lang="en-US" sz="1600" dirty="0">
              <a:latin typeface="+mj-ea"/>
              <a:ea typeface="+mj-ea"/>
              <a:cs typeface="Arial" panose="020B0604020202020204" pitchFamily="34" charset="0"/>
              <a:sym typeface="+mn-ea"/>
            </a:endParaRPr>
          </a:p>
          <a:p>
            <a:pPr marL="285750" indent="-285750" algn="just">
              <a:lnSpc>
                <a:spcPct val="150000"/>
              </a:lnSpc>
              <a:spcBef>
                <a:spcPct val="20000"/>
              </a:spcBef>
              <a:buClrTx/>
              <a:buSzTx/>
              <a:buFont typeface="Wingdings" panose="05000000000000000000" pitchFamily="2" charset="2"/>
              <a:buChar char="Ø"/>
            </a:pPr>
            <a:r>
              <a:rPr lang="ja-JP" altLang="en-US" sz="1600">
                <a:latin typeface="+mj-ea"/>
                <a:ea typeface="+mj-ea"/>
                <a:cs typeface="Arial" panose="020B0604020202020204" pitchFamily="34" charset="0"/>
                <a:sym typeface="+mn-ea"/>
              </a:rPr>
              <a:t>文化は生活環境にとって欠くことのできない要素であり、観光産業と結びついた収入源であると同時に、新しい商品やサービスを生み出す</a:t>
            </a:r>
            <a:endParaRPr lang="en-US" altLang="ja-JP" sz="1600">
              <a:latin typeface="+mj-ea"/>
              <a:ea typeface="+mj-ea"/>
              <a:cs typeface="Arial" panose="020B0604020202020204" pitchFamily="34" charset="0"/>
              <a:sym typeface="+mn-ea"/>
            </a:endParaRPr>
          </a:p>
          <a:p>
            <a:pPr algn="just">
              <a:lnSpc>
                <a:spcPct val="150000"/>
              </a:lnSpc>
              <a:spcBef>
                <a:spcPct val="20000"/>
              </a:spcBef>
              <a:buClrTx/>
              <a:buSzTx/>
            </a:pPr>
            <a:r>
              <a:rPr lang="en-US" altLang="ja-JP" sz="1600">
                <a:latin typeface="+mj-ea"/>
                <a:ea typeface="+mj-ea"/>
                <a:cs typeface="Arial" panose="020B0604020202020204" pitchFamily="34" charset="0"/>
                <a:sym typeface="+mn-ea"/>
              </a:rPr>
              <a:t>     </a:t>
            </a:r>
            <a:r>
              <a:rPr lang="ja-JP" altLang="en-US" sz="1600">
                <a:latin typeface="+mj-ea"/>
                <a:ea typeface="+mj-ea"/>
                <a:cs typeface="Arial" panose="020B0604020202020204" pitchFamily="34" charset="0"/>
                <a:sym typeface="+mn-ea"/>
              </a:rPr>
              <a:t>創造性のスイッチでもある。</a:t>
            </a:r>
            <a:endParaRPr lang="en-US" sz="1600" dirty="0">
              <a:latin typeface="+mj-ea"/>
              <a:ea typeface="+mj-ea"/>
              <a:cs typeface="Arial" panose="020B0604020202020204" pitchFamily="34" charset="0"/>
              <a:sym typeface="+mn-ea"/>
            </a:endParaRPr>
          </a:p>
          <a:p>
            <a:pPr marL="285750" indent="-285750" algn="just">
              <a:lnSpc>
                <a:spcPct val="150000"/>
              </a:lnSpc>
              <a:spcBef>
                <a:spcPct val="20000"/>
              </a:spcBef>
              <a:buClrTx/>
              <a:buSzTx/>
              <a:buFont typeface="Wingdings" panose="05000000000000000000" pitchFamily="2" charset="2"/>
              <a:buChar char="Ø"/>
            </a:pPr>
            <a:r>
              <a:rPr lang="ja-JP" altLang="en-US" sz="1600">
                <a:latin typeface="+mj-ea"/>
                <a:ea typeface="+mj-ea"/>
                <a:cs typeface="Arial" panose="020B0604020202020204" pitchFamily="34" charset="0"/>
                <a:sym typeface="+mn-ea"/>
              </a:rPr>
              <a:t>文化は、困難な状況にある地域社会が社会的に統合するための強力な手段であり続け、持続可能な開発の効果的な実施、および世界的な</a:t>
            </a:r>
            <a:endParaRPr lang="en-US" altLang="ja-JP" sz="1600">
              <a:latin typeface="+mj-ea"/>
              <a:ea typeface="+mj-ea"/>
              <a:cs typeface="Arial" panose="020B0604020202020204" pitchFamily="34" charset="0"/>
              <a:sym typeface="+mn-ea"/>
            </a:endParaRPr>
          </a:p>
          <a:p>
            <a:pPr algn="just">
              <a:lnSpc>
                <a:spcPct val="150000"/>
              </a:lnSpc>
              <a:spcBef>
                <a:spcPct val="20000"/>
              </a:spcBef>
              <a:buClrTx/>
              <a:buSzTx/>
            </a:pPr>
            <a:r>
              <a:rPr lang="en-US" altLang="ja-JP" sz="1600">
                <a:latin typeface="+mj-ea"/>
                <a:ea typeface="+mj-ea"/>
                <a:cs typeface="Arial" panose="020B0604020202020204" pitchFamily="34" charset="0"/>
                <a:sym typeface="+mn-ea"/>
              </a:rPr>
              <a:t>     </a:t>
            </a:r>
            <a:r>
              <a:rPr lang="ja-JP" altLang="en-US" sz="1600">
                <a:latin typeface="+mj-ea"/>
                <a:ea typeface="+mj-ea"/>
                <a:cs typeface="Arial" panose="020B0604020202020204" pitchFamily="34" charset="0"/>
                <a:sym typeface="+mn-ea"/>
              </a:rPr>
              <a:t>社会的課題への取組に貢献している。</a:t>
            </a:r>
            <a:r>
              <a:rPr lang="en-US" sz="1600">
                <a:latin typeface="+mj-ea"/>
                <a:ea typeface="+mj-ea"/>
                <a:cs typeface="Arial" panose="020B0604020202020204" pitchFamily="34" charset="0"/>
                <a:sym typeface="+mn-ea"/>
              </a:rPr>
              <a:t> </a:t>
            </a:r>
            <a:endParaRPr lang="en-US" sz="1600" dirty="0">
              <a:latin typeface="+mj-ea"/>
              <a:ea typeface="+mj-ea"/>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Image 8" descr="C:\Users\HP\Desktop\Rabat-750x563.jpg"/>
          <p:cNvPicPr>
            <a:picLocks noChangeAspect="1" noChangeArrowheads="1"/>
          </p:cNvPicPr>
          <p:nvPr/>
        </p:nvPicPr>
        <p:blipFill>
          <a:blip r:embed="rId2"/>
          <a:srcRect/>
          <a:stretch>
            <a:fillRect/>
          </a:stretch>
        </p:blipFill>
        <p:spPr bwMode="auto">
          <a:xfrm>
            <a:off x="-132080" y="0"/>
            <a:ext cx="9322435" cy="6021705"/>
          </a:xfrm>
          <a:prstGeom prst="rect">
            <a:avLst/>
          </a:prstGeom>
          <a:noFill/>
          <a:ln w="9525">
            <a:noFill/>
            <a:miter lim="800000"/>
            <a:headEnd/>
            <a:tailEnd/>
          </a:ln>
        </p:spPr>
      </p:pic>
      <p:sp>
        <p:nvSpPr>
          <p:cNvPr id="2" name="Titre 4"/>
          <p:cNvSpPr txBox="1"/>
          <p:nvPr/>
        </p:nvSpPr>
        <p:spPr>
          <a:xfrm>
            <a:off x="-635" y="6395720"/>
            <a:ext cx="9191625" cy="461665"/>
          </a:xfrm>
          <a:prstGeom prst="rect">
            <a:avLst/>
          </a:prstGeom>
          <a:solidFill>
            <a:schemeClr val="accent6">
              <a:lumMod val="75000"/>
            </a:schemeClr>
          </a:solidFill>
        </p:spPr>
        <p:txBody>
          <a:bodyPr wrap="square">
            <a:spAutoFit/>
          </a:bodyPr>
          <a:lstStyle/>
          <a:p>
            <a:pPr algn="ctr" eaLnBrk="1" hangingPunct="1">
              <a:defRPr/>
            </a:pPr>
            <a:r>
              <a:rPr lang="ja-JP" altLang="en-US" sz="2400" b="1">
                <a:solidFill>
                  <a:schemeClr val="bg1"/>
                </a:solidFill>
                <a:latin typeface="Comic Sans MS" panose="030F0702030302020204" pitchFamily="66" charset="0"/>
                <a:ea typeface="+mj-ea"/>
                <a:cs typeface="+mj-cs"/>
              </a:rPr>
              <a:t>ご清聴ありがとうございました</a:t>
            </a:r>
            <a:endParaRPr lang="fr-FR" sz="2400" b="1" dirty="0">
              <a:solidFill>
                <a:schemeClr val="bg1"/>
              </a:solidFill>
              <a:latin typeface="Comic Sans MS" panose="030F0702030302020204" pitchFamily="66" charset="0"/>
              <a:ea typeface="+mj-ea"/>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4</a:t>
            </a:fld>
            <a:endParaRPr lang="fr-FR"/>
          </a:p>
        </p:txBody>
      </p:sp>
      <p:pic>
        <p:nvPicPr>
          <p:cNvPr id="5" name="Espace réservé du contenu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7335" y="705485"/>
            <a:ext cx="8620760" cy="5829935"/>
          </a:xfrm>
          <a:prstGeom prst="rect">
            <a:avLst/>
          </a:prstGeom>
        </p:spPr>
      </p:pic>
      <p:sp>
        <p:nvSpPr>
          <p:cNvPr id="6" name="Titre 5"/>
          <p:cNvSpPr>
            <a:spLocks noGrp="1"/>
          </p:cNvSpPr>
          <p:nvPr>
            <p:ph type="title"/>
          </p:nvPr>
        </p:nvSpPr>
        <p:spPr>
          <a:xfrm>
            <a:off x="-635" y="0"/>
            <a:ext cx="9144635" cy="519430"/>
          </a:xfrm>
          <a:solidFill>
            <a:srgbClr val="92D050"/>
          </a:solidFill>
        </p:spPr>
        <p:txBody>
          <a:bodyPr>
            <a:normAutofit/>
          </a:bodyPr>
          <a:lstStyle/>
          <a:p>
            <a:r>
              <a:rPr lang="ja-JP" altLang="en-US" sz="2200" b="1">
                <a:solidFill>
                  <a:srgbClr val="FF0000"/>
                </a:solidFill>
              </a:rPr>
              <a:t>地理的な位置</a:t>
            </a:r>
            <a:endParaRPr lang="en-US" altLang="en-US" sz="3110" b="1" dirty="0">
              <a:solidFill>
                <a:srgbClr val="FF0000"/>
              </a:solidFill>
            </a:endParaRPr>
          </a:p>
        </p:txBody>
      </p:sp>
      <p:sp>
        <p:nvSpPr>
          <p:cNvPr id="2" name="正方形/長方形 1">
            <a:extLst>
              <a:ext uri="{FF2B5EF4-FFF2-40B4-BE49-F238E27FC236}">
                <a16:creationId xmlns:a16="http://schemas.microsoft.com/office/drawing/2014/main" id="{886968BA-5620-3C99-3BA5-572DB1143C62}"/>
              </a:ext>
            </a:extLst>
          </p:cNvPr>
          <p:cNvSpPr/>
          <p:nvPr/>
        </p:nvSpPr>
        <p:spPr>
          <a:xfrm>
            <a:off x="2123768" y="3888034"/>
            <a:ext cx="449826" cy="112149"/>
          </a:xfrm>
          <a:prstGeom prst="rect">
            <a:avLst/>
          </a:prstGeom>
          <a:solidFill>
            <a:srgbClr val="D7C0E1"/>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pPr algn="ctr"/>
            <a:r>
              <a:rPr kumimoji="1" lang="ja-JP" altLang="en-US" sz="900" dirty="0"/>
              <a:t>ラバト</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 descr="4.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224962" cy="6878637"/>
          </a:xfrm>
          <a:prstGeom prst="rect">
            <a:avLst/>
          </a:prstGeom>
          <a:noFill/>
          <a:ln>
            <a:noFill/>
          </a:ln>
        </p:spPr>
      </p:pic>
      <p:pic>
        <p:nvPicPr>
          <p:cNvPr id="220" name="Google Shape;220;p3" descr="Sans-titre-11.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21287" y="571500"/>
            <a:ext cx="4003675" cy="2695575"/>
          </a:xfrm>
          <a:prstGeom prst="rect">
            <a:avLst/>
          </a:prstGeom>
          <a:noFill/>
          <a:ln>
            <a:noFill/>
          </a:ln>
        </p:spPr>
      </p:pic>
      <p:sp>
        <p:nvSpPr>
          <p:cNvPr id="222" name="Google Shape;222;p3"/>
          <p:cNvSpPr txBox="1"/>
          <p:nvPr/>
        </p:nvSpPr>
        <p:spPr>
          <a:xfrm>
            <a:off x="0" y="0"/>
            <a:ext cx="0" cy="276225"/>
          </a:xfrm>
          <a:prstGeom prst="rect">
            <a:avLst/>
          </a:prstGeom>
          <a:solidFill>
            <a:srgbClr val="FFFFFF"/>
          </a:solidFill>
          <a:ln>
            <a:noFill/>
          </a:ln>
        </p:spPr>
        <p:txBody>
          <a:bodyPr spcFirstLastPara="1"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3" name="Google Shape;223;p3"/>
          <p:cNvSpPr txBox="1"/>
          <p:nvPr/>
        </p:nvSpPr>
        <p:spPr>
          <a:xfrm>
            <a:off x="93303" y="1106487"/>
            <a:ext cx="4861285" cy="4713288"/>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90000"/>
              </a:lnSpc>
              <a:spcBef>
                <a:spcPts val="0"/>
              </a:spcBef>
              <a:spcAft>
                <a:spcPts val="0"/>
              </a:spcAft>
              <a:buClr>
                <a:srgbClr val="FF0000"/>
              </a:buClr>
              <a:buSzPts val="1200"/>
              <a:buFont typeface="Noto Sans Symbols"/>
              <a:buChar char="❖"/>
              <a:tabLst/>
              <a:defRPr/>
            </a:pP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ラバトは、</a:t>
            </a:r>
            <a:r>
              <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rPr>
              <a:t>1912</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年にモロッコ王国の首都となった歴史的な帝都</a:t>
            </a:r>
            <a:endParaRPr kumimoji="0" lang="en-US"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L="285750" marR="0" lvl="0" indent="-285750" algn="just" defTabSz="914400" rtl="0" eaLnBrk="1" fontAlgn="auto" latinLnBrk="0" hangingPunct="1">
              <a:lnSpc>
                <a:spcPct val="190000"/>
              </a:lnSpc>
              <a:spcBef>
                <a:spcPts val="0"/>
              </a:spcBef>
              <a:spcAft>
                <a:spcPts val="0"/>
              </a:spcAft>
              <a:buClr>
                <a:srgbClr val="FF0000"/>
              </a:buClr>
              <a:buSzPts val="1200"/>
              <a:buFont typeface="Noto Sans Symbols"/>
              <a:buChar char="❖"/>
              <a:tabLst/>
              <a:defRPr/>
            </a:pP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ラバト、サレ、スコイラ、テマラ（</a:t>
            </a:r>
            <a:r>
              <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rPr>
              <a:t>RSST</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）４都市を含む都市圏の</a:t>
            </a:r>
            <a:r>
              <a:rPr lang="ja-JP" altLang="en-US" sz="1200" b="1" kern="0" dirty="0">
                <a:solidFill>
                  <a:srgbClr val="212121"/>
                </a:solidFill>
                <a:latin typeface="+mj-ea"/>
                <a:ea typeface="+mj-ea"/>
                <a:cs typeface="Algerian"/>
                <a:sym typeface="Algerian"/>
              </a:rPr>
              <a:t>首府</a:t>
            </a:r>
            <a:endParaRPr kumimoji="0" lang="en-US"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L="285750" marR="0" lvl="0" indent="-285750" algn="just" defTabSz="914400" rtl="0" eaLnBrk="1" fontAlgn="auto" latinLnBrk="0" hangingPunct="1">
              <a:lnSpc>
                <a:spcPct val="190000"/>
              </a:lnSpc>
              <a:spcBef>
                <a:spcPts val="0"/>
              </a:spcBef>
              <a:spcAft>
                <a:spcPts val="0"/>
              </a:spcAft>
              <a:buClr>
                <a:srgbClr val="FF0000"/>
              </a:buClr>
              <a:buSzPts val="1200"/>
              <a:buFont typeface="Noto Sans Symbols"/>
              <a:buChar char="❖"/>
              <a:tabLst/>
              <a:defRPr/>
            </a:pP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モロッコ第２位の人口を擁する都市圏を形成し、居住者人口は</a:t>
            </a:r>
            <a:endPar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L="269875" lvl="1" algn="just" defTabSz="914400">
              <a:lnSpc>
                <a:spcPct val="190000"/>
              </a:lnSpc>
              <a:buClr>
                <a:srgbClr val="FF0000"/>
              </a:buClr>
              <a:buSzPts val="1200"/>
              <a:defRPr/>
            </a:pPr>
            <a:r>
              <a:rPr kumimoji="0" lang="en-US" altLang="ja-JP" sz="1200" b="1" i="0" u="none" strike="noStrike" kern="0" cap="none" spc="-40" normalizeH="0" baseline="0" noProof="0" dirty="0">
                <a:ln>
                  <a:noFill/>
                </a:ln>
                <a:solidFill>
                  <a:srgbClr val="212121"/>
                </a:solidFill>
                <a:effectLst/>
                <a:uLnTx/>
                <a:uFillTx/>
                <a:latin typeface="+mj-ea"/>
                <a:ea typeface="+mj-ea"/>
                <a:cs typeface="Algerian"/>
                <a:sym typeface="Algerian"/>
              </a:rPr>
              <a:t>242</a:t>
            </a:r>
            <a:r>
              <a:rPr kumimoji="0" lang="ja-JP" altLang="en-US" sz="1200" b="1" i="0" u="none" strike="noStrike" kern="0" cap="none" spc="-40" normalizeH="0" baseline="0" noProof="0" dirty="0">
                <a:ln>
                  <a:noFill/>
                </a:ln>
                <a:solidFill>
                  <a:srgbClr val="212121"/>
                </a:solidFill>
                <a:effectLst/>
                <a:uLnTx/>
                <a:uFillTx/>
                <a:latin typeface="+mj-ea"/>
                <a:ea typeface="+mj-ea"/>
                <a:cs typeface="Algerian"/>
                <a:sym typeface="Algerian"/>
              </a:rPr>
              <a:t>万</a:t>
            </a:r>
            <a:r>
              <a:rPr kumimoji="0" lang="en-US" altLang="ja-JP" sz="1200" b="1" i="0" u="none" strike="noStrike" kern="0" cap="none" spc="-40" normalizeH="0" baseline="0" noProof="0" dirty="0">
                <a:ln>
                  <a:noFill/>
                </a:ln>
                <a:solidFill>
                  <a:srgbClr val="212121"/>
                </a:solidFill>
                <a:effectLst/>
                <a:uLnTx/>
                <a:uFillTx/>
                <a:latin typeface="+mj-ea"/>
                <a:ea typeface="+mj-ea"/>
                <a:cs typeface="Algerian"/>
                <a:sym typeface="Algerian"/>
              </a:rPr>
              <a:t>2,000</a:t>
            </a:r>
            <a:r>
              <a:rPr kumimoji="0" lang="ja-JP" altLang="en-US" sz="1200" b="1" i="0" u="none" strike="noStrike" kern="0" cap="none" spc="-40" normalizeH="0" baseline="0" noProof="0" dirty="0">
                <a:ln>
                  <a:noFill/>
                </a:ln>
                <a:solidFill>
                  <a:srgbClr val="212121"/>
                </a:solidFill>
                <a:effectLst/>
                <a:uLnTx/>
                <a:uFillTx/>
                <a:latin typeface="+mj-ea"/>
                <a:ea typeface="+mj-ea"/>
                <a:cs typeface="Algerian"/>
                <a:sym typeface="Algerian"/>
              </a:rPr>
              <a:t>人以上、面積は</a:t>
            </a:r>
            <a:r>
              <a:rPr kumimoji="0" lang="en-US" altLang="ja-JP" sz="1200" b="1" i="0" u="none" strike="noStrike" kern="0" cap="none" spc="-40" normalizeH="0" baseline="0" noProof="0" dirty="0">
                <a:ln>
                  <a:noFill/>
                </a:ln>
                <a:solidFill>
                  <a:srgbClr val="212121"/>
                </a:solidFill>
                <a:effectLst/>
                <a:uLnTx/>
                <a:uFillTx/>
                <a:latin typeface="+mj-ea"/>
                <a:ea typeface="+mj-ea"/>
                <a:cs typeface="Algerian"/>
                <a:sym typeface="Algerian"/>
              </a:rPr>
              <a:t>1,275</a:t>
            </a:r>
            <a:r>
              <a:rPr lang="en-US" altLang="ja-JP" sz="1200" b="1" kern="0" spc="-40" dirty="0">
                <a:solidFill>
                  <a:srgbClr val="212121"/>
                </a:solidFill>
                <a:latin typeface="+mj-ea"/>
                <a:ea typeface="+mj-ea"/>
                <a:cs typeface="Algerian"/>
                <a:sym typeface="Algerian"/>
              </a:rPr>
              <a:t>km²</a:t>
            </a:r>
            <a:r>
              <a:rPr lang="ja-JP" altLang="en-US" sz="1200" b="1" kern="0" spc="-40" dirty="0">
                <a:solidFill>
                  <a:srgbClr val="212121"/>
                </a:solidFill>
                <a:latin typeface="+mj-ea"/>
                <a:ea typeface="+mj-ea"/>
                <a:cs typeface="Algerian"/>
                <a:sym typeface="Algerian"/>
              </a:rPr>
              <a:t>（サレとテマラのベッドタウンを含む）</a:t>
            </a:r>
            <a:r>
              <a:rPr kumimoji="0" lang="en-US" sz="1200" b="1" i="0" u="none" strike="noStrike" kern="0" cap="none" spc="-40" normalizeH="0" baseline="0" noProof="0" dirty="0">
                <a:ln>
                  <a:noFill/>
                </a:ln>
                <a:solidFill>
                  <a:srgbClr val="212121"/>
                </a:solidFill>
                <a:effectLst/>
                <a:uLnTx/>
                <a:uFillTx/>
                <a:latin typeface="+mj-ea"/>
                <a:ea typeface="+mj-ea"/>
                <a:cs typeface="Algerian"/>
                <a:sym typeface="Algerian"/>
              </a:rPr>
              <a:t>  </a:t>
            </a:r>
          </a:p>
          <a:p>
            <a:pPr marL="285750" marR="0" lvl="0" indent="-285750" algn="just" defTabSz="914400" rtl="0" eaLnBrk="1" fontAlgn="auto" latinLnBrk="0" hangingPunct="1">
              <a:lnSpc>
                <a:spcPct val="190000"/>
              </a:lnSpc>
              <a:spcBef>
                <a:spcPts val="0"/>
              </a:spcBef>
              <a:spcAft>
                <a:spcPts val="0"/>
              </a:spcAft>
              <a:buClr>
                <a:srgbClr val="FF0000"/>
              </a:buClr>
              <a:buSzPts val="1200"/>
              <a:buFont typeface="Noto Sans Symbols"/>
              <a:buChar char="❖"/>
              <a:tabLst/>
              <a:defRPr/>
            </a:pP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大西洋岸のブーレグレッグ川河口の左岸に位置し、アルモハード朝時代に築かれ、「勝利の陣屋」と名付けられた。</a:t>
            </a:r>
            <a:endParaRPr kumimoji="0" lang="en-US"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L="285750" marR="0" lvl="0" indent="-285750" algn="just" defTabSz="914400" rtl="0" eaLnBrk="1" fontAlgn="auto" latinLnBrk="0" hangingPunct="1">
              <a:lnSpc>
                <a:spcPct val="190000"/>
              </a:lnSpc>
              <a:spcBef>
                <a:spcPts val="0"/>
              </a:spcBef>
              <a:spcAft>
                <a:spcPts val="0"/>
              </a:spcAft>
              <a:buClr>
                <a:srgbClr val="FF0000"/>
              </a:buClr>
              <a:buSzPts val="1200"/>
              <a:buFont typeface="Noto Sans Symbols"/>
              <a:buChar char="❖"/>
              <a:tabLst/>
              <a:defRPr/>
            </a:pP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文明のるつぼ：ラバトの歴史は、フェニキア人、カルタゴ人、</a:t>
            </a:r>
            <a:r>
              <a:rPr lang="ja-JP" altLang="en-US" sz="1200" b="1" kern="0" dirty="0">
                <a:solidFill>
                  <a:srgbClr val="212121"/>
                </a:solidFill>
                <a:latin typeface="+mj-ea"/>
                <a:ea typeface="+mj-ea"/>
                <a:cs typeface="Algerian"/>
                <a:sym typeface="Algerian"/>
              </a:rPr>
              <a:t>ローマ人</a:t>
            </a:r>
            <a:endPar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R="0" lvl="0" algn="just" defTabSz="914400" rtl="0" eaLnBrk="1" fontAlgn="auto" latinLnBrk="0" hangingPunct="1">
              <a:lnSpc>
                <a:spcPct val="190000"/>
              </a:lnSpc>
              <a:spcBef>
                <a:spcPts val="0"/>
              </a:spcBef>
              <a:spcAft>
                <a:spcPts val="0"/>
              </a:spcAft>
              <a:buClr>
                <a:srgbClr val="FF0000"/>
              </a:buClr>
              <a:buSzPts val="1200"/>
              <a:tabLst/>
              <a:defRPr/>
            </a:pPr>
            <a:r>
              <a:rPr lang="en-US" altLang="ja-JP" sz="1200" b="1" kern="0" dirty="0">
                <a:solidFill>
                  <a:srgbClr val="212121"/>
                </a:solidFill>
                <a:latin typeface="+mj-ea"/>
                <a:ea typeface="+mj-ea"/>
                <a:cs typeface="Algerian"/>
                <a:sym typeface="Algerian"/>
              </a:rPr>
              <a:t>      </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の他</a:t>
            </a:r>
            <a:r>
              <a:rPr lang="ja-JP" altLang="en-US" sz="1200" b="1" kern="0" dirty="0">
                <a:solidFill>
                  <a:srgbClr val="212121"/>
                </a:solidFill>
                <a:latin typeface="+mj-ea"/>
                <a:ea typeface="+mj-ea"/>
                <a:cs typeface="Algerian"/>
                <a:sym typeface="Algerian"/>
              </a:rPr>
              <a:t>、</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アラウィ</a:t>
            </a:r>
            <a:r>
              <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rPr>
              <a:t>―</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朝などの文明人も定住した</a:t>
            </a:r>
            <a:r>
              <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rPr>
              <a:t>2500</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年前に遡る。</a:t>
            </a:r>
            <a:endParaRPr kumimoji="0" lang="en-US"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L="285750" marR="0" lvl="0" indent="-285750" algn="just" defTabSz="914400" rtl="0" eaLnBrk="1" fontAlgn="auto" latinLnBrk="0" hangingPunct="1">
              <a:lnSpc>
                <a:spcPct val="190000"/>
              </a:lnSpc>
              <a:spcBef>
                <a:spcPts val="0"/>
              </a:spcBef>
              <a:spcAft>
                <a:spcPts val="0"/>
              </a:spcAft>
              <a:buClr>
                <a:srgbClr val="FF0000"/>
              </a:buClr>
              <a:buSzPts val="1200"/>
              <a:buFont typeface="Noto Sans Symbols"/>
              <a:buChar char="❖"/>
              <a:tabLst/>
              <a:defRPr/>
            </a:pP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アフリカとヨーロッパの間の戦略的な位置にあり、国内最大の経済</a:t>
            </a:r>
            <a:endPar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R="0" lvl="0" algn="just" defTabSz="914400" rtl="0" eaLnBrk="1" fontAlgn="auto" latinLnBrk="0" hangingPunct="1">
              <a:lnSpc>
                <a:spcPct val="190000"/>
              </a:lnSpc>
              <a:spcBef>
                <a:spcPts val="0"/>
              </a:spcBef>
              <a:spcAft>
                <a:spcPts val="0"/>
              </a:spcAft>
              <a:buClr>
                <a:srgbClr val="FF0000"/>
              </a:buClr>
              <a:buSzPts val="1200"/>
              <a:tabLst/>
              <a:defRPr/>
            </a:pPr>
            <a:r>
              <a:rPr lang="en-US" altLang="ja-JP" sz="1200" b="1" kern="0" dirty="0">
                <a:solidFill>
                  <a:srgbClr val="212121"/>
                </a:solidFill>
                <a:latin typeface="+mj-ea"/>
                <a:ea typeface="+mj-ea"/>
                <a:cs typeface="Algerian"/>
                <a:sym typeface="Algerian"/>
              </a:rPr>
              <a:t>      </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拠点であるカサブランカ</a:t>
            </a:r>
            <a:r>
              <a:rPr lang="ja-JP" altLang="en-US" sz="1200" b="1" kern="0" dirty="0">
                <a:solidFill>
                  <a:srgbClr val="212121"/>
                </a:solidFill>
                <a:latin typeface="+mj-ea"/>
                <a:ea typeface="+mj-ea"/>
                <a:cs typeface="Algerian"/>
                <a:sym typeface="Algerian"/>
              </a:rPr>
              <a:t>と</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ケニトラの間の中間地点</a:t>
            </a:r>
            <a:r>
              <a:rPr lang="ja-JP" altLang="en-US" sz="1200" b="1" kern="0" dirty="0">
                <a:solidFill>
                  <a:srgbClr val="212121"/>
                </a:solidFill>
                <a:latin typeface="+mj-ea"/>
                <a:ea typeface="+mj-ea"/>
                <a:cs typeface="Algerian"/>
                <a:sym typeface="Algerian"/>
              </a:rPr>
              <a:t>でもある</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a:t>
            </a:r>
            <a:endPar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R="0" lvl="0" algn="just" defTabSz="914400" rtl="0" eaLnBrk="1" fontAlgn="auto" latinLnBrk="0" hangingPunct="1">
              <a:lnSpc>
                <a:spcPct val="190000"/>
              </a:lnSpc>
              <a:spcBef>
                <a:spcPts val="0"/>
              </a:spcBef>
              <a:spcAft>
                <a:spcPts val="0"/>
              </a:spcAft>
              <a:buClr>
                <a:srgbClr val="FF0000"/>
              </a:buClr>
              <a:buSzPts val="1200"/>
              <a:tabLst/>
              <a:defRPr/>
            </a:pPr>
            <a:r>
              <a:rPr lang="ja-JP" altLang="en-US" sz="1200" b="1" kern="0" dirty="0">
                <a:solidFill>
                  <a:srgbClr val="212121"/>
                </a:solidFill>
                <a:latin typeface="+mj-ea"/>
                <a:ea typeface="+mj-ea"/>
                <a:cs typeface="Algerian"/>
                <a:sym typeface="Algerian"/>
              </a:rPr>
              <a:t>　　 </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ラバト＝サレ空港から</a:t>
            </a:r>
            <a:r>
              <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rPr>
              <a:t>10</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分、</a:t>
            </a:r>
            <a:r>
              <a:rPr lang="ja-JP" altLang="en-US" sz="1200" b="1" kern="0" dirty="0">
                <a:solidFill>
                  <a:srgbClr val="212121"/>
                </a:solidFill>
                <a:latin typeface="+mj-ea"/>
                <a:ea typeface="+mj-ea"/>
                <a:cs typeface="Algerian"/>
                <a:sym typeface="Algerian"/>
              </a:rPr>
              <a:t>モハメッド</a:t>
            </a:r>
            <a:r>
              <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rPr>
              <a:t>5</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世国際空港（カサブランカ） </a:t>
            </a:r>
            <a:endPar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R="0" lvl="0" algn="just" defTabSz="914400" rtl="0" eaLnBrk="1" fontAlgn="auto" latinLnBrk="0" hangingPunct="1">
              <a:lnSpc>
                <a:spcPct val="190000"/>
              </a:lnSpc>
              <a:spcBef>
                <a:spcPts val="0"/>
              </a:spcBef>
              <a:spcAft>
                <a:spcPts val="0"/>
              </a:spcAft>
              <a:buClr>
                <a:srgbClr val="FF0000"/>
              </a:buClr>
              <a:buSzPts val="1200"/>
              <a:tabLst/>
              <a:defRPr/>
            </a:pPr>
            <a:r>
              <a:rPr lang="en-US" altLang="ja-JP" sz="1200" b="1" kern="0" dirty="0">
                <a:solidFill>
                  <a:srgbClr val="212121"/>
                </a:solidFill>
                <a:latin typeface="+mj-ea"/>
                <a:ea typeface="+mj-ea"/>
                <a:cs typeface="Algerian"/>
                <a:sym typeface="Algerian"/>
              </a:rPr>
              <a:t>     </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から</a:t>
            </a:r>
            <a:r>
              <a:rPr kumimoji="0" lang="en-US" altLang="ja-JP" sz="1200" b="1" i="0" u="none" strike="noStrike" kern="0" cap="none" spc="0" normalizeH="0" baseline="0" noProof="0" dirty="0">
                <a:ln>
                  <a:noFill/>
                </a:ln>
                <a:solidFill>
                  <a:srgbClr val="212121"/>
                </a:solidFill>
                <a:effectLst/>
                <a:uLnTx/>
                <a:uFillTx/>
                <a:latin typeface="+mj-ea"/>
                <a:ea typeface="+mj-ea"/>
                <a:cs typeface="Algerian"/>
                <a:sym typeface="Algerian"/>
              </a:rPr>
              <a:t>60</a:t>
            </a:r>
            <a:r>
              <a:rPr kumimoji="0" lang="ja-JP" altLang="en-US" sz="1200" b="1" i="0" u="none" strike="noStrike" kern="0" cap="none" spc="0" normalizeH="0" baseline="0" noProof="0" dirty="0">
                <a:ln>
                  <a:noFill/>
                </a:ln>
                <a:solidFill>
                  <a:srgbClr val="212121"/>
                </a:solidFill>
                <a:effectLst/>
                <a:uLnTx/>
                <a:uFillTx/>
                <a:latin typeface="+mj-ea"/>
                <a:ea typeface="+mj-ea"/>
                <a:cs typeface="Algerian"/>
                <a:sym typeface="Algerian"/>
              </a:rPr>
              <a:t>分</a:t>
            </a:r>
            <a:r>
              <a:rPr lang="ja-JP" altLang="en-US" sz="1200" b="1" kern="0" dirty="0">
                <a:solidFill>
                  <a:srgbClr val="212121"/>
                </a:solidFill>
                <a:latin typeface="+mj-ea"/>
                <a:ea typeface="+mj-ea"/>
                <a:cs typeface="Algerian"/>
                <a:sym typeface="Algerian"/>
              </a:rPr>
              <a:t>の距離にある。</a:t>
            </a:r>
            <a:endParaRPr kumimoji="0" lang="en-US" sz="1200" b="1" i="0" u="none" strike="noStrike" kern="0" cap="none" spc="0" normalizeH="0" baseline="0" noProof="0" dirty="0">
              <a:ln>
                <a:noFill/>
              </a:ln>
              <a:solidFill>
                <a:srgbClr val="212121"/>
              </a:solidFill>
              <a:effectLst/>
              <a:uLnTx/>
              <a:uFillTx/>
              <a:latin typeface="+mj-ea"/>
              <a:ea typeface="+mj-ea"/>
              <a:cs typeface="Algerian"/>
              <a:sym typeface="Algerian"/>
            </a:endParaRPr>
          </a:p>
          <a:p>
            <a:pPr marL="285750" marR="0" lvl="0" indent="-285750" algn="just" defTabSz="914400" rtl="0" eaLnBrk="1" fontAlgn="auto" latinLnBrk="0" hangingPunct="1">
              <a:lnSpc>
                <a:spcPct val="190000"/>
              </a:lnSpc>
              <a:spcBef>
                <a:spcPts val="0"/>
              </a:spcBef>
              <a:spcAft>
                <a:spcPts val="0"/>
              </a:spcAft>
              <a:buClr>
                <a:srgbClr val="FF0000"/>
              </a:buClr>
              <a:buSzPts val="1200"/>
              <a:buFont typeface="Noto Sans Symbols"/>
              <a:buChar char="❖"/>
              <a:tabLst/>
              <a:defRPr/>
            </a:pPr>
            <a:endParaRPr kumimoji="0" lang="en-US" sz="1200" b="1" i="0" u="none" strike="noStrike" kern="0" cap="none" spc="0" normalizeH="0" baseline="0" noProof="0" dirty="0">
              <a:ln>
                <a:noFill/>
              </a:ln>
              <a:solidFill>
                <a:srgbClr val="212121"/>
              </a:solidFill>
              <a:effectLst/>
              <a:uLnTx/>
              <a:uFillTx/>
              <a:latin typeface="+mj-ea"/>
              <a:ea typeface="+mj-ea"/>
              <a:cs typeface="Algerian"/>
              <a:sym typeface="Algerian"/>
            </a:endParaRPr>
          </a:p>
        </p:txBody>
      </p:sp>
      <p:sp>
        <p:nvSpPr>
          <p:cNvPr id="224" name="Google Shape;224;p3"/>
          <p:cNvSpPr txBox="1"/>
          <p:nvPr/>
        </p:nvSpPr>
        <p:spPr>
          <a:xfrm>
            <a:off x="6553200" y="6284912"/>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Calibri"/>
              <a:buNone/>
              <a:tabLst/>
              <a:defRPr/>
            </a:pPr>
            <a:r>
              <a:rPr kumimoji="0" lang="en-US" sz="1200" b="0" i="0" u="none" strike="noStrike" kern="0" cap="none" spc="0" normalizeH="0" baseline="0" noProof="0" dirty="0">
                <a:ln>
                  <a:noFill/>
                </a:ln>
                <a:solidFill>
                  <a:srgbClr val="898989"/>
                </a:solidFill>
                <a:effectLst/>
                <a:uLnTx/>
                <a:uFillTx/>
                <a:latin typeface="Calibri"/>
                <a:ea typeface="Calibri"/>
                <a:cs typeface="Calibri"/>
                <a:sym typeface="Calibri"/>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5" name="Google Shape;225;p3"/>
          <p:cNvSpPr txBox="1"/>
          <p:nvPr/>
        </p:nvSpPr>
        <p:spPr>
          <a:xfrm>
            <a:off x="6462712" y="127000"/>
            <a:ext cx="270986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mo"/>
              <a:buNone/>
              <a:tabLst/>
              <a:defRPr/>
            </a:pPr>
            <a:r>
              <a:rPr kumimoji="0" lang="ja-JP" altLang="en-US" sz="1800" b="1" i="0" u="none" strike="noStrike" kern="0" cap="none" spc="0" normalizeH="0" baseline="0" noProof="0">
                <a:ln>
                  <a:noFill/>
                </a:ln>
                <a:solidFill>
                  <a:srgbClr val="FFFFFF"/>
                </a:solidFill>
                <a:effectLst/>
                <a:uLnTx/>
                <a:uFillTx/>
                <a:latin typeface="Arimo"/>
                <a:ea typeface="Arimo"/>
                <a:cs typeface="Arimo"/>
                <a:sym typeface="Arimo"/>
              </a:rPr>
              <a:t>ラバトについて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6" name="Google Shape;226;p3"/>
          <p:cNvSpPr txBox="1"/>
          <p:nvPr/>
        </p:nvSpPr>
        <p:spPr>
          <a:xfrm>
            <a:off x="250825" y="60325"/>
            <a:ext cx="4481512" cy="400050"/>
          </a:xfrm>
          <a:prstGeom prst="rect">
            <a:avLst/>
          </a:prstGeom>
          <a:solidFill>
            <a:srgbClr val="E46C0A"/>
          </a:solid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omic Sans MS"/>
              <a:buNone/>
              <a:tabLst/>
              <a:defRPr/>
            </a:pPr>
            <a:r>
              <a:rPr kumimoji="0" lang="ja-JP" altLang="en-US" sz="2000" b="1" i="0" u="none" strike="noStrike" kern="0" cap="none" spc="0" normalizeH="0" baseline="0" noProof="0">
                <a:ln>
                  <a:noFill/>
                </a:ln>
                <a:solidFill>
                  <a:srgbClr val="FFFFFF"/>
                </a:solidFill>
                <a:effectLst/>
                <a:uLnTx/>
                <a:uFillTx/>
                <a:latin typeface="Comic Sans MS"/>
                <a:ea typeface="Comic Sans MS"/>
                <a:cs typeface="Comic Sans MS"/>
                <a:sym typeface="Comic Sans MS"/>
              </a:rPr>
              <a:t>概要</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 name="グループ化 2">
            <a:extLst>
              <a:ext uri="{FF2B5EF4-FFF2-40B4-BE49-F238E27FC236}">
                <a16:creationId xmlns:a16="http://schemas.microsoft.com/office/drawing/2014/main" id="{43B6816C-F185-49B8-E76C-D380F46CCDFF}"/>
              </a:ext>
            </a:extLst>
          </p:cNvPr>
          <p:cNvGrpSpPr/>
          <p:nvPr/>
        </p:nvGrpSpPr>
        <p:grpSpPr>
          <a:xfrm>
            <a:off x="5216525" y="2720975"/>
            <a:ext cx="3746500" cy="3730625"/>
            <a:chOff x="5216525" y="2720975"/>
            <a:chExt cx="3746500" cy="3730625"/>
          </a:xfrm>
        </p:grpSpPr>
        <p:pic>
          <p:nvPicPr>
            <p:cNvPr id="221" name="Google Shape;221;p3" descr="3.p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16525" y="2720975"/>
              <a:ext cx="3746500" cy="3730625"/>
            </a:xfrm>
            <a:prstGeom prst="rect">
              <a:avLst/>
            </a:prstGeom>
            <a:noFill/>
            <a:ln>
              <a:noFill/>
            </a:ln>
          </p:spPr>
        </p:pic>
        <p:sp>
          <p:nvSpPr>
            <p:cNvPr id="2" name="正方形/長方形 1">
              <a:extLst>
                <a:ext uri="{FF2B5EF4-FFF2-40B4-BE49-F238E27FC236}">
                  <a16:creationId xmlns:a16="http://schemas.microsoft.com/office/drawing/2014/main" id="{937479A1-F134-BD46-84DF-0D9369379E88}"/>
                </a:ext>
              </a:extLst>
            </p:cNvPr>
            <p:cNvSpPr/>
            <p:nvPr/>
          </p:nvSpPr>
          <p:spPr>
            <a:xfrm>
              <a:off x="7747819" y="3163212"/>
              <a:ext cx="449826" cy="112149"/>
            </a:xfrm>
            <a:prstGeom prst="rect">
              <a:avLst/>
            </a:prstGeom>
            <a:solidFill>
              <a:srgbClr val="F0BD00"/>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r>
                <a:rPr kumimoji="1" lang="ja-JP" altLang="en-US" sz="900" dirty="0"/>
                <a:t>ラバト</a:t>
              </a:r>
            </a:p>
          </p:txBody>
        </p:sp>
      </p:grpSp>
    </p:spTree>
    <p:extLst>
      <p:ext uri="{BB962C8B-B14F-4D97-AF65-F5344CB8AC3E}">
        <p14:creationId xmlns:p14="http://schemas.microsoft.com/office/powerpoint/2010/main" val="13146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Effect transition="in" filter="fade">
                                      <p:cBhvr>
                                        <p:cTn id="11" dur="8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6</a:t>
            </a:fld>
            <a:endParaRPr lang="fr-FR"/>
          </a:p>
        </p:txBody>
      </p:sp>
      <p:pic>
        <p:nvPicPr>
          <p:cNvPr id="6" name="Picture 2" descr="http://3.bp.blogspot.com/-XAH5kMWeUas/UaeNwqQ6-jI/AAAAAAAAA8c/a3YsUrKgtPQ/s400/2890697063_small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flipV="1">
            <a:off x="-142876" y="-71462"/>
            <a:ext cx="2714612" cy="2571768"/>
          </a:xfrm>
          <a:prstGeom prst="rect">
            <a:avLst/>
          </a:prstGeom>
          <a:ln>
            <a:noFill/>
          </a:ln>
          <a:effectLst>
            <a:softEdge rad="112500"/>
          </a:effectLst>
        </p:spPr>
      </p:pic>
      <p:pic>
        <p:nvPicPr>
          <p:cNvPr id="8" name="Image 7" descr="C:\Users\mohammed\Pictures\royal-gold-dar-es-salam-rabat-red-course.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46" y="2285993"/>
            <a:ext cx="2714644" cy="2428892"/>
          </a:xfrm>
          <a:prstGeom prst="rect">
            <a:avLst/>
          </a:prstGeom>
          <a:ln>
            <a:noFill/>
          </a:ln>
          <a:effectLst>
            <a:softEdge rad="112500"/>
          </a:effectLst>
        </p:spPr>
      </p:pic>
      <p:pic>
        <p:nvPicPr>
          <p:cNvPr id="522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84" y="4429132"/>
            <a:ext cx="2857520" cy="2476475"/>
          </a:xfrm>
          <a:prstGeom prst="rect">
            <a:avLst/>
          </a:prstGeom>
          <a:ln>
            <a:noFill/>
          </a:ln>
          <a:effectLst>
            <a:softEdge rad="112500"/>
          </a:effectLst>
        </p:spPr>
      </p:pic>
      <p:pic>
        <p:nvPicPr>
          <p:cNvPr id="15" name="Espace réservé du contenu 14" descr="C:\Users\mohammed\Pictures\102-118-thickbox.jpg"/>
          <p:cNvPicPr>
            <a:picLocks noGrp="1" noChangeAspect="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5705475" y="-112395"/>
            <a:ext cx="3438525" cy="2612390"/>
          </a:xfrm>
          <a:prstGeom prst="rect">
            <a:avLst/>
          </a:prstGeom>
          <a:ln>
            <a:noFill/>
          </a:ln>
          <a:effectLst>
            <a:softEdge rad="112500"/>
          </a:effectLst>
        </p:spPr>
      </p:pic>
      <p:pic>
        <p:nvPicPr>
          <p:cNvPr id="17" name="Espace réservé du contenu 16"/>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2427605" y="-112395"/>
            <a:ext cx="3390900" cy="2651125"/>
          </a:xfrm>
          <a:prstGeom prst="rect">
            <a:avLst/>
          </a:prstGeom>
          <a:ln>
            <a:noFill/>
          </a:ln>
          <a:effectLst>
            <a:softEdge rad="112500"/>
          </a:effectLst>
        </p:spPr>
      </p:pic>
      <p:sp>
        <p:nvSpPr>
          <p:cNvPr id="2" name="ZoneTexte 12"/>
          <p:cNvSpPr txBox="1"/>
          <p:nvPr/>
        </p:nvSpPr>
        <p:spPr>
          <a:xfrm>
            <a:off x="2915285" y="5445760"/>
            <a:ext cx="5835650" cy="663591"/>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ja-JP" altLang="en-US" sz="3200">
                <a:latin typeface="+mj-ea"/>
                <a:ea typeface="+mj-ea"/>
              </a:rPr>
              <a:t>枠組み</a:t>
            </a:r>
            <a:endParaRPr lang="fr-FR" sz="3200" b="1" kern="1200" dirty="0">
              <a:latin typeface="+mj-ea"/>
              <a:ea typeface="+mj-ea"/>
              <a:cs typeface="Sakkal Majalla" panose="02000000000000000000" pitchFamily="2" charset="-78"/>
            </a:endParaRPr>
          </a:p>
        </p:txBody>
      </p:sp>
      <p:grpSp>
        <p:nvGrpSpPr>
          <p:cNvPr id="7" name="グループ化 6">
            <a:extLst>
              <a:ext uri="{FF2B5EF4-FFF2-40B4-BE49-F238E27FC236}">
                <a16:creationId xmlns:a16="http://schemas.microsoft.com/office/drawing/2014/main" id="{3462C99A-15C5-06D0-56AD-86F81A1D8E81}"/>
              </a:ext>
            </a:extLst>
          </p:cNvPr>
          <p:cNvGrpSpPr/>
          <p:nvPr/>
        </p:nvGrpSpPr>
        <p:grpSpPr>
          <a:xfrm>
            <a:off x="4468495" y="1790065"/>
            <a:ext cx="3782695" cy="3191510"/>
            <a:chOff x="4468495" y="1790065"/>
            <a:chExt cx="3782695" cy="3191510"/>
          </a:xfrm>
        </p:grpSpPr>
        <p:pic>
          <p:nvPicPr>
            <p:cNvPr id="3" name="Image 2" descr="3.png"/>
            <p:cNvPicPr>
              <a:picLocks noChangeAspect="1"/>
            </p:cNvPicPr>
            <p:nvPr/>
          </p:nvPicPr>
          <p:blipFill>
            <a:blip r:embed="rId7"/>
            <a:srcRect/>
            <a:stretch>
              <a:fillRect/>
            </a:stretch>
          </p:blipFill>
          <p:spPr bwMode="auto">
            <a:xfrm>
              <a:off x="4468495" y="1790065"/>
              <a:ext cx="3782695" cy="3191510"/>
            </a:xfrm>
            <a:prstGeom prst="rect">
              <a:avLst/>
            </a:prstGeom>
            <a:noFill/>
            <a:ln w="9525">
              <a:noFill/>
              <a:miter lim="800000"/>
              <a:headEnd/>
              <a:tailEnd/>
            </a:ln>
          </p:spPr>
        </p:pic>
        <p:sp>
          <p:nvSpPr>
            <p:cNvPr id="5" name="正方形/長方形 4">
              <a:extLst>
                <a:ext uri="{FF2B5EF4-FFF2-40B4-BE49-F238E27FC236}">
                  <a16:creationId xmlns:a16="http://schemas.microsoft.com/office/drawing/2014/main" id="{B29BF31C-CB97-1E31-3784-FD75AB9EE355}"/>
                </a:ext>
              </a:extLst>
            </p:cNvPr>
            <p:cNvSpPr/>
            <p:nvPr/>
          </p:nvSpPr>
          <p:spPr>
            <a:xfrm>
              <a:off x="7055485" y="2172298"/>
              <a:ext cx="449826" cy="112149"/>
            </a:xfrm>
            <a:prstGeom prst="rect">
              <a:avLst/>
            </a:prstGeom>
            <a:solidFill>
              <a:srgbClr val="F0BD00"/>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r>
                <a:rPr kumimoji="1" lang="ja-JP" altLang="en-US" sz="900" dirty="0"/>
                <a:t>ラバト</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7</a:t>
            </a:fld>
            <a:endParaRPr lang="fr-FR"/>
          </a:p>
        </p:txBody>
      </p:sp>
      <p:sp>
        <p:nvSpPr>
          <p:cNvPr id="5" name="Espace réservé du texte 2"/>
          <p:cNvSpPr>
            <a:spLocks noGrp="1"/>
          </p:cNvSpPr>
          <p:nvPr/>
        </p:nvSpPr>
        <p:spPr>
          <a:xfrm>
            <a:off x="1436596" y="1091681"/>
            <a:ext cx="6951624" cy="4310743"/>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90000"/>
              </a:lnSpc>
              <a:spcBef>
                <a:spcPts val="500"/>
              </a:spcBef>
              <a:spcAft>
                <a:spcPts val="0"/>
              </a:spcAft>
              <a:buClr>
                <a:schemeClr val="dk1"/>
              </a:buClr>
              <a:buSzPts val="18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42900" algn="l" rtl="0">
              <a:lnSpc>
                <a:spcPct val="90000"/>
              </a:lnSpc>
              <a:spcBef>
                <a:spcPts val="500"/>
              </a:spcBef>
              <a:spcAft>
                <a:spcPts val="0"/>
              </a:spcAft>
              <a:buClr>
                <a:schemeClr val="dk1"/>
              </a:buClr>
              <a:buSzPts val="18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lgn="just">
              <a:lnSpc>
                <a:spcPct val="150000"/>
              </a:lnSpc>
              <a:buClr>
                <a:srgbClr val="FF0000"/>
              </a:buClr>
              <a:buFont typeface="Wingdings" panose="05000000000000000000" pitchFamily="2" charset="2"/>
              <a:buChar char="q"/>
            </a:pPr>
            <a:r>
              <a:rPr lang="en-US" altLang="ja-JP" sz="1800" b="1" dirty="0">
                <a:latin typeface="+mj-ea"/>
                <a:ea typeface="+mj-ea"/>
              </a:rPr>
              <a:t>2011</a:t>
            </a:r>
            <a:r>
              <a:rPr lang="ja-JP" altLang="en-US" sz="1800" b="1" dirty="0">
                <a:latin typeface="+mj-ea"/>
                <a:ea typeface="+mj-ea"/>
              </a:rPr>
              <a:t>年、新憲法に改正</a:t>
            </a:r>
            <a:endParaRPr lang="en-US" sz="1800" b="1" dirty="0">
              <a:latin typeface="+mj-ea"/>
              <a:ea typeface="+mj-ea"/>
            </a:endParaRPr>
          </a:p>
          <a:p>
            <a:pPr algn="just">
              <a:lnSpc>
                <a:spcPct val="150000"/>
              </a:lnSpc>
              <a:buClr>
                <a:srgbClr val="FF0000"/>
              </a:buClr>
              <a:buFont typeface="Wingdings" panose="05000000000000000000" pitchFamily="2" charset="2"/>
              <a:buChar char="q"/>
            </a:pPr>
            <a:r>
              <a:rPr lang="ja-JP" altLang="en-US" sz="1800" b="1" dirty="0">
                <a:latin typeface="+mj-ea"/>
                <a:ea typeface="+mj-ea"/>
              </a:rPr>
              <a:t>基本法</a:t>
            </a:r>
            <a:r>
              <a:rPr lang="en-US" sz="1800" b="1" dirty="0">
                <a:latin typeface="+mj-ea"/>
                <a:ea typeface="+mj-ea"/>
              </a:rPr>
              <a:t> </a:t>
            </a:r>
            <a:r>
              <a:rPr lang="ja-JP" altLang="en-US" sz="1800" b="1" dirty="0">
                <a:latin typeface="+mj-ea"/>
                <a:ea typeface="+mj-ea"/>
              </a:rPr>
              <a:t>第</a:t>
            </a:r>
            <a:r>
              <a:rPr lang="en-US" sz="1800" b="1" dirty="0">
                <a:latin typeface="+mj-ea"/>
                <a:ea typeface="+mj-ea"/>
              </a:rPr>
              <a:t>113</a:t>
            </a:r>
            <a:r>
              <a:rPr lang="ja-JP" altLang="en-US" sz="1800" b="1" dirty="0">
                <a:latin typeface="+mj-ea"/>
                <a:ea typeface="+mj-ea"/>
              </a:rPr>
              <a:t>条</a:t>
            </a:r>
            <a:r>
              <a:rPr lang="en-US" sz="1800" b="1" dirty="0">
                <a:latin typeface="+mj-ea"/>
                <a:ea typeface="+mj-ea"/>
              </a:rPr>
              <a:t>14</a:t>
            </a:r>
            <a:r>
              <a:rPr lang="ja-JP" altLang="en-US" sz="1800" b="1" dirty="0">
                <a:latin typeface="+mj-ea"/>
                <a:ea typeface="+mj-ea"/>
              </a:rPr>
              <a:t>項</a:t>
            </a:r>
            <a:r>
              <a:rPr lang="en-US" sz="1800" b="1" dirty="0">
                <a:latin typeface="+mj-ea"/>
                <a:ea typeface="+mj-ea"/>
              </a:rPr>
              <a:t> </a:t>
            </a:r>
            <a:r>
              <a:rPr lang="ja-JP" altLang="en-US" sz="1800" b="1" dirty="0">
                <a:latin typeface="+mj-ea"/>
                <a:ea typeface="+mj-ea"/>
              </a:rPr>
              <a:t>地方自治体に関する条項</a:t>
            </a:r>
            <a:endParaRPr lang="en-US" sz="1800" b="1" dirty="0">
              <a:latin typeface="+mj-ea"/>
              <a:ea typeface="+mj-ea"/>
            </a:endParaRPr>
          </a:p>
          <a:p>
            <a:pPr algn="just">
              <a:lnSpc>
                <a:spcPct val="150000"/>
              </a:lnSpc>
              <a:buClr>
                <a:srgbClr val="FF0000"/>
              </a:buClr>
              <a:buFont typeface="Wingdings" panose="05000000000000000000" pitchFamily="2" charset="2"/>
              <a:buChar char="q"/>
            </a:pPr>
            <a:r>
              <a:rPr lang="ja-JP" altLang="en-US" sz="1800" b="1" dirty="0">
                <a:latin typeface="+mj-ea"/>
                <a:ea typeface="+mj-ea"/>
              </a:rPr>
              <a:t>地方自治体の行動計画と地域開発計画</a:t>
            </a:r>
            <a:endParaRPr lang="en-US" sz="1800" b="1" dirty="0">
              <a:latin typeface="+mj-ea"/>
              <a:ea typeface="+mj-ea"/>
            </a:endParaRPr>
          </a:p>
          <a:p>
            <a:pPr algn="just">
              <a:lnSpc>
                <a:spcPct val="150000"/>
              </a:lnSpc>
              <a:buClr>
                <a:srgbClr val="FF0000"/>
              </a:buClr>
              <a:buFont typeface="Wingdings" panose="05000000000000000000" pitchFamily="2" charset="2"/>
              <a:buChar char="q"/>
            </a:pPr>
            <a:r>
              <a:rPr lang="ja-JP" altLang="en-US" sz="1800" b="1" dirty="0">
                <a:latin typeface="+mj-ea"/>
                <a:ea typeface="+mj-ea"/>
              </a:rPr>
              <a:t>国家戦略と部門別プログラム</a:t>
            </a:r>
            <a:endParaRPr lang="en-US" sz="1800" b="1" dirty="0">
              <a:latin typeface="+mj-ea"/>
              <a:ea typeface="+mj-ea"/>
            </a:endParaRPr>
          </a:p>
          <a:p>
            <a:pPr algn="just">
              <a:lnSpc>
                <a:spcPct val="150000"/>
              </a:lnSpc>
              <a:buClr>
                <a:srgbClr val="FF0000"/>
              </a:buClr>
              <a:buFont typeface="Wingdings" panose="05000000000000000000" pitchFamily="2" charset="2"/>
              <a:buChar char="q"/>
            </a:pPr>
            <a:r>
              <a:rPr lang="ja-JP" altLang="en-US" sz="1800" b="1" dirty="0">
                <a:latin typeface="+mj-ea"/>
                <a:ea typeface="+mj-ea"/>
              </a:rPr>
              <a:t>新しい開発モデル</a:t>
            </a:r>
            <a:endParaRPr lang="en-US" sz="1800" b="1" dirty="0">
              <a:latin typeface="+mj-ea"/>
              <a:ea typeface="+mj-ea"/>
            </a:endParaRPr>
          </a:p>
          <a:p>
            <a:pPr algn="just">
              <a:lnSpc>
                <a:spcPct val="150000"/>
              </a:lnSpc>
              <a:buClr>
                <a:srgbClr val="FF0000"/>
              </a:buClr>
              <a:buFont typeface="Wingdings" panose="05000000000000000000" pitchFamily="2" charset="2"/>
              <a:buChar char="q"/>
            </a:pPr>
            <a:r>
              <a:rPr lang="ja-JP" altLang="en-US" sz="1800" b="1" dirty="0">
                <a:latin typeface="+mj-ea"/>
                <a:ea typeface="+mj-ea"/>
              </a:rPr>
              <a:t>国際公約</a:t>
            </a:r>
            <a:r>
              <a:rPr lang="en-US" sz="1800" b="1" dirty="0">
                <a:latin typeface="+mj-ea"/>
                <a:ea typeface="+mj-ea"/>
              </a:rPr>
              <a:t>: </a:t>
            </a:r>
            <a:r>
              <a:rPr lang="ja-JP" altLang="en-US" sz="1800" b="1" dirty="0">
                <a:latin typeface="+mj-ea"/>
                <a:ea typeface="+mj-ea"/>
              </a:rPr>
              <a:t>グローバルアジェンダ（国連</a:t>
            </a:r>
            <a:r>
              <a:rPr lang="en-US" altLang="ja-JP" sz="1800" b="1" dirty="0">
                <a:latin typeface="+mj-ea"/>
                <a:ea typeface="+mj-ea"/>
              </a:rPr>
              <a:t>2030</a:t>
            </a:r>
            <a:r>
              <a:rPr lang="ja-JP" altLang="en-US" sz="1800" b="1" dirty="0">
                <a:latin typeface="+mj-ea"/>
                <a:ea typeface="+mj-ea"/>
              </a:rPr>
              <a:t>アジェンダ、</a:t>
            </a:r>
            <a:endParaRPr lang="en-US" altLang="ja-JP" sz="1800" b="1" dirty="0">
              <a:latin typeface="+mj-ea"/>
              <a:ea typeface="+mj-ea"/>
            </a:endParaRPr>
          </a:p>
          <a:p>
            <a:pPr marL="114300" indent="0" algn="just">
              <a:lnSpc>
                <a:spcPct val="150000"/>
              </a:lnSpc>
              <a:buClr>
                <a:srgbClr val="FF0000"/>
              </a:buClr>
              <a:buNone/>
            </a:pPr>
            <a:r>
              <a:rPr lang="ja-JP" altLang="en-US" sz="1800" b="1" dirty="0">
                <a:latin typeface="+mj-ea"/>
                <a:ea typeface="+mj-ea"/>
              </a:rPr>
              <a:t>     アフリカ連合のアジェンダ</a:t>
            </a:r>
            <a:r>
              <a:rPr lang="en-US" altLang="ja-JP" sz="1800" b="1" dirty="0">
                <a:latin typeface="+mj-ea"/>
                <a:ea typeface="+mj-ea"/>
              </a:rPr>
              <a:t>2063</a:t>
            </a:r>
            <a:r>
              <a:rPr lang="ja-JP" altLang="en-US" sz="1800" b="1" dirty="0">
                <a:latin typeface="+mj-ea"/>
                <a:ea typeface="+mj-ea"/>
              </a:rPr>
              <a:t>）、ニュー・アーバン・アジェンダ、 </a:t>
            </a:r>
            <a:r>
              <a:rPr lang="en-US" altLang="ja-JP" sz="1800" b="1" dirty="0">
                <a:latin typeface="+mj-ea"/>
                <a:ea typeface="+mj-ea"/>
              </a:rPr>
              <a:t>  </a:t>
            </a:r>
          </a:p>
          <a:p>
            <a:pPr marL="114300" indent="0" algn="just">
              <a:lnSpc>
                <a:spcPct val="150000"/>
              </a:lnSpc>
              <a:buClr>
                <a:srgbClr val="FF0000"/>
              </a:buClr>
              <a:buNone/>
            </a:pPr>
            <a:r>
              <a:rPr lang="en-US" altLang="ja-JP" sz="1800" b="1" dirty="0">
                <a:latin typeface="+mj-ea"/>
                <a:ea typeface="+mj-ea"/>
              </a:rPr>
              <a:t>     </a:t>
            </a:r>
            <a:r>
              <a:rPr lang="ja-JP" altLang="en-US" sz="1800" b="1" dirty="0">
                <a:latin typeface="+mj-ea"/>
                <a:ea typeface="+mj-ea"/>
              </a:rPr>
              <a:t>気候変動に関するパリ協定、仙台防災枠組など</a:t>
            </a:r>
            <a:endParaRPr lang="en-US" sz="1800" b="1" dirty="0">
              <a:latin typeface="+mj-ea"/>
              <a:ea typeface="+mj-ea"/>
            </a:endParaRPr>
          </a:p>
        </p:txBody>
      </p:sp>
      <p:sp>
        <p:nvSpPr>
          <p:cNvPr id="6" name="Titre 5"/>
          <p:cNvSpPr>
            <a:spLocks noGrp="1"/>
          </p:cNvSpPr>
          <p:nvPr>
            <p:ph type="title"/>
          </p:nvPr>
        </p:nvSpPr>
        <p:spPr>
          <a:xfrm>
            <a:off x="0" y="0"/>
            <a:ext cx="9143365" cy="443865"/>
          </a:xfrm>
          <a:solidFill>
            <a:srgbClr val="92D050"/>
          </a:solidFill>
        </p:spPr>
        <p:txBody>
          <a:bodyPr>
            <a:normAutofit fontScale="90000"/>
          </a:bodyPr>
          <a:lstStyle/>
          <a:p>
            <a:br>
              <a:rPr lang="fr-FR" altLang="en-US" sz="3110">
                <a:sym typeface="+mn-ea"/>
              </a:rPr>
            </a:br>
            <a:r>
              <a:rPr lang="ja-JP" altLang="en-US" sz="2900" b="1">
                <a:solidFill>
                  <a:srgbClr val="FF0000"/>
                </a:solidFill>
                <a:effectLst>
                  <a:outerShdw blurRad="38100" dist="25400" dir="5400000" algn="ctr" rotWithShape="0">
                    <a:srgbClr val="6E747A">
                      <a:alpha val="43000"/>
                    </a:srgbClr>
                  </a:outerShdw>
                </a:effectLst>
                <a:sym typeface="+mn-ea"/>
              </a:rPr>
              <a:t>枠組み</a:t>
            </a:r>
            <a:br>
              <a:rPr lang="fr-FR" altLang="en-US" sz="3110" dirty="0">
                <a:highlight>
                  <a:srgbClr val="00FFFF"/>
                </a:highlight>
              </a:rPr>
            </a:br>
            <a:r>
              <a:rPr lang="fr-FR" altLang="en-US" sz="3110" dirty="0">
                <a:sym typeface="+mn-ea"/>
              </a:rPr>
              <a:t> </a:t>
            </a:r>
            <a:endParaRPr lang="fr-FR" altLang="en-US" sz="3110" dirty="0">
              <a:highlight>
                <a:srgbClr val="00FFFF"/>
              </a:highlight>
            </a:endParaRPr>
          </a:p>
        </p:txBody>
      </p:sp>
      <p:pic>
        <p:nvPicPr>
          <p:cNvPr id="2" name="Espace réservé du contenu 1" descr="6.p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5820" y="704850"/>
            <a:ext cx="669695" cy="853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BFE4EFA-DA6D-1742-AB6A-D346EF1BD665}" type="slidenum">
              <a:rPr lang="fr-FR" smtClean="0"/>
              <a:t>8</a:t>
            </a:fld>
            <a:endParaRPr lang="fr-FR"/>
          </a:p>
        </p:txBody>
      </p:sp>
      <p:sp>
        <p:nvSpPr>
          <p:cNvPr id="2" name="ZoneTexte 12"/>
          <p:cNvSpPr txBox="1"/>
          <p:nvPr/>
        </p:nvSpPr>
        <p:spPr>
          <a:xfrm>
            <a:off x="1558340" y="5439578"/>
            <a:ext cx="3880355" cy="578882"/>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defPPr>
              <a:defRPr lang="fr-FR"/>
            </a:defPPr>
            <a:lvl2pPr marL="0" lvl="1" algn="ctr" rtl="1" eaLnBrk="0" hangingPunct="0">
              <a:buClr>
                <a:srgbClr val="0BD0D9"/>
              </a:buClr>
              <a:buSzPct val="95000"/>
              <a:tabLst>
                <a:tab pos="0" algn="l"/>
              </a:tabLst>
              <a:defRPr sz="4400" b="1">
                <a:solidFill>
                  <a:srgbClr val="002060"/>
                </a:solidFill>
                <a:latin typeface="Sakkal Majalla" panose="02000000000000000000" pitchFamily="2" charset="-78"/>
                <a:ea typeface="Batang" pitchFamily="18" charset="-127"/>
                <a:cs typeface="Sakkal Majalla" panose="02000000000000000000" pitchFamily="2" charset="-78"/>
              </a:defRPr>
            </a:lvl2pPr>
          </a:lstStyle>
          <a:p>
            <a:pPr lvl="1" rtl="0"/>
            <a:r>
              <a:rPr lang="ja-JP" altLang="en-US" sz="2800">
                <a:latin typeface="+mj-ea"/>
                <a:ea typeface="+mj-ea"/>
              </a:rPr>
              <a:t>ラバトの資産</a:t>
            </a:r>
            <a:endParaRPr lang="fr-FR" sz="2800" b="1" kern="1200" dirty="0">
              <a:latin typeface="+mj-ea"/>
              <a:ea typeface="+mj-ea"/>
              <a:cs typeface="Sakkal Majalla" panose="02000000000000000000" pitchFamily="2" charset="-78"/>
            </a:endParaRPr>
          </a:p>
        </p:txBody>
      </p:sp>
      <p:pic>
        <p:nvPicPr>
          <p:cNvPr id="7" name="Imag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2384" y="-97203"/>
            <a:ext cx="3599451" cy="2612389"/>
          </a:xfrm>
          <a:prstGeom prst="rect">
            <a:avLst/>
          </a:prstGeom>
          <a:ln>
            <a:noFill/>
          </a:ln>
          <a:effectLst>
            <a:softEdge rad="112500"/>
          </a:effectLst>
        </p:spPr>
      </p:pic>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0926" y="-97203"/>
            <a:ext cx="3538698" cy="2645126"/>
          </a:xfrm>
          <a:prstGeom prst="rect">
            <a:avLst/>
          </a:prstGeom>
          <a:ln>
            <a:noFill/>
          </a:ln>
          <a:effectLst>
            <a:softEdge rad="112500"/>
          </a:effectLst>
        </p:spPr>
      </p:pic>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2341" y="2279568"/>
            <a:ext cx="3470889" cy="2377860"/>
          </a:xfrm>
          <a:prstGeom prst="rect">
            <a:avLst/>
          </a:prstGeom>
          <a:ln>
            <a:noFill/>
          </a:ln>
          <a:effectLst>
            <a:softEdge rad="112500"/>
          </a:effectLst>
        </p:spPr>
      </p:pic>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072" y="-97203"/>
            <a:ext cx="2722357" cy="2612389"/>
          </a:xfrm>
          <a:prstGeom prst="rect">
            <a:avLst/>
          </a:prstGeom>
          <a:ln>
            <a:noFill/>
          </a:ln>
          <a:effectLst>
            <a:softEdge rad="112500"/>
          </a:effectLst>
        </p:spPr>
      </p:pic>
      <p:pic>
        <p:nvPicPr>
          <p:cNvPr id="18" name="Google Shape;550;p26" descr="Résultat de recherche d'images pour &quot;terrains de proximité rabat&quot;"/>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82341" y="4517993"/>
            <a:ext cx="3558936" cy="2408101"/>
          </a:xfrm>
          <a:prstGeom prst="rect">
            <a:avLst/>
          </a:prstGeom>
          <a:ln>
            <a:noFill/>
          </a:ln>
          <a:effectLst>
            <a:softEdge rad="112500"/>
          </a:effectLst>
        </p:spPr>
      </p:pic>
      <p:grpSp>
        <p:nvGrpSpPr>
          <p:cNvPr id="6" name="グループ化 5">
            <a:extLst>
              <a:ext uri="{FF2B5EF4-FFF2-40B4-BE49-F238E27FC236}">
                <a16:creationId xmlns:a16="http://schemas.microsoft.com/office/drawing/2014/main" id="{5F8CD9C2-AA84-812A-17C5-617C89F80C3F}"/>
              </a:ext>
            </a:extLst>
          </p:cNvPr>
          <p:cNvGrpSpPr/>
          <p:nvPr/>
        </p:nvGrpSpPr>
        <p:grpSpPr>
          <a:xfrm>
            <a:off x="286899" y="2556367"/>
            <a:ext cx="3782695" cy="3191510"/>
            <a:chOff x="286899" y="2556367"/>
            <a:chExt cx="3782695" cy="3191510"/>
          </a:xfrm>
        </p:grpSpPr>
        <p:pic>
          <p:nvPicPr>
            <p:cNvPr id="3" name="Image 2" descr="3.png"/>
            <p:cNvPicPr>
              <a:picLocks noChangeAspect="1"/>
            </p:cNvPicPr>
            <p:nvPr/>
          </p:nvPicPr>
          <p:blipFill>
            <a:blip r:embed="rId7"/>
            <a:srcRect/>
            <a:stretch>
              <a:fillRect/>
            </a:stretch>
          </p:blipFill>
          <p:spPr bwMode="auto">
            <a:xfrm>
              <a:off x="286899" y="2556367"/>
              <a:ext cx="3782695" cy="3191510"/>
            </a:xfrm>
            <a:prstGeom prst="rect">
              <a:avLst/>
            </a:prstGeom>
            <a:noFill/>
            <a:ln w="9525">
              <a:noFill/>
              <a:miter lim="800000"/>
              <a:headEnd/>
              <a:tailEnd/>
            </a:ln>
          </p:spPr>
        </p:pic>
        <p:sp>
          <p:nvSpPr>
            <p:cNvPr id="5" name="正方形/長方形 4">
              <a:extLst>
                <a:ext uri="{FF2B5EF4-FFF2-40B4-BE49-F238E27FC236}">
                  <a16:creationId xmlns:a16="http://schemas.microsoft.com/office/drawing/2014/main" id="{E3BD1518-2873-3372-64C7-CCE369C281B1}"/>
                </a:ext>
              </a:extLst>
            </p:cNvPr>
            <p:cNvSpPr/>
            <p:nvPr/>
          </p:nvSpPr>
          <p:spPr>
            <a:xfrm>
              <a:off x="2890684" y="2944137"/>
              <a:ext cx="449826" cy="112149"/>
            </a:xfrm>
            <a:prstGeom prst="rect">
              <a:avLst/>
            </a:prstGeom>
            <a:solidFill>
              <a:srgbClr val="F0BD00"/>
            </a:solid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nchorCtr="0"/>
            <a:lstStyle/>
            <a:p>
              <a:r>
                <a:rPr kumimoji="1" lang="ja-JP" altLang="en-US" sz="900" dirty="0"/>
                <a:t>ラバト</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7" descr="8.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875" y="0"/>
            <a:ext cx="9332912" cy="6858000"/>
          </a:xfrm>
          <a:prstGeom prst="rect">
            <a:avLst/>
          </a:prstGeom>
          <a:noFill/>
          <a:ln>
            <a:noFill/>
          </a:ln>
        </p:spPr>
      </p:pic>
      <p:sp>
        <p:nvSpPr>
          <p:cNvPr id="268" name="Google Shape;268;p7"/>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200"/>
              <a:buFont typeface="Calibri"/>
              <a:buNone/>
            </a:pPr>
            <a:fld id="{00000000-1234-1234-1234-123412341234}" type="slidenum">
              <a:rPr lang="en-US" sz="1200" b="0" i="0" u="none">
                <a:solidFill>
                  <a:srgbClr val="898989"/>
                </a:solidFill>
                <a:latin typeface="Calibri"/>
                <a:ea typeface="Calibri"/>
                <a:cs typeface="Calibri"/>
                <a:sym typeface="Calibri"/>
              </a:rPr>
              <a:t>9</a:t>
            </a:fld>
            <a:endParaRPr dirty="0"/>
          </a:p>
        </p:txBody>
      </p:sp>
      <p:sp>
        <p:nvSpPr>
          <p:cNvPr id="269" name="Google Shape;269;p7"/>
          <p:cNvSpPr txBox="1"/>
          <p:nvPr/>
        </p:nvSpPr>
        <p:spPr>
          <a:xfrm>
            <a:off x="2787650" y="570424"/>
            <a:ext cx="6184900" cy="5860025"/>
          </a:xfrm>
          <a:prstGeom prst="rect">
            <a:avLst/>
          </a:prstGeom>
          <a:noFill/>
          <a:ln>
            <a:noFill/>
          </a:ln>
        </p:spPr>
        <p:txBody>
          <a:bodyPr spcFirstLastPara="1" wrap="square" lIns="91425" tIns="45700" rIns="91425" bIns="45700" anchor="ctr" anchorCtr="0">
            <a:spAutoFit/>
          </a:bodyPr>
          <a:lstStyle/>
          <a:p>
            <a:pPr lvl="0" algn="just">
              <a:lnSpc>
                <a:spcPct val="120000"/>
              </a:lnSpc>
              <a:buClr>
                <a:srgbClr val="0070C0"/>
              </a:buClr>
              <a:buSzPts val="1500"/>
            </a:pPr>
            <a:r>
              <a:rPr lang="en-US" altLang="ja-JP" sz="1500" b="1" dirty="0">
                <a:solidFill>
                  <a:srgbClr val="0070C0"/>
                </a:solidFill>
                <a:latin typeface="+mj-ea"/>
                <a:ea typeface="+mj-ea"/>
                <a:cs typeface="Book Antiqua"/>
                <a:sym typeface="Book Antiqua"/>
              </a:rPr>
              <a:t>1912</a:t>
            </a:r>
            <a:r>
              <a:rPr lang="ja-JP" altLang="en-US" sz="1500" b="1" dirty="0">
                <a:solidFill>
                  <a:srgbClr val="0070C0"/>
                </a:solidFill>
                <a:latin typeface="+mj-ea"/>
                <a:ea typeface="+mj-ea"/>
                <a:cs typeface="Book Antiqua"/>
                <a:sym typeface="Book Antiqua"/>
              </a:rPr>
              <a:t>年以降、政治・行政の中心地 ：</a:t>
            </a:r>
            <a:endParaRPr lang="en-US" sz="1500" b="1" dirty="0">
              <a:solidFill>
                <a:srgbClr val="0070C0"/>
              </a:solidFill>
              <a:latin typeface="+mj-ea"/>
              <a:ea typeface="+mj-ea"/>
              <a:cs typeface="Book Antiqua"/>
              <a:sym typeface="Book Antiqua"/>
            </a:endParaRPr>
          </a:p>
          <a:p>
            <a:pPr lvl="0" algn="just">
              <a:lnSpc>
                <a:spcPct val="120000"/>
              </a:lnSpc>
              <a:buClr>
                <a:srgbClr val="0070C0"/>
              </a:buClr>
              <a:buSzPts val="1500"/>
            </a:pPr>
            <a:endParaRPr lang="en-US" sz="800" b="1" dirty="0">
              <a:solidFill>
                <a:srgbClr val="0070C0"/>
              </a:solidFill>
              <a:latin typeface="+mj-ea"/>
              <a:ea typeface="+mj-ea"/>
              <a:cs typeface="Book Antiqua"/>
              <a:sym typeface="Book Antiqua"/>
            </a:endParaRPr>
          </a:p>
          <a:p>
            <a:pPr indent="-88900" algn="just">
              <a:lnSpc>
                <a:spcPct val="120000"/>
              </a:lnSpc>
              <a:buClr>
                <a:schemeClr val="dk1"/>
              </a:buClr>
              <a:buSzPts val="1400"/>
              <a:buFont typeface="Noto Sans Symbols"/>
              <a:buChar char="⮚"/>
            </a:pPr>
            <a:r>
              <a:rPr lang="en-US" altLang="ja-JP" sz="1400" b="1" dirty="0">
                <a:solidFill>
                  <a:schemeClr val="dk1"/>
                </a:solidFill>
                <a:latin typeface="+mj-ea"/>
                <a:ea typeface="+mj-ea"/>
                <a:cs typeface="Book Antiqua"/>
                <a:sym typeface="Book Antiqua"/>
              </a:rPr>
              <a:t>2002</a:t>
            </a:r>
            <a:r>
              <a:rPr lang="ja-JP" altLang="en-US" sz="1400" b="1" dirty="0">
                <a:solidFill>
                  <a:schemeClr val="dk1"/>
                </a:solidFill>
                <a:latin typeface="+mj-ea"/>
                <a:ea typeface="+mj-ea"/>
                <a:cs typeface="Book Antiqua"/>
                <a:sym typeface="Book Antiqua"/>
              </a:rPr>
              <a:t>年以降、都市ユニットの地位を取得</a:t>
            </a:r>
            <a:r>
              <a:rPr lang="en-US" sz="1400" b="1" dirty="0">
                <a:solidFill>
                  <a:schemeClr val="dk1"/>
                </a:solidFill>
                <a:latin typeface="+mj-ea"/>
                <a:ea typeface="+mj-ea"/>
                <a:cs typeface="Book Antiqua"/>
                <a:sym typeface="Book Antiqua"/>
              </a:rPr>
              <a:t> </a:t>
            </a:r>
          </a:p>
          <a:p>
            <a:pPr indent="-88900" algn="just">
              <a:lnSpc>
                <a:spcPct val="120000"/>
              </a:lnSpc>
              <a:buClr>
                <a:schemeClr val="dk1"/>
              </a:buClr>
              <a:buSzPts val="1400"/>
              <a:buFont typeface="Noto Sans Symbols"/>
              <a:buChar char="⮚"/>
            </a:pPr>
            <a:r>
              <a:rPr lang="en-US" altLang="ja-JP" sz="1400" b="1" dirty="0">
                <a:solidFill>
                  <a:schemeClr val="dk1"/>
                </a:solidFill>
                <a:latin typeface="+mj-ea"/>
                <a:ea typeface="+mj-ea"/>
                <a:cs typeface="Book Antiqua"/>
                <a:sym typeface="Book Antiqua"/>
              </a:rPr>
              <a:t>5</a:t>
            </a:r>
            <a:r>
              <a:rPr lang="ja-JP" altLang="en-US" sz="1400" b="1" dirty="0">
                <a:solidFill>
                  <a:schemeClr val="dk1"/>
                </a:solidFill>
                <a:latin typeface="+mj-ea"/>
                <a:ea typeface="+mj-ea"/>
                <a:cs typeface="Book Antiqua"/>
                <a:sym typeface="Book Antiqua"/>
              </a:rPr>
              <a:t>つの地区が共有する共同スペース</a:t>
            </a:r>
            <a:endParaRPr lang="en-US" sz="1400" b="1" dirty="0">
              <a:solidFill>
                <a:schemeClr val="dk1"/>
              </a:solidFill>
              <a:latin typeface="+mj-ea"/>
              <a:ea typeface="+mj-ea"/>
              <a:cs typeface="Book Antiqua"/>
              <a:sym typeface="Book Antiqua"/>
            </a:endParaRPr>
          </a:p>
          <a:p>
            <a:pPr indent="-88900" algn="just">
              <a:lnSpc>
                <a:spcPct val="120000"/>
              </a:lnSpc>
              <a:buClr>
                <a:schemeClr val="dk1"/>
              </a:buClr>
              <a:buSzPts val="1400"/>
              <a:buFont typeface="Noto Sans Symbols"/>
              <a:buChar char="⮚"/>
            </a:pPr>
            <a:r>
              <a:rPr lang="ja-JP" altLang="en-US" sz="1400" b="1" dirty="0">
                <a:solidFill>
                  <a:schemeClr val="dk1"/>
                </a:solidFill>
                <a:latin typeface="+mj-ea"/>
                <a:ea typeface="+mj-ea"/>
                <a:cs typeface="Book Antiqua"/>
                <a:sym typeface="Book Antiqua"/>
              </a:rPr>
              <a:t>すべての省庁、議会、開発銀行、外交代表部、政党などの本部がある</a:t>
            </a:r>
            <a:r>
              <a:rPr lang="en-US" sz="1400" b="1" dirty="0">
                <a:solidFill>
                  <a:schemeClr val="dk1"/>
                </a:solidFill>
                <a:latin typeface="+mj-ea"/>
                <a:ea typeface="+mj-ea"/>
                <a:cs typeface="Book Antiqua"/>
                <a:sym typeface="Book Antiqua"/>
              </a:rPr>
              <a:t> </a:t>
            </a:r>
          </a:p>
          <a:p>
            <a:pPr marL="0" marR="0" lvl="0" indent="0" algn="just" rtl="0">
              <a:lnSpc>
                <a:spcPct val="80000"/>
              </a:lnSpc>
              <a:spcBef>
                <a:spcPts val="0"/>
              </a:spcBef>
              <a:spcAft>
                <a:spcPts val="0"/>
              </a:spcAft>
              <a:buClr>
                <a:schemeClr val="dk1"/>
              </a:buClr>
              <a:buSzPts val="1400"/>
              <a:buFont typeface="Arial"/>
              <a:buNone/>
            </a:pPr>
            <a:endParaRPr lang="en-US" sz="1400" b="1" i="0" u="none" dirty="0">
              <a:solidFill>
                <a:schemeClr val="dk1"/>
              </a:solidFill>
              <a:latin typeface="+mj-ea"/>
              <a:ea typeface="+mj-ea"/>
              <a:cs typeface="Book Antiqua"/>
              <a:sym typeface="Book Antiqua"/>
            </a:endParaRPr>
          </a:p>
          <a:p>
            <a:pPr marL="0" marR="0" lvl="0" indent="0" algn="just" rtl="0">
              <a:lnSpc>
                <a:spcPct val="80000"/>
              </a:lnSpc>
              <a:spcBef>
                <a:spcPts val="0"/>
              </a:spcBef>
              <a:spcAft>
                <a:spcPts val="0"/>
              </a:spcAft>
              <a:buClr>
                <a:schemeClr val="dk1"/>
              </a:buClr>
              <a:buSzPts val="1400"/>
              <a:buFont typeface="Arial"/>
              <a:buNone/>
            </a:pPr>
            <a:endParaRPr sz="1400" b="1" i="0" u="none" dirty="0">
              <a:solidFill>
                <a:schemeClr val="dk1"/>
              </a:solidFill>
              <a:latin typeface="+mj-ea"/>
              <a:ea typeface="+mj-ea"/>
              <a:cs typeface="Book Antiqua"/>
              <a:sym typeface="Book Antiqua"/>
            </a:endParaRPr>
          </a:p>
          <a:p>
            <a:pPr lvl="0" algn="just">
              <a:lnSpc>
                <a:spcPct val="80000"/>
              </a:lnSpc>
              <a:buClr>
                <a:schemeClr val="dk1"/>
              </a:buClr>
              <a:buSzPts val="1400"/>
            </a:pPr>
            <a:r>
              <a:rPr lang="en-US" sz="1500" b="1" dirty="0">
                <a:solidFill>
                  <a:srgbClr val="0070C0"/>
                </a:solidFill>
                <a:latin typeface="+mj-ea"/>
                <a:ea typeface="+mj-ea"/>
                <a:cs typeface="Book Antiqua"/>
                <a:sym typeface="Book Antiqua"/>
              </a:rPr>
              <a:t> </a:t>
            </a:r>
            <a:r>
              <a:rPr lang="ja-JP" altLang="en-US" sz="1500" b="1" dirty="0">
                <a:solidFill>
                  <a:srgbClr val="0070C0"/>
                </a:solidFill>
                <a:latin typeface="+mj-ea"/>
                <a:ea typeface="+mj-ea"/>
                <a:cs typeface="Book Antiqua"/>
                <a:sym typeface="Book Antiqua"/>
              </a:rPr>
              <a:t>科学資本と知識の都市：</a:t>
            </a:r>
            <a:r>
              <a:rPr lang="en-US" sz="1500" b="1" i="0" u="none" dirty="0">
                <a:solidFill>
                  <a:srgbClr val="0070C0"/>
                </a:solidFill>
                <a:latin typeface="+mj-ea"/>
                <a:ea typeface="+mj-ea"/>
                <a:cs typeface="Book Antiqua"/>
                <a:sym typeface="Book Antiqua"/>
              </a:rPr>
              <a:t> </a:t>
            </a:r>
          </a:p>
          <a:p>
            <a:pPr lvl="0" algn="just">
              <a:lnSpc>
                <a:spcPct val="80000"/>
              </a:lnSpc>
              <a:buClr>
                <a:schemeClr val="dk1"/>
              </a:buClr>
              <a:buSzPts val="1400"/>
            </a:pPr>
            <a:endParaRPr b="1" dirty="0">
              <a:latin typeface="+mj-ea"/>
              <a:ea typeface="+mj-ea"/>
            </a:endParaRPr>
          </a:p>
          <a:p>
            <a:pPr lvl="0" indent="-88900" algn="just">
              <a:lnSpc>
                <a:spcPct val="120000"/>
              </a:lnSpc>
              <a:buClr>
                <a:schemeClr val="dk1"/>
              </a:buClr>
              <a:buSzPts val="1400"/>
              <a:buFont typeface="Noto Sans Symbols"/>
              <a:buChar char="⮚"/>
            </a:pPr>
            <a:r>
              <a:rPr lang="en-US" sz="1400" b="1" dirty="0">
                <a:solidFill>
                  <a:schemeClr val="dk1"/>
                </a:solidFill>
                <a:latin typeface="+mj-ea"/>
                <a:ea typeface="+mj-ea"/>
                <a:cs typeface="Book Antiqua"/>
                <a:sym typeface="Book Antiqua"/>
              </a:rPr>
              <a:t> </a:t>
            </a:r>
            <a:r>
              <a:rPr lang="ja-JP" altLang="en-US" sz="1400" b="1" dirty="0">
                <a:solidFill>
                  <a:schemeClr val="dk1"/>
                </a:solidFill>
                <a:latin typeface="+mj-ea"/>
                <a:ea typeface="+mj-ea"/>
                <a:cs typeface="Book Antiqua"/>
                <a:sym typeface="Book Antiqua"/>
              </a:rPr>
              <a:t>スマートキャンパスのある大学の街アル・イルファン</a:t>
            </a:r>
            <a:endParaRPr lang="en-US" sz="1400" b="1" dirty="0">
              <a:solidFill>
                <a:schemeClr val="dk1"/>
              </a:solidFill>
              <a:latin typeface="+mj-ea"/>
              <a:ea typeface="+mj-ea"/>
              <a:cs typeface="Book Antiqua"/>
              <a:sym typeface="Book Antiqua"/>
            </a:endParaRPr>
          </a:p>
          <a:p>
            <a:pPr lvl="0" indent="-88900" algn="just">
              <a:lnSpc>
                <a:spcPct val="120000"/>
              </a:lnSpc>
              <a:buClr>
                <a:schemeClr val="dk1"/>
              </a:buClr>
              <a:buSzPts val="1400"/>
              <a:buFont typeface="Noto Sans Symbols"/>
              <a:buChar char="⮚"/>
            </a:pPr>
            <a:r>
              <a:rPr lang="ja-JP" altLang="en-US" sz="1400" b="1" dirty="0">
                <a:solidFill>
                  <a:schemeClr val="dk1"/>
                </a:solidFill>
                <a:latin typeface="+mj-ea"/>
                <a:ea typeface="+mj-ea"/>
                <a:cs typeface="Book Antiqua"/>
                <a:sym typeface="Book Antiqua"/>
              </a:rPr>
              <a:t>国立図書館、王立文書館、メディアライブラリー</a:t>
            </a:r>
            <a:endParaRPr lang="en-US" sz="1400" b="1" dirty="0">
              <a:solidFill>
                <a:schemeClr val="dk1"/>
              </a:solidFill>
              <a:latin typeface="+mj-ea"/>
              <a:ea typeface="+mj-ea"/>
              <a:cs typeface="Book Antiqua"/>
              <a:sym typeface="Book Antiqua"/>
            </a:endParaRPr>
          </a:p>
          <a:p>
            <a:pPr lvl="0" indent="-88900" algn="just">
              <a:lnSpc>
                <a:spcPct val="120000"/>
              </a:lnSpc>
              <a:buClr>
                <a:schemeClr val="dk1"/>
              </a:buClr>
              <a:buSzPts val="1400"/>
              <a:buFont typeface="Noto Sans Symbols"/>
              <a:buChar char="⮚"/>
            </a:pPr>
            <a:r>
              <a:rPr lang="ja-JP" altLang="en-US" sz="1400" b="1" dirty="0">
                <a:solidFill>
                  <a:schemeClr val="dk1"/>
                </a:solidFill>
                <a:latin typeface="+mj-ea"/>
                <a:ea typeface="+mj-ea"/>
                <a:cs typeface="Book Antiqua"/>
                <a:sym typeface="Book Antiqua"/>
              </a:rPr>
              <a:t>認定科学機関：モハメッド</a:t>
            </a:r>
            <a:r>
              <a:rPr lang="en-US" altLang="ja-JP" sz="1400" b="1" dirty="0">
                <a:solidFill>
                  <a:schemeClr val="dk1"/>
                </a:solidFill>
                <a:latin typeface="+mj-ea"/>
                <a:ea typeface="+mj-ea"/>
                <a:cs typeface="Book Antiqua"/>
                <a:sym typeface="Book Antiqua"/>
              </a:rPr>
              <a:t>5</a:t>
            </a:r>
            <a:r>
              <a:rPr lang="ja-JP" altLang="en-US" sz="1400" b="1" dirty="0">
                <a:solidFill>
                  <a:schemeClr val="dk1"/>
                </a:solidFill>
                <a:latin typeface="+mj-ea"/>
                <a:ea typeface="+mj-ea"/>
                <a:cs typeface="Book Antiqua"/>
                <a:sym typeface="Book Antiqua"/>
              </a:rPr>
              <a:t>世大学、アル・カシス大学、国立行政学院、 </a:t>
            </a:r>
            <a:endParaRPr lang="en-US" altLang="ja-JP" sz="1400" b="1" dirty="0">
              <a:solidFill>
                <a:schemeClr val="dk1"/>
              </a:solidFill>
              <a:latin typeface="+mj-ea"/>
              <a:ea typeface="+mj-ea"/>
              <a:cs typeface="Book Antiqua"/>
              <a:sym typeface="Book Antiqua"/>
            </a:endParaRPr>
          </a:p>
          <a:p>
            <a:pPr lvl="0" algn="just">
              <a:lnSpc>
                <a:spcPct val="120000"/>
              </a:lnSpc>
              <a:buClr>
                <a:schemeClr val="dk1"/>
              </a:buClr>
              <a:buSzPts val="1400"/>
            </a:pPr>
            <a:r>
              <a:rPr lang="en-US" altLang="ja-JP" sz="1400" b="1" dirty="0">
                <a:solidFill>
                  <a:schemeClr val="dk1"/>
                </a:solidFill>
                <a:latin typeface="+mj-ea"/>
                <a:ea typeface="+mj-ea"/>
                <a:cs typeface="Book Antiqua"/>
                <a:sym typeface="Book Antiqua"/>
              </a:rPr>
              <a:t>   </a:t>
            </a:r>
            <a:r>
              <a:rPr lang="ja-JP" altLang="en-US" sz="1400" b="1" dirty="0">
                <a:solidFill>
                  <a:schemeClr val="dk1"/>
                </a:solidFill>
                <a:latin typeface="+mj-ea"/>
                <a:ea typeface="+mj-ea"/>
                <a:cs typeface="Book Antiqua"/>
                <a:sym typeface="Book Antiqua"/>
              </a:rPr>
              <a:t>モハマディア工科大学、国立建築学校、情報科学研究科（</a:t>
            </a:r>
            <a:r>
              <a:rPr lang="en-US" altLang="ja-JP" sz="1400" b="1" dirty="0">
                <a:solidFill>
                  <a:schemeClr val="dk1"/>
                </a:solidFill>
                <a:latin typeface="+mj-ea"/>
                <a:ea typeface="+mj-ea"/>
                <a:cs typeface="Book Antiqua"/>
                <a:sym typeface="Book Antiqua"/>
              </a:rPr>
              <a:t>ESI</a:t>
            </a:r>
            <a:r>
              <a:rPr lang="ja-JP" altLang="en-US" sz="1400" b="1" dirty="0">
                <a:solidFill>
                  <a:schemeClr val="dk1"/>
                </a:solidFill>
                <a:latin typeface="+mj-ea"/>
                <a:ea typeface="+mj-ea"/>
                <a:cs typeface="Book Antiqua"/>
                <a:sym typeface="Book Antiqua"/>
              </a:rPr>
              <a:t>）など</a:t>
            </a:r>
            <a:endParaRPr lang="en-US" sz="1400" b="1" dirty="0">
              <a:solidFill>
                <a:schemeClr val="dk1"/>
              </a:solidFill>
              <a:latin typeface="+mj-ea"/>
              <a:ea typeface="+mj-ea"/>
              <a:cs typeface="Book Antiqua"/>
              <a:sym typeface="Book Antiqua"/>
            </a:endParaRPr>
          </a:p>
          <a:p>
            <a:pPr marL="0" marR="0" lvl="0" indent="0" algn="just" rtl="0">
              <a:lnSpc>
                <a:spcPct val="120000"/>
              </a:lnSpc>
              <a:spcBef>
                <a:spcPts val="0"/>
              </a:spcBef>
              <a:spcAft>
                <a:spcPts val="0"/>
              </a:spcAft>
              <a:buClr>
                <a:schemeClr val="dk1"/>
              </a:buClr>
              <a:buSzPts val="1400"/>
              <a:buFont typeface="Arial"/>
              <a:buNone/>
            </a:pPr>
            <a:endParaRPr lang="en-US" sz="1400" b="1" i="1" u="sng" dirty="0">
              <a:solidFill>
                <a:schemeClr val="dk1"/>
              </a:solidFill>
              <a:latin typeface="+mj-ea"/>
              <a:ea typeface="+mj-ea"/>
              <a:cs typeface="Book Antiqua"/>
              <a:sym typeface="Book Antiqua"/>
            </a:endParaRPr>
          </a:p>
          <a:p>
            <a:pPr marL="0" marR="0" lvl="0" indent="0" algn="just" rtl="0">
              <a:lnSpc>
                <a:spcPct val="120000"/>
              </a:lnSpc>
              <a:spcBef>
                <a:spcPts val="0"/>
              </a:spcBef>
              <a:spcAft>
                <a:spcPts val="0"/>
              </a:spcAft>
              <a:buClr>
                <a:schemeClr val="dk1"/>
              </a:buClr>
              <a:buSzPts val="1400"/>
              <a:buFont typeface="Arial"/>
              <a:buNone/>
            </a:pPr>
            <a:endParaRPr sz="1400" b="1" i="1" u="sng" dirty="0">
              <a:solidFill>
                <a:schemeClr val="dk1"/>
              </a:solidFill>
              <a:latin typeface="+mj-ea"/>
              <a:ea typeface="+mj-ea"/>
              <a:cs typeface="Book Antiqua"/>
              <a:sym typeface="Book Antiqua"/>
            </a:endParaRPr>
          </a:p>
          <a:p>
            <a:pPr lvl="0" algn="just">
              <a:lnSpc>
                <a:spcPct val="80000"/>
              </a:lnSpc>
              <a:buClr>
                <a:srgbClr val="0070C0"/>
              </a:buClr>
              <a:buSzPts val="1500"/>
            </a:pPr>
            <a:r>
              <a:rPr lang="en-US" sz="1500" b="1" dirty="0">
                <a:solidFill>
                  <a:srgbClr val="0070C0"/>
                </a:solidFill>
                <a:latin typeface="+mj-ea"/>
                <a:ea typeface="+mj-ea"/>
                <a:cs typeface="Book Antiqua"/>
                <a:sym typeface="Book Antiqua"/>
              </a:rPr>
              <a:t> </a:t>
            </a:r>
            <a:r>
              <a:rPr lang="en-US" altLang="ja-JP" sz="1500" b="1" dirty="0">
                <a:solidFill>
                  <a:srgbClr val="0070C0"/>
                </a:solidFill>
                <a:latin typeface="+mj-ea"/>
                <a:ea typeface="+mj-ea"/>
                <a:cs typeface="Book Antiqua"/>
                <a:sym typeface="Book Antiqua"/>
              </a:rPr>
              <a:t>2010</a:t>
            </a:r>
            <a:r>
              <a:rPr lang="ja-JP" altLang="en-US" sz="1500" b="1" dirty="0">
                <a:solidFill>
                  <a:srgbClr val="0070C0"/>
                </a:solidFill>
                <a:latin typeface="+mj-ea"/>
                <a:ea typeface="+mj-ea"/>
                <a:cs typeface="Book Antiqua"/>
                <a:sym typeface="Book Antiqua"/>
              </a:rPr>
              <a:t>年に「グリーンシティ」を宣言：</a:t>
            </a:r>
            <a:r>
              <a:rPr lang="en-US" sz="1500" b="1" dirty="0">
                <a:solidFill>
                  <a:srgbClr val="0070C0"/>
                </a:solidFill>
                <a:latin typeface="+mj-ea"/>
                <a:ea typeface="+mj-ea"/>
                <a:cs typeface="Book Antiqua"/>
                <a:sym typeface="Book Antiqua"/>
              </a:rPr>
              <a:t> </a:t>
            </a:r>
          </a:p>
          <a:p>
            <a:pPr lvl="0" algn="just">
              <a:lnSpc>
                <a:spcPct val="80000"/>
              </a:lnSpc>
              <a:buClr>
                <a:srgbClr val="0070C0"/>
              </a:buClr>
              <a:buSzPts val="1500"/>
            </a:pPr>
            <a:r>
              <a:rPr lang="en-US" sz="1500" b="1" dirty="0">
                <a:solidFill>
                  <a:srgbClr val="0070C0"/>
                </a:solidFill>
                <a:latin typeface="+mj-ea"/>
                <a:ea typeface="+mj-ea"/>
                <a:cs typeface="Book Antiqua"/>
                <a:sym typeface="Book Antiqua"/>
              </a:rPr>
              <a:t> </a:t>
            </a:r>
          </a:p>
          <a:p>
            <a:pPr indent="-88900" algn="just">
              <a:lnSpc>
                <a:spcPct val="80000"/>
              </a:lnSpc>
              <a:buClr>
                <a:schemeClr val="dk1"/>
              </a:buClr>
              <a:buSzPts val="1400"/>
              <a:buFont typeface="Noto Sans Symbols"/>
              <a:buChar char="⮚"/>
            </a:pPr>
            <a:r>
              <a:rPr lang="ja-JP" altLang="en-US" sz="1400" b="1" dirty="0">
                <a:solidFill>
                  <a:schemeClr val="dk1"/>
                </a:solidFill>
                <a:latin typeface="+mj-ea"/>
                <a:ea typeface="+mj-ea"/>
                <a:cs typeface="Book Antiqua"/>
                <a:sym typeface="Book Antiqua"/>
              </a:rPr>
              <a:t>アースデイ</a:t>
            </a:r>
            <a:r>
              <a:rPr lang="en-US" altLang="ja-JP" sz="1400" b="1" dirty="0">
                <a:solidFill>
                  <a:schemeClr val="dk1"/>
                </a:solidFill>
                <a:latin typeface="+mj-ea"/>
                <a:ea typeface="+mj-ea"/>
                <a:cs typeface="Book Antiqua"/>
                <a:sym typeface="Book Antiqua"/>
              </a:rPr>
              <a:t>40</a:t>
            </a:r>
            <a:r>
              <a:rPr lang="ja-JP" altLang="en-US" sz="1400" b="1" dirty="0">
                <a:solidFill>
                  <a:schemeClr val="dk1"/>
                </a:solidFill>
                <a:latin typeface="+mj-ea"/>
                <a:ea typeface="+mj-ea"/>
                <a:cs typeface="Book Antiqua"/>
                <a:sym typeface="Book Antiqua"/>
              </a:rPr>
              <a:t>周年を記念して</a:t>
            </a:r>
            <a:r>
              <a:rPr lang="en-US" sz="1400" b="1" dirty="0">
                <a:solidFill>
                  <a:schemeClr val="dk1"/>
                </a:solidFill>
                <a:latin typeface="+mj-ea"/>
                <a:ea typeface="+mj-ea"/>
                <a:cs typeface="Book Antiqua"/>
                <a:sym typeface="Book Antiqua"/>
              </a:rPr>
              <a:t> </a:t>
            </a:r>
          </a:p>
          <a:p>
            <a:pPr indent="-88900" algn="just">
              <a:lnSpc>
                <a:spcPct val="80000"/>
              </a:lnSpc>
              <a:buClr>
                <a:schemeClr val="dk1"/>
              </a:buClr>
              <a:buSzPts val="1400"/>
              <a:buFont typeface="Noto Sans Symbols"/>
              <a:buChar char="⮚"/>
            </a:pPr>
            <a:endParaRPr lang="en-US" sz="1400" b="1" dirty="0">
              <a:solidFill>
                <a:schemeClr val="dk1"/>
              </a:solidFill>
              <a:latin typeface="+mj-ea"/>
              <a:ea typeface="+mj-ea"/>
              <a:cs typeface="Book Antiqua"/>
              <a:sym typeface="Book Antiqua"/>
            </a:endParaRPr>
          </a:p>
          <a:p>
            <a:pPr indent="-88900" algn="just">
              <a:lnSpc>
                <a:spcPct val="120000"/>
              </a:lnSpc>
              <a:buClr>
                <a:schemeClr val="dk1"/>
              </a:buClr>
              <a:buSzPts val="1400"/>
              <a:buFont typeface="Noto Sans Symbols"/>
              <a:buChar char="⮚"/>
            </a:pPr>
            <a:r>
              <a:rPr lang="en-US" altLang="ja-JP" sz="1400" b="1" dirty="0">
                <a:solidFill>
                  <a:schemeClr val="dk1"/>
                </a:solidFill>
                <a:latin typeface="+mj-ea"/>
                <a:ea typeface="+mj-ea"/>
                <a:cs typeface="Book Antiqua"/>
                <a:sym typeface="Book Antiqua"/>
              </a:rPr>
              <a:t>4,700</a:t>
            </a:r>
            <a:r>
              <a:rPr lang="ja-JP" altLang="en-US" sz="1400" b="1" dirty="0">
                <a:solidFill>
                  <a:schemeClr val="dk1"/>
                </a:solidFill>
                <a:latin typeface="+mj-ea"/>
                <a:ea typeface="+mj-ea"/>
                <a:cs typeface="Book Antiqua"/>
                <a:sym typeface="Book Antiqua"/>
              </a:rPr>
              <a:t>ヘクタールの緑地があり、住民一人当たりの緑地面積は</a:t>
            </a:r>
            <a:r>
              <a:rPr lang="en-US" altLang="ja-JP" sz="1400" b="1" dirty="0">
                <a:solidFill>
                  <a:schemeClr val="dk1"/>
                </a:solidFill>
                <a:latin typeface="+mj-ea"/>
                <a:ea typeface="+mj-ea"/>
                <a:cs typeface="Book Antiqua"/>
                <a:sym typeface="Book Antiqua"/>
              </a:rPr>
              <a:t>75m²</a:t>
            </a:r>
            <a:r>
              <a:rPr lang="ja-JP" altLang="en-US" sz="1400" b="1" dirty="0">
                <a:solidFill>
                  <a:schemeClr val="dk1"/>
                </a:solidFill>
                <a:latin typeface="+mj-ea"/>
                <a:ea typeface="+mj-ea"/>
                <a:cs typeface="Book Antiqua"/>
                <a:sym typeface="Book Antiqua"/>
              </a:rPr>
              <a:t>（灌漑に</a:t>
            </a:r>
            <a:endParaRPr lang="en-US" altLang="ja-JP" sz="1400" b="1" dirty="0">
              <a:solidFill>
                <a:schemeClr val="dk1"/>
              </a:solidFill>
              <a:latin typeface="+mj-ea"/>
              <a:ea typeface="+mj-ea"/>
              <a:cs typeface="Book Antiqua"/>
              <a:sym typeface="Book Antiqua"/>
            </a:endParaRPr>
          </a:p>
          <a:p>
            <a:pPr algn="just">
              <a:lnSpc>
                <a:spcPct val="120000"/>
              </a:lnSpc>
              <a:buClr>
                <a:schemeClr val="dk1"/>
              </a:buClr>
              <a:buSzPts val="1400"/>
            </a:pPr>
            <a:r>
              <a:rPr lang="en-US" altLang="ja-JP" sz="1400" b="1" dirty="0">
                <a:solidFill>
                  <a:schemeClr val="dk1"/>
                </a:solidFill>
                <a:latin typeface="+mj-ea"/>
                <a:ea typeface="+mj-ea"/>
                <a:cs typeface="Book Antiqua"/>
                <a:sym typeface="Book Antiqua"/>
              </a:rPr>
              <a:t>   </a:t>
            </a:r>
            <a:r>
              <a:rPr lang="ja-JP" altLang="en-US" sz="1400" b="1" dirty="0">
                <a:solidFill>
                  <a:schemeClr val="dk1"/>
                </a:solidFill>
                <a:latin typeface="+mj-ea"/>
                <a:ea typeface="+mj-ea"/>
                <a:cs typeface="Book Antiqua"/>
                <a:sym typeface="Book Antiqua"/>
              </a:rPr>
              <a:t>使用するのは処理済みの水およびリサイクル水のみ）。この緑地面積は、</a:t>
            </a:r>
            <a:endParaRPr lang="en-US" altLang="ja-JP" sz="1400" b="1" dirty="0">
              <a:solidFill>
                <a:schemeClr val="dk1"/>
              </a:solidFill>
              <a:latin typeface="+mj-ea"/>
              <a:ea typeface="+mj-ea"/>
              <a:cs typeface="Book Antiqua"/>
              <a:sym typeface="Book Antiqua"/>
            </a:endParaRPr>
          </a:p>
          <a:p>
            <a:pPr algn="just">
              <a:lnSpc>
                <a:spcPct val="120000"/>
              </a:lnSpc>
              <a:buClr>
                <a:schemeClr val="dk1"/>
              </a:buClr>
              <a:buSzPts val="1400"/>
            </a:pPr>
            <a:r>
              <a:rPr lang="en-US" altLang="ja-JP" sz="1400" b="1" dirty="0">
                <a:solidFill>
                  <a:schemeClr val="dk1"/>
                </a:solidFill>
                <a:latin typeface="+mj-ea"/>
                <a:ea typeface="+mj-ea"/>
                <a:cs typeface="Book Antiqua"/>
                <a:sym typeface="Book Antiqua"/>
              </a:rPr>
              <a:t>   </a:t>
            </a:r>
            <a:r>
              <a:rPr lang="ja-JP" altLang="en-US" sz="1400" b="1" dirty="0">
                <a:solidFill>
                  <a:schemeClr val="dk1"/>
                </a:solidFill>
                <a:latin typeface="+mj-ea"/>
                <a:ea typeface="+mj-ea"/>
                <a:cs typeface="Book Antiqua"/>
                <a:sym typeface="Book Antiqua"/>
              </a:rPr>
              <a:t>新しい開発計画（</a:t>
            </a:r>
            <a:r>
              <a:rPr lang="en-US" altLang="ja-JP" sz="1400" b="1" dirty="0">
                <a:solidFill>
                  <a:schemeClr val="dk1"/>
                </a:solidFill>
                <a:latin typeface="+mj-ea"/>
                <a:ea typeface="+mj-ea"/>
                <a:cs typeface="Book Antiqua"/>
                <a:sym typeface="Book Antiqua"/>
              </a:rPr>
              <a:t>DP</a:t>
            </a:r>
            <a:r>
              <a:rPr lang="ja-JP" altLang="en-US" sz="1400" b="1" dirty="0">
                <a:solidFill>
                  <a:schemeClr val="dk1"/>
                </a:solidFill>
                <a:latin typeface="+mj-ea"/>
                <a:ea typeface="+mj-ea"/>
                <a:cs typeface="Book Antiqua"/>
                <a:sym typeface="Book Antiqua"/>
              </a:rPr>
              <a:t>）で</a:t>
            </a:r>
            <a:r>
              <a:rPr lang="en-US" altLang="ja-JP" sz="1400" b="1" dirty="0">
                <a:solidFill>
                  <a:schemeClr val="dk1"/>
                </a:solidFill>
                <a:latin typeface="+mj-ea"/>
                <a:ea typeface="+mj-ea"/>
                <a:cs typeface="Book Antiqua"/>
                <a:sym typeface="Book Antiqua"/>
              </a:rPr>
              <a:t>89m²</a:t>
            </a:r>
            <a:r>
              <a:rPr lang="ja-JP" altLang="en-US" sz="1400" b="1" dirty="0">
                <a:solidFill>
                  <a:schemeClr val="dk1"/>
                </a:solidFill>
                <a:latin typeface="+mj-ea"/>
                <a:ea typeface="+mj-ea"/>
                <a:cs typeface="Book Antiqua"/>
                <a:sym typeface="Book Antiqua"/>
              </a:rPr>
              <a:t>に増加する。</a:t>
            </a:r>
            <a:endParaRPr lang="en-US" sz="1400" b="1" dirty="0">
              <a:solidFill>
                <a:schemeClr val="dk1"/>
              </a:solidFill>
              <a:latin typeface="+mj-ea"/>
              <a:ea typeface="+mj-ea"/>
              <a:cs typeface="Book Antiqua"/>
              <a:sym typeface="Book Antiqua"/>
            </a:endParaRPr>
          </a:p>
          <a:p>
            <a:pPr indent="-88900">
              <a:lnSpc>
                <a:spcPct val="120000"/>
              </a:lnSpc>
              <a:buClr>
                <a:schemeClr val="dk1"/>
              </a:buClr>
              <a:buSzPts val="1400"/>
              <a:buFont typeface="Noto Sans Symbols"/>
              <a:buChar char="⮚"/>
            </a:pPr>
            <a:r>
              <a:rPr lang="en-US" altLang="ja-JP" sz="1400" b="1" dirty="0">
                <a:solidFill>
                  <a:schemeClr val="dk1"/>
                </a:solidFill>
                <a:latin typeface="+mj-ea"/>
                <a:ea typeface="+mj-ea"/>
                <a:cs typeface="Book Antiqua"/>
                <a:sym typeface="Book Antiqua"/>
              </a:rPr>
              <a:t>2</a:t>
            </a:r>
            <a:r>
              <a:rPr lang="ja-JP" altLang="en-US" sz="1400" b="1" dirty="0">
                <a:solidFill>
                  <a:schemeClr val="dk1"/>
                </a:solidFill>
                <a:latin typeface="+mj-ea"/>
                <a:ea typeface="+mj-ea"/>
                <a:cs typeface="Book Antiqua"/>
                <a:sym typeface="Book Antiqua"/>
              </a:rPr>
              <a:t>つの森林、植物試験園、遊園地（ムンタザ・ハッサン</a:t>
            </a:r>
            <a:r>
              <a:rPr lang="en-US" altLang="ja-JP" sz="1400" b="1" dirty="0">
                <a:solidFill>
                  <a:schemeClr val="dk1"/>
                </a:solidFill>
                <a:latin typeface="+mj-ea"/>
                <a:ea typeface="+mj-ea"/>
                <a:cs typeface="Book Antiqua"/>
                <a:sym typeface="Book Antiqua"/>
              </a:rPr>
              <a:t>2</a:t>
            </a:r>
            <a:r>
              <a:rPr lang="ja-JP" altLang="en-US" sz="1400" b="1" dirty="0">
                <a:solidFill>
                  <a:schemeClr val="dk1"/>
                </a:solidFill>
                <a:latin typeface="+mj-ea"/>
                <a:ea typeface="+mj-ea"/>
                <a:cs typeface="Book Antiqua"/>
                <a:sym typeface="Book Antiqua"/>
              </a:rPr>
              <a:t>世）、都市庭園</a:t>
            </a:r>
            <a:endParaRPr lang="en-US" altLang="ja-JP" sz="1400" b="1" dirty="0">
              <a:solidFill>
                <a:schemeClr val="dk1"/>
              </a:solidFill>
              <a:latin typeface="+mj-ea"/>
              <a:ea typeface="+mj-ea"/>
              <a:cs typeface="Book Antiqua"/>
              <a:sym typeface="Book Antiqua"/>
            </a:endParaRPr>
          </a:p>
          <a:p>
            <a:pPr marL="177800">
              <a:lnSpc>
                <a:spcPct val="120000"/>
              </a:lnSpc>
              <a:buClr>
                <a:schemeClr val="dk1"/>
              </a:buClr>
              <a:buSzPts val="1400"/>
            </a:pPr>
            <a:r>
              <a:rPr lang="ja-JP" altLang="en-US" sz="1400" b="1" dirty="0">
                <a:solidFill>
                  <a:schemeClr val="dk1"/>
                </a:solidFill>
                <a:latin typeface="+mj-ea"/>
                <a:ea typeface="+mj-ea"/>
                <a:cs typeface="Book Antiqua"/>
                <a:sym typeface="Book Antiqua"/>
              </a:rPr>
              <a:t>（ヌザ・  アッサン庭園、</a:t>
            </a:r>
            <a:r>
              <a:rPr lang="en-US" altLang="ja-JP" sz="1400" b="1" dirty="0">
                <a:solidFill>
                  <a:schemeClr val="dk1"/>
                </a:solidFill>
                <a:latin typeface="+mj-ea"/>
                <a:ea typeface="+mj-ea"/>
                <a:cs typeface="Book Antiqua"/>
                <a:sym typeface="Book Antiqua"/>
              </a:rPr>
              <a:t> </a:t>
            </a:r>
            <a:r>
              <a:rPr lang="ja-JP" altLang="en-US" sz="1400" b="1" dirty="0">
                <a:solidFill>
                  <a:schemeClr val="dk1"/>
                </a:solidFill>
                <a:latin typeface="+mj-ea"/>
                <a:ea typeface="+mj-ea"/>
                <a:cs typeface="Book Antiqua"/>
                <a:sym typeface="Book Antiqua"/>
              </a:rPr>
              <a:t>エル・マジュド庭園、エル・キファ庭園、イブン・ルシュド庭園、イブン・トゥマルト庭園</a:t>
            </a:r>
            <a:r>
              <a:rPr lang="en-US" altLang="ja-JP" sz="1400" b="1" dirty="0">
                <a:solidFill>
                  <a:schemeClr val="dk1"/>
                </a:solidFill>
                <a:latin typeface="+mj-ea"/>
                <a:ea typeface="+mj-ea"/>
                <a:cs typeface="Book Antiqua"/>
                <a:sym typeface="Book Antiqua"/>
              </a:rPr>
              <a:t> </a:t>
            </a:r>
            <a:r>
              <a:rPr lang="ja-JP" altLang="en-US" sz="1400" b="1" dirty="0">
                <a:solidFill>
                  <a:schemeClr val="dk1"/>
                </a:solidFill>
                <a:latin typeface="+mj-ea"/>
                <a:ea typeface="+mj-ea"/>
                <a:cs typeface="Book Antiqua"/>
                <a:sym typeface="Book Antiqua"/>
              </a:rPr>
              <a:t>など）</a:t>
            </a:r>
            <a:endParaRPr sz="1400" b="1" dirty="0">
              <a:solidFill>
                <a:schemeClr val="dk1"/>
              </a:solidFill>
              <a:latin typeface="+mj-ea"/>
              <a:ea typeface="+mj-ea"/>
              <a:cs typeface="Book Antiqua"/>
              <a:sym typeface="Book Antiqua"/>
            </a:endParaRPr>
          </a:p>
        </p:txBody>
      </p:sp>
      <p:sp>
        <p:nvSpPr>
          <p:cNvPr id="273" name="Google Shape;273;p7"/>
          <p:cNvSpPr txBox="1"/>
          <p:nvPr/>
        </p:nvSpPr>
        <p:spPr>
          <a:xfrm>
            <a:off x="2754314" y="136525"/>
            <a:ext cx="6324600" cy="400050"/>
          </a:xfrm>
          <a:prstGeom prst="rect">
            <a:avLst/>
          </a:prstGeom>
          <a:solidFill>
            <a:srgbClr val="E46C0A"/>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Comic Sans MS"/>
              <a:buNone/>
            </a:pPr>
            <a:r>
              <a:rPr lang="ja-JP" altLang="en-US" sz="2000" b="1" i="0" u="none">
                <a:solidFill>
                  <a:srgbClr val="FFFFFF"/>
                </a:solidFill>
                <a:latin typeface="+mj-ea"/>
                <a:ea typeface="+mj-ea"/>
                <a:cs typeface="Comic Sans MS"/>
                <a:sym typeface="Comic Sans MS"/>
              </a:rPr>
              <a:t>ラバトの資産</a:t>
            </a:r>
            <a:endParaRPr dirty="0">
              <a:latin typeface="+mj-ea"/>
              <a:ea typeface="+mj-ea"/>
            </a:endParaRPr>
          </a:p>
        </p:txBody>
      </p:sp>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473" y="4624763"/>
            <a:ext cx="3032123" cy="2323359"/>
          </a:xfrm>
          <a:prstGeom prst="rect">
            <a:avLst/>
          </a:prstGeom>
          <a:ln>
            <a:noFill/>
          </a:ln>
          <a:effectLst>
            <a:softEdge rad="112500"/>
          </a:effectLst>
        </p:spPr>
      </p:pic>
      <p:pic>
        <p:nvPicPr>
          <p:cNvPr id="13" name="Google Shape;539;p2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44472" y="2217906"/>
            <a:ext cx="2998786" cy="2616741"/>
          </a:xfrm>
          <a:prstGeom prst="rect">
            <a:avLst/>
          </a:prstGeom>
          <a:ln>
            <a:noFill/>
          </a:ln>
          <a:effectLst>
            <a:softEdge rad="112500"/>
          </a:effectLst>
        </p:spPr>
      </p:pic>
      <p:pic>
        <p:nvPicPr>
          <p:cNvPr id="3" name="Imag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809" y="-176241"/>
            <a:ext cx="3065459" cy="2615411"/>
          </a:xfrm>
          <a:prstGeom prst="rect">
            <a:avLst/>
          </a:prstGeom>
        </p:spPr>
      </p:pic>
    </p:spTree>
    <p:extLst>
      <p:ext uri="{BB962C8B-B14F-4D97-AF65-F5344CB8AC3E}">
        <p14:creationId xmlns:p14="http://schemas.microsoft.com/office/powerpoint/2010/main" val="3952607252"/>
      </p:ext>
    </p:extLst>
  </p:cSld>
  <p:clrMapOvr>
    <a:masterClrMapping/>
  </p:clrMapOvr>
</p:sld>
</file>

<file path=ppt/theme/theme1.xml><?xml version="1.0" encoding="utf-8"?>
<a:theme xmlns:a="http://schemas.openxmlformats.org/drawingml/2006/main" name="3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2974</TotalTime>
  <Words>2934</Words>
  <Application>Microsoft Office PowerPoint</Application>
  <PresentationFormat>画面に合わせる (4:3)</PresentationFormat>
  <Paragraphs>338</Paragraphs>
  <Slides>34</Slides>
  <Notes>12</Notes>
  <HiddenSlides>0</HiddenSlides>
  <MMClips>0</MMClips>
  <ScaleCrop>false</ScaleCrop>
  <HeadingPairs>
    <vt:vector size="6" baseType="variant">
      <vt:variant>
        <vt:lpstr>使用されているフォント</vt:lpstr>
      </vt:variant>
      <vt:variant>
        <vt:i4>18</vt:i4>
      </vt:variant>
      <vt:variant>
        <vt:lpstr>テーマ</vt:lpstr>
      </vt:variant>
      <vt:variant>
        <vt:i4>6</vt:i4>
      </vt:variant>
      <vt:variant>
        <vt:lpstr>スライド タイトル</vt:lpstr>
      </vt:variant>
      <vt:variant>
        <vt:i4>34</vt:i4>
      </vt:variant>
    </vt:vector>
  </HeadingPairs>
  <TitlesOfParts>
    <vt:vector size="58" baseType="lpstr">
      <vt:lpstr>Arimo</vt:lpstr>
      <vt:lpstr>Majalla UI</vt:lpstr>
      <vt:lpstr>Montserrat Extra-Bold</vt:lpstr>
      <vt:lpstr>ＭＳ Ｐゴシック</vt:lpstr>
      <vt:lpstr>Noto Sans Symbols</vt:lpstr>
      <vt:lpstr>Quattrocento Bold</vt:lpstr>
      <vt:lpstr>Red Hat Display Bold</vt:lpstr>
      <vt:lpstr>Aharoni</vt:lpstr>
      <vt:lpstr>Algerian</vt:lpstr>
      <vt:lpstr>Arial</vt:lpstr>
      <vt:lpstr>Bahnschrift Light</vt:lpstr>
      <vt:lpstr>Calibri</vt:lpstr>
      <vt:lpstr>Comic Sans MS</vt:lpstr>
      <vt:lpstr>Open Sans</vt:lpstr>
      <vt:lpstr>Sakkal Majalla</vt:lpstr>
      <vt:lpstr>Trebuchet MS</vt:lpstr>
      <vt:lpstr>Tw Cen MT</vt:lpstr>
      <vt:lpstr>Wingdings</vt:lpstr>
      <vt:lpstr>3_Conception personnalisée</vt:lpstr>
      <vt:lpstr>2_Conception personnalisée</vt:lpstr>
      <vt:lpstr>1_Conception personnalisée</vt:lpstr>
      <vt:lpstr>4_Conception personnalisée</vt:lpstr>
      <vt:lpstr>Conception personnalisée</vt:lpstr>
      <vt:lpstr>1_Thème Office</vt:lpstr>
      <vt:lpstr>PowerPoint プレゼンテーション</vt:lpstr>
      <vt:lpstr>PowerPoint プレゼンテーション</vt:lpstr>
      <vt:lpstr>PowerPoint プレゼンテーション</vt:lpstr>
      <vt:lpstr>地理的な位置</vt:lpstr>
      <vt:lpstr>PowerPoint プレゼンテーション</vt:lpstr>
      <vt:lpstr>PowerPoint プレゼンテーション</vt:lpstr>
      <vt:lpstr> 枠組み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歴史的遺産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表彰を受けたラバト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Modèle 3 Présentation PowerPoint Région Rabat Salé Kenitra</dc:title>
  <dc:creator>DELL</dc:creator>
  <cp:lastModifiedBy>林 佳成美</cp:lastModifiedBy>
  <cp:revision>414</cp:revision>
  <cp:lastPrinted>2018-07-11T14:31:00Z</cp:lastPrinted>
  <dcterms:created xsi:type="dcterms:W3CDTF">2016-11-05T03:56:00Z</dcterms:created>
  <dcterms:modified xsi:type="dcterms:W3CDTF">2024-12-09T14:07:22Z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DB93BED3F3C4457BA94BA7008C831370_13</vt:lpwstr>
  </property>
  <property fmtid="{D5CDD505-2E9C-101B-9397-08002B2CF9AE}" pid="3" name="KSOProductBuildVer">
    <vt:lpwstr>1036-12.2.0.13306</vt:lpwstr>
  </property>
</Properties>
</file>