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59" r:id="rId5"/>
    <p:sldId id="261" r:id="rId6"/>
    <p:sldId id="266" r:id="rId7"/>
    <p:sldId id="294" r:id="rId8"/>
    <p:sldId id="262" r:id="rId9"/>
    <p:sldId id="275" r:id="rId10"/>
    <p:sldId id="263" r:id="rId11"/>
    <p:sldId id="276" r:id="rId12"/>
    <p:sldId id="277" r:id="rId13"/>
    <p:sldId id="311" r:id="rId14"/>
    <p:sldId id="278" r:id="rId15"/>
    <p:sldId id="280" r:id="rId16"/>
    <p:sldId id="310" r:id="rId17"/>
    <p:sldId id="279" r:id="rId18"/>
    <p:sldId id="332" r:id="rId19"/>
    <p:sldId id="313" r:id="rId20"/>
    <p:sldId id="314" r:id="rId21"/>
    <p:sldId id="330" r:id="rId22"/>
    <p:sldId id="315" r:id="rId23"/>
    <p:sldId id="316" r:id="rId24"/>
    <p:sldId id="319" r:id="rId25"/>
    <p:sldId id="318" r:id="rId26"/>
    <p:sldId id="320" r:id="rId27"/>
    <p:sldId id="321" r:id="rId28"/>
    <p:sldId id="322" r:id="rId29"/>
    <p:sldId id="324" r:id="rId30"/>
    <p:sldId id="325" r:id="rId31"/>
    <p:sldId id="326" r:id="rId32"/>
    <p:sldId id="333" r:id="rId33"/>
    <p:sldId id="328" r:id="rId34"/>
    <p:sldId id="329" r:id="rId3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5203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7F0A0-41CC-450C-87D4-963F3D9EAAB5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89B5B-E9D5-4C2A-A910-D9FB617FB5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20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72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6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0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4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E1844-0481-224A-BA4E-E4FCB546666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34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53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62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3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23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3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6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9B5B-E9D5-4C2A-A910-D9FB617FB57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697CD5-E9D4-5E00-ADDB-C2BDE521D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EB0533-A3B3-A096-C64D-EF4A0E158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57EC23-0F01-46FE-2397-284A1055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92518-784E-A126-6BE1-DE44472C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43F290-FED0-70FC-B56C-D739EC7E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57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D8AB4-C081-0EFD-B07F-51094922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DD5D22-8434-375E-6D54-1E1C9E3DA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FCC2BD-635F-6B4B-27A1-D0561594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826344-003B-8F56-1726-0C858C38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F30633-BCC1-D2AB-A189-D80563CF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5B3CD0-E7D9-C636-140E-A2A3F587C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0DF3C6-CEFA-3556-888A-2D9CC32A1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C2D75C-C319-FD52-E283-8DB547A3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1130EC-D368-39C7-D998-84D9F516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773140-717E-7169-2C5F-6255EBBF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5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61E7E6-F7FA-F352-BE6D-B4AC5C8D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06811F-558D-6C28-E29F-128DD66F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076FD5-6683-323E-9D05-9F60C008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4960D4-21B5-218F-7652-9585C8C2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816D9-C8A4-B825-E243-C1CC4E84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51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72C585-4B02-6095-87C1-F78F91F9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857811-64CE-F451-4EB3-7159B151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32F593-1AFC-E670-EA03-AE507DEB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180DD7-4E4E-2812-15BD-197A9FDE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18FCCF-7DDF-8389-8741-4587110B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7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DAB06-94FE-F6D2-689F-9BD2CA3B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84BDC0-8065-07A7-F82B-7D348A035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91FDC3-CE4E-36D7-DBB2-0A9B7D937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F1DD75-C1D4-4AD0-CB01-1080330D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198A04-6FE4-EA28-413F-A82342AF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F4CA02-D9A5-52EC-6C04-D8FE2BDF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66B99-7D23-CF2C-2FC7-8DA111D8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FAB71F-B6B4-9EDA-6F36-CC8A23943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5E7E89-763F-99FB-4473-F36E3E8E4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69D057-1366-A85A-B657-EF12926DF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44597C-260C-9456-465A-FA599E8E8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B1C04C-41CC-CB03-D629-EE8FBF85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FD8A1FD-F9DB-EF62-FB99-F65F91C1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16E400-A25E-A3AA-28F0-58A5C623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4E85F-6A2B-C6FF-C501-34DCFD64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F6C59E-DED6-11AC-65D1-51D4D0BC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7A1F9EE-0710-3017-3B2C-09FDD317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03DDF0-657B-5EB1-59A3-7892CF9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71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2FF818F-9FAC-CF39-8667-B0E8B131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9CD48A-95AA-0F02-FAA3-80EB46DF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EAE479-5DFA-8A87-0048-A538D485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286068-F58C-FBB4-975D-825355B0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AABA2-55A6-3725-87AC-A71DFBAE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70E55B-4140-AC9F-9369-FDC95B507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193E67-ECAC-B70B-A5CB-7CFA4D48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2D29BD-103B-E372-160A-5C408E73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6F4A0A-74A1-DB24-72D0-0BE8630C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5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5A285-3459-11A4-AE73-3C33BCE5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AD3BF96-1C52-58A2-BD4B-F948D9E6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76AF91-D6AB-A65D-75F5-445CFAF6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1F7029-0A93-F1B1-0C94-EC1436B4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6DE650-C716-5817-6328-9FA99099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A79794-A446-5F92-6D4A-B725BBFD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21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D43BDC-DFD5-86D5-B423-729D073D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C5F903-B5FA-700E-5F41-5F849FAB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55B080-2A26-FFCF-C119-B3757FCA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D689-D01A-4B2C-8480-85D95249F2FB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1F9902-9D9E-9ED9-B740-6CC8DA950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2BF1A0-945F-A1D6-645D-B51DEA7E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6337-E033-4A9E-8C94-71644AA48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1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29.pn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2.wdp"/><Relationship Id="rId4" Type="http://schemas.openxmlformats.org/officeDocument/2006/relationships/image" Target="../media/image42.png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2E873E-B7C9-7C99-8A6D-79213013CA74}"/>
              </a:ext>
            </a:extLst>
          </p:cNvPr>
          <p:cNvSpPr txBox="1"/>
          <p:nvPr/>
        </p:nvSpPr>
        <p:spPr>
          <a:xfrm>
            <a:off x="2284763" y="4880369"/>
            <a:ext cx="762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札幌国際芸術祭実行委員会</a:t>
            </a:r>
            <a:endParaRPr kumimoji="1" lang="en-US" altLang="ja-JP" sz="24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 Art Festival Executive Committee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843270-1A0B-A00D-28D3-AF9D0FAE6868}"/>
              </a:ext>
            </a:extLst>
          </p:cNvPr>
          <p:cNvSpPr txBox="1"/>
          <p:nvPr/>
        </p:nvSpPr>
        <p:spPr>
          <a:xfrm>
            <a:off x="2504791" y="5745781"/>
            <a:ext cx="7182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事務局長　片岡　泰</a:t>
            </a:r>
            <a:endParaRPr kumimoji="1" lang="en-US" altLang="ja-JP" sz="24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Executive Committee Secretary-General Tai Kataoka</a:t>
            </a:r>
            <a:endParaRPr kumimoji="1" lang="ja-JP" altLang="en-US" sz="24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1F947AF-74EB-6FA9-2F13-819F21061C1B}"/>
              </a:ext>
            </a:extLst>
          </p:cNvPr>
          <p:cNvSpPr txBox="1"/>
          <p:nvPr/>
        </p:nvSpPr>
        <p:spPr>
          <a:xfrm>
            <a:off x="2532755" y="3508576"/>
            <a:ext cx="712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20</a:t>
            </a:r>
            <a:r>
              <a:rPr lang="en-US" altLang="ja-JP" sz="2400" b="1" baseline="300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</a:t>
            </a:r>
            <a:r>
              <a:rPr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World Winter Cities Conference for Mayors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C6A55D-80C7-F1BF-BF3A-35F015D7B2A8}"/>
              </a:ext>
            </a:extLst>
          </p:cNvPr>
          <p:cNvSpPr txBox="1"/>
          <p:nvPr/>
        </p:nvSpPr>
        <p:spPr>
          <a:xfrm>
            <a:off x="4727679" y="4031225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December</a:t>
            </a:r>
            <a:r>
              <a:rPr lang="en-US" altLang="ja-JP" sz="12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18,</a:t>
            </a:r>
            <a:r>
              <a:rPr lang="en-US" altLang="ja-JP" sz="12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DAA34-9E79-6A95-AB03-903E1D7B3283}"/>
              </a:ext>
            </a:extLst>
          </p:cNvPr>
          <p:cNvSpPr txBox="1"/>
          <p:nvPr/>
        </p:nvSpPr>
        <p:spPr>
          <a:xfrm>
            <a:off x="1745899" y="933378"/>
            <a:ext cx="870020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札幌国際芸術祭</a:t>
            </a:r>
            <a:endParaRPr kumimoji="1" lang="en-US" altLang="ja-JP" sz="6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</a:t>
            </a:r>
            <a:r>
              <a:rPr lang="en-US" altLang="ja-JP" sz="3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apporo </a:t>
            </a:r>
            <a:r>
              <a:rPr lang="en-US" altLang="ja-JP" sz="3600" b="1" dirty="0">
                <a:solidFill>
                  <a:srgbClr val="0070C0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I</a:t>
            </a:r>
            <a:r>
              <a:rPr lang="en-US" altLang="ja-JP" sz="3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nternational </a:t>
            </a:r>
            <a:r>
              <a:rPr lang="en-US" altLang="ja-JP" sz="3600" b="1" dirty="0">
                <a:solidFill>
                  <a:srgbClr val="0070C0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3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rt </a:t>
            </a:r>
            <a:r>
              <a:rPr lang="en-US" altLang="ja-JP" sz="3600" b="1" dirty="0">
                <a:solidFill>
                  <a:srgbClr val="0070C0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3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estival (</a:t>
            </a:r>
            <a:r>
              <a:rPr lang="ja-JP" altLang="en-US" sz="3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SIAF</a:t>
            </a:r>
            <a:r>
              <a:rPr lang="en-US" altLang="ja-JP" sz="3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)</a:t>
            </a:r>
            <a:endParaRPr kumimoji="1" lang="ja-JP" altLang="en-US" sz="3600" b="1" dirty="0"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2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-7781" y="0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F6D159-EF60-EA75-85A8-96EDD044DEF9}"/>
              </a:ext>
            </a:extLst>
          </p:cNvPr>
          <p:cNvSpPr txBox="1"/>
          <p:nvPr/>
        </p:nvSpPr>
        <p:spPr>
          <a:xfrm>
            <a:off x="1070811" y="1317295"/>
            <a:ext cx="56668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16600" b="1" dirty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2017</a:t>
            </a:r>
            <a:endParaRPr kumimoji="1" lang="ja-JP" altLang="en-US" sz="16600" b="1" dirty="0">
              <a:solidFill>
                <a:schemeClr val="tx1">
                  <a:alpha val="60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BAAA89-5835-BAC7-556A-42AD0EB17969}"/>
              </a:ext>
            </a:extLst>
          </p:cNvPr>
          <p:cNvSpPr txBox="1">
            <a:spLocks/>
          </p:cNvSpPr>
          <p:nvPr/>
        </p:nvSpPr>
        <p:spPr>
          <a:xfrm>
            <a:off x="749148" y="1861749"/>
            <a:ext cx="7585226" cy="2013318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SIAF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</a:rPr>
              <a:t>2017 H</a:t>
            </a: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osted events and 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</a:rPr>
              <a:t>various artistic </a:t>
            </a: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performances open to anyone over consecutive days.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IZ UD明朝 Medium" panose="020205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In the citizen participation program, the </a:t>
            </a:r>
            <a:r>
              <a:rPr lang="en-US" altLang="ja-JP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O-furoshiki Project</a:t>
            </a: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, a large furoshiki (Japanese wrapping cloth) sewn together by many citizens decorated the city throughout the duration of the event.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IZ UD明朝 Medium" panose="020205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In addition to museums and other cultural facilities, the festival also utilized multipurpose buildings in the city's center and held exhibitions for works that did not fit into existing genres.</a:t>
            </a:r>
            <a:endParaRPr lang="en-US" altLang="ja-JP" sz="16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2AE950-A3DF-BDE0-7141-343200D8FA54}"/>
              </a:ext>
            </a:extLst>
          </p:cNvPr>
          <p:cNvSpPr txBox="1"/>
          <p:nvPr/>
        </p:nvSpPr>
        <p:spPr>
          <a:xfrm>
            <a:off x="8427547" y="2839936"/>
            <a:ext cx="3108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Guest Director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Yoshihide</a:t>
            </a:r>
            <a:r>
              <a:rPr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OTOMO</a:t>
            </a:r>
          </a:p>
          <a:p>
            <a:endParaRPr lang="en-US" altLang="ja-JP" sz="600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Theme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How do we define “Art Festival”?</a:t>
            </a:r>
          </a:p>
          <a:p>
            <a:endParaRPr lang="en-US" altLang="ja-JP" sz="700" b="1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Subtheme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When bits and pieces become asterisms</a:t>
            </a:r>
            <a:endParaRPr lang="en-US" altLang="ja-JP" sz="4000" b="1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B41BD68-21EC-47AC-78B7-13795DF55E92}"/>
              </a:ext>
            </a:extLst>
          </p:cNvPr>
          <p:cNvSpPr txBox="1">
            <a:spLocks/>
          </p:cNvSpPr>
          <p:nvPr/>
        </p:nvSpPr>
        <p:spPr>
          <a:xfrm>
            <a:off x="749148" y="692867"/>
            <a:ext cx="7505619" cy="1074027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</a:t>
            </a:r>
            <a:r>
              <a:rPr lang="en-US" altLang="ja-JP" sz="32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Art Festival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2017 (SIAF2017)</a:t>
            </a:r>
            <a:endParaRPr lang="en-US" altLang="ja-JP" sz="32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August 6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- October 1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, 2017</a:t>
            </a: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3" name="図 22" descr="帽子をかぶった男性の白黒写真&#10;&#10;自動的に生成された説明">
            <a:extLst>
              <a:ext uri="{FF2B5EF4-FFF2-40B4-BE49-F238E27FC236}">
                <a16:creationId xmlns:a16="http://schemas.microsoft.com/office/drawing/2014/main" id="{44EE4A50-68F1-0E90-8816-7FB8D4164D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921" y="449889"/>
            <a:ext cx="3034111" cy="22755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図 24" descr="光, 大きい, 飛行機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56A80BD-17B6-06A5-7E58-99FF169000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53" y="4185948"/>
            <a:ext cx="2047750" cy="1366685"/>
          </a:xfrm>
          <a:prstGeom prst="rect">
            <a:avLst/>
          </a:prstGeom>
        </p:spPr>
      </p:pic>
      <p:pic>
        <p:nvPicPr>
          <p:cNvPr id="27" name="図 26" descr="テントの前にいる人たち&#10;&#10;中程度の精度で自動的に生成された説明">
            <a:extLst>
              <a:ext uri="{FF2B5EF4-FFF2-40B4-BE49-F238E27FC236}">
                <a16:creationId xmlns:a16="http://schemas.microsoft.com/office/drawing/2014/main" id="{E8CE31FD-E064-84AE-B842-EAF0F7E1A2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423" y="4695734"/>
            <a:ext cx="2047749" cy="1366684"/>
          </a:xfrm>
          <a:prstGeom prst="rect">
            <a:avLst/>
          </a:prstGeom>
        </p:spPr>
      </p:pic>
      <p:pic>
        <p:nvPicPr>
          <p:cNvPr id="29" name="図 28" descr="人, スポーツ, 屋外, 建物 が含まれている画像&#10;&#10;自動的に生成された説明">
            <a:extLst>
              <a:ext uri="{FF2B5EF4-FFF2-40B4-BE49-F238E27FC236}">
                <a16:creationId xmlns:a16="http://schemas.microsoft.com/office/drawing/2014/main" id="{E3E7C7F4-C4CA-6380-048E-D030BD33A5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497" y="4640787"/>
            <a:ext cx="2047750" cy="1366685"/>
          </a:xfrm>
          <a:prstGeom prst="rect">
            <a:avLst/>
          </a:prstGeom>
        </p:spPr>
      </p:pic>
      <p:pic>
        <p:nvPicPr>
          <p:cNvPr id="31" name="図 30" descr="テーブル, 座る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66976D70-3E3C-672F-2E72-4441AF4C61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89" y="4689681"/>
            <a:ext cx="2057634" cy="1373282"/>
          </a:xfrm>
          <a:prstGeom prst="rect">
            <a:avLst/>
          </a:prstGeom>
        </p:spPr>
      </p:pic>
      <p:pic>
        <p:nvPicPr>
          <p:cNvPr id="33" name="図 32" descr="机の上に置かれたベンチ&#10;&#10;中程度の精度で自動的に生成された説明">
            <a:extLst>
              <a:ext uri="{FF2B5EF4-FFF2-40B4-BE49-F238E27FC236}">
                <a16:creationId xmlns:a16="http://schemas.microsoft.com/office/drawing/2014/main" id="{E688C0C2-32DE-AD50-571B-E1CB302BD0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74" y="4143993"/>
            <a:ext cx="2057634" cy="1373283"/>
          </a:xfrm>
          <a:prstGeom prst="rect">
            <a:avLst/>
          </a:prstGeom>
        </p:spPr>
      </p:pic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DE4BA7FC-A091-E183-0A92-9E0C07D3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177" y="6009661"/>
            <a:ext cx="21235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Christian MARCLAY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《Recycling Circles》2005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 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E9A3CF8D-D4ED-AB5B-2213-C1C55267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157" y="5533894"/>
            <a:ext cx="21235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MATSUI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Shiro</a:t>
            </a:r>
            <a:endParaRPr kumimoji="0" lang="en-US" altLang="ja-JP" sz="105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《climbing time / falling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time》2017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C15A2E-31A9-76F7-D001-F91F5643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182" y="5966589"/>
            <a:ext cx="21235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Eve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of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2017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: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en-US" altLang="ja-JP" sz="105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Sapporo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August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Festival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8B333E-ABD8-B20B-304C-4B7D0A9D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26" y="5487655"/>
            <a:ext cx="228689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OTOMO Yoshihide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+ AOYAMA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Yasutomo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+ ITO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Takayuki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《(with)without records》2017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1D8CCA-E433-5AE9-BB5C-620E2F8E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671" y="6018221"/>
            <a:ext cx="21235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SIAF2017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Closing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event: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Music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＆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Art Set Free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in </a:t>
            </a:r>
            <a:r>
              <a:rPr kumimoji="0" lang="en-US" altLang="ja-JP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Moerenuma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Park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32BE6D-1736-C8F9-F9C8-88094B34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1771" y="2433364"/>
            <a:ext cx="187102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Peter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Gannushkin</a:t>
            </a:r>
            <a:endParaRPr kumimoji="0" lang="en-US" altLang="ja-JP" sz="105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59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F6D159-EF60-EA75-85A8-96EDD044DEF9}"/>
              </a:ext>
            </a:extLst>
          </p:cNvPr>
          <p:cNvSpPr txBox="1"/>
          <p:nvPr/>
        </p:nvSpPr>
        <p:spPr>
          <a:xfrm>
            <a:off x="1085240" y="1310819"/>
            <a:ext cx="56668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16600" b="1" dirty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2020</a:t>
            </a:r>
            <a:endParaRPr kumimoji="1" lang="ja-JP" altLang="en-US" sz="16600" b="1" dirty="0">
              <a:solidFill>
                <a:schemeClr val="tx1">
                  <a:alpha val="60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BAAA89-5835-BAC7-556A-42AD0EB17969}"/>
              </a:ext>
            </a:extLst>
          </p:cNvPr>
          <p:cNvSpPr txBox="1">
            <a:spLocks/>
          </p:cNvSpPr>
          <p:nvPr/>
        </p:nvSpPr>
        <p:spPr>
          <a:xfrm>
            <a:off x="752165" y="1421949"/>
            <a:ext cx="7128465" cy="16451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1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lanned various initiatives to connect the art festival with audiences</a:t>
            </a:r>
            <a:r>
              <a:rPr lang="en-US" altLang="ja-JP" sz="1300" b="1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.</a:t>
            </a:r>
            <a:endParaRPr lang="en-US" altLang="ja-JP" sz="13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Aimed to be held in the winter for the first time but was canceled due to the global spread of COVID-19.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As a special edition of SIAF 2020, an online program and an introductory exhibition of the planned projects were held. Additionally, a record book was published in March 2021.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2AE950-A3DF-BDE0-7141-343200D8FA54}"/>
              </a:ext>
            </a:extLst>
          </p:cNvPr>
          <p:cNvSpPr txBox="1"/>
          <p:nvPr/>
        </p:nvSpPr>
        <p:spPr>
          <a:xfrm>
            <a:off x="8012154" y="3052210"/>
            <a:ext cx="37194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Director Team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Taro AMANO, Agnieszka KUBICKA-DZIEDUSZYCKA, </a:t>
            </a:r>
            <a:r>
              <a:rPr lang="en-US" altLang="ja-JP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Kanoko</a:t>
            </a:r>
            <a:r>
              <a:rPr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TAMURA</a:t>
            </a:r>
          </a:p>
          <a:p>
            <a:endParaRPr lang="en-US" altLang="ja-JP" sz="700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Theme:</a:t>
            </a:r>
          </a:p>
          <a:p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Of Roots and Clouds: Striving to Live Here</a:t>
            </a:r>
          </a:p>
          <a:p>
            <a:endParaRPr lang="en-US" altLang="ja-JP" sz="700" b="1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Subtheme</a:t>
            </a:r>
          </a:p>
          <a:p>
            <a:r>
              <a:rPr lang="en-US" altLang="ja-JP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Sinrit</a:t>
            </a:r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/</a:t>
            </a:r>
            <a:r>
              <a:rPr lang="en-US" altLang="ja-JP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Niskur</a:t>
            </a:r>
            <a:r>
              <a:rPr lang="ja-JP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(Ainu)</a:t>
            </a:r>
          </a:p>
        </p:txBody>
      </p:sp>
      <p:pic>
        <p:nvPicPr>
          <p:cNvPr id="6" name="図 5" descr="メガネを掛けた男性&#10;&#10;自動的に生成された説明">
            <a:extLst>
              <a:ext uri="{FF2B5EF4-FFF2-40B4-BE49-F238E27FC236}">
                <a16:creationId xmlns:a16="http://schemas.microsoft.com/office/drawing/2014/main" id="{C323A0DA-0FB2-77FD-39E7-2191DECA52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379" y="973550"/>
            <a:ext cx="1058862" cy="1815647"/>
          </a:xfrm>
          <a:prstGeom prst="rect">
            <a:avLst/>
          </a:prstGeom>
        </p:spPr>
      </p:pic>
      <p:pic>
        <p:nvPicPr>
          <p:cNvPr id="8" name="図 7" descr="窓の前に立っている女性&#10;&#10;中程度の精度で自動的に生成された説明">
            <a:extLst>
              <a:ext uri="{FF2B5EF4-FFF2-40B4-BE49-F238E27FC236}">
                <a16:creationId xmlns:a16="http://schemas.microsoft.com/office/drawing/2014/main" id="{C7BC6386-70C8-1EA2-C361-1E437FDC0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6316" y="973549"/>
            <a:ext cx="1144620" cy="1815647"/>
          </a:xfrm>
          <a:prstGeom prst="rect">
            <a:avLst/>
          </a:prstGeom>
        </p:spPr>
      </p:pic>
      <p:pic>
        <p:nvPicPr>
          <p:cNvPr id="3" name="図 2" descr="メガネをかけたスーツ姿の男性&#10;&#10;自動的に生成された説明">
            <a:extLst>
              <a:ext uri="{FF2B5EF4-FFF2-40B4-BE49-F238E27FC236}">
                <a16:creationId xmlns:a16="http://schemas.microsoft.com/office/drawing/2014/main" id="{4CD49230-ABE4-A3BA-21A1-6B620BDA3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0442" y="973549"/>
            <a:ext cx="1058862" cy="1815647"/>
          </a:xfrm>
          <a:prstGeom prst="rect">
            <a:avLst/>
          </a:prstGeom>
        </p:spPr>
      </p:pic>
      <p:pic>
        <p:nvPicPr>
          <p:cNvPr id="14" name="図 13" descr="屋内, 本, 写真, 座る が含まれている画像&#10;&#10;自動的に生成された説明">
            <a:extLst>
              <a:ext uri="{FF2B5EF4-FFF2-40B4-BE49-F238E27FC236}">
                <a16:creationId xmlns:a16="http://schemas.microsoft.com/office/drawing/2014/main" id="{FBF1342C-01E4-A2E9-334F-06F66DDAB5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49" y="3104703"/>
            <a:ext cx="3014304" cy="1705988"/>
          </a:xfrm>
          <a:prstGeom prst="rect">
            <a:avLst/>
          </a:prstGeom>
        </p:spPr>
      </p:pic>
      <p:pic>
        <p:nvPicPr>
          <p:cNvPr id="18" name="図 1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38A2A3E1-0022-6DB7-8CE6-095C9953F0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623" y="4919571"/>
            <a:ext cx="2145330" cy="1608998"/>
          </a:xfrm>
          <a:prstGeom prst="rect">
            <a:avLst/>
          </a:prstGeom>
        </p:spPr>
      </p:pic>
      <p:pic>
        <p:nvPicPr>
          <p:cNvPr id="5" name="図 4" descr="屋内, 建物, テーブル, 大きい が含まれている画像&#10;&#10;自動的に生成された説明">
            <a:extLst>
              <a:ext uri="{FF2B5EF4-FFF2-40B4-BE49-F238E27FC236}">
                <a16:creationId xmlns:a16="http://schemas.microsoft.com/office/drawing/2014/main" id="{253EE6FF-0C42-2D45-3DAB-2EDA01E939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910" y="3693172"/>
            <a:ext cx="3628135" cy="227754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C89817-0582-8D30-D1D6-C27D475C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065" y="5970719"/>
            <a:ext cx="20260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SIAF2020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DOCUMENT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 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93BA52-D704-FF62-A70C-851BF08D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459" y="6332243"/>
            <a:ext cx="17356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Noriko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6CDA024-2B5B-C4AF-DE1C-EC3F8E1EEC1B}"/>
              </a:ext>
            </a:extLst>
          </p:cNvPr>
          <p:cNvSpPr txBox="1">
            <a:spLocks/>
          </p:cNvSpPr>
          <p:nvPr/>
        </p:nvSpPr>
        <p:spPr>
          <a:xfrm>
            <a:off x="749148" y="436195"/>
            <a:ext cx="7505619" cy="107402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</a:t>
            </a:r>
            <a:r>
              <a:rPr lang="en-US" altLang="ja-JP" sz="24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Art Festival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2020 (SIAF2020) Canceled</a:t>
            </a: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8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B41BD68-21EC-47AC-78B7-13795DF55E92}"/>
              </a:ext>
            </a:extLst>
          </p:cNvPr>
          <p:cNvSpPr txBox="1">
            <a:spLocks/>
          </p:cNvSpPr>
          <p:nvPr/>
        </p:nvSpPr>
        <p:spPr>
          <a:xfrm>
            <a:off x="736381" y="673070"/>
            <a:ext cx="10509135" cy="2106225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 Art Festival 2024 </a:t>
            </a:r>
            <a:r>
              <a:rPr lang="en-US" altLang="ja-JP" sz="32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SIAF2024)</a:t>
            </a:r>
            <a:endParaRPr lang="en-US" altLang="ja-JP" sz="32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January 20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– February 25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</a:t>
            </a: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980B2BDF-C012-B30D-5F25-595D544EE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88" y="2063078"/>
            <a:ext cx="10784624" cy="430478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D1453A-9943-58E6-635F-4171DECE1C92}"/>
              </a:ext>
            </a:extLst>
          </p:cNvPr>
          <p:cNvSpPr/>
          <p:nvPr/>
        </p:nvSpPr>
        <p:spPr>
          <a:xfrm>
            <a:off x="2310063" y="1804744"/>
            <a:ext cx="1130969" cy="10587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6B6924-D6B2-A7E0-AABB-4911A4EE55A5}"/>
              </a:ext>
            </a:extLst>
          </p:cNvPr>
          <p:cNvSpPr txBox="1"/>
          <p:nvPr/>
        </p:nvSpPr>
        <p:spPr>
          <a:xfrm>
            <a:off x="4094600" y="2161505"/>
            <a:ext cx="642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</a:rPr>
              <a:t>major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art event that reflects on the future.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F6D159-EF60-EA75-85A8-96EDD044DEF9}"/>
              </a:ext>
            </a:extLst>
          </p:cNvPr>
          <p:cNvSpPr txBox="1"/>
          <p:nvPr/>
        </p:nvSpPr>
        <p:spPr>
          <a:xfrm>
            <a:off x="1064344" y="2096807"/>
            <a:ext cx="57018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14000"/>
              </a:lnSpc>
            </a:pPr>
            <a:r>
              <a:rPr kumimoji="1" lang="en-US" altLang="ja-JP" sz="16600" b="1" dirty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2024</a:t>
            </a:r>
            <a:endParaRPr kumimoji="1" lang="ja-JP" altLang="en-US" sz="11500" b="1" dirty="0">
              <a:solidFill>
                <a:schemeClr val="tx1">
                  <a:alpha val="60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3" name="図 2" descr="黒いシャツを着ている男性&#10;&#10;自動的に生成された説明">
            <a:extLst>
              <a:ext uri="{FF2B5EF4-FFF2-40B4-BE49-F238E27FC236}">
                <a16:creationId xmlns:a16="http://schemas.microsoft.com/office/drawing/2014/main" id="{5B81EF2F-9567-3C07-EDC8-3BA46DAB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475" y="1885688"/>
            <a:ext cx="3269894" cy="37027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076A77-17B1-951A-A718-53A519037A98}"/>
              </a:ext>
            </a:extLst>
          </p:cNvPr>
          <p:cNvSpPr txBox="1"/>
          <p:nvPr/>
        </p:nvSpPr>
        <p:spPr>
          <a:xfrm>
            <a:off x="1064344" y="3604491"/>
            <a:ext cx="5701800" cy="16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14000"/>
              </a:lnSpc>
            </a:pPr>
            <a:r>
              <a:rPr lang="en-US" altLang="ja-JP" sz="11500" b="1" dirty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Winter</a:t>
            </a:r>
            <a:endParaRPr kumimoji="1" lang="ja-JP" altLang="en-US" sz="11500" b="1" dirty="0">
              <a:solidFill>
                <a:schemeClr val="tx1">
                  <a:alpha val="60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2AE950-A3DF-BDE0-7141-343200D8FA54}"/>
              </a:ext>
            </a:extLst>
          </p:cNvPr>
          <p:cNvSpPr txBox="1"/>
          <p:nvPr/>
        </p:nvSpPr>
        <p:spPr>
          <a:xfrm>
            <a:off x="1064344" y="4430230"/>
            <a:ext cx="637561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Director</a:t>
            </a:r>
          </a:p>
          <a:p>
            <a:endParaRPr lang="en-US" altLang="ja-JP" sz="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　　</a:t>
            </a: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Ars Electronica </a:t>
            </a:r>
            <a:r>
              <a:rPr lang="en-US" altLang="ja-JP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Futurelab</a:t>
            </a:r>
            <a:r>
              <a:rPr lang="en-US" altLang="ja-JP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Co-Director</a:t>
            </a:r>
            <a:endParaRPr lang="en-US" altLang="ja-JP" sz="1600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algn="r"/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 </a:t>
            </a:r>
            <a:r>
              <a:rPr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Hideaki OGAWA</a:t>
            </a:r>
            <a:endParaRPr lang="en-US" altLang="ja-JP" sz="6000" b="1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6407D08-EAAB-F322-9E88-4B5C507BE5CB}"/>
              </a:ext>
            </a:extLst>
          </p:cNvPr>
          <p:cNvSpPr txBox="1">
            <a:spLocks/>
          </p:cNvSpPr>
          <p:nvPr/>
        </p:nvSpPr>
        <p:spPr>
          <a:xfrm>
            <a:off x="736381" y="673071"/>
            <a:ext cx="10509135" cy="121261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 Art Festival 2024 </a:t>
            </a:r>
            <a:r>
              <a:rPr lang="en-US" altLang="ja-JP" sz="32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SIAF2024)</a:t>
            </a:r>
            <a:endParaRPr lang="en-US" altLang="ja-JP" sz="32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January 20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– February 25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</a:t>
            </a: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2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D5EE5E-274D-DD00-6B87-8A3ECA8AC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30" y="948684"/>
            <a:ext cx="11158306" cy="49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4A81CA-8570-68A7-ADF6-BAACED2377D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70" y="419095"/>
            <a:ext cx="3933841" cy="25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3F9B4EC-AA0D-195A-8397-25C9E78E27E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71" y="3419475"/>
            <a:ext cx="3933842" cy="252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E42308F-55DC-0745-832A-EFB95FC7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933" y="1419726"/>
            <a:ext cx="6787705" cy="452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3D4CE930-8F91-57A5-533D-0C7969E7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32" y="6051967"/>
            <a:ext cx="6793142" cy="300708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Navid </a:t>
            </a:r>
            <a:r>
              <a:rPr kumimoji="0" lang="en-US" altLang="ja-JP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Navab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, Garnet </a:t>
            </a:r>
            <a:r>
              <a:rPr kumimoji="0" lang="en-US" altLang="ja-JP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Willis《Organism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＋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Excitable Chaos》</a:t>
            </a:r>
            <a:endParaRPr kumimoji="0" lang="ja-JP" altLang="ja-JP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9D94814-FA50-D38A-AC69-BCD84356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69" y="6014849"/>
            <a:ext cx="3775622" cy="300708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Bit.studio《FLOCK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OF》</a:t>
            </a:r>
            <a:endParaRPr kumimoji="0" lang="ja-JP" altLang="ja-JP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552BA10-FC64-0D31-5A1C-3A2DEB73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67" y="3041364"/>
            <a:ext cx="3344625" cy="300708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ELECTRONICOS FANTASTICOS!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AC0C14C-DF16-04FC-5055-514AC07D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226" y="418389"/>
            <a:ext cx="7223118" cy="4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Ars</a:t>
            </a:r>
            <a:r>
              <a:rPr kumimoji="0" lang="ja-JP" altLang="en-US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Electronica Festival</a:t>
            </a:r>
            <a:r>
              <a:rPr kumimoji="0" lang="ja-JP" altLang="en-US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en-US" altLang="ja-JP" sz="280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2024</a:t>
            </a:r>
            <a:r>
              <a:rPr kumimoji="0" lang="ja-JP" altLang="en-US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28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Exhibitions</a:t>
            </a:r>
            <a:endParaRPr kumimoji="0" lang="ja-JP" altLang="ja-JP" sz="5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3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570A858-A49C-299F-385D-D61E1225C062}"/>
              </a:ext>
            </a:extLst>
          </p:cNvPr>
          <p:cNvSpPr/>
          <p:nvPr/>
        </p:nvSpPr>
        <p:spPr>
          <a:xfrm>
            <a:off x="0" y="-9526"/>
            <a:ext cx="12192000" cy="686752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7DC05766-241B-8E83-F0AA-E3F3E3254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33" y="768249"/>
            <a:ext cx="11337733" cy="55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76819F3-5085-6916-A019-E03ED1A3446F}"/>
              </a:ext>
            </a:extLst>
          </p:cNvPr>
          <p:cNvGrpSpPr/>
          <p:nvPr/>
        </p:nvGrpSpPr>
        <p:grpSpPr>
          <a:xfrm>
            <a:off x="-4774" y="2461359"/>
            <a:ext cx="12181431" cy="2013701"/>
            <a:chOff x="-4774" y="2461359"/>
            <a:chExt cx="12181431" cy="201370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76A7573-19C3-DA40-AAB9-EC163D0044D4}"/>
                </a:ext>
              </a:extLst>
            </p:cNvPr>
            <p:cNvGrpSpPr/>
            <p:nvPr/>
          </p:nvGrpSpPr>
          <p:grpSpPr>
            <a:xfrm>
              <a:off x="-4774" y="2461359"/>
              <a:ext cx="12181431" cy="2013701"/>
              <a:chOff x="-4774" y="2461359"/>
              <a:chExt cx="12181431" cy="2013701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3F1F3776-2FF4-1195-A980-D0C2C926AE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774" y="2877760"/>
                <a:ext cx="12181431" cy="1097431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1B5961E-8FFA-8E0E-474E-098E5F10BD8D}"/>
                  </a:ext>
                </a:extLst>
              </p:cNvPr>
              <p:cNvSpPr/>
              <p:nvPr/>
            </p:nvSpPr>
            <p:spPr>
              <a:xfrm>
                <a:off x="331" y="2671695"/>
                <a:ext cx="2887579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7ACBDE6-A939-CE74-D561-796E55AC42CD}"/>
                  </a:ext>
                </a:extLst>
              </p:cNvPr>
              <p:cNvSpPr/>
              <p:nvPr/>
            </p:nvSpPr>
            <p:spPr>
              <a:xfrm>
                <a:off x="8720" y="3709356"/>
                <a:ext cx="2660442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31DB7E86-CDE1-5C8A-8875-2FC8C8D86ADF}"/>
                  </a:ext>
                </a:extLst>
              </p:cNvPr>
              <p:cNvSpPr/>
              <p:nvPr/>
            </p:nvSpPr>
            <p:spPr>
              <a:xfrm>
                <a:off x="8720" y="2479183"/>
                <a:ext cx="2887579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B4C757A-8DCA-6687-731A-6D25703BF3D5}"/>
                  </a:ext>
                </a:extLst>
              </p:cNvPr>
              <p:cNvSpPr/>
              <p:nvPr/>
            </p:nvSpPr>
            <p:spPr>
              <a:xfrm>
                <a:off x="745225" y="2461359"/>
                <a:ext cx="2887579" cy="331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AE73394-D7B1-B1A4-9A4D-714762E214D3}"/>
                </a:ext>
              </a:extLst>
            </p:cNvPr>
            <p:cNvSpPr txBox="1"/>
            <p:nvPr/>
          </p:nvSpPr>
          <p:spPr>
            <a:xfrm>
              <a:off x="3101713" y="3863687"/>
              <a:ext cx="8587628" cy="3385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Times New Roman" panose="02020603050405020304" pitchFamily="18" charset="0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Experimental Zone of the Future’s Winter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4B56F7B2-ECB1-214D-3526-68C7BBB4E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214" y="692788"/>
            <a:ext cx="2877626" cy="187738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E9E167-8ED8-9B80-8D6A-80B90A2F8743}"/>
              </a:ext>
            </a:extLst>
          </p:cNvPr>
          <p:cNvSpPr txBox="1"/>
          <p:nvPr/>
        </p:nvSpPr>
        <p:spPr>
          <a:xfrm>
            <a:off x="3010886" y="6086537"/>
            <a:ext cx="289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Art Museum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Discover the joy of media art!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163A17-2A81-098C-AFF5-49DAF0B299D5}"/>
              </a:ext>
            </a:extLst>
          </p:cNvPr>
          <p:cNvSpPr txBox="1"/>
          <p:nvPr/>
        </p:nvSpPr>
        <p:spPr>
          <a:xfrm>
            <a:off x="6096001" y="6088559"/>
            <a:ext cx="26853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Snow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Festival</a:t>
            </a:r>
          </a:p>
          <a:p>
            <a:pPr algn="ctr"/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Odori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2-chome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Site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To the experimental zone of 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snow and the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3D3BB2A-D16C-D8AB-A80E-CF092AB410CE}"/>
                  </a:ext>
                </a:extLst>
              </p:cNvPr>
              <p:cNvSpPr txBox="1"/>
              <p:nvPr/>
            </p:nvSpPr>
            <p:spPr>
              <a:xfrm>
                <a:off x="9026431" y="6106108"/>
                <a:ext cx="268537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Times New Roman" panose="02020603050405020304" pitchFamily="18" charset="0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Moerenuma Park</a:t>
                </a:r>
              </a:p>
              <a:p>
                <a:pPr algn="ctr"/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Snow </a:t>
                </a:r>
                <a14:m>
                  <m:oMath xmlns:m="http://schemas.openxmlformats.org/officeDocument/2006/math">
                    <m:r>
                      <a:rPr lang="en-US" altLang="ja-JP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Sports </a:t>
                </a:r>
                <a14:m>
                  <m:oMath xmlns:m="http://schemas.openxmlformats.org/officeDocument/2006/math">
                    <m:r>
                      <a:rPr lang="en-US" altLang="ja-JP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ja-JP" altLang="en-US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Technology:</a:t>
                </a:r>
              </a:p>
              <a:p>
                <a:pPr algn="ctr"/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Creating</a:t>
                </a:r>
                <a:r>
                  <a:rPr lang="ja-JP" altLang="en-US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the</a:t>
                </a:r>
                <a:r>
                  <a:rPr lang="ja-JP" altLang="en-US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sports</a:t>
                </a:r>
                <a:r>
                  <a:rPr lang="ja-JP" altLang="en-US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of</a:t>
                </a:r>
                <a:r>
                  <a:rPr lang="ja-JP" altLang="en-US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the</a:t>
                </a:r>
                <a:r>
                  <a:rPr lang="ja-JP" altLang="en-US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future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3D3BB2A-D16C-D8AB-A80E-CF092AB4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31" y="6106108"/>
                <a:ext cx="2685371" cy="677108"/>
              </a:xfrm>
              <a:prstGeom prst="rect">
                <a:avLst/>
              </a:prstGeom>
              <a:blipFill>
                <a:blip r:embed="rId5"/>
                <a:stretch>
                  <a:fillRect t="-2703" b="-6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EE27E8-52D9-1D02-2DE8-CC1387265AF7}"/>
              </a:ext>
            </a:extLst>
          </p:cNvPr>
          <p:cNvSpPr txBox="1"/>
          <p:nvPr/>
        </p:nvSpPr>
        <p:spPr>
          <a:xfrm>
            <a:off x="7614757" y="2430632"/>
            <a:ext cx="266534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Future Theater</a:t>
            </a:r>
          </a:p>
          <a:p>
            <a:pPr algn="ctr"/>
            <a:r>
              <a:rPr lang="en-US" altLang="ja-JP" sz="1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(Higashi 1-chome theater)</a:t>
            </a:r>
            <a:r>
              <a:rPr lang="ja-JP" altLang="en-US" sz="11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endParaRPr lang="en-US" altLang="ja-JP" sz="1100" dirty="0"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 place to think 100 years into the future</a:t>
            </a:r>
            <a:endParaRPr lang="en-US" altLang="ja-JP" sz="1100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2D81F99-48A3-C235-40C4-715B656B07F2}"/>
              </a:ext>
            </a:extLst>
          </p:cNvPr>
          <p:cNvSpPr txBox="1">
            <a:spLocks/>
          </p:cNvSpPr>
          <p:nvPr/>
        </p:nvSpPr>
        <p:spPr>
          <a:xfrm>
            <a:off x="4730182" y="2412794"/>
            <a:ext cx="266534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Cultural Arts Community Center (</a:t>
            </a:r>
            <a:r>
              <a:rPr lang="en-US" altLang="ja-JP" sz="1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SCARTS)</a:t>
            </a:r>
          </a:p>
          <a:p>
            <a:pPr algn="ctr"/>
            <a:r>
              <a:rPr lang="en-US" altLang="ja-JP" sz="10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starting point for the SIAF2024 journey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31D803-2250-1632-9269-1AC3BA1DF7FB}"/>
              </a:ext>
            </a:extLst>
          </p:cNvPr>
          <p:cNvSpPr txBox="1"/>
          <p:nvPr/>
        </p:nvSpPr>
        <p:spPr>
          <a:xfrm>
            <a:off x="1675813" y="2345464"/>
            <a:ext cx="319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Hokkaido Museum </a:t>
            </a:r>
          </a:p>
          <a:p>
            <a:pPr algn="ctr"/>
            <a:r>
              <a:rPr lang="en-US" altLang="ja-JP" sz="1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of Modern Art</a:t>
            </a:r>
          </a:p>
          <a:p>
            <a:pPr algn="ctr"/>
            <a:r>
              <a:rPr lang="en-US" altLang="ja-JP" sz="10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keyword is “fragile = handle with care?!”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EF3527-26A5-654B-21D6-6C94E46B29F3}"/>
              </a:ext>
            </a:extLst>
          </p:cNvPr>
          <p:cNvSpPr txBox="1"/>
          <p:nvPr/>
        </p:nvSpPr>
        <p:spPr>
          <a:xfrm>
            <a:off x="1" y="74642"/>
            <a:ext cx="1220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ea typeface="BIZ UD明朝 Medium" panose="02020500000000000000" pitchFamily="17" charset="-128"/>
              </a:rPr>
              <a:t>S</a:t>
            </a:r>
            <a:r>
              <a:rPr lang="en-US" altLang="ja-JP" sz="32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ix venues spanning from the city center to the suburbs</a:t>
            </a:r>
            <a:endParaRPr lang="en-US" altLang="ja-JP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B4FDC2A0-B8F5-76F4-1EC6-D8C8B4A019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861" y="845187"/>
            <a:ext cx="2490388" cy="1581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8AD096-684E-C8E3-0E7F-666BAC7350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431" y="4314048"/>
            <a:ext cx="2665345" cy="1805011"/>
          </a:xfrm>
          <a:prstGeom prst="rect">
            <a:avLst/>
          </a:prstGeom>
        </p:spPr>
      </p:pic>
      <p:pic>
        <p:nvPicPr>
          <p:cNvPr id="5" name="図 4" descr="夜の街の様子&#10;&#10;中程度の精度で自動的に生成された説明">
            <a:extLst>
              <a:ext uri="{FF2B5EF4-FFF2-40B4-BE49-F238E27FC236}">
                <a16:creationId xmlns:a16="http://schemas.microsoft.com/office/drawing/2014/main" id="{B53A6636-84E6-EBC7-6D80-E37D8583F3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027" y="4351619"/>
            <a:ext cx="2665345" cy="172337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8CA199-8228-7A26-4FD1-A015B48A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565" y="2213830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DB8AD8C2-5BFD-B059-3E39-5A51D2D8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681" y="2207852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8D7136-9553-7387-8A8C-19AC991B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298" y="5852606"/>
            <a:ext cx="19944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0CF8DBD8-C612-2B89-1BCB-D4A159B9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659" y="5874655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図 15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BBEA630D-6505-89E1-33D9-4450D0B185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81" y="4361804"/>
            <a:ext cx="2545024" cy="1698527"/>
          </a:xfrm>
          <a:prstGeom prst="rect">
            <a:avLst/>
          </a:prstGeom>
        </p:spPr>
      </p:pic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4C8C7B0F-05BF-E728-59D3-D3B991837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25" y="5859021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図 29" descr="雪が積もっている建物&#10;&#10;自動的に生成された説明">
            <a:extLst>
              <a:ext uri="{FF2B5EF4-FFF2-40B4-BE49-F238E27FC236}">
                <a16:creationId xmlns:a16="http://schemas.microsoft.com/office/drawing/2014/main" id="{51497CA5-9190-C0B9-D2EF-7CA3F38AF09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105" y="819025"/>
            <a:ext cx="2444790" cy="1597088"/>
          </a:xfrm>
          <a:prstGeom prst="rect">
            <a:avLst/>
          </a:prstGeom>
        </p:spPr>
      </p:pic>
      <p:sp>
        <p:nvSpPr>
          <p:cNvPr id="31" name="テキスト ボックス 4">
            <a:extLst>
              <a:ext uri="{FF2B5EF4-FFF2-40B4-BE49-F238E27FC236}">
                <a16:creationId xmlns:a16="http://schemas.microsoft.com/office/drawing/2014/main" id="{8AB07F6B-CCEF-0CAF-FF88-66AF5141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050" y="2204430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BCDA3F3-F91F-1419-38DD-B5FE7C906EEA}"/>
              </a:ext>
            </a:extLst>
          </p:cNvPr>
          <p:cNvGrpSpPr/>
          <p:nvPr/>
        </p:nvGrpSpPr>
        <p:grpSpPr>
          <a:xfrm>
            <a:off x="-4774" y="2461359"/>
            <a:ext cx="12181431" cy="2013701"/>
            <a:chOff x="-4774" y="2461359"/>
            <a:chExt cx="12181431" cy="2013701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300F832E-BE33-F55F-E8BC-B35B73BCF452}"/>
                </a:ext>
              </a:extLst>
            </p:cNvPr>
            <p:cNvGrpSpPr/>
            <p:nvPr/>
          </p:nvGrpSpPr>
          <p:grpSpPr>
            <a:xfrm>
              <a:off x="-4774" y="2461359"/>
              <a:ext cx="12181431" cy="2013701"/>
              <a:chOff x="-4774" y="2461359"/>
              <a:chExt cx="12181431" cy="2013701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9A214751-93B2-7E9D-C8FB-DA71404AE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774" y="2877760"/>
                <a:ext cx="12181431" cy="1097431"/>
              </a:xfrm>
              <a:prstGeom prst="rect">
                <a:avLst/>
              </a:prstGeom>
            </p:spPr>
          </p:pic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F79D98A1-094E-D343-84A1-72D8733ECD6A}"/>
                  </a:ext>
                </a:extLst>
              </p:cNvPr>
              <p:cNvSpPr/>
              <p:nvPr/>
            </p:nvSpPr>
            <p:spPr>
              <a:xfrm>
                <a:off x="331" y="2671695"/>
                <a:ext cx="2887579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20453D48-B472-4415-2887-BE22442A37A7}"/>
                  </a:ext>
                </a:extLst>
              </p:cNvPr>
              <p:cNvSpPr/>
              <p:nvPr/>
            </p:nvSpPr>
            <p:spPr>
              <a:xfrm>
                <a:off x="8720" y="3709356"/>
                <a:ext cx="2660442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5ED04178-7105-6B6B-DC17-DD86B4C8F27B}"/>
                  </a:ext>
                </a:extLst>
              </p:cNvPr>
              <p:cNvSpPr/>
              <p:nvPr/>
            </p:nvSpPr>
            <p:spPr>
              <a:xfrm>
                <a:off x="8720" y="2479183"/>
                <a:ext cx="2887579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902D31D-0EA7-274C-F7B9-C91FBF52B03C}"/>
                  </a:ext>
                </a:extLst>
              </p:cNvPr>
              <p:cNvSpPr/>
              <p:nvPr/>
            </p:nvSpPr>
            <p:spPr>
              <a:xfrm>
                <a:off x="745225" y="2461359"/>
                <a:ext cx="2887579" cy="331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2462AF17-C73F-3DFF-9702-3B0BB0917907}"/>
                </a:ext>
              </a:extLst>
            </p:cNvPr>
            <p:cNvSpPr txBox="1"/>
            <p:nvPr/>
          </p:nvSpPr>
          <p:spPr>
            <a:xfrm>
              <a:off x="3101713" y="3863687"/>
              <a:ext cx="8587628" cy="3385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Times New Roman" panose="02020603050405020304" pitchFamily="18" charset="0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Experimental Zone of the Future’s Winter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B694387-1885-3F89-EDA4-119809032870}"/>
              </a:ext>
            </a:extLst>
          </p:cNvPr>
          <p:cNvSpPr/>
          <p:nvPr/>
        </p:nvSpPr>
        <p:spPr>
          <a:xfrm>
            <a:off x="745225" y="2611926"/>
            <a:ext cx="2887579" cy="33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B56F7B2-ECB1-214D-3526-68C7BBB4E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214" y="692788"/>
            <a:ext cx="2877626" cy="1877381"/>
          </a:xfrm>
          <a:prstGeom prst="rect">
            <a:avLst/>
          </a:prstGeom>
        </p:spPr>
      </p:pic>
      <p:pic>
        <p:nvPicPr>
          <p:cNvPr id="3" name="図 2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B4FDC2A0-B8F5-76F4-1EC6-D8C8B4A019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861" y="845187"/>
            <a:ext cx="2490388" cy="1581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8AD096-684E-C8E3-0E7F-666BAC7350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431" y="4314048"/>
            <a:ext cx="2665345" cy="1805011"/>
          </a:xfrm>
          <a:prstGeom prst="rect">
            <a:avLst/>
          </a:prstGeom>
        </p:spPr>
      </p:pic>
      <p:pic>
        <p:nvPicPr>
          <p:cNvPr id="5" name="図 4" descr="夜の街の様子&#10;&#10;中程度の精度で自動的に生成された説明">
            <a:extLst>
              <a:ext uri="{FF2B5EF4-FFF2-40B4-BE49-F238E27FC236}">
                <a16:creationId xmlns:a16="http://schemas.microsoft.com/office/drawing/2014/main" id="{B53A6636-84E6-EBC7-6D80-E37D8583F3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027" y="4351619"/>
            <a:ext cx="2665345" cy="172337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8CA199-8228-7A26-4FD1-A015B48A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565" y="2213830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DB8AD8C2-5BFD-B059-3E39-5A51D2D8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681" y="2207852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8D7136-9553-7387-8A8C-19AC991B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298" y="5852606"/>
            <a:ext cx="19944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0CF8DBD8-C612-2B89-1BCB-D4A159B9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659" y="5874655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図 15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BBEA630D-6505-89E1-33D9-4450D0B185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81" y="4361804"/>
            <a:ext cx="2545024" cy="1698527"/>
          </a:xfrm>
          <a:prstGeom prst="rect">
            <a:avLst/>
          </a:prstGeom>
        </p:spPr>
      </p:pic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4C8C7B0F-05BF-E728-59D3-D3B991837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25" y="5859021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図 29" descr="雪が積もっている建物&#10;&#10;自動的に生成された説明">
            <a:extLst>
              <a:ext uri="{FF2B5EF4-FFF2-40B4-BE49-F238E27FC236}">
                <a16:creationId xmlns:a16="http://schemas.microsoft.com/office/drawing/2014/main" id="{51497CA5-9190-C0B9-D2EF-7CA3F38AF0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105" y="819025"/>
            <a:ext cx="2444790" cy="1597088"/>
          </a:xfrm>
          <a:prstGeom prst="rect">
            <a:avLst/>
          </a:prstGeom>
        </p:spPr>
      </p:pic>
      <p:sp>
        <p:nvSpPr>
          <p:cNvPr id="31" name="テキスト ボックス 4">
            <a:extLst>
              <a:ext uri="{FF2B5EF4-FFF2-40B4-BE49-F238E27FC236}">
                <a16:creationId xmlns:a16="http://schemas.microsoft.com/office/drawing/2014/main" id="{8AB07F6B-CCEF-0CAF-FF88-66AF5141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050" y="2204430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53E9E6-396E-5602-A1E4-54E704FF5744}"/>
              </a:ext>
            </a:extLst>
          </p:cNvPr>
          <p:cNvSpPr txBox="1"/>
          <p:nvPr/>
        </p:nvSpPr>
        <p:spPr>
          <a:xfrm>
            <a:off x="1" y="74642"/>
            <a:ext cx="1220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ea typeface="BIZ UD明朝 Medium" panose="02020500000000000000" pitchFamily="17" charset="-128"/>
              </a:rPr>
              <a:t>S</a:t>
            </a:r>
            <a:r>
              <a:rPr lang="en-US" altLang="ja-JP" sz="32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ix venues spanning from the city center to the suburbs</a:t>
            </a:r>
            <a:endParaRPr lang="en-US" altLang="ja-JP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B77EED-D145-6733-3D78-6D5525C7670D}"/>
              </a:ext>
            </a:extLst>
          </p:cNvPr>
          <p:cNvSpPr txBox="1"/>
          <p:nvPr/>
        </p:nvSpPr>
        <p:spPr>
          <a:xfrm>
            <a:off x="7614757" y="2430632"/>
            <a:ext cx="266534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Future Theater</a:t>
            </a:r>
          </a:p>
          <a:p>
            <a:pPr algn="ctr"/>
            <a:r>
              <a:rPr lang="en-US" altLang="ja-JP" sz="1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(Higashi 1-chome theater)</a:t>
            </a:r>
            <a:r>
              <a:rPr lang="ja-JP" altLang="en-US" sz="11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endParaRPr lang="en-US" altLang="ja-JP" sz="1100" dirty="0"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 place to think 100 years into the future</a:t>
            </a:r>
            <a:endParaRPr lang="en-US" altLang="ja-JP" sz="1100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8FA8D2-C1F6-E6E1-84C8-E8CCE1FB7E7F}"/>
              </a:ext>
            </a:extLst>
          </p:cNvPr>
          <p:cNvSpPr txBox="1">
            <a:spLocks/>
          </p:cNvSpPr>
          <p:nvPr/>
        </p:nvSpPr>
        <p:spPr>
          <a:xfrm>
            <a:off x="4730182" y="2412794"/>
            <a:ext cx="266534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Cultural Arts Community Center (</a:t>
            </a:r>
            <a:r>
              <a:rPr lang="en-US" altLang="ja-JP" sz="1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SCARTS)</a:t>
            </a:r>
          </a:p>
          <a:p>
            <a:pPr algn="ctr"/>
            <a:r>
              <a:rPr lang="en-US" altLang="ja-JP" sz="10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starting point for the SIAF2024 journey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062E84-86B8-5533-A08F-C4C90C2BD266}"/>
              </a:ext>
            </a:extLst>
          </p:cNvPr>
          <p:cNvSpPr txBox="1"/>
          <p:nvPr/>
        </p:nvSpPr>
        <p:spPr>
          <a:xfrm>
            <a:off x="1675813" y="2345464"/>
            <a:ext cx="319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Hokkaido Museum </a:t>
            </a:r>
          </a:p>
          <a:p>
            <a:pPr algn="ctr"/>
            <a:r>
              <a:rPr lang="en-US" altLang="ja-JP" sz="1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of Modern Art</a:t>
            </a:r>
          </a:p>
          <a:p>
            <a:pPr algn="ctr"/>
            <a:r>
              <a:rPr lang="en-US" altLang="ja-JP" sz="10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keyword is “fragile = handle with care?!”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046FE44-CD22-3A36-0212-EB31AFA82156}"/>
              </a:ext>
            </a:extLst>
          </p:cNvPr>
          <p:cNvSpPr txBox="1"/>
          <p:nvPr/>
        </p:nvSpPr>
        <p:spPr>
          <a:xfrm>
            <a:off x="3101713" y="3866256"/>
            <a:ext cx="85876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Experimental Zone of the Future’s Winter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160EBF-FD80-37CB-81D5-A988378DCC75}"/>
              </a:ext>
            </a:extLst>
          </p:cNvPr>
          <p:cNvSpPr txBox="1"/>
          <p:nvPr/>
        </p:nvSpPr>
        <p:spPr>
          <a:xfrm>
            <a:off x="3010886" y="6086537"/>
            <a:ext cx="289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Art Museum</a:t>
            </a:r>
          </a:p>
          <a:p>
            <a:pPr algn="ctr"/>
            <a:r>
              <a:rPr lang="en-US" altLang="ja-JP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Discover the joy of media art!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744549-453B-C081-4A4D-73A4F16CD500}"/>
              </a:ext>
            </a:extLst>
          </p:cNvPr>
          <p:cNvSpPr txBox="1"/>
          <p:nvPr/>
        </p:nvSpPr>
        <p:spPr>
          <a:xfrm>
            <a:off x="6096001" y="6088559"/>
            <a:ext cx="26853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</a:t>
            </a:r>
            <a:r>
              <a:rPr lang="ja-JP" altLang="en-US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Snow</a:t>
            </a:r>
            <a:r>
              <a:rPr lang="ja-JP" altLang="en-US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Festival</a:t>
            </a:r>
          </a:p>
          <a:p>
            <a:pPr algn="ctr"/>
            <a:r>
              <a:rPr lang="en-US" altLang="ja-JP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Odori</a:t>
            </a:r>
            <a:r>
              <a:rPr lang="ja-JP" altLang="en-US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2-chome</a:t>
            </a:r>
            <a:r>
              <a:rPr lang="ja-JP" altLang="en-US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Site</a:t>
            </a:r>
          </a:p>
          <a:p>
            <a:pPr algn="ctr"/>
            <a:r>
              <a:rPr lang="en-US" altLang="ja-JP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To the experimental zone of </a:t>
            </a:r>
          </a:p>
          <a:p>
            <a:pPr algn="ctr"/>
            <a:r>
              <a:rPr lang="en-US" altLang="ja-JP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snow and the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902392C-FA14-A196-6A47-2B07F86A54AB}"/>
                  </a:ext>
                </a:extLst>
              </p:cNvPr>
              <p:cNvSpPr txBox="1"/>
              <p:nvPr/>
            </p:nvSpPr>
            <p:spPr>
              <a:xfrm>
                <a:off x="9026431" y="6106108"/>
                <a:ext cx="268537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Moerenuma Park</a:t>
                </a:r>
              </a:p>
              <a:p>
                <a:pPr algn="ctr"/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Snow </a:t>
                </a:r>
                <a14:m>
                  <m:oMath xmlns:m="http://schemas.openxmlformats.org/officeDocument/2006/math">
                    <m:r>
                      <a:rPr lang="en-US" altLang="ja-JP" sz="11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Sports </a:t>
                </a:r>
                <a14:m>
                  <m:oMath xmlns:m="http://schemas.openxmlformats.org/officeDocument/2006/math">
                    <m:r>
                      <a:rPr lang="en-US" altLang="ja-JP" sz="11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ja-JP" altLang="en-US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Technology:</a:t>
                </a:r>
              </a:p>
              <a:p>
                <a:pPr algn="ctr"/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Creating</a:t>
                </a:r>
                <a:r>
                  <a:rPr lang="ja-JP" altLang="en-US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the</a:t>
                </a:r>
                <a:r>
                  <a:rPr lang="ja-JP" altLang="en-US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sports</a:t>
                </a:r>
                <a:r>
                  <a:rPr lang="ja-JP" altLang="en-US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of</a:t>
                </a:r>
                <a:r>
                  <a:rPr lang="ja-JP" altLang="en-US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the</a:t>
                </a:r>
                <a:r>
                  <a:rPr lang="ja-JP" altLang="en-US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future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902392C-FA14-A196-6A47-2B07F86A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31" y="6106108"/>
                <a:ext cx="2685371" cy="677108"/>
              </a:xfrm>
              <a:prstGeom prst="rect">
                <a:avLst/>
              </a:prstGeom>
              <a:blipFill>
                <a:blip r:embed="rId10"/>
                <a:stretch>
                  <a:fillRect t="-2703" b="-6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3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B01572F-8AEF-9D3E-7DAC-BE69898677CC}"/>
              </a:ext>
            </a:extLst>
          </p:cNvPr>
          <p:cNvSpPr txBox="1">
            <a:spLocks/>
          </p:cNvSpPr>
          <p:nvPr/>
        </p:nvSpPr>
        <p:spPr>
          <a:xfrm>
            <a:off x="401085" y="5381969"/>
            <a:ext cx="8144282" cy="1212618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 Art Festival 2024 </a:t>
            </a:r>
            <a:r>
              <a:rPr lang="en-US" altLang="ja-JP" sz="32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SIAF2024)</a:t>
            </a:r>
            <a:endParaRPr lang="en-US" altLang="ja-JP" sz="32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Future Theater</a:t>
            </a:r>
            <a:endParaRPr lang="en-US" altLang="ja-JP" sz="42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9BD020CE-B4A8-9FD7-1F73-C906964CAC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84" y="308644"/>
            <a:ext cx="7895599" cy="506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 descr="建物, 床, 天井, 屋内 が含まれている画像&#10;&#10;自動的に生成された説明">
            <a:extLst>
              <a:ext uri="{FF2B5EF4-FFF2-40B4-BE49-F238E27FC236}">
                <a16:creationId xmlns:a16="http://schemas.microsoft.com/office/drawing/2014/main" id="{5E38A648-132A-CAEE-6221-73A63EDD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366" y="2336997"/>
            <a:ext cx="3156873" cy="188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 descr="建物, 屋内, 天井, 床 が含まれている画像&#10;&#10;自動的に生成された説明">
            <a:extLst>
              <a:ext uri="{FF2B5EF4-FFF2-40B4-BE49-F238E27FC236}">
                <a16:creationId xmlns:a16="http://schemas.microsoft.com/office/drawing/2014/main" id="{CDBEA2F5-1096-2843-9B1B-596AB417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366" y="4234961"/>
            <a:ext cx="3151334" cy="198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 descr="椅子, テーブル, 建物, 屋内 が含まれている画像&#10;&#10;自動的に生成された説明">
            <a:extLst>
              <a:ext uri="{FF2B5EF4-FFF2-40B4-BE49-F238E27FC236}">
                <a16:creationId xmlns:a16="http://schemas.microsoft.com/office/drawing/2014/main" id="{6151E632-F1C5-FC87-0297-0119BF4979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366" y="308645"/>
            <a:ext cx="3151334" cy="196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テキスト ボックス 4">
            <a:extLst>
              <a:ext uri="{FF2B5EF4-FFF2-40B4-BE49-F238E27FC236}">
                <a16:creationId xmlns:a16="http://schemas.microsoft.com/office/drawing/2014/main" id="{2DA7E68B-0B1D-956C-7CBD-1CBEA5CB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58" y="6130296"/>
            <a:ext cx="3037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3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3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The theater was transformed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3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into an exhibition space</a:t>
            </a:r>
            <a:endParaRPr kumimoji="0" lang="ja-JP" altLang="ja-JP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15B2EA-D031-8AEC-DE73-5A066127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004" y="4960935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92126F-45C6-145A-D525-215670E19D6A}"/>
              </a:ext>
            </a:extLst>
          </p:cNvPr>
          <p:cNvSpPr txBox="1"/>
          <p:nvPr/>
        </p:nvSpPr>
        <p:spPr>
          <a:xfrm>
            <a:off x="2081863" y="2767280"/>
            <a:ext cx="8028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What kind of city is Sapporo?</a:t>
            </a:r>
          </a:p>
        </p:txBody>
      </p:sp>
    </p:spTree>
    <p:extLst>
      <p:ext uri="{BB962C8B-B14F-4D97-AF65-F5344CB8AC3E}">
        <p14:creationId xmlns:p14="http://schemas.microsoft.com/office/powerpoint/2010/main" val="34542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夜の時計台&#10;&#10;中程度の精度で自動的に生成された説明">
            <a:extLst>
              <a:ext uri="{FF2B5EF4-FFF2-40B4-BE49-F238E27FC236}">
                <a16:creationId xmlns:a16="http://schemas.microsoft.com/office/drawing/2014/main" id="{4E6237DF-8948-2492-6996-79A525823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5" y="927313"/>
            <a:ext cx="5785137" cy="433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夜の動物&#10;&#10;低い精度で自動的に生成された説明">
            <a:extLst>
              <a:ext uri="{FF2B5EF4-FFF2-40B4-BE49-F238E27FC236}">
                <a16:creationId xmlns:a16="http://schemas.microsoft.com/office/drawing/2014/main" id="{7C73FFCF-0601-14E4-21BC-958569A6D8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477" y="927312"/>
            <a:ext cx="5785137" cy="433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B7264F26-0E3A-184E-0195-4ECF99B7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387" y="5263367"/>
            <a:ext cx="5435631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Installation view utilizing the main stage.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CHOE </a:t>
            </a: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U-Ra</a:t>
            </a:r>
            <a:r>
              <a:rPr kumimoji="0" lang="en-US" altLang="ja-JP" sz="20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</a:t>
            </a: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《Custos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Cavum》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861976F4-9CE0-282F-FF84-28988685E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74" y="5263367"/>
            <a:ext cx="5435631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A work of art installed in the auditorium.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CHOE </a:t>
            </a: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U-Ram《Red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》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9C6026-C387-A8E1-2194-EFF1BA0F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167" y="4882495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6F1259-A345-E749-BDBB-63789019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188" y="4894959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2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021A83C-5132-63F2-91D6-8FC4EA06DD10}"/>
              </a:ext>
            </a:extLst>
          </p:cNvPr>
          <p:cNvSpPr/>
          <p:nvPr/>
        </p:nvSpPr>
        <p:spPr>
          <a:xfrm>
            <a:off x="19290" y="3680963"/>
            <a:ext cx="2660442" cy="76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122179C-A2F9-91B4-F39A-F2536AF55923}"/>
              </a:ext>
            </a:extLst>
          </p:cNvPr>
          <p:cNvSpPr/>
          <p:nvPr/>
        </p:nvSpPr>
        <p:spPr>
          <a:xfrm>
            <a:off x="745225" y="2611926"/>
            <a:ext cx="2887579" cy="33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DB173F-63D2-4368-6F7D-BA2594F50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214" y="692788"/>
            <a:ext cx="2877626" cy="1877381"/>
          </a:xfrm>
          <a:prstGeom prst="rect">
            <a:avLst/>
          </a:prstGeom>
        </p:spPr>
      </p:pic>
      <p:pic>
        <p:nvPicPr>
          <p:cNvPr id="8" name="図 7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260014EC-3604-BD5D-4E7F-E013A5048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861" y="845187"/>
            <a:ext cx="2490388" cy="1581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31103B0-2369-30DA-BFF5-DD803FA78E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431" y="4314048"/>
            <a:ext cx="2665345" cy="1805011"/>
          </a:xfrm>
          <a:prstGeom prst="rect">
            <a:avLst/>
          </a:prstGeom>
        </p:spPr>
      </p:pic>
      <p:pic>
        <p:nvPicPr>
          <p:cNvPr id="15" name="図 14" descr="夜の街の様子&#10;&#10;中程度の精度で自動的に生成された説明">
            <a:extLst>
              <a:ext uri="{FF2B5EF4-FFF2-40B4-BE49-F238E27FC236}">
                <a16:creationId xmlns:a16="http://schemas.microsoft.com/office/drawing/2014/main" id="{B790294C-8CEC-9598-F638-DA8B8EA05C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027" y="4351619"/>
            <a:ext cx="2665345" cy="1723374"/>
          </a:xfrm>
          <a:prstGeom prst="rect">
            <a:avLst/>
          </a:prstGeom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A8D2C4F-CD72-BC8D-36C9-19346C80A873}"/>
              </a:ext>
            </a:extLst>
          </p:cNvPr>
          <p:cNvGrpSpPr/>
          <p:nvPr/>
        </p:nvGrpSpPr>
        <p:grpSpPr>
          <a:xfrm>
            <a:off x="-4774" y="2461359"/>
            <a:ext cx="12181431" cy="2013701"/>
            <a:chOff x="-4774" y="2461359"/>
            <a:chExt cx="12181431" cy="2013701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36221203-C092-66CD-3376-7A782A487573}"/>
                </a:ext>
              </a:extLst>
            </p:cNvPr>
            <p:cNvGrpSpPr/>
            <p:nvPr/>
          </p:nvGrpSpPr>
          <p:grpSpPr>
            <a:xfrm>
              <a:off x="-4774" y="2461359"/>
              <a:ext cx="12181431" cy="2013701"/>
              <a:chOff x="-4774" y="2461359"/>
              <a:chExt cx="12181431" cy="2013701"/>
            </a:xfrm>
          </p:grpSpPr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F0EE35C0-E86D-3B6B-B07A-9A01273A14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774" y="2877760"/>
                <a:ext cx="12181431" cy="1097431"/>
              </a:xfrm>
              <a:prstGeom prst="rect">
                <a:avLst/>
              </a:prstGeom>
            </p:spPr>
          </p:pic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D326B66-5E17-5587-2008-E783E4237D8C}"/>
                  </a:ext>
                </a:extLst>
              </p:cNvPr>
              <p:cNvSpPr/>
              <p:nvPr/>
            </p:nvSpPr>
            <p:spPr>
              <a:xfrm>
                <a:off x="331" y="2671695"/>
                <a:ext cx="2887579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FA2234D-C2B6-A59D-E9DA-517949745E07}"/>
                  </a:ext>
                </a:extLst>
              </p:cNvPr>
              <p:cNvSpPr/>
              <p:nvPr/>
            </p:nvSpPr>
            <p:spPr>
              <a:xfrm>
                <a:off x="8720" y="3709356"/>
                <a:ext cx="2660442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3954EB8-580E-3B93-59F5-A75212BD139E}"/>
                  </a:ext>
                </a:extLst>
              </p:cNvPr>
              <p:cNvSpPr/>
              <p:nvPr/>
            </p:nvSpPr>
            <p:spPr>
              <a:xfrm>
                <a:off x="8720" y="2479183"/>
                <a:ext cx="2887579" cy="765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EB694387-1885-3F89-EDA4-119809032870}"/>
                  </a:ext>
                </a:extLst>
              </p:cNvPr>
              <p:cNvSpPr/>
              <p:nvPr/>
            </p:nvSpPr>
            <p:spPr>
              <a:xfrm>
                <a:off x="745225" y="2461359"/>
                <a:ext cx="2887579" cy="331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1BBC8A1-A895-4A13-4A1E-08B5B6E730BC}"/>
                </a:ext>
              </a:extLst>
            </p:cNvPr>
            <p:cNvSpPr txBox="1"/>
            <p:nvPr/>
          </p:nvSpPr>
          <p:spPr>
            <a:xfrm>
              <a:off x="3101713" y="3863687"/>
              <a:ext cx="8587628" cy="3385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Times New Roman" panose="02020603050405020304" pitchFamily="18" charset="0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Experimental Zone of the Future’s Winter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F5AE75-AFFE-4857-4F4C-CA3AB7E3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565" y="2213830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FUJIKURA Tsubasa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76892811-1434-F271-B7E0-9F3B0EC2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681" y="2207852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6122BF-190C-F69D-3883-AB287382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298" y="5852606"/>
            <a:ext cx="19944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Komaki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1C7C81DD-A664-FB94-A5D6-1176D42E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659" y="5874655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11" descr="雪が積もっている建物&#10;&#10;中程度の精度で自動的に生成された説明">
            <a:extLst>
              <a:ext uri="{FF2B5EF4-FFF2-40B4-BE49-F238E27FC236}">
                <a16:creationId xmlns:a16="http://schemas.microsoft.com/office/drawing/2014/main" id="{3738918F-B80F-D36B-88E4-A8B6FECE36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81" y="4361804"/>
            <a:ext cx="2545024" cy="1698527"/>
          </a:xfrm>
          <a:prstGeom prst="rect">
            <a:avLst/>
          </a:prstGeom>
        </p:spPr>
      </p:pic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CA7CFAC6-D1CF-22B7-919A-235C6B45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25" y="5859021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図 16" descr="雪が積もっている建物&#10;&#10;自動的に生成された説明">
            <a:extLst>
              <a:ext uri="{FF2B5EF4-FFF2-40B4-BE49-F238E27FC236}">
                <a16:creationId xmlns:a16="http://schemas.microsoft.com/office/drawing/2014/main" id="{4E47ACFB-A839-AC0F-E03C-74738CEE1D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105" y="819025"/>
            <a:ext cx="2444790" cy="1597088"/>
          </a:xfrm>
          <a:prstGeom prst="rect">
            <a:avLst/>
          </a:prstGeom>
        </p:spPr>
      </p:pic>
      <p:sp>
        <p:nvSpPr>
          <p:cNvPr id="30" name="テキスト ボックス 4">
            <a:extLst>
              <a:ext uri="{FF2B5EF4-FFF2-40B4-BE49-F238E27FC236}">
                <a16:creationId xmlns:a16="http://schemas.microsoft.com/office/drawing/2014/main" id="{96F8D368-AB18-1EAC-E438-ED1AE33E7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050" y="2204430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94A5FF3-4174-6885-5BBB-F1DD4C8D988A}"/>
              </a:ext>
            </a:extLst>
          </p:cNvPr>
          <p:cNvSpPr txBox="1"/>
          <p:nvPr/>
        </p:nvSpPr>
        <p:spPr>
          <a:xfrm>
            <a:off x="1" y="74642"/>
            <a:ext cx="1220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ea typeface="BIZ UD明朝 Medium" panose="02020500000000000000" pitchFamily="17" charset="-128"/>
              </a:rPr>
              <a:t>S</a:t>
            </a:r>
            <a:r>
              <a:rPr lang="en-US" altLang="ja-JP" sz="32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</a:rPr>
              <a:t>ix venues spanning from the city center to the suburbs</a:t>
            </a:r>
            <a:endParaRPr lang="en-US" altLang="ja-JP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4FC6343-9140-BB7F-923C-100C3422C0D5}"/>
              </a:ext>
            </a:extLst>
          </p:cNvPr>
          <p:cNvSpPr txBox="1"/>
          <p:nvPr/>
        </p:nvSpPr>
        <p:spPr>
          <a:xfrm>
            <a:off x="7614757" y="2430632"/>
            <a:ext cx="266534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Future Theater</a:t>
            </a:r>
          </a:p>
          <a:p>
            <a:pPr algn="ctr"/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(Higashi 1-chome theater)</a:t>
            </a:r>
            <a:r>
              <a:rPr lang="ja-JP" altLang="en-US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endParaRPr lang="en-US" altLang="ja-JP" sz="1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 place to think 100 years into the future</a:t>
            </a:r>
            <a:endParaRPr lang="en-US" altLang="ja-JP" sz="1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9533150-E01D-8A97-82AA-9F9FD32F9165}"/>
              </a:ext>
            </a:extLst>
          </p:cNvPr>
          <p:cNvSpPr txBox="1">
            <a:spLocks/>
          </p:cNvSpPr>
          <p:nvPr/>
        </p:nvSpPr>
        <p:spPr>
          <a:xfrm>
            <a:off x="4730182" y="2412794"/>
            <a:ext cx="266534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Cultural Arts Community Center (</a:t>
            </a: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SCARTS)</a:t>
            </a:r>
          </a:p>
          <a:p>
            <a:pPr algn="ctr"/>
            <a:r>
              <a:rPr lang="en-US" altLang="ja-JP" sz="1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starting point for the SIAF2024 journey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8CF39F7-7928-7399-7AEA-F6F25B9383EB}"/>
              </a:ext>
            </a:extLst>
          </p:cNvPr>
          <p:cNvSpPr txBox="1"/>
          <p:nvPr/>
        </p:nvSpPr>
        <p:spPr>
          <a:xfrm>
            <a:off x="1675813" y="2345464"/>
            <a:ext cx="319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Hokkaido Museum </a:t>
            </a:r>
          </a:p>
          <a:p>
            <a:pPr algn="ctr"/>
            <a:r>
              <a:rPr lang="en-US" altLang="ja-JP" sz="1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of Modern Art</a:t>
            </a:r>
          </a:p>
          <a:p>
            <a:pPr algn="ctr"/>
            <a:r>
              <a:rPr lang="en-US" altLang="ja-JP" sz="1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keyword is “fragile = handle with care?!”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3E149D8-80C3-54EC-CB6C-1ED43D4F113A}"/>
              </a:ext>
            </a:extLst>
          </p:cNvPr>
          <p:cNvSpPr txBox="1"/>
          <p:nvPr/>
        </p:nvSpPr>
        <p:spPr>
          <a:xfrm>
            <a:off x="3010886" y="6086537"/>
            <a:ext cx="289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Art Museum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Discover the joy of media art!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F2ADD09-811B-F973-0BFE-042AC81BE101}"/>
              </a:ext>
            </a:extLst>
          </p:cNvPr>
          <p:cNvSpPr txBox="1"/>
          <p:nvPr/>
        </p:nvSpPr>
        <p:spPr>
          <a:xfrm>
            <a:off x="6096001" y="6088559"/>
            <a:ext cx="26853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Snow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Festival</a:t>
            </a:r>
          </a:p>
          <a:p>
            <a:pPr algn="ctr"/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Odori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2-chome</a:t>
            </a:r>
            <a:r>
              <a:rPr lang="ja-JP" altLang="en-US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Site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To the experimental zone of 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snow and the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D28C8E4-FA90-E325-B32C-DC2266C01A88}"/>
                  </a:ext>
                </a:extLst>
              </p:cNvPr>
              <p:cNvSpPr txBox="1"/>
              <p:nvPr/>
            </p:nvSpPr>
            <p:spPr>
              <a:xfrm>
                <a:off x="9026431" y="6106108"/>
                <a:ext cx="268537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Moerenuma Park</a:t>
                </a:r>
              </a:p>
              <a:p>
                <a:pPr algn="ctr"/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Snow </a:t>
                </a:r>
                <a14:m>
                  <m:oMath xmlns:m="http://schemas.openxmlformats.org/officeDocument/2006/math">
                    <m:r>
                      <a:rPr lang="en-US" altLang="ja-JP" sz="1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Sports </a:t>
                </a:r>
                <a14:m>
                  <m:oMath xmlns:m="http://schemas.openxmlformats.org/officeDocument/2006/math">
                    <m:r>
                      <a:rPr lang="en-US" altLang="ja-JP" sz="1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ja-JP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Technology:</a:t>
                </a:r>
              </a:p>
              <a:p>
                <a:pPr algn="ctr"/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Creating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the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sports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of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the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IZ UD明朝 Medium" panose="02020500000000000000" pitchFamily="17" charset="-128"/>
                    <a:cs typeface="Times New Roman" panose="02020603050405020304" pitchFamily="18" charset="0"/>
                  </a:rPr>
                  <a:t>future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D28C8E4-FA90-E325-B32C-DC2266C01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31" y="6106108"/>
                <a:ext cx="2685371" cy="677108"/>
              </a:xfrm>
              <a:prstGeom prst="rect">
                <a:avLst/>
              </a:prstGeom>
              <a:blipFill>
                <a:blip r:embed="rId10"/>
                <a:stretch>
                  <a:fillRect t="-2703" b="-6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13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1898F24-1B38-2C7E-5230-D4843129B8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999" y="2830047"/>
            <a:ext cx="5625748" cy="3753046"/>
          </a:xfrm>
          <a:prstGeom prst="rect">
            <a:avLst/>
          </a:prstGeom>
        </p:spPr>
      </p:pic>
      <p:pic>
        <p:nvPicPr>
          <p:cNvPr id="17" name="図 16" descr="山の町&#10;&#10;中程度の精度で自動的に生成された説明">
            <a:extLst>
              <a:ext uri="{FF2B5EF4-FFF2-40B4-BE49-F238E27FC236}">
                <a16:creationId xmlns:a16="http://schemas.microsoft.com/office/drawing/2014/main" id="{5325DC91-54BF-E889-D2CE-FB28BDF21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53" y="2540036"/>
            <a:ext cx="5625748" cy="3367332"/>
          </a:xfrm>
          <a:prstGeom prst="rect">
            <a:avLst/>
          </a:prstGeom>
        </p:spPr>
      </p:pic>
      <p:pic>
        <p:nvPicPr>
          <p:cNvPr id="19" name="図 18" descr="草の上に小屋がある白い建物&#10;&#10;自動的に生成された説明">
            <a:extLst>
              <a:ext uri="{FF2B5EF4-FFF2-40B4-BE49-F238E27FC236}">
                <a16:creationId xmlns:a16="http://schemas.microsoft.com/office/drawing/2014/main" id="{FDD155B6-E4A4-6C0C-19EF-E0246F60A1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99" y="370157"/>
            <a:ext cx="5625748" cy="236903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449809-FC6E-A487-B027-1B5BA03A42A6}"/>
              </a:ext>
            </a:extLst>
          </p:cNvPr>
          <p:cNvSpPr txBox="1"/>
          <p:nvPr/>
        </p:nvSpPr>
        <p:spPr>
          <a:xfrm>
            <a:off x="324286" y="5907368"/>
            <a:ext cx="508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MOERENUMA PARK</a:t>
            </a:r>
          </a:p>
          <a:p>
            <a:r>
              <a:rPr lang="en-US" altLang="ja-JP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Designed by ISAMU NOGUCHI</a:t>
            </a:r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F1FB3415-BDFE-AF6B-027A-C91A810E3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0907" y="6329177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図 3" descr="池の中の家&#10;&#10;自動的に生成された説明">
            <a:extLst>
              <a:ext uri="{FF2B5EF4-FFF2-40B4-BE49-F238E27FC236}">
                <a16:creationId xmlns:a16="http://schemas.microsoft.com/office/drawing/2014/main" id="{A7DD5F71-7D04-1359-3D97-B64B524CB7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838" y="-1599843"/>
            <a:ext cx="1914070" cy="1277361"/>
          </a:xfrm>
          <a:prstGeom prst="rect">
            <a:avLst/>
          </a:prstGeom>
        </p:spPr>
      </p:pic>
      <p:pic>
        <p:nvPicPr>
          <p:cNvPr id="8" name="図 7" descr="雪が積もっている街の様子&#10;&#10;中程度の精度で自動的に生成された説明">
            <a:extLst>
              <a:ext uri="{FF2B5EF4-FFF2-40B4-BE49-F238E27FC236}">
                <a16:creationId xmlns:a16="http://schemas.microsoft.com/office/drawing/2014/main" id="{02D5D072-8721-8430-FB34-D8A46AAB9E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99" y="262239"/>
            <a:ext cx="5625748" cy="2476957"/>
          </a:xfrm>
          <a:prstGeom prst="rect">
            <a:avLst/>
          </a:prstGeom>
        </p:spPr>
      </p:pic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9C025E4B-D546-166C-014C-D4CB96A0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433" y="2467640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11" descr="草, 屋外, フィールド, 水 が含まれている画像&#10;&#10;自動的に生成された説明">
            <a:extLst>
              <a:ext uri="{FF2B5EF4-FFF2-40B4-BE49-F238E27FC236}">
                <a16:creationId xmlns:a16="http://schemas.microsoft.com/office/drawing/2014/main" id="{54AADCB6-2E82-24E7-4A77-BD9F945ECD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51" y="632786"/>
            <a:ext cx="5625749" cy="181969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692C6F-13CD-FC30-61CD-44F9ED3CFF89}"/>
              </a:ext>
            </a:extLst>
          </p:cNvPr>
          <p:cNvSpPr txBox="1"/>
          <p:nvPr/>
        </p:nvSpPr>
        <p:spPr>
          <a:xfrm>
            <a:off x="-43732" y="-559146"/>
            <a:ext cx="858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左側のグリーンシーズンの写真のみ撮影者不明</a:t>
            </a:r>
            <a:r>
              <a:rPr lang="ja-JP" altLang="en-US" dirty="0"/>
              <a:t>（</a:t>
            </a:r>
            <a:r>
              <a:rPr lang="en-US" altLang="ja-JP" dirty="0"/>
              <a:t>SIAF2014</a:t>
            </a:r>
            <a:r>
              <a:rPr lang="ja-JP" altLang="en-US" dirty="0"/>
              <a:t>の頃の写真）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32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雪, 人, 屋外, 建物 が含まれている画像&#10;&#10;自動的に生成された説明">
            <a:extLst>
              <a:ext uri="{FF2B5EF4-FFF2-40B4-BE49-F238E27FC236}">
                <a16:creationId xmlns:a16="http://schemas.microsoft.com/office/drawing/2014/main" id="{A191EC55-DA23-29D8-FF61-3A87789E1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80" y="3429662"/>
            <a:ext cx="4741768" cy="316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スキー場の群衆&#10;&#10;自動的に生成された説明">
            <a:extLst>
              <a:ext uri="{FF2B5EF4-FFF2-40B4-BE49-F238E27FC236}">
                <a16:creationId xmlns:a16="http://schemas.microsoft.com/office/drawing/2014/main" id="{24DEAC35-E4A3-C92D-D296-61EE6BC5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91" y="267822"/>
            <a:ext cx="6323104" cy="474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子供, 雪, 少し, 女の子 が含まれている画像&#10;&#10;自動的に生成された説明">
            <a:extLst>
              <a:ext uri="{FF2B5EF4-FFF2-40B4-BE49-F238E27FC236}">
                <a16:creationId xmlns:a16="http://schemas.microsoft.com/office/drawing/2014/main" id="{1ADB3436-0A49-684E-96BC-F2D106045D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80" y="267822"/>
            <a:ext cx="4741768" cy="316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CB127B-FF57-F435-0980-CD6F8AF9B99A}"/>
              </a:ext>
            </a:extLst>
          </p:cNvPr>
          <p:cNvSpPr txBox="1"/>
          <p:nvPr/>
        </p:nvSpPr>
        <p:spPr>
          <a:xfrm>
            <a:off x="5393290" y="5217729"/>
            <a:ext cx="657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Moerenuma</a:t>
            </a:r>
            <a:r>
              <a:rPr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en-US" altLang="ja-JP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park</a:t>
            </a:r>
            <a:r>
              <a:rPr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lang="en-US" altLang="ja-JP" sz="24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en-US" altLang="ja-JP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ja-JP" altLang="en-US" sz="23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“</a:t>
            </a:r>
            <a:r>
              <a:rPr lang="en-US" altLang="ja-JP" sz="23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Sapporo</a:t>
            </a:r>
            <a:r>
              <a:rPr lang="ja-JP" altLang="en-US" sz="23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en-US" altLang="ja-JP" sz="23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Future </a:t>
            </a:r>
            <a:r>
              <a:rPr lang="en-US" altLang="ja-JP" sz="2300" b="1" dirty="0" err="1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Undokai</a:t>
            </a:r>
            <a:r>
              <a:rPr lang="ja-JP" altLang="en-US" sz="23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” </a:t>
            </a:r>
            <a:endParaRPr lang="en-US" altLang="ja-JP" sz="23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A3BD7D-921F-49D9-216B-BA4D367F2F25}"/>
              </a:ext>
            </a:extLst>
          </p:cNvPr>
          <p:cNvSpPr txBox="1"/>
          <p:nvPr/>
        </p:nvSpPr>
        <p:spPr>
          <a:xfrm>
            <a:off x="5334675" y="6086602"/>
            <a:ext cx="614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(</a:t>
            </a:r>
            <a:r>
              <a:rPr lang="en-US" altLang="ja-JP" b="1" dirty="0" err="1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Undokai</a:t>
            </a:r>
            <a:r>
              <a:rPr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meaning sports day / field day in Japanese)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1C27FD-01C6-1BCA-EC96-AA15F472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511" y="4648128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8D2E31-5EB1-7BAF-6E02-763CC77EB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630" y="6202018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9EDE4C-240B-5DC6-E9EC-C301302F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630" y="3035491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5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屋外, 夜, ストリート, 光 が含まれている画像&#10;&#10;自動的に生成された説明">
            <a:extLst>
              <a:ext uri="{FF2B5EF4-FFF2-40B4-BE49-F238E27FC236}">
                <a16:creationId xmlns:a16="http://schemas.microsoft.com/office/drawing/2014/main" id="{19581B48-51F8-9618-7896-56B15AC25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740" y="3541319"/>
            <a:ext cx="4359442" cy="2449479"/>
          </a:xfrm>
          <a:prstGeom prst="rect">
            <a:avLst/>
          </a:prstGeom>
        </p:spPr>
      </p:pic>
      <p:pic>
        <p:nvPicPr>
          <p:cNvPr id="9" name="図 8" descr="雪の中で駐車したバス&#10;&#10;中程度の精度で自動的に生成された説明">
            <a:extLst>
              <a:ext uri="{FF2B5EF4-FFF2-40B4-BE49-F238E27FC236}">
                <a16:creationId xmlns:a16="http://schemas.microsoft.com/office/drawing/2014/main" id="{432E8D10-0661-B679-55A0-3DE4FB3A2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698" y="934474"/>
            <a:ext cx="4203839" cy="2262973"/>
          </a:xfrm>
          <a:prstGeom prst="rect">
            <a:avLst/>
          </a:prstGeom>
        </p:spPr>
      </p:pic>
      <p:pic>
        <p:nvPicPr>
          <p:cNvPr id="11" name="図 10" descr="屋外, 建物, 雪, 夜 が含まれている画像&#10;&#10;自動的に生成された説明">
            <a:extLst>
              <a:ext uri="{FF2B5EF4-FFF2-40B4-BE49-F238E27FC236}">
                <a16:creationId xmlns:a16="http://schemas.microsoft.com/office/drawing/2014/main" id="{E5931BC6-0D4D-C2D7-5AA4-770912281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3" y="962526"/>
            <a:ext cx="4203839" cy="2262973"/>
          </a:xfrm>
          <a:prstGeom prst="rect">
            <a:avLst/>
          </a:prstGeom>
        </p:spPr>
      </p:pic>
      <p:pic>
        <p:nvPicPr>
          <p:cNvPr id="13" name="図 12" descr="建物, 屋外, 雪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2E2C1F31-59D1-01F4-3CEF-035EDF51A8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216" y="3717097"/>
            <a:ext cx="3603515" cy="2526010"/>
          </a:xfrm>
          <a:prstGeom prst="rect">
            <a:avLst/>
          </a:prstGeom>
        </p:spPr>
      </p:pic>
      <p:sp>
        <p:nvSpPr>
          <p:cNvPr id="15" name="テキスト ボックス 28">
            <a:extLst>
              <a:ext uri="{FF2B5EF4-FFF2-40B4-BE49-F238E27FC236}">
                <a16:creationId xmlns:a16="http://schemas.microsoft.com/office/drawing/2014/main" id="{AB2B437C-A1FF-F6F7-7662-AC34F8EED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538" y="3149319"/>
            <a:ext cx="4359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Ryohin Keikaku 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Co.,Ltd.</a:t>
            </a:r>
            <a:r>
              <a:rPr kumimoji="0" lang="en-US" altLang="ja-JP" sz="14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Local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mobility》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テキスト ボックス 28">
            <a:extLst>
              <a:ext uri="{FF2B5EF4-FFF2-40B4-BE49-F238E27FC236}">
                <a16:creationId xmlns:a16="http://schemas.microsoft.com/office/drawing/2014/main" id="{2C1A4B22-4B71-9537-FFF5-2E3D8239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219" y="5954702"/>
            <a:ext cx="53890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SAITO Seiichi + 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Panoramatiks</a:t>
            </a:r>
            <a:r>
              <a:rPr kumimoji="0" lang="en-US" altLang="ja-JP" sz="14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meta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forest》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SAITO Seiichi + Panoramatiks《JIKU#020 SAPPORO</a:t>
            </a:r>
            <a:r>
              <a:rPr kumimoji="0" lang="ja-JP" altLang="en-US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｜</a:t>
            </a: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ODORI》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SIAF 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Lab《</a:t>
            </a:r>
            <a:r>
              <a:rPr kumimoji="0" lang="en-US" altLang="ja-JP" sz="14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SIAF</a:t>
            </a: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Lab.</a:t>
            </a:r>
            <a:r>
              <a:rPr kumimoji="0" lang="en-US" altLang="ja-JP" sz="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Extreme Experiments》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テキスト ボックス 28">
            <a:extLst>
              <a:ext uri="{FF2B5EF4-FFF2-40B4-BE49-F238E27FC236}">
                <a16:creationId xmlns:a16="http://schemas.microsoft.com/office/drawing/2014/main" id="{95F9FFCA-819A-F6CF-E936-739080D7D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10" y="3178397"/>
            <a:ext cx="4257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</a:t>
            </a:r>
            <a:r>
              <a:rPr kumimoji="0" lang="ja-JP" altLang="en-US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4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Panoramatiks</a:t>
            </a: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+ NIKKEN SEKKEI LTD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《Future Snow City Signage》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テキスト ボックス 28">
            <a:extLst>
              <a:ext uri="{FF2B5EF4-FFF2-40B4-BE49-F238E27FC236}">
                <a16:creationId xmlns:a16="http://schemas.microsoft.com/office/drawing/2014/main" id="{E7983B5B-7CC4-B156-1F24-113491DA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342" y="6217772"/>
            <a:ext cx="4257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</a:t>
            </a:r>
            <a:r>
              <a:rPr kumimoji="0" lang="ja-JP" altLang="en-US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Ryohin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Keikaku </a:t>
            </a:r>
            <a:r>
              <a:rPr kumimoji="0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Co.,Ltd.</a:t>
            </a:r>
            <a:r>
              <a:rPr kumimoji="0" lang="en-US" altLang="ja-JP" sz="14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《Compact</a:t>
            </a:r>
            <a:r>
              <a:rPr kumimoji="0" lang="en-US" altLang="ja-JP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life》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テキスト ボックス 4">
            <a:extLst>
              <a:ext uri="{FF2B5EF4-FFF2-40B4-BE49-F238E27FC236}">
                <a16:creationId xmlns:a16="http://schemas.microsoft.com/office/drawing/2014/main" id="{890A3DB4-D901-55F0-3437-AA87F994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0" y="453960"/>
            <a:ext cx="11380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Sapporo Snow Festival Odori 2-chome Site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0442458C-DF92-EAB1-2F9F-41E98595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558" y="2985899"/>
            <a:ext cx="19370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16321EEC-D436-0266-5FA4-DA69CFBC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613" y="2967595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8AB8F2-A293-C879-6D47-D393D15C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807" y="5993235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CD7614-7174-E824-19BE-29BAFDF8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893" y="5736882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4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建物, ケーキ, 装飾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D436FE4-F7A7-8B9C-B2AA-C84B3828CB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858" y="1400848"/>
            <a:ext cx="6136217" cy="4090559"/>
          </a:xfrm>
          <a:prstGeom prst="rect">
            <a:avLst/>
          </a:prstGeom>
        </p:spPr>
      </p:pic>
      <p:pic>
        <p:nvPicPr>
          <p:cNvPr id="8" name="図 7" descr="立つ, シマウマ, 女性, 男 が含まれている画像&#10;&#10;自動的に生成された説明">
            <a:extLst>
              <a:ext uri="{FF2B5EF4-FFF2-40B4-BE49-F238E27FC236}">
                <a16:creationId xmlns:a16="http://schemas.microsoft.com/office/drawing/2014/main" id="{83A042AF-9179-8B82-69A6-06CF1C3291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50" y="1386065"/>
            <a:ext cx="2727039" cy="409055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図 9" descr="建物, 屋外, 人, 傘 が含まれている画像&#10;&#10;自動的に生成された説明">
            <a:extLst>
              <a:ext uri="{FF2B5EF4-FFF2-40B4-BE49-F238E27FC236}">
                <a16:creationId xmlns:a16="http://schemas.microsoft.com/office/drawing/2014/main" id="{2DA4ACD9-1836-69F2-F59D-E7DDC0D521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310" y="1400848"/>
            <a:ext cx="2717184" cy="407577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12B63B8D-80CB-F2A4-CE98-FF470EA4C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78" y="5603820"/>
            <a:ext cx="11380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ENESS《Airship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Orchestra》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EE902A23-FC99-3D58-A3B2-92D53E650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0" y="453960"/>
            <a:ext cx="11380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Sapporo Snow Festival Odori 2-chome Site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285E4F-FCF8-30EF-3682-4A8171C8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901" y="5700067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03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0CE3B4-61E0-5CDB-CAC1-CF74BEDCCFC9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FEC53E-E41A-622A-62AC-10BE0B27F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" t="1025" r="1347"/>
          <a:stretch/>
        </p:blipFill>
        <p:spPr>
          <a:xfrm>
            <a:off x="395681" y="167581"/>
            <a:ext cx="11400638" cy="65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5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ADC7CBEA-B920-D2B2-38DD-066BBF36EA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58" y="300338"/>
            <a:ext cx="11057021" cy="621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5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Google Shape;192;p16" descr="部屋に集ま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8FD4246E-48FA-2DE3-18C8-E8622785E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073" y="1044896"/>
            <a:ext cx="5589046" cy="26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oogle Shape;194;p16" descr="ノートパソコンで作業をしている人&#10;&#10;自動的に生成された説明">
            <a:extLst>
              <a:ext uri="{FF2B5EF4-FFF2-40B4-BE49-F238E27FC236}">
                <a16:creationId xmlns:a16="http://schemas.microsoft.com/office/drawing/2014/main" id="{DB14407D-0A9F-3C83-C93E-5FF0F910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0737" y="4149453"/>
            <a:ext cx="2642582" cy="20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815782B9-9162-4FED-9BE7-C8063C25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8" y="1384847"/>
            <a:ext cx="57617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Artists visited elementary schools as instructors and conducted programming classes to create snowflakes.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壁の前に立っている人たち&#10;&#10;低い精度で自動的に生成された説明">
            <a:extLst>
              <a:ext uri="{FF2B5EF4-FFF2-40B4-BE49-F238E27FC236}">
                <a16:creationId xmlns:a16="http://schemas.microsoft.com/office/drawing/2014/main" id="{ECAA5247-4CDF-4AF9-8FA2-BD793EE670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844" y="2600775"/>
            <a:ext cx="5399075" cy="360114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DE3D1E1-7FE1-BBA9-CB7B-C323D915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73" y="4149453"/>
            <a:ext cx="2773724" cy="20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17CA9F6E-87CC-3440-3323-1E6983E3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244" y="6243625"/>
            <a:ext cx="6092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▲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Students</a:t>
            </a: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viewing</a:t>
            </a: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their</a:t>
            </a: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created</a:t>
            </a: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snowflakes</a:t>
            </a: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at the Future Theater</a:t>
            </a:r>
            <a:endParaRPr kumimoji="0" lang="ja-JP" altLang="ja-JP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F612D40E-9DE2-81D8-8CA7-051C8D29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73" y="361346"/>
            <a:ext cx="310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SIAF School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13FFFFDC-2C72-D074-705C-2CB5D29B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8" y="2093686"/>
            <a:ext cx="5925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853 students from 12 elementary schools participated</a:t>
            </a:r>
            <a:endParaRPr kumimoji="0" lang="ja-JP" altLang="ja-JP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B814C74C-2009-101C-7060-9427134A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81" y="3769191"/>
            <a:ext cx="55890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▲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 programming class</a:t>
            </a:r>
            <a:endParaRPr kumimoji="0" lang="ja-JP" altLang="ja-JP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70E489F9-5325-E797-E735-9C64C560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81" y="6243625"/>
            <a:ext cx="55890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▲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Creating original snowflakes with programming</a:t>
            </a:r>
            <a:endParaRPr kumimoji="0" lang="ja-JP" altLang="ja-JP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0647DC30-67BA-3C0E-4213-699E068A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064" y="470548"/>
            <a:ext cx="684230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900"/>
              </a:lnSpc>
            </a:pPr>
            <a:r>
              <a:rPr kumimoji="0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Project for SIAF to function as a school of the future</a:t>
            </a:r>
            <a:endParaRPr kumimoji="0" lang="ja-JP" altLang="ja-JP" sz="2000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8552975E-ADFE-2DEF-026D-FCC3DD5E3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7" y="968184"/>
            <a:ext cx="5589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An example of our efforts </a:t>
            </a:r>
            <a:endParaRPr kumimoji="0" lang="ja-JP" altLang="ja-JP" sz="6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18A4DC6A-5758-9F05-2CC6-588859EB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3548" y="5946836"/>
            <a:ext cx="1625659" cy="2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KUSUMI Erika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傘をさして歩く人々&#10;&#10;中程度の精度で自動的に生成された説明">
            <a:extLst>
              <a:ext uri="{FF2B5EF4-FFF2-40B4-BE49-F238E27FC236}">
                <a16:creationId xmlns:a16="http://schemas.microsoft.com/office/drawing/2014/main" id="{A9CDBFC5-D2B0-ADA7-CF78-A27AA1278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76567"/>
            <a:ext cx="5480145" cy="3653430"/>
          </a:xfrm>
          <a:prstGeom prst="rect">
            <a:avLst/>
          </a:prstGeom>
        </p:spPr>
      </p:pic>
      <p:pic>
        <p:nvPicPr>
          <p:cNvPr id="9" name="図 8" descr="人, 民衆, 立つ, 探す が含まれている画像&#10;&#10;自動的に生成された説明">
            <a:extLst>
              <a:ext uri="{FF2B5EF4-FFF2-40B4-BE49-F238E27FC236}">
                <a16:creationId xmlns:a16="http://schemas.microsoft.com/office/drawing/2014/main" id="{AF4946CD-5A71-0B13-E115-6C47C1171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91" y="1413579"/>
            <a:ext cx="5369108" cy="3579406"/>
          </a:xfrm>
          <a:prstGeom prst="rect">
            <a:avLst/>
          </a:prstGeom>
        </p:spPr>
      </p:pic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E9962BFE-BEC1-52B4-AEA0-08DB6601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91" y="5210082"/>
            <a:ext cx="11094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▲ 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Volunteers trained through guide training programs introducing Future Theater installations to visitors</a:t>
            </a:r>
            <a:endParaRPr kumimoji="0" lang="ja-JP" altLang="ja-JP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88337749-47F5-5E0A-74D6-5F47B30B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540" y="4737420"/>
            <a:ext cx="2039550" cy="2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MOMMA Yusuke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CB17990C-2045-A911-11E7-F945A94C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049" y="4741740"/>
            <a:ext cx="2039550" cy="2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MOMMA Yusuke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903C12-E50E-1AA4-A575-9F749C44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73" y="361346"/>
            <a:ext cx="310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SIAF School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E34F7CB9-30E7-49BE-0C44-27429CD7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064" y="470548"/>
            <a:ext cx="684230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900"/>
              </a:lnSpc>
            </a:pPr>
            <a:r>
              <a:rPr kumimoji="0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Project for SIAF to function as a school of the future</a:t>
            </a:r>
            <a:endParaRPr kumimoji="0" lang="ja-JP" altLang="ja-JP" sz="2000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2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27ADED6-20C0-E69F-BF46-D131EC5A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8727"/>
            <a:ext cx="12192000" cy="386657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50270C-E33B-ADA5-EC5B-6AC376AF6FF7}"/>
              </a:ext>
            </a:extLst>
          </p:cNvPr>
          <p:cNvSpPr txBox="1"/>
          <p:nvPr/>
        </p:nvSpPr>
        <p:spPr>
          <a:xfrm>
            <a:off x="762671" y="1878499"/>
            <a:ext cx="274599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Annual snowfall</a:t>
            </a: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of 5m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07BC9D-3B7B-31E4-DDE2-872357B2C750}"/>
              </a:ext>
            </a:extLst>
          </p:cNvPr>
          <p:cNvSpPr txBox="1"/>
          <p:nvPr/>
        </p:nvSpPr>
        <p:spPr>
          <a:xfrm>
            <a:off x="762671" y="4655464"/>
            <a:ext cx="274599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City of heavy snowfall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7CBDB7-0EAE-209E-0D3D-35939044232D}"/>
              </a:ext>
            </a:extLst>
          </p:cNvPr>
          <p:cNvSpPr txBox="1"/>
          <p:nvPr/>
        </p:nvSpPr>
        <p:spPr>
          <a:xfrm>
            <a:off x="4149436" y="4636936"/>
            <a:ext cx="389312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Unique urban infrastructure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D94E25-DCA2-E306-77D2-DDA5B21D912F}"/>
              </a:ext>
            </a:extLst>
          </p:cNvPr>
          <p:cNvSpPr txBox="1"/>
          <p:nvPr/>
        </p:nvSpPr>
        <p:spPr>
          <a:xfrm>
            <a:off x="4464784" y="2678267"/>
            <a:ext cx="21992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Snow removal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BE2752-8CF9-8F85-2582-7E0C24D3D292}"/>
              </a:ext>
            </a:extLst>
          </p:cNvPr>
          <p:cNvSpPr txBox="1"/>
          <p:nvPr/>
        </p:nvSpPr>
        <p:spPr>
          <a:xfrm>
            <a:off x="8170718" y="4840131"/>
            <a:ext cx="389312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City and nature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882DDE-6E9B-7E06-4259-D34B6F65AB75}"/>
              </a:ext>
            </a:extLst>
          </p:cNvPr>
          <p:cNvSpPr txBox="1"/>
          <p:nvPr/>
        </p:nvSpPr>
        <p:spPr>
          <a:xfrm>
            <a:off x="5105986" y="4109472"/>
            <a:ext cx="198002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Underground shopping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center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1B3995-0D19-419F-8653-DEF2BADFE852}"/>
              </a:ext>
            </a:extLst>
          </p:cNvPr>
          <p:cNvSpPr txBox="1"/>
          <p:nvPr/>
        </p:nvSpPr>
        <p:spPr>
          <a:xfrm>
            <a:off x="3173311" y="368698"/>
            <a:ext cx="5845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City of Two Million</a:t>
            </a:r>
          </a:p>
          <a:p>
            <a:pPr algn="ctr"/>
            <a:r>
              <a:rPr lang="en-US" altLang="ja-JP" sz="4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Sapporo’s Characteristics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203108-DA0B-188B-FF1D-18307553DD8E}"/>
              </a:ext>
            </a:extLst>
          </p:cNvPr>
          <p:cNvSpPr txBox="1"/>
          <p:nvPr/>
        </p:nvSpPr>
        <p:spPr>
          <a:xfrm>
            <a:off x="8750222" y="11112"/>
            <a:ext cx="34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What kind of city is Sapporo?</a:t>
            </a:r>
            <a:endParaRPr lang="en-US" altLang="ja-JP" sz="4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72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図 13" descr="ロゴ&#10;&#10;自動的に生成された説明">
            <a:extLst>
              <a:ext uri="{FF2B5EF4-FFF2-40B4-BE49-F238E27FC236}">
                <a16:creationId xmlns:a16="http://schemas.microsoft.com/office/drawing/2014/main" id="{DC454231-E898-B3FA-15E6-6E7750D8C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601" y="2914346"/>
            <a:ext cx="2444750" cy="6964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6" name="Google Shape;107;p3">
            <a:extLst>
              <a:ext uri="{FF2B5EF4-FFF2-40B4-BE49-F238E27FC236}">
                <a16:creationId xmlns:a16="http://schemas.microsoft.com/office/drawing/2014/main" id="{2900BA41-1812-E682-8347-EADD2F0D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848" y="2831290"/>
            <a:ext cx="9969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oogle Shape;109;p3">
            <a:extLst>
              <a:ext uri="{FF2B5EF4-FFF2-40B4-BE49-F238E27FC236}">
                <a16:creationId xmlns:a16="http://schemas.microsoft.com/office/drawing/2014/main" id="{A9A8BE67-7770-402A-C1DF-39AD7FBD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608" y="4425816"/>
            <a:ext cx="17970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oogle Shape;110;p3">
            <a:extLst>
              <a:ext uri="{FF2B5EF4-FFF2-40B4-BE49-F238E27FC236}">
                <a16:creationId xmlns:a16="http://schemas.microsoft.com/office/drawing/2014/main" id="{9500D6DC-9623-83FF-C044-E8FC86D5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88" y="4581395"/>
            <a:ext cx="21367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4F97EAC-FBBE-E256-8886-F5C96189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36" y="2790012"/>
            <a:ext cx="24447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図 1">
            <a:extLst>
              <a:ext uri="{FF2B5EF4-FFF2-40B4-BE49-F238E27FC236}">
                <a16:creationId xmlns:a16="http://schemas.microsoft.com/office/drawing/2014/main" id="{3ABC3047-F8ED-D26A-0B82-1D617EDA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662" y="3042364"/>
            <a:ext cx="21907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図 1">
            <a:extLst>
              <a:ext uri="{FF2B5EF4-FFF2-40B4-BE49-F238E27FC236}">
                <a16:creationId xmlns:a16="http://schemas.microsoft.com/office/drawing/2014/main" id="{FBF081D3-4DDE-69D7-0D03-E4BFC5B0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63" y="4487729"/>
            <a:ext cx="20193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111;p3">
            <a:extLst>
              <a:ext uri="{FF2B5EF4-FFF2-40B4-BE49-F238E27FC236}">
                <a16:creationId xmlns:a16="http://schemas.microsoft.com/office/drawing/2014/main" id="{B1E40341-CA49-E04F-6648-771DDF7E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479" y="4487729"/>
            <a:ext cx="1643063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4FE249-C6BB-5949-0E90-583935C1358B}"/>
              </a:ext>
            </a:extLst>
          </p:cNvPr>
          <p:cNvSpPr txBox="1"/>
          <p:nvPr/>
        </p:nvSpPr>
        <p:spPr>
          <a:xfrm>
            <a:off x="0" y="11114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SIAF2024</a:t>
            </a:r>
            <a:r>
              <a:rPr lang="ja-JP" altLang="en-US" sz="4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Initiative Partners</a:t>
            </a:r>
            <a:endParaRPr lang="en-US" altLang="ja-JP" sz="2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31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抽象, シルエット, 屋外, 草 が含まれている画像&#10;&#10;自動的に生成された説明">
            <a:extLst>
              <a:ext uri="{FF2B5EF4-FFF2-40B4-BE49-F238E27FC236}">
                <a16:creationId xmlns:a16="http://schemas.microsoft.com/office/drawing/2014/main" id="{068FC66E-6DCF-DC80-2819-609EFA670B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70" y="358531"/>
            <a:ext cx="9211407" cy="6140938"/>
          </a:xfrm>
          <a:prstGeom prst="rect">
            <a:avLst/>
          </a:prstGeom>
        </p:spPr>
      </p:pic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330254BC-C0F2-8C6F-49E7-9362A7DD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844" y="2603867"/>
            <a:ext cx="238731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SONY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×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Norimichi</a:t>
            </a:r>
            <a:endParaRPr kumimoji="0" lang="en-US" altLang="ja-JP" sz="200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Hirakawa</a:t>
            </a:r>
            <a:endParaRPr kumimoji="0" lang="en-US" altLang="ja-JP" sz="200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《INTO SIGHT》</a:t>
            </a:r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503F796E-C88A-8425-B312-967255C9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776" y="5355310"/>
            <a:ext cx="250544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◀ 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Sony Design in collaboration 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</a:t>
            </a:r>
            <a:endParaRPr kumimoji="0" lang="en-US" altLang="ja-JP" sz="105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with HIRAKAWA Norimichi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《INTO SIGHT at SIAF2024》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HIRAKAWA Norimichi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《six-petal automata》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kumimoji="0" lang="en-US" altLang="ja-JP" sz="105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MOMMA Yusuke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94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731F806-652C-4144-E333-0021BE183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677" y="4056370"/>
            <a:ext cx="4285659" cy="2801630"/>
          </a:xfrm>
          <a:prstGeom prst="rect">
            <a:avLst/>
          </a:prstGeom>
        </p:spPr>
      </p:pic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38262C98-1586-CE1A-AC03-09B0BE02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310" y="6604084"/>
            <a:ext cx="17308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TAKUMA Noriko</a:t>
            </a:r>
            <a:endParaRPr kumimoji="0" lang="ja-JP" altLang="ja-JP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5B1B91-2CCF-636D-4CFE-6BD45E786E3A}"/>
              </a:ext>
            </a:extLst>
          </p:cNvPr>
          <p:cNvSpPr txBox="1"/>
          <p:nvPr/>
        </p:nvSpPr>
        <p:spPr>
          <a:xfrm>
            <a:off x="6711302" y="2636559"/>
            <a:ext cx="54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ja-JP" sz="18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Kita 1-jo Nishi 1-chome, Chuo-ku, Sapporo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E719AE-B6C8-4B82-921E-94B267B547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1130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51039C-56B8-F4BF-E478-A45C5A7345EB}"/>
                  </a:ext>
                </a:extLst>
              </p:cNvPr>
              <p:cNvSpPr txBox="1"/>
              <p:nvPr/>
            </p:nvSpPr>
            <p:spPr>
              <a:xfrm>
                <a:off x="6711304" y="181431"/>
                <a:ext cx="54806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b="1" dirty="0">
                    <a:latin typeface="Times New Roman" panose="02020603050405020304" pitchFamily="18" charset="0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WWCAM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3200" b="1" dirty="0">
                    <a:latin typeface="Times New Roman" panose="02020603050405020304" pitchFamily="18" charset="0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 SIAF</a:t>
                </a:r>
              </a:p>
              <a:p>
                <a:pPr algn="ctr"/>
                <a:r>
                  <a:rPr lang="en-US" altLang="ja-JP" sz="3200" b="1" dirty="0">
                    <a:latin typeface="Times New Roman" panose="02020603050405020304" pitchFamily="18" charset="0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Collaborative Exhibition</a:t>
                </a:r>
                <a:endParaRPr lang="en-US" altLang="ja-JP" sz="2000" b="1" dirty="0">
                  <a:latin typeface="Times New Roman" panose="02020603050405020304" pitchFamily="18" charset="0"/>
                  <a:ea typeface="BIZ UD明朝 Medium" panose="02020500000000000000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51039C-56B8-F4BF-E478-A45C5A734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304" y="181431"/>
                <a:ext cx="5480696" cy="1077218"/>
              </a:xfrm>
              <a:prstGeom prst="rect">
                <a:avLst/>
              </a:prstGeom>
              <a:blipFill>
                <a:blip r:embed="rId6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18D16C-9882-1697-2F12-5AEB4669AA3E}"/>
              </a:ext>
            </a:extLst>
          </p:cNvPr>
          <p:cNvSpPr txBox="1"/>
          <p:nvPr/>
        </p:nvSpPr>
        <p:spPr>
          <a:xfrm>
            <a:off x="6655014" y="1324400"/>
            <a:ext cx="553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“Transforming</a:t>
            </a:r>
            <a:r>
              <a:rPr lang="ja-JP" altLang="en-US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Sapporo’s</a:t>
            </a:r>
            <a:r>
              <a:rPr lang="ja-JP" altLang="en-US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Winter!</a:t>
            </a:r>
            <a:r>
              <a:rPr lang="ja-JP" altLang="en-US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endParaRPr lang="en-US" altLang="ja-JP" sz="2400" dirty="0"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10</a:t>
            </a:r>
            <a:r>
              <a:rPr lang="ja-JP" altLang="en-US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Years</a:t>
            </a:r>
            <a:r>
              <a:rPr lang="ja-JP" altLang="en-US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of</a:t>
            </a:r>
            <a:r>
              <a:rPr lang="ja-JP" altLang="en-US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SIAF”</a:t>
            </a: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Open Now</a:t>
            </a:r>
            <a:endParaRPr lang="en-US" altLang="ja-JP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F182CA-B09A-98FC-4093-555AF3FD4B20}"/>
              </a:ext>
            </a:extLst>
          </p:cNvPr>
          <p:cNvSpPr txBox="1"/>
          <p:nvPr/>
        </p:nvSpPr>
        <p:spPr>
          <a:xfrm>
            <a:off x="6711302" y="2922245"/>
            <a:ext cx="548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Cultural Arts Community Center (SCARTS)</a:t>
            </a:r>
            <a:endParaRPr lang="en-US" altLang="ja-JP" sz="600" b="1" dirty="0"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(1F</a:t>
            </a:r>
            <a:r>
              <a:rPr lang="ja-JP" altLang="en-US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Mall</a:t>
            </a:r>
            <a:r>
              <a:rPr lang="ja-JP" altLang="en-US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+</a:t>
            </a:r>
            <a:r>
              <a:rPr lang="ja-JP" altLang="en-US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B)</a:t>
            </a:r>
            <a:endParaRPr lang="en-US" altLang="ja-JP" sz="2000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BF5F7C-069E-300E-2CC2-B40232505B43}"/>
              </a:ext>
            </a:extLst>
          </p:cNvPr>
          <p:cNvSpPr txBox="1"/>
          <p:nvPr/>
        </p:nvSpPr>
        <p:spPr>
          <a:xfrm>
            <a:off x="6655014" y="3614619"/>
            <a:ext cx="553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Open until Dec 19</a:t>
            </a:r>
            <a:r>
              <a:rPr lang="en-US" altLang="ja-JP" sz="1800" baseline="300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</a:t>
            </a:r>
            <a:r>
              <a:rPr lang="en-US" altLang="ja-JP" sz="18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132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市 が含まれている画像&#10;&#10;自動的に生成された説明">
            <a:extLst>
              <a:ext uri="{FF2B5EF4-FFF2-40B4-BE49-F238E27FC236}">
                <a16:creationId xmlns:a16="http://schemas.microsoft.com/office/drawing/2014/main" id="{88F7D356-AE6E-A33E-F812-B98DF160B4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24" y="297742"/>
            <a:ext cx="4171434" cy="625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人, 座る, テーブル, 子供 が含まれている画像&#10;&#10;自動的に生成された説明">
            <a:extLst>
              <a:ext uri="{FF2B5EF4-FFF2-40B4-BE49-F238E27FC236}">
                <a16:creationId xmlns:a16="http://schemas.microsoft.com/office/drawing/2014/main" id="{477B9FC3-EB9F-2EAE-1E4B-4BEADE3FA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998" y="3429000"/>
            <a:ext cx="5566916" cy="313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夜の街を歩いている人たち&#10;&#10;低い精度で自動的に生成された説明">
            <a:extLst>
              <a:ext uri="{FF2B5EF4-FFF2-40B4-BE49-F238E27FC236}">
                <a16:creationId xmlns:a16="http://schemas.microsoft.com/office/drawing/2014/main" id="{8F461B55-43B2-A927-7E53-7E3AE9F29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997" y="203562"/>
            <a:ext cx="5566025" cy="313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269977AA-1B1E-0F5C-746D-95C306798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218" y="6301358"/>
            <a:ext cx="19944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テキスト ボックス 4">
            <a:extLst>
              <a:ext uri="{FF2B5EF4-FFF2-40B4-BE49-F238E27FC236}">
                <a16:creationId xmlns:a16="http://schemas.microsoft.com/office/drawing/2014/main" id="{8AD8934C-00E7-B937-556C-064381B22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128" y="3004500"/>
            <a:ext cx="19944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テキスト ボックス 4">
            <a:extLst>
              <a:ext uri="{FF2B5EF4-FFF2-40B4-BE49-F238E27FC236}">
                <a16:creationId xmlns:a16="http://schemas.microsoft.com/office/drawing/2014/main" id="{D4734AE7-6EC3-E7F0-AFC2-01007C83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079" y="6205359"/>
            <a:ext cx="19944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KOMAKI</a:t>
            </a:r>
            <a:r>
              <a:rPr kumimoji="0"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05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Yoshisato</a:t>
            </a: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41EE77-026C-D001-8267-E768460A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545389"/>
            <a:ext cx="1219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See you next SIAF‼</a:t>
            </a:r>
            <a:endParaRPr kumimoji="0" lang="ja-JP" altLang="ja-JP" sz="23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E05BBB-17DC-8C2E-379A-0B14C6E3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314157"/>
            <a:ext cx="1219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Thank you for your attention!</a:t>
            </a:r>
            <a:endParaRPr kumimoji="0" lang="ja-JP" altLang="ja-JP" sz="19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4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CD66D-DAAB-67A6-5B07-0E50888535AA}"/>
              </a:ext>
            </a:extLst>
          </p:cNvPr>
          <p:cNvSpPr txBox="1"/>
          <p:nvPr/>
        </p:nvSpPr>
        <p:spPr>
          <a:xfrm>
            <a:off x="2712180" y="557684"/>
            <a:ext cx="676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Creativity x Industry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FC42E5-C7BB-7626-6B3E-58F7FED6E640}"/>
              </a:ext>
            </a:extLst>
          </p:cNvPr>
          <p:cNvSpPr txBox="1"/>
          <p:nvPr/>
        </p:nvSpPr>
        <p:spPr>
          <a:xfrm>
            <a:off x="0" y="617107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Projection mapping onto large snow sculptures (Sapporo Snow Festival)</a:t>
            </a:r>
            <a:endParaRPr lang="en-US" altLang="ja-JP" sz="4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38D1E6-F429-4253-5BF6-DE2E7D3B9030}"/>
              </a:ext>
            </a:extLst>
          </p:cNvPr>
          <p:cNvSpPr txBox="1"/>
          <p:nvPr/>
        </p:nvSpPr>
        <p:spPr>
          <a:xfrm>
            <a:off x="393029" y="1786078"/>
            <a:ext cx="1140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Development of media arts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56C03ED2-C29A-1C0B-3C0D-E6F994093D8E}"/>
              </a:ext>
            </a:extLst>
          </p:cNvPr>
          <p:cNvSpPr/>
          <p:nvPr/>
        </p:nvSpPr>
        <p:spPr>
          <a:xfrm>
            <a:off x="5986206" y="1420105"/>
            <a:ext cx="219581" cy="392247"/>
          </a:xfrm>
          <a:prstGeom prst="downArrow">
            <a:avLst>
              <a:gd name="adj1" fmla="val 50000"/>
              <a:gd name="adj2" fmla="val 72018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400659-9E6F-2E7A-87C3-AB46B095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767" y="5805688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AKITA Hidetaka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D849A8B-A908-6D93-EA75-B9298299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892" y="5805688"/>
            <a:ext cx="18769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 by AKITA Hidetaka</a:t>
            </a:r>
            <a:endParaRPr kumimoji="0" lang="ja-JP" altLang="ja-JP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図 13" descr="アパートのビル&#10;&#10;中程度の精度で自動的に生成された説明">
            <a:extLst>
              <a:ext uri="{FF2B5EF4-FFF2-40B4-BE49-F238E27FC236}">
                <a16:creationId xmlns:a16="http://schemas.microsoft.com/office/drawing/2014/main" id="{A8B57FBB-2013-83E9-F9DB-6AAAD584EF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38" y="2763537"/>
            <a:ext cx="4970556" cy="3302313"/>
          </a:xfrm>
          <a:prstGeom prst="rect">
            <a:avLst/>
          </a:prstGeom>
        </p:spPr>
      </p:pic>
      <p:pic>
        <p:nvPicPr>
          <p:cNvPr id="5" name="図 4" descr="群衆の前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E3D1C07E-BDC7-2A86-1DC4-6C85A5FB3F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787" y="2757290"/>
            <a:ext cx="5125828" cy="33023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BA7D03-30B5-0B93-52BD-3F0752C74122}"/>
              </a:ext>
            </a:extLst>
          </p:cNvPr>
          <p:cNvSpPr txBox="1"/>
          <p:nvPr/>
        </p:nvSpPr>
        <p:spPr>
          <a:xfrm>
            <a:off x="8750222" y="11112"/>
            <a:ext cx="34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What kind of city is Sapporo?</a:t>
            </a:r>
            <a:endParaRPr lang="en-US" altLang="ja-JP" sz="4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45F4D3-92DE-CDFA-B364-4AF8B89EC688}"/>
              </a:ext>
            </a:extLst>
          </p:cNvPr>
          <p:cNvSpPr txBox="1"/>
          <p:nvPr/>
        </p:nvSpPr>
        <p:spPr>
          <a:xfrm>
            <a:off x="657401" y="1650936"/>
            <a:ext cx="10877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“</a:t>
            </a:r>
            <a:r>
              <a:rPr lang="en-US" altLang="ja-JP" sz="6000" b="1" dirty="0" err="1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</a:t>
            </a:r>
            <a:r>
              <a:rPr lang="en-US" altLang="ja-JP" sz="6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ideas city” Declaration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A01912-48A7-AE4A-3A8D-D28585ACD902}"/>
              </a:ext>
            </a:extLst>
          </p:cNvPr>
          <p:cNvSpPr txBox="1"/>
          <p:nvPr/>
        </p:nvSpPr>
        <p:spPr>
          <a:xfrm>
            <a:off x="904374" y="4191400"/>
            <a:ext cx="10383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3350" algn="ctr"/>
            <a:r>
              <a:rPr lang="en-US" altLang="ja-JP" sz="3200" kern="1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3200" kern="1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city where citizens rich in creativity live, </a:t>
            </a:r>
          </a:p>
          <a:p>
            <a:pPr indent="133350" algn="ctr"/>
            <a:r>
              <a:rPr lang="en-US" altLang="ja-JP" sz="3200" kern="1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and the wisdom generated through exchange with </a:t>
            </a:r>
          </a:p>
          <a:p>
            <a:pPr indent="133350" algn="ctr"/>
            <a:r>
              <a:rPr lang="en-US" altLang="ja-JP" sz="3200" kern="1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 outside world nurtures new industries and culture </a:t>
            </a:r>
          </a:p>
          <a:p>
            <a:pPr indent="133350" algn="ctr"/>
            <a:r>
              <a:rPr lang="en-US" altLang="ja-JP" sz="3200" kern="1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and constantly transmits new things, ideas, and information. </a:t>
            </a:r>
            <a:endParaRPr lang="ja-JP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1AC939-8930-4B96-2D13-7F90E95C2E46}"/>
              </a:ext>
            </a:extLst>
          </p:cNvPr>
          <p:cNvSpPr txBox="1"/>
          <p:nvPr/>
        </p:nvSpPr>
        <p:spPr>
          <a:xfrm>
            <a:off x="2156460" y="3105834"/>
            <a:ext cx="787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effectLst/>
                <a:ea typeface="BIZ UD明朝 Medium" panose="02020500000000000000" pitchFamily="17" charset="-128"/>
                <a:cs typeface="Times New Roman" panose="02020603050405020304" pitchFamily="18" charset="0"/>
              </a:rPr>
              <a:t>2006</a:t>
            </a:r>
            <a:endParaRPr lang="en-US" altLang="ja-JP" sz="44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565317-47EC-1456-132F-5397103035DE}"/>
              </a:ext>
            </a:extLst>
          </p:cNvPr>
          <p:cNvSpPr txBox="1"/>
          <p:nvPr/>
        </p:nvSpPr>
        <p:spPr>
          <a:xfrm>
            <a:off x="8750222" y="11112"/>
            <a:ext cx="34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What kind of city is Sapporo?</a:t>
            </a:r>
            <a:endParaRPr lang="en-US" altLang="ja-JP" sz="4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7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45F4D3-92DE-CDFA-B364-4AF8B89EC688}"/>
              </a:ext>
            </a:extLst>
          </p:cNvPr>
          <p:cNvSpPr txBox="1"/>
          <p:nvPr/>
        </p:nvSpPr>
        <p:spPr>
          <a:xfrm>
            <a:off x="427762" y="1650936"/>
            <a:ext cx="11336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Work emblematic of “Creative City Sapporo”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A01912-48A7-AE4A-3A8D-D28585ACD902}"/>
              </a:ext>
            </a:extLst>
          </p:cNvPr>
          <p:cNvSpPr txBox="1"/>
          <p:nvPr/>
        </p:nvSpPr>
        <p:spPr>
          <a:xfrm>
            <a:off x="904374" y="4039921"/>
            <a:ext cx="10383251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5400" b="1" dirty="0">
                <a:effectLst/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Sapporo International Art Festival</a:t>
            </a:r>
            <a:endParaRPr lang="en-US" altLang="ja-JP" sz="6600" b="1" dirty="0"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1AC939-8930-4B96-2D13-7F90E95C2E46}"/>
              </a:ext>
            </a:extLst>
          </p:cNvPr>
          <p:cNvSpPr txBox="1"/>
          <p:nvPr/>
        </p:nvSpPr>
        <p:spPr>
          <a:xfrm>
            <a:off x="2156459" y="3563037"/>
            <a:ext cx="787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International art </a:t>
            </a:r>
            <a:r>
              <a:rPr lang="en-US" altLang="ja-JP" sz="3600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e</a:t>
            </a:r>
            <a:r>
              <a:rPr lang="en-US" altLang="ja-JP" sz="3600" dirty="0"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xhibition</a:t>
            </a:r>
            <a:endParaRPr lang="en-US" altLang="ja-JP" sz="44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23E4CA65-ECC5-AAF5-6532-EEAFF0CF56F2}"/>
              </a:ext>
            </a:extLst>
          </p:cNvPr>
          <p:cNvSpPr/>
          <p:nvPr/>
        </p:nvSpPr>
        <p:spPr>
          <a:xfrm>
            <a:off x="5942844" y="2760265"/>
            <a:ext cx="306310" cy="625263"/>
          </a:xfrm>
          <a:prstGeom prst="downArrow">
            <a:avLst>
              <a:gd name="adj1" fmla="val 50000"/>
              <a:gd name="adj2" fmla="val 72018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2BECD8-DD1C-C220-6DAC-C11086F42677}"/>
              </a:ext>
            </a:extLst>
          </p:cNvPr>
          <p:cNvSpPr txBox="1"/>
          <p:nvPr/>
        </p:nvSpPr>
        <p:spPr>
          <a:xfrm>
            <a:off x="8750222" y="11112"/>
            <a:ext cx="34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What kind of city is Sapporo?</a:t>
            </a:r>
            <a:endParaRPr lang="en-US" altLang="ja-JP" sz="4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9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8EAE430-8F28-D993-EF48-3CA301FD6418}"/>
              </a:ext>
            </a:extLst>
          </p:cNvPr>
          <p:cNvSpPr/>
          <p:nvPr/>
        </p:nvSpPr>
        <p:spPr>
          <a:xfrm>
            <a:off x="0" y="0"/>
            <a:ext cx="7571874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Joining the UNESCO Creative Cities Network</a:t>
            </a:r>
            <a:endParaRPr kumimoji="1" lang="ja-JP" altLang="en-US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BIZ UDP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399EDF-1B39-249E-1DBD-DB45F9685D25}"/>
              </a:ext>
            </a:extLst>
          </p:cNvPr>
          <p:cNvSpPr/>
          <p:nvPr/>
        </p:nvSpPr>
        <p:spPr>
          <a:xfrm>
            <a:off x="376419" y="771588"/>
            <a:ext cx="3343592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(Nov 2013)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BIZ UDP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94740C-AA0A-B551-ED82-2C17489544D3}"/>
              </a:ext>
            </a:extLst>
          </p:cNvPr>
          <p:cNvSpPr/>
          <p:nvPr/>
        </p:nvSpPr>
        <p:spPr>
          <a:xfrm>
            <a:off x="1" y="4465163"/>
            <a:ext cx="12191999" cy="84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City is recognized as a member of the </a:t>
            </a:r>
            <a:r>
              <a:rPr kumimoji="1"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“Media Arts Cities”</a:t>
            </a:r>
            <a:endParaRPr kumimoji="1" lang="ja-JP" altLang="en-US" sz="3200" dirty="0">
              <a:solidFill>
                <a:srgbClr val="FF0000"/>
              </a:solidFill>
              <a:latin typeface="Times New Roman" panose="02020603050405020304" pitchFamily="18" charset="0"/>
              <a:ea typeface="BIZ UDP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8F1A473A-6121-0D25-714E-81477425F7CD}"/>
              </a:ext>
            </a:extLst>
          </p:cNvPr>
          <p:cNvSpPr/>
          <p:nvPr/>
        </p:nvSpPr>
        <p:spPr>
          <a:xfrm rot="10800000">
            <a:off x="6082468" y="5422946"/>
            <a:ext cx="560070" cy="3200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713FFF-33AA-6C40-1BD4-A6DCB736356D}"/>
              </a:ext>
            </a:extLst>
          </p:cNvPr>
          <p:cNvSpPr/>
          <p:nvPr/>
        </p:nvSpPr>
        <p:spPr>
          <a:xfrm>
            <a:off x="1" y="5656537"/>
            <a:ext cx="12191999" cy="84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Plans and exhibitions centered around </a:t>
            </a:r>
            <a:r>
              <a:rPr lang="en-US" altLang="ja-JP" sz="4000" dirty="0">
                <a:solidFill>
                  <a:srgbClr val="FF0000"/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media arts </a:t>
            </a:r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BIZ UDPGothic" panose="020B0400000000000000" pitchFamily="34" charset="-128"/>
                <a:cs typeface="Times New Roman" panose="02020603050405020304" pitchFamily="18" charset="0"/>
              </a:rPr>
              <a:t>at SIAF</a:t>
            </a:r>
            <a:endParaRPr kumimoji="1"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BIZ UDP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51FC9621-F913-1DF7-1259-8768D9089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030" y="1574353"/>
            <a:ext cx="4225961" cy="2988771"/>
          </a:xfrm>
          <a:prstGeom prst="rect">
            <a:avLst/>
          </a:prstGeom>
        </p:spPr>
      </p:pic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D4DEEE32-6407-3610-4320-3004C723FF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230" y="1844023"/>
            <a:ext cx="2925277" cy="24494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009787-ABE1-A26E-DC18-F427A5193CD9}"/>
              </a:ext>
            </a:extLst>
          </p:cNvPr>
          <p:cNvSpPr txBox="1"/>
          <p:nvPr/>
        </p:nvSpPr>
        <p:spPr>
          <a:xfrm>
            <a:off x="8750222" y="11112"/>
            <a:ext cx="34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What kind of city is Sapporo?</a:t>
            </a:r>
            <a:endParaRPr lang="en-US" altLang="ja-JP" sz="4800" b="1" dirty="0"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D9BAD-CE38-1607-6D46-6FAFB7A9F627}"/>
              </a:ext>
            </a:extLst>
          </p:cNvPr>
          <p:cNvSpPr txBox="1"/>
          <p:nvPr/>
        </p:nvSpPr>
        <p:spPr>
          <a:xfrm>
            <a:off x="3419469" y="3013501"/>
            <a:ext cx="5353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b="1" dirty="0"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SIAF up to now</a:t>
            </a:r>
          </a:p>
        </p:txBody>
      </p:sp>
    </p:spTree>
    <p:extLst>
      <p:ext uri="{BB962C8B-B14F-4D97-AF65-F5344CB8AC3E}">
        <p14:creationId xmlns:p14="http://schemas.microsoft.com/office/powerpoint/2010/main" val="7344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AE1994-1351-A38C-A5D0-19A5DB78DC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メガネをかけた男性の白黒写真&#10;&#10;自動的に生成された説明">
            <a:extLst>
              <a:ext uri="{FF2B5EF4-FFF2-40B4-BE49-F238E27FC236}">
                <a16:creationId xmlns:a16="http://schemas.microsoft.com/office/drawing/2014/main" id="{07A82CF9-5737-4CD1-7FB6-4F02230B6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2717" y="531525"/>
            <a:ext cx="2964878" cy="343264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F6D159-EF60-EA75-85A8-96EDD044DEF9}"/>
              </a:ext>
            </a:extLst>
          </p:cNvPr>
          <p:cNvSpPr txBox="1"/>
          <p:nvPr/>
        </p:nvSpPr>
        <p:spPr>
          <a:xfrm>
            <a:off x="1070811" y="1317295"/>
            <a:ext cx="56668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16600" b="1" dirty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201</a:t>
            </a:r>
            <a:r>
              <a:rPr lang="en-US" altLang="ja-JP" sz="16600" b="1" dirty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4</a:t>
            </a:r>
            <a:endParaRPr kumimoji="1" lang="ja-JP" altLang="en-US" sz="16600" b="1" dirty="0">
              <a:solidFill>
                <a:schemeClr val="tx1">
                  <a:alpha val="60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BAAA89-5835-BAC7-556A-42AD0EB17969}"/>
              </a:ext>
            </a:extLst>
          </p:cNvPr>
          <p:cNvSpPr txBox="1">
            <a:spLocks/>
          </p:cNvSpPr>
          <p:nvPr/>
        </p:nvSpPr>
        <p:spPr>
          <a:xfrm>
            <a:off x="717666" y="1885815"/>
            <a:ext cx="7660113" cy="18004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Internationally successful artists participated in this art festival to think about how cities and nature could coexist in the future.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Various programs, such as exhibitions, performances, and open call projects, were held at various locations in Sapporo.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2AE950-A3DF-BDE0-7141-343200D8FA54}"/>
              </a:ext>
            </a:extLst>
          </p:cNvPr>
          <p:cNvSpPr txBox="1"/>
          <p:nvPr/>
        </p:nvSpPr>
        <p:spPr>
          <a:xfrm>
            <a:off x="8522717" y="4103640"/>
            <a:ext cx="3504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Guest Director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Ryuichi SAKAMOTO</a:t>
            </a:r>
          </a:p>
          <a:p>
            <a:endParaRPr lang="en-US" altLang="ja-JP" sz="700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Theme</a:t>
            </a:r>
          </a:p>
          <a:p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City and Nature</a:t>
            </a:r>
          </a:p>
          <a:p>
            <a:endParaRPr lang="en-US" altLang="ja-JP" sz="700" b="1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Subtheme</a:t>
            </a:r>
          </a:p>
          <a:p>
            <a:r>
              <a:rPr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Nature/City/Economy, Community and Life</a:t>
            </a:r>
            <a:endParaRPr lang="en-US" altLang="ja-JP" sz="4400" b="1" dirty="0">
              <a:solidFill>
                <a:schemeClr val="bg1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B41BD68-21EC-47AC-78B7-13795DF55E92}"/>
              </a:ext>
            </a:extLst>
          </p:cNvPr>
          <p:cNvSpPr txBox="1">
            <a:spLocks/>
          </p:cNvSpPr>
          <p:nvPr/>
        </p:nvSpPr>
        <p:spPr>
          <a:xfrm>
            <a:off x="717665" y="707312"/>
            <a:ext cx="7370803" cy="107402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Sapporo International</a:t>
            </a:r>
            <a:r>
              <a:rPr lang="en-US" altLang="ja-JP" sz="24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 Art Festival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2014 (SIAF2014)</a:t>
            </a:r>
            <a:endParaRPr lang="en-US" altLang="ja-JP" sz="2400" b="1" dirty="0">
              <a:solidFill>
                <a:prstClr val="white"/>
              </a:solidFill>
              <a:latin typeface="Times New Roman" panose="02020603050405020304" pitchFamily="18" charset="0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July 19</a:t>
            </a:r>
            <a:r>
              <a:rPr lang="en-US" altLang="ja-JP" sz="1600" b="1" baseline="30000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 </a:t>
            </a:r>
            <a:r>
              <a:rPr lang="en-US" altLang="ja-JP" sz="16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- September 28</a:t>
            </a:r>
            <a:r>
              <a:rPr lang="en-US" altLang="ja-JP" sz="1600" b="1" baseline="30000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th</a:t>
            </a:r>
            <a:r>
              <a:rPr lang="en-US" altLang="ja-JP" sz="1600" b="1" dirty="0">
                <a:solidFill>
                  <a:prstClr val="white"/>
                </a:solidFill>
                <a:latin typeface="Times New Roman" panose="02020603050405020304" pitchFamily="18" charset="0"/>
                <a:ea typeface="BIZ UD明朝 Medium" panose="02020500000000000000" pitchFamily="17" charset="-128"/>
                <a:cs typeface="Times New Roman" panose="02020603050405020304" pitchFamily="18" charset="0"/>
              </a:rPr>
              <a:t>, 2014</a:t>
            </a:r>
          </a:p>
        </p:txBody>
      </p:sp>
      <p:pic>
        <p:nvPicPr>
          <p:cNvPr id="17" name="図 16" descr="暗い, 座る, 画面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E6EB5144-BDD0-CC94-B155-B4326C7E7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471" y="3700250"/>
            <a:ext cx="3638998" cy="2425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図 20" descr="建物, 立つ, ウォーキング, 男 が含まれている画像&#10;&#10;自動的に生成された説明">
            <a:extLst>
              <a:ext uri="{FF2B5EF4-FFF2-40B4-BE49-F238E27FC236}">
                <a16:creationId xmlns:a16="http://schemas.microsoft.com/office/drawing/2014/main" id="{504F9D64-DD13-BECF-ACD2-9FB03D59DA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05" y="3700251"/>
            <a:ext cx="3638998" cy="2425998"/>
          </a:xfrm>
          <a:prstGeom prst="rect">
            <a:avLst/>
          </a:prstGeom>
        </p:spPr>
      </p:pic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B3A9BD9E-FA0D-2366-C02B-60636FA6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05" y="6106443"/>
            <a:ext cx="3638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SAKAMOTO Ryuichi + MANABE Daito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《Sensing Streams</a:t>
            </a:r>
            <a:r>
              <a:rPr kumimoji="0" lang="ja-JP" altLang="en-US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不可視、不可聴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Photo by KIOKU</a:t>
            </a:r>
            <a:r>
              <a:rPr kumimoji="0" lang="ja-JP" altLang="en-US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2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Keizo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F0991871-D482-EA90-5DB5-6EEEC99A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471" y="6116346"/>
            <a:ext cx="3638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▲ 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Carsten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Nicolai《unicolor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  Photo by KIOKU</a:t>
            </a:r>
            <a:r>
              <a:rPr kumimoji="0" lang="ja-JP" altLang="en-US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0" lang="en-US" altLang="ja-JP" sz="12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Keizo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099C7F-5EEA-5D1D-27E3-2476760D7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096" y="3466486"/>
            <a:ext cx="225783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©2011 </a:t>
            </a:r>
            <a:r>
              <a:rPr kumimoji="0" lang="en-US" altLang="ja-JP" sz="1200" dirty="0" err="1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Kab</a:t>
            </a:r>
            <a:r>
              <a:rPr kumimoji="0" lang="en-US" altLang="ja-JP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Inc.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Photography by Rama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9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1577</Words>
  <Application>Microsoft Office PowerPoint</Application>
  <PresentationFormat>ワイド画面</PresentationFormat>
  <Paragraphs>298</Paragraphs>
  <Slides>34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BIZ UDゴシック</vt:lpstr>
      <vt:lpstr>BIZ UD明朝 Medium</vt:lpstr>
      <vt:lpstr>游ゴシック</vt:lpstr>
      <vt:lpstr>游ゴシック Light</vt:lpstr>
      <vt:lpstr>游明朝</vt:lpstr>
      <vt:lpstr>Arial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津田 純平</dc:creator>
  <cp:lastModifiedBy>林 佳成美</cp:lastModifiedBy>
  <cp:revision>42</cp:revision>
  <cp:lastPrinted>2024-11-22T04:26:04Z</cp:lastPrinted>
  <dcterms:created xsi:type="dcterms:W3CDTF">2024-11-11T09:43:00Z</dcterms:created>
  <dcterms:modified xsi:type="dcterms:W3CDTF">2024-12-09T13:18:04Z</dcterms:modified>
</cp:coreProperties>
</file>