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806" r:id="rId3"/>
    <p:sldId id="808" r:id="rId4"/>
    <p:sldId id="809" r:id="rId5"/>
    <p:sldId id="807" r:id="rId6"/>
    <p:sldId id="811" r:id="rId7"/>
    <p:sldId id="810" r:id="rId8"/>
    <p:sldId id="815" r:id="rId9"/>
    <p:sldId id="812" r:id="rId10"/>
    <p:sldId id="813" r:id="rId11"/>
    <p:sldId id="814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A462DD-628D-4BC1-8033-4A204882CB23}" v="16" dt="2024-12-14T00:01:33.9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1" autoAdjust="0"/>
    <p:restoredTop sz="94660"/>
  </p:normalViewPr>
  <p:slideViewPr>
    <p:cSldViewPr snapToGrid="0">
      <p:cViewPr>
        <p:scale>
          <a:sx n="89" d="100"/>
          <a:sy n="89" d="100"/>
        </p:scale>
        <p:origin x="131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C07DD0-CEE0-A179-87AD-F23F855DC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D03844B-29D4-3582-08EE-6DA06E496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F64CA7-FB26-3A14-1C4B-9B097693B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CDAF-6692-4BD3-97DD-532E45B4C06B}" type="datetimeFigureOut">
              <a:rPr kumimoji="1" lang="ja-JP" altLang="en-US" smtClean="0"/>
              <a:t>2024/12/13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D442DA-BE8A-6720-C1E5-3F396E7DD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2EDE9C-358C-B301-31D1-0BEDDCD7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749F-C235-4A2B-AE6F-02257017B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B58288C-2B73-6979-15B8-92005E9D7E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19271"/>
            <a:ext cx="12192000" cy="63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9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F55747-CDF0-AF36-2E81-0E7D613E5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53C2335-17CD-7023-372E-76DF061D3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1BD3BB-042C-2080-11A8-AD6E6A94F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CDAF-6692-4BD3-97DD-532E45B4C06B}" type="datetimeFigureOut">
              <a:rPr kumimoji="1" lang="ja-JP" altLang="en-US" smtClean="0"/>
              <a:t>2024/12/13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D148D3-C403-009C-C77F-D65AA822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984119-4C41-18CE-194D-E296CD011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749F-C235-4A2B-AE6F-02257017B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44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FC493DC-7302-338C-F84E-3298F1661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692933F-0277-B99B-BFCC-D208F310B3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D4E29-4A7B-3090-A47E-4145A17AA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CDAF-6692-4BD3-97DD-532E45B4C06B}" type="datetimeFigureOut">
              <a:rPr kumimoji="1" lang="ja-JP" altLang="en-US" smtClean="0"/>
              <a:t>2024/12/13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E89A73-5096-4CC6-DBC4-A805EC6C0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0E25DE-CA8E-6FC0-D59A-171DE1AD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749F-C235-4A2B-AE6F-02257017B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605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DDCA77-7F58-E0B4-E8C7-E7F0A573E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D291BBA-3977-BEFD-B966-0D5099E2C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8E04BB-583B-DF43-9AF1-15E23DEEA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CDAF-6692-4BD3-97DD-532E45B4C06B}" type="datetimeFigureOut">
              <a:rPr kumimoji="1" lang="ja-JP" altLang="en-US" smtClean="0"/>
              <a:t>2024/12/13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701577-8285-6636-B1FB-9A8C164D7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92D9704-83C6-319C-CB41-51885D656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749F-C235-4A2B-AE6F-02257017B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7088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B4D032-B7C8-E901-3D59-2D2FA8964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6398EF6-769C-1E62-EAAB-C53FF5BBA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544ED4-4936-FA10-B888-0EB99A3BB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CDAF-6692-4BD3-97DD-532E45B4C06B}" type="datetimeFigureOut">
              <a:rPr kumimoji="1" lang="ja-JP" altLang="en-US" smtClean="0"/>
              <a:t>2024/12/13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344FB9E-F564-0B68-3378-B8875DD2B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423CC5-2BB4-A3B7-E109-3A4A5F397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749F-C235-4A2B-AE6F-02257017B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71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50A7AD-59EE-D67D-84FF-CB2B3149B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1C8B4D-6FFA-433D-02A6-11C7F14D66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048E6BB-F55D-DBCA-AEC2-8BDBB6A46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E11DFAB-E153-FD66-D387-D939785B1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CDAF-6692-4BD3-97DD-532E45B4C06B}" type="datetimeFigureOut">
              <a:rPr kumimoji="1" lang="ja-JP" altLang="en-US" smtClean="0"/>
              <a:t>2024/12/13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91FFDB7-CCA3-6810-A217-9ECAD5CE9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02968EB-E44D-163A-CB48-D54EE662F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749F-C235-4A2B-AE6F-02257017B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378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B6CF23-FC6D-5003-EE37-E637885C7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AD6E07E-2231-B455-E5A7-8168E08E3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5D8EEC3-52C4-A371-39D9-46DE42710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B206B59-F097-A121-A38A-58B465D26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9039924-9C8E-765D-711F-2C5122DED2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6F66421-AC05-7838-2326-FB59867F0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CDAF-6692-4BD3-97DD-532E45B4C06B}" type="datetimeFigureOut">
              <a:rPr kumimoji="1" lang="ja-JP" altLang="en-US" smtClean="0"/>
              <a:t>2024/12/13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36E8D72-3183-964E-5FC6-7030DE298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04507E1-21EE-5423-1646-15B44391B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749F-C235-4A2B-AE6F-02257017B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580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D143ED-D518-E545-8FD0-BD951ABA8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1CE86F3-4AF4-E61E-FA1B-A84BA593F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CDAF-6692-4BD3-97DD-532E45B4C06B}" type="datetimeFigureOut">
              <a:rPr kumimoji="1" lang="ja-JP" altLang="en-US" smtClean="0"/>
              <a:t>2024/12/13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3CD088E-EEBB-934F-3F9C-1A9E5F689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925FECE-C775-432F-5222-7431DA60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749F-C235-4A2B-AE6F-02257017B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86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5A9090A-5BFD-51F8-0461-730472918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CDAF-6692-4BD3-97DD-532E45B4C06B}" type="datetimeFigureOut">
              <a:rPr kumimoji="1" lang="ja-JP" altLang="en-US" smtClean="0"/>
              <a:t>2024/12/13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296A5BD-9F6C-E524-95A3-A7C13B4E8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F1703A-27D8-A515-498D-D2DCEF73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749F-C235-4A2B-AE6F-02257017B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71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552A7F-F4DD-5246-2D2D-B44B5FE51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8A7353-A124-8C86-6C58-8023B4D4B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AF6C5D1-B1D0-E952-6105-A1568AF79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F454A23-B8B0-FF16-7562-807EFAC25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CDAF-6692-4BD3-97DD-532E45B4C06B}" type="datetimeFigureOut">
              <a:rPr kumimoji="1" lang="ja-JP" altLang="en-US" smtClean="0"/>
              <a:t>2024/12/13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6A301A9-7218-7D2F-EF92-E8017F901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53C99DE-36D3-7B95-753F-F1066131C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749F-C235-4A2B-AE6F-02257017B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85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0B56A1-0417-15A9-8FD0-867717559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F3543F6-D789-2F34-E9DC-24F397219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1F08ABF-7134-CF8C-8405-B88F44F64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F5B2660-4917-25F2-3937-7CC4FC5A2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CDAF-6692-4BD3-97DD-532E45B4C06B}" type="datetimeFigureOut">
              <a:rPr kumimoji="1" lang="ja-JP" altLang="en-US" smtClean="0"/>
              <a:t>2024/12/13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BE52C3F-50D7-EF14-8956-B1479F36B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A7E21F-6706-3743-EC01-BED2D1150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749F-C235-4A2B-AE6F-02257017B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1538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EAED332-341A-9D9C-3FCB-50BBCA3E6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505674B-CE4F-49D2-D4F6-F642D5DEA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00B9BD6-529B-F882-7CF5-2CF6DA6E48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50CDAF-6692-4BD3-97DD-532E45B4C06B}" type="datetimeFigureOut">
              <a:rPr kumimoji="1" lang="ja-JP" altLang="en-US" smtClean="0"/>
              <a:t>2024/12/13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D59695B-1B76-B493-A6EE-EA2008834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7EBD57-B912-087B-F470-CBBF2DA6D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D0749F-C235-4A2B-AE6F-02257017B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E0E4F86-FA16-EEF1-5A4E-3309A51C68D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19271"/>
            <a:ext cx="12192000" cy="63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0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13A2AE-BF51-DF58-FAFF-0BBA7B5B2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114" y="837590"/>
            <a:ext cx="11923486" cy="3480409"/>
          </a:xfrm>
        </p:spPr>
        <p:txBody>
          <a:bodyPr>
            <a:normAutofit/>
          </a:bodyPr>
          <a:lstStyle/>
          <a:p>
            <a:r>
              <a:rPr kumimoji="1" lang="ja-JP" altLang="en-US" sz="4000" dirty="0">
                <a:latin typeface="+mn-lt"/>
              </a:rPr>
              <a:t>札幌市・ウランバートル市の</a:t>
            </a:r>
            <a:br>
              <a:rPr kumimoji="1" lang="en-US" altLang="ja-JP" sz="4000" dirty="0">
                <a:latin typeface="+mn-lt"/>
              </a:rPr>
            </a:br>
            <a:r>
              <a:rPr kumimoji="1" lang="ja-JP" altLang="en-US" sz="4000" dirty="0">
                <a:latin typeface="+mn-lt"/>
              </a:rPr>
              <a:t>都市間連携事業による学術協力</a:t>
            </a:r>
            <a:br>
              <a:rPr kumimoji="1" lang="en-US" altLang="ja-JP" sz="4000" dirty="0">
                <a:latin typeface="+mn-lt"/>
              </a:rPr>
            </a:br>
            <a:r>
              <a:rPr kumimoji="1" lang="en-US" altLang="ja-JP" sz="4000" dirty="0">
                <a:latin typeface="+mn-lt"/>
              </a:rPr>
              <a:t>Academic cooperation through intercity collaboration between Sapporo and Ulaanbaatar</a:t>
            </a:r>
            <a:br>
              <a:rPr kumimoji="1" lang="en-US" altLang="ja-JP" sz="4000" dirty="0">
                <a:latin typeface="+mn-lt"/>
              </a:rPr>
            </a:br>
            <a:endParaRPr kumimoji="1" lang="ja-JP" altLang="en-US" sz="4000" dirty="0">
              <a:latin typeface="+mn-lt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DAA96D8-17D7-0B55-9D75-4DF4EC5E53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98332"/>
            <a:ext cx="9144000" cy="559468"/>
          </a:xfrm>
        </p:spPr>
        <p:txBody>
          <a:bodyPr>
            <a:noAutofit/>
          </a:bodyPr>
          <a:lstStyle/>
          <a:p>
            <a:r>
              <a:rPr kumimoji="1" lang="en-US" altLang="ja-JP" sz="3600" dirty="0">
                <a:latin typeface="+mj-lt"/>
              </a:rPr>
              <a:t>Taro Mori, Hokkaido Univ.</a:t>
            </a:r>
          </a:p>
          <a:p>
            <a:r>
              <a:rPr kumimoji="1" lang="en-US" altLang="ja-JP" sz="3600" dirty="0" err="1">
                <a:latin typeface="+mj-lt"/>
              </a:rPr>
              <a:t>Amarbayar</a:t>
            </a:r>
            <a:r>
              <a:rPr kumimoji="1" lang="en-US" altLang="ja-JP" sz="3600" dirty="0">
                <a:latin typeface="+mj-lt"/>
              </a:rPr>
              <a:t> A. National University of Mongolia</a:t>
            </a:r>
          </a:p>
        </p:txBody>
      </p:sp>
    </p:spTree>
    <p:extLst>
      <p:ext uri="{BB962C8B-B14F-4D97-AF65-F5344CB8AC3E}">
        <p14:creationId xmlns:p14="http://schemas.microsoft.com/office/powerpoint/2010/main" val="2564315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CD9AD-9671-59C8-5202-0940F0BB9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7470DE-56F0-9254-8A8A-80F6687C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764"/>
            <a:ext cx="12192000" cy="727300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dirty="0"/>
              <a:t>Insulation retrofit project (grocery store)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A9C80D-0A4B-6A61-22D1-6A5A4352F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02378"/>
            <a:ext cx="12191999" cy="3046624"/>
          </a:xfrm>
        </p:spPr>
        <p:txBody>
          <a:bodyPr>
            <a:normAutofit lnSpcReduction="10000"/>
          </a:bodyPr>
          <a:lstStyle/>
          <a:p>
            <a:r>
              <a:rPr lang="en-US" altLang="ja-JP" dirty="0"/>
              <a:t>G</a:t>
            </a:r>
            <a:r>
              <a:rPr kumimoji="1" lang="en-US" altLang="ja-JP" dirty="0"/>
              <a:t>rocery stores such as CS consume huge amounts of electricity. 30% of sales are spent on electricity bills caused by AC and Refrigeration</a:t>
            </a:r>
          </a:p>
          <a:p>
            <a:r>
              <a:rPr lang="en-US" altLang="ja-JP" dirty="0"/>
              <a:t>We found heat loss caused by poor insulation and excessive</a:t>
            </a:r>
            <a:r>
              <a:rPr lang="ja-JP" altLang="en-US" dirty="0"/>
              <a:t> </a:t>
            </a:r>
            <a:r>
              <a:rPr lang="en-US" altLang="ja-JP" dirty="0"/>
              <a:t>ventilation with thermal inspection</a:t>
            </a:r>
          </a:p>
          <a:p>
            <a:r>
              <a:rPr lang="en-US" altLang="ja-JP" dirty="0"/>
              <a:t>Insulation retrofit and reconsideration of the ventilation plan can decrease energy consumption.</a:t>
            </a:r>
          </a:p>
          <a:p>
            <a:r>
              <a:rPr lang="en-US" altLang="ja-JP" dirty="0"/>
              <a:t>More consideration about refrigeration would be needed.</a:t>
            </a:r>
            <a:endParaRPr kumimoji="1" lang="ja-JP" altLang="en-US" dirty="0"/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55F8B415-060E-693C-5B1B-D6B279C57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472309"/>
              </p:ext>
            </p:extLst>
          </p:nvPr>
        </p:nvGraphicFramePr>
        <p:xfrm>
          <a:off x="5078159" y="4027583"/>
          <a:ext cx="6913971" cy="2166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0813">
                  <a:extLst>
                    <a:ext uri="{9D8B030D-6E8A-4147-A177-3AD203B41FA5}">
                      <a16:colId xmlns:a16="http://schemas.microsoft.com/office/drawing/2014/main" val="2269126325"/>
                    </a:ext>
                  </a:extLst>
                </a:gridCol>
                <a:gridCol w="974077">
                  <a:extLst>
                    <a:ext uri="{9D8B030D-6E8A-4147-A177-3AD203B41FA5}">
                      <a16:colId xmlns:a16="http://schemas.microsoft.com/office/drawing/2014/main" val="1764565462"/>
                    </a:ext>
                  </a:extLst>
                </a:gridCol>
                <a:gridCol w="1237341">
                  <a:extLst>
                    <a:ext uri="{9D8B030D-6E8A-4147-A177-3AD203B41FA5}">
                      <a16:colId xmlns:a16="http://schemas.microsoft.com/office/drawing/2014/main" val="2014117307"/>
                    </a:ext>
                  </a:extLst>
                </a:gridCol>
                <a:gridCol w="898388">
                  <a:extLst>
                    <a:ext uri="{9D8B030D-6E8A-4147-A177-3AD203B41FA5}">
                      <a16:colId xmlns:a16="http://schemas.microsoft.com/office/drawing/2014/main" val="310033121"/>
                    </a:ext>
                  </a:extLst>
                </a:gridCol>
                <a:gridCol w="908261">
                  <a:extLst>
                    <a:ext uri="{9D8B030D-6E8A-4147-A177-3AD203B41FA5}">
                      <a16:colId xmlns:a16="http://schemas.microsoft.com/office/drawing/2014/main" val="3677205008"/>
                    </a:ext>
                  </a:extLst>
                </a:gridCol>
                <a:gridCol w="1289994">
                  <a:extLst>
                    <a:ext uri="{9D8B030D-6E8A-4147-A177-3AD203B41FA5}">
                      <a16:colId xmlns:a16="http://schemas.microsoft.com/office/drawing/2014/main" val="3022202516"/>
                    </a:ext>
                  </a:extLst>
                </a:gridCol>
                <a:gridCol w="895097">
                  <a:extLst>
                    <a:ext uri="{9D8B030D-6E8A-4147-A177-3AD203B41FA5}">
                      <a16:colId xmlns:a16="http://schemas.microsoft.com/office/drawing/2014/main" val="1524311213"/>
                    </a:ext>
                  </a:extLst>
                </a:gridCol>
              </a:tblGrid>
              <a:tr h="5757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insulation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Window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window area</a:t>
                      </a:r>
                      <a:br>
                        <a:rPr lang="fi-FI" sz="1100" u="none" strike="noStrike">
                          <a:effectLst/>
                        </a:rPr>
                      </a:br>
                      <a:r>
                        <a:rPr lang="fi-FI" sz="1100" u="none" strike="noStrike">
                          <a:effectLst/>
                        </a:rPr>
                        <a:t>[%]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ventilation</a:t>
                      </a:r>
                      <a:br>
                        <a:rPr lang="fi-FI" sz="1100" u="none" strike="noStrike">
                          <a:effectLst/>
                        </a:rPr>
                      </a:br>
                      <a:r>
                        <a:rPr lang="fi-FI" sz="1100" u="none" strike="noStrike">
                          <a:effectLst/>
                        </a:rPr>
                        <a:t>[㎥/h]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yearly hvac energy [kWh/yr]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cost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541194"/>
                  </a:ext>
                </a:extLst>
              </a:tr>
              <a:tr h="3976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Current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FP 25mm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single 5mm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43.3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1500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41685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¥970,844 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79245"/>
                  </a:ext>
                </a:extLst>
              </a:tr>
              <a:tr h="3976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case 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UF 50mm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single 5mm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43.3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150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23940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¥557,563 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847196"/>
                  </a:ext>
                </a:extLst>
              </a:tr>
              <a:tr h="3976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case 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UF 50mm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double Ar 12mm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32.06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150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18165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¥423,063 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001997"/>
                  </a:ext>
                </a:extLst>
              </a:tr>
              <a:tr h="3976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case 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UF 50mm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double Ar 12mm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24.55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150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16485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¥383,936 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293254"/>
                  </a:ext>
                </a:extLst>
              </a:tr>
            </a:tbl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EA2210F0-B26B-60C1-64F2-4023F5074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26" y="4309535"/>
            <a:ext cx="2136294" cy="160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B0230A7-7B21-BA3C-52CD-E4F36F030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24" y="4186130"/>
            <a:ext cx="2465373" cy="184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269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A34557-26AA-7EE2-EE24-6CBF76E54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9320"/>
            <a:ext cx="12192000" cy="662782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/>
              <a:t>Future collaboration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BAE4E0-5403-5CC8-9FDC-C2C397C90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59" y="1483981"/>
            <a:ext cx="11696282" cy="3088020"/>
          </a:xfrm>
        </p:spPr>
        <p:txBody>
          <a:bodyPr/>
          <a:lstStyle/>
          <a:p>
            <a:r>
              <a:rPr kumimoji="1" lang="en-US" altLang="ja-JP" dirty="0"/>
              <a:t>The Department of Green Energy and Engineering was established at the Faculty of Engineering of the National University of Mongolia in September 2024.</a:t>
            </a:r>
          </a:p>
          <a:p>
            <a:r>
              <a:rPr kumimoji="1" lang="en-US" altLang="ja-JP" dirty="0"/>
              <a:t>Pursuing only energy conservation may neglect the indoor environment.</a:t>
            </a:r>
          </a:p>
          <a:p>
            <a:r>
              <a:rPr kumimoji="1" lang="en-US" altLang="ja-JP" dirty="0"/>
              <a:t>Plans to conduct joint research on achieving both energy conservation and indoor environment through buildings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8711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766821-3702-B8A5-1A55-FD3B80C17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7118"/>
            <a:ext cx="12092965" cy="1200839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2400" dirty="0"/>
              <a:t>Decarbonization urban planning support project for energy transition in Ulaanbaatar City</a:t>
            </a:r>
            <a:br>
              <a:rPr kumimoji="1" lang="en-US" altLang="ja-JP" sz="2400" dirty="0"/>
            </a:br>
            <a:r>
              <a:rPr kumimoji="1" lang="ja-JP" altLang="en-US" sz="2400" dirty="0"/>
              <a:t>ウランバートル市のエネルギー転換における脱炭素都市形成支援事業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F0AB6B-DD14-A241-9187-7CCE7C32A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686" y="1428513"/>
            <a:ext cx="5486400" cy="4748449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/>
              <a:t>Decarbonization urban planning support project for energy transition in Ulaanbaatar City</a:t>
            </a:r>
          </a:p>
          <a:p>
            <a:r>
              <a:rPr kumimoji="1" lang="en-US" altLang="ja-JP" dirty="0"/>
              <a:t>JCM (</a:t>
            </a:r>
            <a:r>
              <a:rPr lang="fi-FI" altLang="ja-JP" b="0" i="0" dirty="0">
                <a:solidFill>
                  <a:srgbClr val="474747"/>
                </a:solidFill>
                <a:effectLst/>
              </a:rPr>
              <a:t>Joint Crediting Mechanism</a:t>
            </a:r>
            <a:r>
              <a:rPr kumimoji="1" lang="en-US" altLang="ja-JP" dirty="0"/>
              <a:t>)</a:t>
            </a:r>
          </a:p>
          <a:p>
            <a:r>
              <a:rPr lang="en-US" altLang="ja-JP" dirty="0"/>
              <a:t>Joint research on energy saving and renewable energy in residential life between Hokkaido University and National University of Mongolia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EE6E8B4-CE3D-390B-1C1D-F622228D3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456" y="1277957"/>
            <a:ext cx="6294508" cy="468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62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6F5735-30B3-AF73-7D85-1891F146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65125"/>
            <a:ext cx="12191999" cy="614011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/>
              <a:t>CO</a:t>
            </a:r>
            <a:r>
              <a:rPr kumimoji="1" lang="en-US" altLang="ja-JP" baseline="-25000" dirty="0"/>
              <a:t>2</a:t>
            </a:r>
            <a:r>
              <a:rPr kumimoji="1" lang="en-US" altLang="ja-JP" dirty="0"/>
              <a:t> emission in Sapporo 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2DC472E-B2DD-6A77-D6E2-488019946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45" y="1195075"/>
            <a:ext cx="10821910" cy="446784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8D47E05-0AE0-0F92-9F8F-A37B2888F06A}"/>
              </a:ext>
            </a:extLst>
          </p:cNvPr>
          <p:cNvSpPr txBox="1"/>
          <p:nvPr/>
        </p:nvSpPr>
        <p:spPr>
          <a:xfrm>
            <a:off x="6008673" y="5569545"/>
            <a:ext cx="6033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Household and Commercial sectors emit CO2</a:t>
            </a:r>
            <a:endParaRPr kumimoji="1" lang="zh-TW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zh-TW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引用：札幌市気候変動対策行動計画 進行管理計画書</a:t>
            </a:r>
            <a:r>
              <a:rPr kumimoji="1" lang="en-US" altLang="zh-TW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2022</a:t>
            </a:r>
          </a:p>
          <a:p>
            <a:endParaRPr kumimoji="1" lang="zh-TW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E7A61E5-CA07-74EB-9595-8A5D79992594}"/>
              </a:ext>
            </a:extLst>
          </p:cNvPr>
          <p:cNvSpPr txBox="1"/>
          <p:nvPr/>
        </p:nvSpPr>
        <p:spPr>
          <a:xfrm>
            <a:off x="3568588" y="1196170"/>
            <a:ext cx="691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Household                         Commercial                    </a:t>
            </a:r>
            <a:r>
              <a:rPr kumimoji="1" lang="en-US" altLang="ja-JP" dirty="0"/>
              <a:t>Transport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A772BB7-9A41-47B1-D62E-D31D00F979EE}"/>
              </a:ext>
            </a:extLst>
          </p:cNvPr>
          <p:cNvSpPr txBox="1"/>
          <p:nvPr/>
        </p:nvSpPr>
        <p:spPr>
          <a:xfrm>
            <a:off x="8462246" y="2843181"/>
            <a:ext cx="1126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/>
              <a:t>Industry </a:t>
            </a:r>
            <a:endParaRPr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5870D08-FF07-6A8A-58D8-A000700618C0}"/>
              </a:ext>
            </a:extLst>
          </p:cNvPr>
          <p:cNvSpPr txBox="1"/>
          <p:nvPr/>
        </p:nvSpPr>
        <p:spPr>
          <a:xfrm>
            <a:off x="989636" y="2472398"/>
            <a:ext cx="1199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/>
              <a:t>Sapporo</a:t>
            </a:r>
            <a:endParaRPr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3FCE50B-707A-1EE9-C799-065472B80034}"/>
              </a:ext>
            </a:extLst>
          </p:cNvPr>
          <p:cNvSpPr txBox="1"/>
          <p:nvPr/>
        </p:nvSpPr>
        <p:spPr>
          <a:xfrm>
            <a:off x="1098493" y="3882995"/>
            <a:ext cx="1199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/>
              <a:t>Japan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83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229EB-E87B-D9DC-39E5-9AD079E30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8CE3E7-754A-1A53-292F-284A76393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011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/>
              <a:t>CO</a:t>
            </a:r>
            <a:r>
              <a:rPr kumimoji="1" lang="en-US" altLang="ja-JP" baseline="-25000" dirty="0"/>
              <a:t>2</a:t>
            </a:r>
            <a:r>
              <a:rPr kumimoji="1" lang="en-US" altLang="ja-JP" dirty="0"/>
              <a:t> emission in Mongolia</a:t>
            </a:r>
            <a:endParaRPr kumimoji="1" lang="ja-JP" altLang="en-US" dirty="0"/>
          </a:p>
        </p:txBody>
      </p:sp>
      <p:pic>
        <p:nvPicPr>
          <p:cNvPr id="3" name="Picture 6" descr="A chart of energy efficiency&#10;&#10;Description automatically generated">
            <a:extLst>
              <a:ext uri="{FF2B5EF4-FFF2-40B4-BE49-F238E27FC236}">
                <a16:creationId xmlns:a16="http://schemas.microsoft.com/office/drawing/2014/main" id="{2A796665-EA75-6559-7B19-B47F54296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5"/>
          <a:stretch/>
        </p:blipFill>
        <p:spPr>
          <a:xfrm>
            <a:off x="955491" y="1549956"/>
            <a:ext cx="10120244" cy="407466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9BE55C0-1DFE-8062-F0CD-F81CF1BD2E52}"/>
              </a:ext>
            </a:extLst>
          </p:cNvPr>
          <p:cNvSpPr txBox="1"/>
          <p:nvPr/>
        </p:nvSpPr>
        <p:spPr>
          <a:xfrm>
            <a:off x="4880528" y="1307197"/>
            <a:ext cx="691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22.8%                    35.2%             33.1% in Sapporo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742D1F9-2CC2-50FC-7EC9-22A1709A5F88}"/>
              </a:ext>
            </a:extLst>
          </p:cNvPr>
          <p:cNvSpPr txBox="1"/>
          <p:nvPr/>
        </p:nvSpPr>
        <p:spPr>
          <a:xfrm>
            <a:off x="4059534" y="5619226"/>
            <a:ext cx="8031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Industry and  transport in Mongolia emit more energy than that in Sapporo</a:t>
            </a:r>
          </a:p>
          <a:p>
            <a:r>
              <a:rPr kumimoji="1" lang="en-US" altLang="ja-JP" dirty="0"/>
              <a:t>CO2 emissions in the residential sector are at the same rate as in Sapporo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4803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011C66-479F-1D5B-0212-72CAA5183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710"/>
            <a:ext cx="12192000" cy="582326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/>
              <a:t>Building Energy Efficiency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E0431FF-C865-7789-6C57-F12A24286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49" y="844021"/>
            <a:ext cx="11953301" cy="5383750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/>
              <a:t>Ulaanbaatar and Sapporo have many Common points.</a:t>
            </a:r>
          </a:p>
          <a:p>
            <a:r>
              <a:rPr kumimoji="1" lang="en-US" altLang="ja-JP" dirty="0"/>
              <a:t>Cold winter and </a:t>
            </a:r>
            <a:r>
              <a:rPr kumimoji="1" lang="en-US" altLang="ja-JP"/>
              <a:t>hot summer.</a:t>
            </a:r>
            <a:endParaRPr kumimoji="1" lang="en-US" altLang="ja-JP" dirty="0"/>
          </a:p>
          <a:p>
            <a:r>
              <a:rPr kumimoji="1" lang="en-US" altLang="ja-JP" dirty="0">
                <a:solidFill>
                  <a:srgbClr val="FF0000"/>
                </a:solidFill>
              </a:rPr>
              <a:t>Residential and commercial buildings</a:t>
            </a:r>
            <a:r>
              <a:rPr kumimoji="1" lang="en-US" altLang="ja-JP" dirty="0"/>
              <a:t> emit GHG.</a:t>
            </a:r>
          </a:p>
          <a:p>
            <a:r>
              <a:rPr kumimoji="1" lang="en-US" altLang="ja-JP" dirty="0"/>
              <a:t>Energy Efficiency with Building insulation and air tightness is important</a:t>
            </a:r>
          </a:p>
          <a:p>
            <a:r>
              <a:rPr kumimoji="1" lang="en-US" altLang="ja-JP" dirty="0"/>
              <a:t>Sapporo: Newly built single-family homes have sufficient energy efficiency performance. However, apartment buildings need more performance.</a:t>
            </a:r>
          </a:p>
          <a:p>
            <a:r>
              <a:rPr kumimoji="1" lang="en-US" altLang="ja-JP" dirty="0"/>
              <a:t>Ulaanbaatar: Apartment buildings have sufficient energy efficiency performance (problems with heat supply, heating, and ventilation systems?). Detached houses in ger areas have a big problem.</a:t>
            </a:r>
          </a:p>
          <a:p>
            <a:r>
              <a:rPr kumimoji="1" lang="en-US" altLang="ja-JP" dirty="0"/>
              <a:t>PV is effective in Sapporo and Ulaanbaatar with mid-latitudes.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8244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2167E-3675-4583-4816-999B98FAE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9B3F70-FB39-CF97-57D6-9696F87E2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096" y="8953"/>
            <a:ext cx="10515600" cy="710344"/>
          </a:xfrm>
        </p:spPr>
        <p:txBody>
          <a:bodyPr/>
          <a:lstStyle/>
          <a:p>
            <a:pPr algn="ctr"/>
            <a:r>
              <a:rPr kumimoji="1" lang="en-US" altLang="ja-JP" dirty="0">
                <a:latin typeface="+mn-ea"/>
                <a:ea typeface="+mn-ea"/>
              </a:rPr>
              <a:t>Sapporo eco-e house </a:t>
            </a:r>
            <a:r>
              <a:rPr kumimoji="1" lang="en-US" altLang="ja-JP" sz="2800" dirty="0">
                <a:latin typeface="+mn-ea"/>
                <a:ea typeface="+mn-ea"/>
              </a:rPr>
              <a:t>(</a:t>
            </a:r>
            <a:r>
              <a:rPr kumimoji="1" lang="ja-JP" altLang="en-US" sz="2800" dirty="0">
                <a:latin typeface="+mn-ea"/>
                <a:ea typeface="+mn-ea"/>
              </a:rPr>
              <a:t>札幌版次世代住宅</a:t>
            </a:r>
            <a:r>
              <a:rPr kumimoji="1" lang="en-US" altLang="ja-JP" sz="2800" dirty="0">
                <a:latin typeface="+mn-ea"/>
                <a:ea typeface="+mn-ea"/>
              </a:rPr>
              <a:t>)</a:t>
            </a:r>
            <a:endParaRPr kumimoji="1" lang="ja-JP" altLang="en-US" sz="2800" dirty="0">
              <a:latin typeface="+mn-ea"/>
              <a:ea typeface="+mn-ea"/>
            </a:endParaRPr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C6397C33-16D4-EC12-E775-79D2B8B4E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1563842"/>
              </p:ext>
            </p:extLst>
          </p:nvPr>
        </p:nvGraphicFramePr>
        <p:xfrm>
          <a:off x="161618" y="710896"/>
          <a:ext cx="11868764" cy="4522297"/>
        </p:xfrm>
        <a:graphic>
          <a:graphicData uri="http://schemas.openxmlformats.org/drawingml/2006/table">
            <a:tbl>
              <a:tblPr/>
              <a:tblGrid>
                <a:gridCol w="2967191">
                  <a:extLst>
                    <a:ext uri="{9D8B030D-6E8A-4147-A177-3AD203B41FA5}">
                      <a16:colId xmlns:a16="http://schemas.microsoft.com/office/drawing/2014/main" val="1324802440"/>
                    </a:ext>
                  </a:extLst>
                </a:gridCol>
                <a:gridCol w="2967191">
                  <a:extLst>
                    <a:ext uri="{9D8B030D-6E8A-4147-A177-3AD203B41FA5}">
                      <a16:colId xmlns:a16="http://schemas.microsoft.com/office/drawing/2014/main" val="1978331576"/>
                    </a:ext>
                  </a:extLst>
                </a:gridCol>
                <a:gridCol w="2967191">
                  <a:extLst>
                    <a:ext uri="{9D8B030D-6E8A-4147-A177-3AD203B41FA5}">
                      <a16:colId xmlns:a16="http://schemas.microsoft.com/office/drawing/2014/main" val="2204643917"/>
                    </a:ext>
                  </a:extLst>
                </a:gridCol>
                <a:gridCol w="2967191">
                  <a:extLst>
                    <a:ext uri="{9D8B030D-6E8A-4147-A177-3AD203B41FA5}">
                      <a16:colId xmlns:a16="http://schemas.microsoft.com/office/drawing/2014/main" val="1768861774"/>
                    </a:ext>
                  </a:extLst>
                </a:gridCol>
              </a:tblGrid>
              <a:tr h="849457"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>
                          <a:effectLst/>
                        </a:rPr>
                        <a:t>Grade </a:t>
                      </a:r>
                      <a:endParaRPr lang="ja-JP" altLang="en-US" dirty="0">
                        <a:effectLst/>
                      </a:endParaRPr>
                    </a:p>
                  </a:txBody>
                  <a:tcPr marL="76200" marR="76200" marT="47625" marB="47625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7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>
                          <a:effectLst/>
                        </a:rPr>
                        <a:t>U</a:t>
                      </a:r>
                      <a:r>
                        <a:rPr lang="fi-FI" b="1" baseline="-25000" dirty="0">
                          <a:effectLst/>
                        </a:rPr>
                        <a:t>A</a:t>
                      </a:r>
                      <a:r>
                        <a:rPr lang="fi-FI" b="1" baseline="0" dirty="0">
                          <a:effectLst/>
                        </a:rPr>
                        <a:t>(overall thermal transmittance)</a:t>
                      </a:r>
                      <a:endParaRPr lang="ja-JP" altLang="en-US" baseline="0" dirty="0">
                        <a:effectLst/>
                      </a:endParaRPr>
                    </a:p>
                    <a:p>
                      <a:pPr algn="ctr"/>
                      <a:r>
                        <a:rPr lang="en-US" altLang="ja-JP" b="1" dirty="0">
                          <a:effectLst/>
                        </a:rPr>
                        <a:t>[</a:t>
                      </a:r>
                      <a:r>
                        <a:rPr lang="fi-FI" b="1" dirty="0">
                          <a:effectLst/>
                        </a:rPr>
                        <a:t>W/(m</a:t>
                      </a:r>
                      <a:r>
                        <a:rPr lang="fi-FI" b="1" baseline="30000" dirty="0">
                          <a:effectLst/>
                        </a:rPr>
                        <a:t>2</a:t>
                      </a:r>
                      <a:r>
                        <a:rPr lang="fi-FI" b="1" dirty="0">
                          <a:effectLst/>
                        </a:rPr>
                        <a:t>・K)]</a:t>
                      </a:r>
                      <a:endParaRPr lang="fi-FI" dirty="0">
                        <a:effectLst/>
                      </a:endParaRPr>
                    </a:p>
                  </a:txBody>
                  <a:tcPr marL="76200" marR="76200" marT="47625" marB="47625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7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>
                          <a:effectLst/>
                        </a:rPr>
                        <a:t>BEI</a:t>
                      </a:r>
                    </a:p>
                    <a:p>
                      <a:pPr algn="ctr"/>
                      <a:r>
                        <a:rPr lang="en-US" altLang="ja-JP" b="1" dirty="0">
                          <a:effectLst/>
                        </a:rPr>
                        <a:t>(primary energy consumption)</a:t>
                      </a:r>
                      <a:endParaRPr lang="ja-JP" altLang="en-US" dirty="0">
                        <a:effectLst/>
                      </a:endParaRPr>
                    </a:p>
                  </a:txBody>
                  <a:tcPr marL="76200" marR="76200" marT="47625" marB="47625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7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effectLst/>
                        </a:rPr>
                        <a:t>Air tightness </a:t>
                      </a:r>
                      <a:endParaRPr lang="zh-TW" altLang="en-US" dirty="0">
                        <a:effectLst/>
                      </a:endParaRPr>
                    </a:p>
                  </a:txBody>
                  <a:tcPr marL="76200" marR="76200" marT="47625" marB="47625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611629"/>
                  </a:ext>
                </a:extLst>
              </a:tr>
              <a:tr h="849457"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>
                          <a:effectLst/>
                        </a:rPr>
                        <a:t>Platinum</a:t>
                      </a:r>
                    </a:p>
                    <a:p>
                      <a:pPr algn="ctr"/>
                      <a:r>
                        <a:rPr lang="en-US" altLang="ja-JP" b="1" dirty="0">
                          <a:effectLst/>
                        </a:rPr>
                        <a:t>2.2 M </a:t>
                      </a:r>
                      <a:r>
                        <a:rPr lang="en-US" altLang="ja-JP" b="1" dirty="0" err="1">
                          <a:effectLst/>
                        </a:rPr>
                        <a:t>jpy</a:t>
                      </a:r>
                      <a:endParaRPr lang="en-US" altLang="ja-JP" b="1" dirty="0">
                        <a:effectLst/>
                      </a:endParaRPr>
                    </a:p>
                  </a:txBody>
                  <a:tcPr marL="76200" marR="76200" marT="47625" marB="47625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effectLst/>
                        </a:rPr>
                        <a:t>Below 0.18</a:t>
                      </a:r>
                      <a:endParaRPr lang="ja-JP" altLang="en-US" dirty="0">
                        <a:effectLst/>
                      </a:endParaRPr>
                    </a:p>
                  </a:txBody>
                  <a:tcPr marL="76200" marR="76200" marT="47625" marB="47625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effectLst/>
                        </a:rPr>
                        <a:t>Below 60% of standard </a:t>
                      </a:r>
                      <a:endParaRPr lang="ja-JP" altLang="en-US" dirty="0">
                        <a:effectLst/>
                      </a:endParaRPr>
                    </a:p>
                  </a:txBody>
                  <a:tcPr marL="76200" marR="76200" marT="47625" marB="47625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effectLst/>
                        </a:rPr>
                        <a:t>New building </a:t>
                      </a:r>
                    </a:p>
                    <a:p>
                      <a:pPr algn="ctr"/>
                      <a:r>
                        <a:rPr lang="en-US" altLang="zh-TW" dirty="0">
                          <a:effectLst/>
                        </a:rPr>
                        <a:t>Below 0.5 cm2/m2</a:t>
                      </a:r>
                    </a:p>
                    <a:p>
                      <a:pPr algn="ctr"/>
                      <a:r>
                        <a:rPr lang="en-US" altLang="zh-TW" dirty="0">
                          <a:effectLst/>
                        </a:rPr>
                        <a:t>Renovation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>
                          <a:effectLst/>
                        </a:rPr>
                        <a:t>Below 1.0 cm2/m2</a:t>
                      </a:r>
                    </a:p>
                    <a:p>
                      <a:pPr algn="ctr"/>
                      <a:endParaRPr lang="zh-TW" altLang="en-US" dirty="0">
                        <a:effectLst/>
                      </a:endParaRPr>
                    </a:p>
                  </a:txBody>
                  <a:tcPr marL="76200" marR="76200" marT="47625" marB="47625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749088"/>
                  </a:ext>
                </a:extLst>
              </a:tr>
              <a:tr h="849457"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>
                          <a:effectLst/>
                        </a:rPr>
                        <a:t>Gold</a:t>
                      </a:r>
                    </a:p>
                    <a:p>
                      <a:pPr algn="ctr"/>
                      <a:r>
                        <a:rPr lang="en-US" altLang="ja-JP" b="1" dirty="0">
                          <a:effectLst/>
                        </a:rPr>
                        <a:t>1.8 M </a:t>
                      </a:r>
                      <a:r>
                        <a:rPr lang="en-US" altLang="ja-JP" b="1" dirty="0" err="1">
                          <a:effectLst/>
                        </a:rPr>
                        <a:t>jpy</a:t>
                      </a:r>
                      <a:endParaRPr lang="ja-JP" altLang="en-US" dirty="0">
                        <a:effectLst/>
                      </a:endParaRPr>
                    </a:p>
                  </a:txBody>
                  <a:tcPr marL="76200" marR="76200" marT="47625" marB="47625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effectLst/>
                        </a:rPr>
                        <a:t>Below 0.20</a:t>
                      </a:r>
                    </a:p>
                    <a:p>
                      <a:pPr algn="ctr"/>
                      <a:r>
                        <a:rPr lang="en-US" altLang="ja-JP" dirty="0">
                          <a:effectLst/>
                        </a:rPr>
                        <a:t>Grade 7 of national energy standard</a:t>
                      </a:r>
                    </a:p>
                  </a:txBody>
                  <a:tcPr marL="76200" marR="76200" marT="47625" marB="47625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effectLst/>
                        </a:rPr>
                        <a:t>Below 80</a:t>
                      </a:r>
                      <a:r>
                        <a:rPr lang="ja-JP" altLang="en-US" dirty="0">
                          <a:effectLst/>
                        </a:rPr>
                        <a:t>％</a:t>
                      </a:r>
                      <a:endParaRPr lang="en-US" altLang="ja-JP" dirty="0">
                        <a:effectLst/>
                      </a:endParaRPr>
                    </a:p>
                  </a:txBody>
                  <a:tcPr marL="76200" marR="76200" marT="47625" marB="47625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804741"/>
                  </a:ext>
                </a:extLst>
              </a:tr>
              <a:tr h="849457"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>
                          <a:effectLst/>
                        </a:rPr>
                        <a:t>Silver </a:t>
                      </a:r>
                    </a:p>
                    <a:p>
                      <a:pPr algn="ctr"/>
                      <a:r>
                        <a:rPr lang="en-US" altLang="ja-JP" b="1" dirty="0">
                          <a:effectLst/>
                        </a:rPr>
                        <a:t>0.6 M </a:t>
                      </a:r>
                      <a:r>
                        <a:rPr lang="en-US" altLang="ja-JP" b="1" dirty="0" err="1">
                          <a:effectLst/>
                        </a:rPr>
                        <a:t>jpy</a:t>
                      </a:r>
                      <a:endParaRPr lang="ja-JP" altLang="en-US" dirty="0">
                        <a:effectLst/>
                      </a:endParaRPr>
                    </a:p>
                  </a:txBody>
                  <a:tcPr marL="76200" marR="76200" marT="47625" marB="47625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effectLst/>
                        </a:rPr>
                        <a:t>Below 0.28</a:t>
                      </a:r>
                    </a:p>
                    <a:p>
                      <a:pPr algn="ctr"/>
                      <a:r>
                        <a:rPr lang="en-US" altLang="ja-JP" dirty="0">
                          <a:effectLst/>
                        </a:rPr>
                        <a:t>Grade 6 of national energy standard</a:t>
                      </a:r>
                    </a:p>
                  </a:txBody>
                  <a:tcPr marL="76200" marR="76200" marT="47625" marB="47625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746994"/>
                  </a:ext>
                </a:extLst>
              </a:tr>
              <a:tr h="849457"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>
                          <a:effectLst/>
                        </a:rPr>
                        <a:t>Bronze </a:t>
                      </a:r>
                      <a:endParaRPr lang="ja-JP" altLang="en-US" dirty="0">
                        <a:effectLst/>
                      </a:endParaRPr>
                    </a:p>
                  </a:txBody>
                  <a:tcPr marL="76200" marR="76200" marT="47625" marB="47625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effectLst/>
                        </a:rPr>
                        <a:t>Below 0.40</a:t>
                      </a:r>
                    </a:p>
                    <a:p>
                      <a:pPr algn="ctr"/>
                      <a:r>
                        <a:rPr lang="en-US" altLang="ja-JP" dirty="0">
                          <a:effectLst/>
                        </a:rPr>
                        <a:t>Grade 5 of national energy standard</a:t>
                      </a:r>
                    </a:p>
                  </a:txBody>
                  <a:tcPr marL="76200" marR="76200" marT="47625" marB="47625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056545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1985313-3CF5-BFFF-95D6-123E8FDED345}"/>
              </a:ext>
            </a:extLst>
          </p:cNvPr>
          <p:cNvSpPr txBox="1"/>
          <p:nvPr/>
        </p:nvSpPr>
        <p:spPr>
          <a:xfrm>
            <a:off x="161618" y="5390447"/>
            <a:ext cx="12030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PV system: over 1.5kW and Battery: over 2.0 kWh are needed to be resister as Sapporo eco-e house. Sapporo City provides subsidies for Sapporo Eco-E House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2210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C7BFB-0048-096E-4EF0-AD8BACD18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6709CB-A86B-3BE4-6A10-D0F70248E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32496"/>
          </a:xfrm>
        </p:spPr>
        <p:txBody>
          <a:bodyPr/>
          <a:lstStyle/>
          <a:p>
            <a:r>
              <a:rPr kumimoji="1" lang="en-US" altLang="ja-JP" dirty="0">
                <a:latin typeface="+mn-lt"/>
              </a:rPr>
              <a:t>Passive Houses in Mongolia </a:t>
            </a:r>
            <a:endParaRPr kumimoji="1" lang="ja-JP" altLang="en-US" sz="2800" dirty="0">
              <a:latin typeface="+mn-lt"/>
            </a:endParaRP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FC5CEB86-E3A2-D08E-6CC2-A88FCAAF0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5" y="1885915"/>
            <a:ext cx="6507144" cy="3419615"/>
          </a:xfrm>
        </p:spPr>
        <p:txBody>
          <a:bodyPr/>
          <a:lstStyle/>
          <a:p>
            <a:r>
              <a:rPr lang="en-US" altLang="ja-JP" dirty="0">
                <a:latin typeface="+mn-ea"/>
              </a:rPr>
              <a:t>In 2020, a 2-story 70m</a:t>
            </a:r>
            <a:r>
              <a:rPr lang="en-US" altLang="ja-JP" baseline="30000" dirty="0">
                <a:latin typeface="+mn-ea"/>
              </a:rPr>
              <a:t>2</a:t>
            </a:r>
            <a:r>
              <a:rPr lang="en-US" altLang="ja-JP" dirty="0">
                <a:latin typeface="+mn-ea"/>
              </a:rPr>
              <a:t> apartment located in Gandan was registered as an energy-efficient apartment (LEH) for the first time in Mongolia</a:t>
            </a:r>
          </a:p>
          <a:p>
            <a:r>
              <a:rPr lang="en-US" altLang="ja-JP" dirty="0">
                <a:latin typeface="+mn-ea"/>
              </a:rPr>
              <a:t>The results of measurements, tests, monitoring, and analysis of the NUM-RE laboratory are recorded as evidence</a:t>
            </a:r>
            <a:endParaRPr lang="ja-JP" altLang="en-US" dirty="0">
              <a:latin typeface="+mn-ea"/>
            </a:endParaRPr>
          </a:p>
        </p:txBody>
      </p:sp>
      <p:pic>
        <p:nvPicPr>
          <p:cNvPr id="8" name="Google Shape;2478;p262">
            <a:extLst>
              <a:ext uri="{FF2B5EF4-FFF2-40B4-BE49-F238E27FC236}">
                <a16:creationId xmlns:a16="http://schemas.microsoft.com/office/drawing/2014/main" id="{968FDE5A-8D90-F31D-A660-21175C0192A4}"/>
              </a:ext>
            </a:extLst>
          </p:cNvPr>
          <p:cNvPicPr preferRelativeResize="0"/>
          <p:nvPr/>
        </p:nvPicPr>
        <p:blipFill rotWithShape="1">
          <a:blip r:embed="rId2"/>
          <a:srcRect l="7509" r="18204"/>
          <a:stretch/>
        </p:blipFill>
        <p:spPr>
          <a:xfrm>
            <a:off x="7084254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483516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731665-C7E9-31C0-3CF6-B1EA28BBB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1015"/>
            <a:ext cx="12192000" cy="813916"/>
          </a:xfrm>
        </p:spPr>
        <p:txBody>
          <a:bodyPr/>
          <a:lstStyle/>
          <a:p>
            <a:pPr algn="ctr"/>
            <a:r>
              <a:rPr kumimoji="1" lang="en-US" altLang="ja-JP" dirty="0"/>
              <a:t>Joint research project with NUM 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2375B4B-5773-65E0-CAFA-9056DC85C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80" y="1086043"/>
            <a:ext cx="12040719" cy="1476288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/>
              <a:t>VOC and PM measurements in Ulaanbaatar</a:t>
            </a:r>
          </a:p>
          <a:p>
            <a:r>
              <a:rPr lang="en-US" altLang="ja-JP" dirty="0"/>
              <a:t>Indoor PM was frequently higher than the UN health standard</a:t>
            </a:r>
          </a:p>
          <a:p>
            <a:r>
              <a:rPr lang="fi-FI" altLang="ja-JP" dirty="0"/>
              <a:t> An air</a:t>
            </a:r>
            <a:r>
              <a:rPr kumimoji="1" lang="fi-FI" altLang="ja-JP" dirty="0"/>
              <a:t> purifier should be installed.</a:t>
            </a:r>
            <a:endParaRPr kumimoji="1" lang="ja-JP" alt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C45792A-A5A5-963D-44D6-3472D2042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345" y="3083852"/>
            <a:ext cx="6223732" cy="245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D2614B9-E5F1-C725-B8BD-3DA5D6156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271" y="3083855"/>
            <a:ext cx="6223729" cy="24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AE21094-D583-1305-1AFD-EFA5675777C6}"/>
              </a:ext>
            </a:extLst>
          </p:cNvPr>
          <p:cNvSpPr txBox="1"/>
          <p:nvPr/>
        </p:nvSpPr>
        <p:spPr>
          <a:xfrm>
            <a:off x="2720148" y="5612822"/>
            <a:ext cx="779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Apartment                                                                               Office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6806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8E61694D-5103-FC17-0E92-EE2B929A7620}"/>
              </a:ext>
            </a:extLst>
          </p:cNvPr>
          <p:cNvGrpSpPr/>
          <p:nvPr/>
        </p:nvGrpSpPr>
        <p:grpSpPr>
          <a:xfrm>
            <a:off x="3492659" y="4191411"/>
            <a:ext cx="8699341" cy="2089818"/>
            <a:chOff x="3492659" y="4111027"/>
            <a:chExt cx="8699341" cy="2089818"/>
          </a:xfrm>
        </p:grpSpPr>
        <p:pic>
          <p:nvPicPr>
            <p:cNvPr id="6" name="図 5" descr="屋外, フェンス, 建物, 水 が含まれている画像&#10;&#10;自動的に生成された説明">
              <a:extLst>
                <a:ext uri="{FF2B5EF4-FFF2-40B4-BE49-F238E27FC236}">
                  <a16:creationId xmlns:a16="http://schemas.microsoft.com/office/drawing/2014/main" id="{369924D4-F60D-E235-CFC2-0AB33B097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659" y="4114406"/>
              <a:ext cx="2762581" cy="20744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図 6" descr="建物, 部屋, 座る, 小さい が含まれている画像&#10;&#10;自動的に生成された説明">
              <a:extLst>
                <a:ext uri="{FF2B5EF4-FFF2-40B4-BE49-F238E27FC236}">
                  <a16:creationId xmlns:a16="http://schemas.microsoft.com/office/drawing/2014/main" id="{DA5C0EB9-1ED0-D92F-18A3-6819EB88E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0307" y="4111027"/>
              <a:ext cx="2763313" cy="20744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図 7" descr="屋内, 部屋, キッチン, 座る が含まれている画像&#10;&#10;自動的に生成された説明">
              <a:extLst>
                <a:ext uri="{FF2B5EF4-FFF2-40B4-BE49-F238E27FC236}">
                  <a16:creationId xmlns:a16="http://schemas.microsoft.com/office/drawing/2014/main" id="{5338C857-2BD2-DC5F-600E-30A766DDE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8687" y="4126347"/>
              <a:ext cx="2763313" cy="20744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D2F377C9-6ED0-28AA-2CDD-385052AAC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889"/>
            <a:ext cx="12192000" cy="727300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4000" dirty="0"/>
              <a:t>Insulation retrofit project (wooden apartment)</a:t>
            </a:r>
            <a:endParaRPr kumimoji="1" lang="ja-JP" altLang="en-US" sz="40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C997D23-6C2E-6C0C-5508-2BFAA10D3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742" y="1051561"/>
            <a:ext cx="7605673" cy="4882237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Sapporo has many wooden apartment buildings built in the 1980s.</a:t>
            </a:r>
          </a:p>
          <a:p>
            <a:r>
              <a:rPr kumimoji="1" lang="en-US" altLang="ja-JP" dirty="0"/>
              <a:t>Difficult to renew due to rising construction costs</a:t>
            </a:r>
          </a:p>
          <a:p>
            <a:r>
              <a:rPr kumimoji="1" lang="en-US" altLang="ja-JP" dirty="0"/>
              <a:t>Provided as a new apartment after insulation renovation</a:t>
            </a:r>
          </a:p>
          <a:p>
            <a:r>
              <a:rPr kumimoji="1" lang="en-US" altLang="ja-JP" dirty="0"/>
              <a:t>Consideration of the energy system</a:t>
            </a:r>
          </a:p>
          <a:p>
            <a:r>
              <a:rPr kumimoji="1" lang="en-US" altLang="ja-JP" dirty="0"/>
              <a:t>PV installation in </a:t>
            </a:r>
            <a:r>
              <a:rPr kumimoji="1" lang="en-US" altLang="ja-JP" dirty="0">
                <a:solidFill>
                  <a:srgbClr val="FFFF00"/>
                </a:solidFill>
              </a:rPr>
              <a:t>combination with other </a:t>
            </a:r>
            <a:r>
              <a:rPr kumimoji="1" lang="en-US" altLang="ja-JP" dirty="0"/>
              <a:t>facilities</a:t>
            </a:r>
            <a:endParaRPr kumimoji="1" lang="ja-JP" altLang="en-US" dirty="0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2B95D2DA-CBA9-E8D9-B951-2E4F4567C1FD}"/>
              </a:ext>
            </a:extLst>
          </p:cNvPr>
          <p:cNvGrpSpPr/>
          <p:nvPr/>
        </p:nvGrpSpPr>
        <p:grpSpPr>
          <a:xfrm>
            <a:off x="7805072" y="1943359"/>
            <a:ext cx="4429782" cy="2109754"/>
            <a:chOff x="7669240" y="1950698"/>
            <a:chExt cx="4429782" cy="2109754"/>
          </a:xfrm>
        </p:grpSpPr>
        <p:pic>
          <p:nvPicPr>
            <p:cNvPr id="4" name="図 3" descr="ベンチ, 木製, 建物, 木材 が含まれている画像&#10;&#10;自動的に生成された説明">
              <a:extLst>
                <a:ext uri="{FF2B5EF4-FFF2-40B4-BE49-F238E27FC236}">
                  <a16:creationId xmlns:a16="http://schemas.microsoft.com/office/drawing/2014/main" id="{D19086F2-7CD3-A43C-1FEC-1122E47AF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9240" y="1985954"/>
              <a:ext cx="2763313" cy="20744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図 4" descr="食品, 座る, テーブル, ケーキ が含まれている画像&#10;&#10;自動的に生成された説明">
              <a:extLst>
                <a:ext uri="{FF2B5EF4-FFF2-40B4-BE49-F238E27FC236}">
                  <a16:creationId xmlns:a16="http://schemas.microsoft.com/office/drawing/2014/main" id="{4B494AB9-8EDD-58A2-F004-BB8481579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2782" y="1950698"/>
              <a:ext cx="1556240" cy="207449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71358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2203</TotalTime>
  <Words>689</Words>
  <Application>Microsoft Office PowerPoint</Application>
  <PresentationFormat>ワイド画面</PresentationFormat>
  <Paragraphs>112</Paragraphs>
  <Slides>11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Office テーマ</vt:lpstr>
      <vt:lpstr>札幌市・ウランバートル市の 都市間連携事業による学術協力 Academic cooperation through intercity collaboration between Sapporo and Ulaanbaatar </vt:lpstr>
      <vt:lpstr>Decarbonization urban planning support project for energy transition in Ulaanbaatar City ウランバートル市のエネルギー転換における脱炭素都市形成支援事業</vt:lpstr>
      <vt:lpstr>CO2 emission in Sapporo </vt:lpstr>
      <vt:lpstr>CO2 emission in Mongolia</vt:lpstr>
      <vt:lpstr>Building Energy Efficiency</vt:lpstr>
      <vt:lpstr>Sapporo eco-e house (札幌版次世代住宅)</vt:lpstr>
      <vt:lpstr>Passive Houses in Mongolia </vt:lpstr>
      <vt:lpstr>Joint research project with NUM </vt:lpstr>
      <vt:lpstr>Insulation retrofit project (wooden apartment)</vt:lpstr>
      <vt:lpstr>Insulation retrofit project (grocery store)</vt:lpstr>
      <vt:lpstr>Future collaboration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太郎 森</dc:creator>
  <cp:lastModifiedBy>太郎 森</cp:lastModifiedBy>
  <cp:revision>4</cp:revision>
  <dcterms:created xsi:type="dcterms:W3CDTF">2024-11-28T03:05:38Z</dcterms:created>
  <dcterms:modified xsi:type="dcterms:W3CDTF">2024-12-14T07:34:23Z</dcterms:modified>
</cp:coreProperties>
</file>