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806" r:id="rId3"/>
    <p:sldId id="808" r:id="rId4"/>
    <p:sldId id="809" r:id="rId5"/>
    <p:sldId id="807" r:id="rId6"/>
    <p:sldId id="811" r:id="rId7"/>
    <p:sldId id="810" r:id="rId8"/>
    <p:sldId id="815" r:id="rId9"/>
    <p:sldId id="812" r:id="rId10"/>
    <p:sldId id="813" r:id="rId11"/>
    <p:sldId id="814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真美 高橋" initials="真高" lastIdx="9" clrIdx="0">
    <p:extLst>
      <p:ext uri="{19B8F6BF-5375-455C-9EA6-DF929625EA0E}">
        <p15:presenceInfo xmlns:p15="http://schemas.microsoft.com/office/powerpoint/2012/main" userId="375f208ac01b020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502" autoAdjust="0"/>
    <p:restoredTop sz="94660"/>
  </p:normalViewPr>
  <p:slideViewPr>
    <p:cSldViewPr snapToGrid="0">
      <p:cViewPr>
        <p:scale>
          <a:sx n="60" d="100"/>
          <a:sy n="60" d="100"/>
        </p:scale>
        <p:origin x="3072" y="9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7C07DD0-CEE0-A179-87AD-F23F855DCB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D03844B-29D4-3582-08EE-6DA06E496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F64CA7-FB26-3A14-1C4B-9B097693BE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D442DA-BE8A-6720-C1E5-3F396E7DD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42EDE9C-358C-B301-31D1-0BEDDCD70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DB58288C-2B73-6979-15B8-92005E9D7E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219271"/>
            <a:ext cx="12192000" cy="6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890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2F55747-CDF0-AF36-2E81-0E7D613E5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53C2335-17CD-7023-372E-76DF061D36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1BD3BB-042C-2080-11A8-AD6E6A94F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D148D3-C403-009C-C77F-D65AA822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1984119-4C41-18CE-194D-E296CD011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44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2FC493DC-7302-338C-F84E-3298F1661C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692933F-0277-B99B-BFCC-D208F310B3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E6D4E29-4A7B-3090-A47E-4145A17AA5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5E89A73-5096-4CC6-DBC4-A805EC6C0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90E25DE-CA8E-6FC0-D59A-171DE1ADF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6057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DDCA77-7F58-E0B4-E8C7-E7F0A573E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D291BBA-3977-BEFD-B966-0D5099E2CC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8E04BB-583B-DF43-9AF1-15E23DEEA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C701577-8285-6636-B1FB-9A8C164D7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2D9704-83C6-319C-CB41-51885D656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7088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B4D032-B7C8-E901-3D59-2D2FA8964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6398EF6-769C-1E62-EAAB-C53FF5BBA9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544ED4-4936-FA10-B888-0EB99A3BB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344FB9E-F564-0B68-3378-B8875DD2B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0423CC5-2BB4-A3B7-E109-3A4A5F3978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871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50A7AD-59EE-D67D-84FF-CB2B3149B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1C8B4D-6FFA-433D-02A6-11C7F14D6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048E6BB-F55D-DBCA-AEC2-8BDBB6A467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E11DFAB-E153-FD66-D387-D939785B1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91FFDB7-CCA3-6810-A217-9ECAD5CE9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02968EB-E44D-163A-CB48-D54EE662F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378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DB6CF23-FC6D-5003-EE37-E637885C7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AD6E07E-2231-B455-E5A7-8168E08E3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5D8EEC3-52C4-A371-39D9-46DE42710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BB206B59-F097-A121-A38A-58B465D26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A9039924-9C8E-765D-711F-2C5122DED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6F66421-AC05-7838-2326-FB59867F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36E8D72-3183-964E-5FC6-7030DE298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F04507E1-21EE-5423-1646-15B44391B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801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7D143ED-D518-E545-8FD0-BD951ABA8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CE86F3-4AF4-E61E-FA1B-A84BA593F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3CD088E-EEBB-934F-3F9C-1A9E5F689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925FECE-C775-432F-5222-7431DA60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869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5A9090A-5BFD-51F8-0461-730472918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96A5BD-9F6C-E524-95A3-A7C13B4E8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FF1703A-27D8-A515-498D-D2DCEF73F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571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552A7F-F4DD-5246-2D2D-B44B5FE51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48A7353-A124-8C86-6C58-8023B4D4BC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5AF6C5D1-B1D0-E952-6105-A1568AF79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F454A23-B8B0-FF16-7562-807EFAC25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6A301A9-7218-7D2F-EF92-E8017F901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53C99DE-36D3-7B95-753F-F1066131C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785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0B56A1-0417-15A9-8FD0-867717559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F3543F6-D789-2F34-E9DC-24F3972198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1F08ABF-7134-CF8C-8405-B88F44F647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F5B2660-4917-25F2-3937-7CC4FC5A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BE52C3F-50D7-EF14-8956-B1479F36BE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CA7E21F-6706-3743-EC01-BED2D1150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1538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EAED332-341A-9D9C-3FCB-50BBCA3E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505674B-CE4F-49D2-D4F6-F642D5DEA2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00B9BD6-529B-F882-7CF5-2CF6DA6E4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150CDAF-6692-4BD3-97DD-532E45B4C06B}" type="datetimeFigureOut">
              <a:rPr kumimoji="1" lang="ja-JP" altLang="en-US" smtClean="0"/>
              <a:t>2024/12/10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59695B-1B76-B493-A6EE-EA20088341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7EBD57-B912-087B-F470-CBBF2DA6D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D0749F-C235-4A2B-AE6F-02257017BE17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2E0E4F86-FA16-EEF1-5A4E-3309A51C68D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19271"/>
            <a:ext cx="12192000" cy="6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50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13A2AE-BF51-DF58-FAFF-0BBA7B5B21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14219"/>
            <a:ext cx="9144000" cy="2387600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>
                <a:latin typeface="+mj-ea"/>
              </a:rPr>
              <a:t>札幌市・ウランバートル市の都市間連携事業による</a:t>
            </a:r>
            <a:br>
              <a:rPr kumimoji="1" lang="en-US" altLang="ja-JP" dirty="0">
                <a:latin typeface="+mj-ea"/>
              </a:rPr>
            </a:br>
            <a:r>
              <a:rPr kumimoji="1" lang="ja-JP" altLang="en-US" dirty="0">
                <a:latin typeface="+mj-ea"/>
              </a:rPr>
              <a:t>学術協力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5DAA96D8-17D7-0B55-9D75-4DF4EC5E53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98332"/>
            <a:ext cx="9144000" cy="559468"/>
          </a:xfrm>
        </p:spPr>
        <p:txBody>
          <a:bodyPr>
            <a:noAutofit/>
          </a:bodyPr>
          <a:lstStyle/>
          <a:p>
            <a:r>
              <a:rPr kumimoji="1" lang="zh-CN" altLang="en-US" sz="3600" dirty="0">
                <a:latin typeface="+mj-ea"/>
                <a:ea typeface="+mj-ea"/>
              </a:rPr>
              <a:t>森太郎</a:t>
            </a:r>
            <a:r>
              <a:rPr kumimoji="1" lang="ja-JP" altLang="en-US" sz="3600" dirty="0">
                <a:latin typeface="+mj-ea"/>
                <a:ea typeface="+mj-ea"/>
              </a:rPr>
              <a:t>　</a:t>
            </a:r>
            <a:r>
              <a:rPr kumimoji="1" lang="zh-CN" altLang="en-US" sz="3600" dirty="0">
                <a:latin typeface="+mj-ea"/>
                <a:ea typeface="+mj-ea"/>
              </a:rPr>
              <a:t>北海道大学</a:t>
            </a:r>
            <a:endParaRPr kumimoji="1" lang="en-US" altLang="zh-CN" sz="3600" dirty="0">
              <a:latin typeface="+mj-ea"/>
              <a:ea typeface="+mj-ea"/>
            </a:endParaRPr>
          </a:p>
          <a:p>
            <a:r>
              <a:rPr kumimoji="1" lang="ja-JP" altLang="en-US" sz="3600" dirty="0">
                <a:latin typeface="+mj-ea"/>
                <a:ea typeface="+mj-ea"/>
              </a:rPr>
              <a:t>アマルバヤル </a:t>
            </a:r>
            <a:r>
              <a:rPr kumimoji="1" lang="en-US" altLang="ja-JP" sz="3600" dirty="0">
                <a:latin typeface="+mj-ea"/>
                <a:ea typeface="+mj-ea"/>
              </a:rPr>
              <a:t>A. </a:t>
            </a:r>
            <a:r>
              <a:rPr kumimoji="1" lang="ja-JP" altLang="en-US" sz="3600" dirty="0">
                <a:latin typeface="+mj-ea"/>
                <a:ea typeface="+mj-ea"/>
              </a:rPr>
              <a:t>　モンゴル国立大学</a:t>
            </a:r>
            <a:endParaRPr kumimoji="1" lang="en-US" altLang="ja-JP" sz="3600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56431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D9AD-9671-59C8-5202-0940F0BB93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7470DE-56F0-9254-8A8A-80F6687CB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85" y="365126"/>
            <a:ext cx="11733451" cy="7273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断熱改修プロジェクト（食料品店）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A9C80D-0A4B-6A61-22D1-6A5A4352F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726"/>
            <a:ext cx="10515600" cy="2524715"/>
          </a:xfrm>
        </p:spPr>
        <p:txBody>
          <a:bodyPr>
            <a:normAutofit/>
          </a:bodyPr>
          <a:lstStyle/>
          <a:p>
            <a:r>
              <a:rPr lang="en-US" altLang="ja-JP" dirty="0"/>
              <a:t>CS</a:t>
            </a:r>
            <a:r>
              <a:rPr lang="ja-JP" altLang="en-US" dirty="0"/>
              <a:t>のような食料品店は大量の電力を消費</a:t>
            </a:r>
            <a:endParaRPr lang="en-US" altLang="ja-JP" dirty="0"/>
          </a:p>
          <a:p>
            <a:r>
              <a:rPr lang="ja-JP" altLang="en-US" dirty="0"/>
              <a:t>断熱不良と過度の換気による熱損失を熱検査で発見</a:t>
            </a:r>
            <a:endParaRPr lang="en-US" altLang="ja-JP" dirty="0"/>
          </a:p>
          <a:p>
            <a:r>
              <a:rPr lang="ja-JP" altLang="en-US" dirty="0"/>
              <a:t>断熱改修と換気計画の再考で、エネルギー消費削減が可能</a:t>
            </a:r>
            <a:endParaRPr lang="en-US" altLang="ja-JP" dirty="0"/>
          </a:p>
          <a:p>
            <a:r>
              <a:rPr lang="ja-JP" altLang="en-US" dirty="0"/>
              <a:t>冷房についてはさらなる考慮が必要</a:t>
            </a:r>
            <a:endParaRPr kumimoji="1" lang="ja-JP" altLang="en-US" dirty="0"/>
          </a:p>
        </p:txBody>
      </p:sp>
      <p:graphicFrame>
        <p:nvGraphicFramePr>
          <p:cNvPr id="9" name="表 8">
            <a:extLst>
              <a:ext uri="{FF2B5EF4-FFF2-40B4-BE49-F238E27FC236}">
                <a16:creationId xmlns:a16="http://schemas.microsoft.com/office/drawing/2014/main" id="{55F8B415-060E-693C-5B1B-D6B279C577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47478"/>
              </p:ext>
            </p:extLst>
          </p:nvPr>
        </p:nvGraphicFramePr>
        <p:xfrm>
          <a:off x="5037965" y="3983819"/>
          <a:ext cx="6913971" cy="2166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0813">
                  <a:extLst>
                    <a:ext uri="{9D8B030D-6E8A-4147-A177-3AD203B41FA5}">
                      <a16:colId xmlns:a16="http://schemas.microsoft.com/office/drawing/2014/main" val="2269126325"/>
                    </a:ext>
                  </a:extLst>
                </a:gridCol>
                <a:gridCol w="785372">
                  <a:extLst>
                    <a:ext uri="{9D8B030D-6E8A-4147-A177-3AD203B41FA5}">
                      <a16:colId xmlns:a16="http://schemas.microsoft.com/office/drawing/2014/main" val="176456546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2014117307"/>
                    </a:ext>
                  </a:extLst>
                </a:gridCol>
                <a:gridCol w="876634">
                  <a:extLst>
                    <a:ext uri="{9D8B030D-6E8A-4147-A177-3AD203B41FA5}">
                      <a16:colId xmlns:a16="http://schemas.microsoft.com/office/drawing/2014/main" val="310033121"/>
                    </a:ext>
                  </a:extLst>
                </a:gridCol>
                <a:gridCol w="908261">
                  <a:extLst>
                    <a:ext uri="{9D8B030D-6E8A-4147-A177-3AD203B41FA5}">
                      <a16:colId xmlns:a16="http://schemas.microsoft.com/office/drawing/2014/main" val="3677205008"/>
                    </a:ext>
                  </a:extLst>
                </a:gridCol>
                <a:gridCol w="1289994">
                  <a:extLst>
                    <a:ext uri="{9D8B030D-6E8A-4147-A177-3AD203B41FA5}">
                      <a16:colId xmlns:a16="http://schemas.microsoft.com/office/drawing/2014/main" val="3022202516"/>
                    </a:ext>
                  </a:extLst>
                </a:gridCol>
                <a:gridCol w="895097">
                  <a:extLst>
                    <a:ext uri="{9D8B030D-6E8A-4147-A177-3AD203B41FA5}">
                      <a16:colId xmlns:a16="http://schemas.microsoft.com/office/drawing/2014/main" val="1524311213"/>
                    </a:ext>
                  </a:extLst>
                </a:gridCol>
              </a:tblGrid>
              <a:tr h="575725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>
                          <a:effectLst/>
                        </a:rPr>
                        <a:t>　</a:t>
                      </a:r>
                      <a:endParaRPr lang="ja-JP" altLang="en-US" sz="1100" b="0" i="0" u="none" strike="noStrike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断熱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窓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窓面積率</a:t>
                      </a:r>
                      <a:br>
                        <a:rPr lang="fi-FI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</a:br>
                      <a:r>
                        <a:rPr lang="fi-FI" sz="1100" u="none" strike="noStrike" dirty="0">
                          <a:solidFill>
                            <a:schemeClr val="tx1"/>
                          </a:solidFill>
                          <a:effectLst/>
                        </a:rPr>
                        <a:t>[%]</a:t>
                      </a:r>
                      <a:endParaRPr lang="fi-FI" sz="1100" b="0" i="0" u="none" strike="noStrike" dirty="0">
                        <a:solidFill>
                          <a:schemeClr val="tx1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換気</a:t>
                      </a:r>
                      <a:br>
                        <a:rPr lang="fi-FI" sz="1100" u="none" strike="noStrike" dirty="0">
                          <a:effectLst/>
                        </a:rPr>
                      </a:br>
                      <a:r>
                        <a:rPr lang="fi-FI" sz="1100" u="none" strike="noStrike" dirty="0">
                          <a:effectLst/>
                        </a:rPr>
                        <a:t>[㎥/h]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年間空調エネルギー消費量</a:t>
                      </a:r>
                      <a:endParaRPr lang="en-US" altLang="ja-JP" sz="1100" u="none" strike="noStrike" dirty="0">
                        <a:effectLst/>
                      </a:endParaRPr>
                    </a:p>
                    <a:p>
                      <a:pPr algn="ctr" fontAlgn="ctr"/>
                      <a:r>
                        <a:rPr lang="en-US" sz="1100" u="none" strike="noStrike" dirty="0">
                          <a:effectLst/>
                        </a:rPr>
                        <a:t>[kWh/yr]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ja-JP" altLang="en-US" sz="1100" u="none" strike="noStrike" dirty="0">
                          <a:effectLst/>
                        </a:rPr>
                        <a:t>費用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71541194"/>
                  </a:ext>
                </a:extLst>
              </a:tr>
              <a:tr h="3976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現在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FP 25 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シングル</a:t>
                      </a:r>
                      <a:r>
                        <a:rPr lang="fi-FI" sz="1100" u="none" strike="noStrike" dirty="0">
                          <a:effectLst/>
                        </a:rPr>
                        <a:t> 5mm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43.3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1500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41685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¥970,844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079245"/>
                  </a:ext>
                </a:extLst>
              </a:tr>
              <a:tr h="3976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ケース</a:t>
                      </a:r>
                      <a:r>
                        <a:rPr lang="fi-FI" sz="1100" u="none" strike="noStrike" dirty="0">
                          <a:effectLst/>
                        </a:rPr>
                        <a:t> 1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UF 50 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シングル</a:t>
                      </a:r>
                      <a:r>
                        <a:rPr lang="fi-FI" sz="1100" u="none" strike="noStrike" dirty="0">
                          <a:effectLst/>
                        </a:rPr>
                        <a:t> 5mm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43.3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150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23940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¥557,563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02847196"/>
                  </a:ext>
                </a:extLst>
              </a:tr>
              <a:tr h="3976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ケース</a:t>
                      </a:r>
                      <a:r>
                        <a:rPr lang="fi-FI" sz="1100" u="none" strike="noStrike" dirty="0">
                          <a:effectLst/>
                        </a:rPr>
                        <a:t> 2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UF 50 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ダブルアルゴン</a:t>
                      </a:r>
                      <a:r>
                        <a:rPr lang="fi-FI" sz="1100" u="none" strike="noStrike" dirty="0">
                          <a:effectLst/>
                        </a:rPr>
                        <a:t>12mm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32.06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150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18165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¥423,063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961001997"/>
                  </a:ext>
                </a:extLst>
              </a:tr>
              <a:tr h="397600"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ケース</a:t>
                      </a:r>
                      <a:r>
                        <a:rPr lang="fi-FI" sz="1100" u="none" strike="noStrike" dirty="0">
                          <a:effectLst/>
                        </a:rPr>
                        <a:t> 3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100" u="none" strike="noStrike" dirty="0">
                          <a:effectLst/>
                        </a:rPr>
                        <a:t>UF 50 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ja-JP" altLang="en-US" sz="1100" u="none" strike="noStrike" dirty="0">
                          <a:effectLst/>
                        </a:rPr>
                        <a:t>ダブルアルゴン</a:t>
                      </a:r>
                      <a:r>
                        <a:rPr lang="fi-FI" sz="1100" u="none" strike="noStrike" dirty="0">
                          <a:effectLst/>
                        </a:rPr>
                        <a:t>12mm</a:t>
                      </a:r>
                      <a:endParaRPr lang="fi-FI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24.55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150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16485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ja-JP" sz="1100" u="none" strike="noStrike" dirty="0">
                          <a:effectLst/>
                        </a:rPr>
                        <a:t>¥383,936 </a:t>
                      </a:r>
                      <a:endParaRPr lang="en-US" altLang="ja-JP" sz="1100" b="0" i="0" u="none" strike="noStrike" dirty="0">
                        <a:solidFill>
                          <a:srgbClr val="000000"/>
                        </a:solidFill>
                        <a:effectLst/>
                        <a:latin typeface="游ゴシック" panose="020B0400000000000000" pitchFamily="50" charset="-128"/>
                        <a:ea typeface="游ゴシック" panose="020B0400000000000000" pitchFamily="50" charset="-128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5293254"/>
                  </a:ext>
                </a:extLst>
              </a:tr>
            </a:tbl>
          </a:graphicData>
        </a:graphic>
      </p:graphicFrame>
      <p:pic>
        <p:nvPicPr>
          <p:cNvPr id="2050" name="Picture 2">
            <a:extLst>
              <a:ext uri="{FF2B5EF4-FFF2-40B4-BE49-F238E27FC236}">
                <a16:creationId xmlns:a16="http://schemas.microsoft.com/office/drawing/2014/main" id="{EA2210F0-B26B-60C1-64F2-4023F5074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81" y="4296871"/>
            <a:ext cx="2136294" cy="1602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8B0230A7-7B21-BA3C-52CD-E4F36F030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79" y="4173466"/>
            <a:ext cx="2465373" cy="1849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693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A34557-26AA-7EE2-EE24-6CBF76E54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今後の共同研究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5BAE4E0-5403-5CC8-9FDC-C2C397C90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2024</a:t>
            </a:r>
            <a:r>
              <a:rPr kumimoji="1" lang="ja-JP" altLang="en-US" dirty="0"/>
              <a:t>年</a:t>
            </a:r>
            <a:r>
              <a:rPr kumimoji="1" lang="en-US" altLang="ja-JP" dirty="0"/>
              <a:t>9</a:t>
            </a:r>
            <a:r>
              <a:rPr kumimoji="1" lang="ja-JP" altLang="en-US" dirty="0"/>
              <a:t>月、モンゴル国立大学工学部にグリーンエネルギー工学科を設置</a:t>
            </a:r>
            <a:endParaRPr kumimoji="1" lang="en-US" altLang="ja-JP" dirty="0"/>
          </a:p>
          <a:p>
            <a:r>
              <a:rPr kumimoji="1" lang="ja-JP" altLang="en-US" dirty="0"/>
              <a:t>省エネの追求だけでは室内環境がおろそかになりかねない</a:t>
            </a:r>
            <a:endParaRPr kumimoji="1" lang="en-US" altLang="ja-JP" dirty="0"/>
          </a:p>
          <a:p>
            <a:r>
              <a:rPr kumimoji="1" lang="ja-JP" altLang="en-US" dirty="0"/>
              <a:t>建物の省エネと室内環境の両立に関する共同研究を実施予定</a:t>
            </a:r>
          </a:p>
        </p:txBody>
      </p:sp>
    </p:spTree>
    <p:extLst>
      <p:ext uri="{BB962C8B-B14F-4D97-AF65-F5344CB8AC3E}">
        <p14:creationId xmlns:p14="http://schemas.microsoft.com/office/powerpoint/2010/main" val="15587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5766821-3702-B8A5-1A55-FD3B80C17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810"/>
            <a:ext cx="10515600" cy="95567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ウランバートル市のエネルギー転換における脱炭素都市形成支援事業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5F0AB6B-DD14-A241-9187-7CCE7C32AC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8686" y="1660742"/>
            <a:ext cx="5486400" cy="4351338"/>
          </a:xfrm>
        </p:spPr>
        <p:txBody>
          <a:bodyPr/>
          <a:lstStyle/>
          <a:p>
            <a:r>
              <a:rPr kumimoji="1" lang="ja-JP" altLang="en-US" dirty="0"/>
              <a:t>ウランバートル市のエネルギー転換における脱炭素都市形成支援事業</a:t>
            </a:r>
            <a:endParaRPr kumimoji="1" lang="en-US" altLang="ja-JP" dirty="0"/>
          </a:p>
          <a:p>
            <a:r>
              <a:rPr kumimoji="1" lang="en-US" altLang="ja-JP" dirty="0"/>
              <a:t>JCM (</a:t>
            </a:r>
            <a:r>
              <a:rPr lang="ja-JP" altLang="en-US" b="0" i="0" dirty="0">
                <a:solidFill>
                  <a:srgbClr val="474747"/>
                </a:solidFill>
                <a:effectLst/>
                <a:latin typeface="Arial" panose="020B0604020202020204" pitchFamily="34" charset="0"/>
              </a:rPr>
              <a:t>二国間クレジット制度</a:t>
            </a:r>
            <a:r>
              <a:rPr kumimoji="1" lang="en-US" altLang="ja-JP" dirty="0"/>
              <a:t>)</a:t>
            </a:r>
          </a:p>
          <a:p>
            <a:r>
              <a:rPr lang="ja-JP" altLang="en-US" dirty="0"/>
              <a:t>学術では住生活の省エネルギーで連携を予定</a:t>
            </a:r>
            <a:endParaRPr kumimoji="1" lang="ja-JP" altLang="en-US" dirty="0"/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2EE6E8B4-CE3D-390B-1C1D-F622228D3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8457" y="1495860"/>
            <a:ext cx="6294508" cy="4681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62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96F5735-30B3-AF73-7D85-1891F1467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011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CO</a:t>
            </a:r>
            <a:r>
              <a:rPr kumimoji="1" lang="en-US" altLang="ja-JP" baseline="-25000" dirty="0"/>
              <a:t>2</a:t>
            </a:r>
            <a:r>
              <a:rPr kumimoji="1" lang="ja-JP" altLang="en-US" dirty="0"/>
              <a:t>排出量</a:t>
            </a: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B2DC472E-B2DD-6A77-D6E2-488019946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45" y="1195075"/>
            <a:ext cx="10821910" cy="4467849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8D47E05-0AE0-0F92-9F8F-A37B2888F06A}"/>
              </a:ext>
            </a:extLst>
          </p:cNvPr>
          <p:cNvSpPr txBox="1"/>
          <p:nvPr/>
        </p:nvSpPr>
        <p:spPr>
          <a:xfrm>
            <a:off x="6158038" y="5847590"/>
            <a:ext cx="6033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latin typeface="MS UI Gothic" panose="020B0600070205080204" pitchFamily="50" charset="-128"/>
                <a:ea typeface="MS UI Gothic" panose="020B0600070205080204" pitchFamily="50" charset="-128"/>
              </a:rPr>
              <a:t>引用：</a:t>
            </a:r>
            <a:r>
              <a:rPr kumimoji="1" lang="zh-TW" altLang="en-US" dirty="0">
                <a:latin typeface="MS UI Gothic" panose="020B0600070205080204" pitchFamily="50" charset="-128"/>
                <a:ea typeface="MS UI Gothic" panose="020B0600070205080204" pitchFamily="50" charset="-128"/>
              </a:rPr>
              <a:t>札幌市気候変動対策行動計画 </a:t>
            </a:r>
            <a:r>
              <a:rPr lang="ja-JP" altLang="en-US" dirty="0">
                <a:latin typeface="MS UI Gothic" panose="020B0600070205080204" pitchFamily="50" charset="-128"/>
                <a:ea typeface="MS UI Gothic" panose="020B0600070205080204" pitchFamily="50" charset="-128"/>
              </a:rPr>
              <a:t>進行管理計画書</a:t>
            </a:r>
            <a:r>
              <a:rPr lang="en-US" altLang="ja-JP" dirty="0">
                <a:latin typeface="MS UI Gothic" panose="020B0600070205080204" pitchFamily="50" charset="-128"/>
                <a:ea typeface="MS UI Gothic" panose="020B0600070205080204" pitchFamily="50" charset="-128"/>
              </a:rPr>
              <a:t>2022</a:t>
            </a:r>
            <a:endParaRPr kumimoji="1" lang="zh-TW" altLang="en-US" dirty="0">
              <a:latin typeface="MS UI Gothic" panose="020B0600070205080204" pitchFamily="50" charset="-128"/>
              <a:ea typeface="MS UI Gothic" panose="020B0600070205080204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E7A61E5-CA07-74EB-9595-8A5D79992594}"/>
              </a:ext>
            </a:extLst>
          </p:cNvPr>
          <p:cNvSpPr txBox="1"/>
          <p:nvPr/>
        </p:nvSpPr>
        <p:spPr>
          <a:xfrm>
            <a:off x="3568588" y="1196170"/>
            <a:ext cx="691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家庭</a:t>
            </a:r>
            <a:r>
              <a:rPr lang="ja-JP" altLang="en-US" dirty="0"/>
              <a:t>部門</a:t>
            </a:r>
            <a:r>
              <a:rPr kumimoji="1" lang="en-US" altLang="ja-JP" dirty="0"/>
              <a:t>                        </a:t>
            </a:r>
            <a:r>
              <a:rPr kumimoji="1" lang="ja-JP" altLang="en-US" dirty="0"/>
              <a:t>業務部門</a:t>
            </a:r>
            <a:r>
              <a:rPr kumimoji="1" lang="en-US" altLang="ja-JP" dirty="0"/>
              <a:t>                  </a:t>
            </a:r>
            <a:r>
              <a:rPr kumimoji="1" lang="ja-JP" altLang="en-US" dirty="0"/>
              <a:t>　　</a:t>
            </a:r>
            <a:r>
              <a:rPr kumimoji="1" lang="en-US" altLang="ja-JP" dirty="0"/>
              <a:t> </a:t>
            </a:r>
            <a:r>
              <a:rPr kumimoji="1" lang="ja-JP" altLang="en-US" dirty="0"/>
              <a:t>運輸部門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A772BB7-9A41-47B1-D62E-D31D00F979EE}"/>
              </a:ext>
            </a:extLst>
          </p:cNvPr>
          <p:cNvSpPr txBox="1"/>
          <p:nvPr/>
        </p:nvSpPr>
        <p:spPr>
          <a:xfrm>
            <a:off x="8462246" y="2843181"/>
            <a:ext cx="11268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dirty="0"/>
              <a:t>産業部門</a:t>
            </a:r>
            <a:endParaRPr lang="ja-JP" altLang="en-US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B5870D08-FF07-6A8A-58D8-A000700618C0}"/>
              </a:ext>
            </a:extLst>
          </p:cNvPr>
          <p:cNvSpPr txBox="1"/>
          <p:nvPr/>
        </p:nvSpPr>
        <p:spPr>
          <a:xfrm>
            <a:off x="975661" y="2472398"/>
            <a:ext cx="119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ja-JP" altLang="en-US" dirty="0"/>
              <a:t>札幌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FCE50B-707A-1EE9-C799-065472B80034}"/>
              </a:ext>
            </a:extLst>
          </p:cNvPr>
          <p:cNvSpPr txBox="1"/>
          <p:nvPr/>
        </p:nvSpPr>
        <p:spPr>
          <a:xfrm>
            <a:off x="975661" y="3882995"/>
            <a:ext cx="11996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1" lang="ja-JP" altLang="en-US" dirty="0"/>
              <a:t>全国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483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B229EB-E87B-D9DC-39E5-9AD079E30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8CE3E7-754A-1A53-292F-284A76393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14011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モンゴルの</a:t>
            </a:r>
            <a:r>
              <a:rPr kumimoji="1" lang="en-US" altLang="ja-JP" dirty="0"/>
              <a:t>CO</a:t>
            </a:r>
            <a:r>
              <a:rPr kumimoji="1" lang="en-US" altLang="ja-JP" baseline="-25000" dirty="0"/>
              <a:t>2</a:t>
            </a:r>
            <a:r>
              <a:rPr kumimoji="1" lang="ja-JP" altLang="en-US" dirty="0"/>
              <a:t>排出量</a:t>
            </a:r>
          </a:p>
        </p:txBody>
      </p:sp>
      <p:pic>
        <p:nvPicPr>
          <p:cNvPr id="3" name="Picture 6" descr="A chart of energy efficiency&#10;&#10;Description automatically generated">
            <a:extLst>
              <a:ext uri="{FF2B5EF4-FFF2-40B4-BE49-F238E27FC236}">
                <a16:creationId xmlns:a16="http://schemas.microsoft.com/office/drawing/2014/main" id="{2A796665-EA75-6559-7B19-B47F54296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75"/>
          <a:stretch/>
        </p:blipFill>
        <p:spPr>
          <a:xfrm>
            <a:off x="1594131" y="1933119"/>
            <a:ext cx="8229600" cy="3313444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9BE55C0-1DFE-8062-F0CD-F81CF1BD2E52}"/>
              </a:ext>
            </a:extLst>
          </p:cNvPr>
          <p:cNvSpPr txBox="1"/>
          <p:nvPr/>
        </p:nvSpPr>
        <p:spPr>
          <a:xfrm>
            <a:off x="4629319" y="1628743"/>
            <a:ext cx="691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22.8%              35.2%          33.1% </a:t>
            </a:r>
            <a:r>
              <a:rPr kumimoji="1" lang="ja-JP" altLang="en-US" dirty="0">
                <a:solidFill>
                  <a:srgbClr val="002060"/>
                </a:solidFill>
              </a:rPr>
              <a:t>札幌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47618DF-F1C4-2FAD-1B84-C102F4847AAF}"/>
              </a:ext>
            </a:extLst>
          </p:cNvPr>
          <p:cNvSpPr/>
          <p:nvPr/>
        </p:nvSpPr>
        <p:spPr>
          <a:xfrm>
            <a:off x="5976000" y="3654000"/>
            <a:ext cx="2696478" cy="8766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kumimoji="1" lang="ja-JP" altLang="en-US" sz="1200" b="1" dirty="0"/>
              <a:t>運輸部門</a:t>
            </a:r>
            <a:endParaRPr lang="en-US" altLang="ja-JP" sz="1200" b="1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kumimoji="1" lang="ja-JP" altLang="en-US" sz="1200" b="1" dirty="0"/>
              <a:t>商業・公共サービス部門</a:t>
            </a:r>
            <a:endParaRPr kumimoji="1" lang="en-US" altLang="ja-JP" sz="1200" b="1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ja-JP" altLang="en-US" sz="1200" b="1" dirty="0"/>
              <a:t>その他</a:t>
            </a:r>
            <a:endParaRPr kumimoji="1" lang="ja-JP" altLang="en-US" sz="1200" b="1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8B7C925-81AF-F3C5-B324-0E81EBB83993}"/>
              </a:ext>
            </a:extLst>
          </p:cNvPr>
          <p:cNvSpPr/>
          <p:nvPr/>
        </p:nvSpPr>
        <p:spPr>
          <a:xfrm>
            <a:off x="3012453" y="3654000"/>
            <a:ext cx="2696478" cy="1205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r>
              <a:rPr lang="ja-JP" altLang="en-US" sz="1200" b="1" dirty="0"/>
              <a:t>産業部門</a:t>
            </a:r>
            <a:endParaRPr lang="en-US" altLang="ja-JP" sz="1200" b="1" dirty="0"/>
          </a:p>
          <a:p>
            <a:endParaRPr lang="en-US" altLang="ja-JP" sz="1200" b="1" dirty="0"/>
          </a:p>
          <a:p>
            <a:r>
              <a:rPr lang="ja-JP" altLang="en-US" sz="1200" b="1" dirty="0"/>
              <a:t>住宅部門</a:t>
            </a:r>
            <a:endParaRPr lang="en-US" altLang="ja-JP" sz="1200" b="1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kumimoji="1" lang="ja-JP" altLang="en-US" sz="1200" b="1" dirty="0"/>
              <a:t>農業・林業部門</a:t>
            </a:r>
            <a:endParaRPr kumimoji="1" lang="en-US" altLang="ja-JP" sz="1200" b="1" dirty="0"/>
          </a:p>
          <a:p>
            <a:pPr>
              <a:lnSpc>
                <a:spcPct val="150000"/>
              </a:lnSpc>
              <a:spcBef>
                <a:spcPts val="300"/>
              </a:spcBef>
            </a:pPr>
            <a:r>
              <a:rPr lang="ja-JP" altLang="en-US" sz="1200" b="1" i="0" dirty="0">
                <a:effectLst/>
                <a:latin typeface="__fkGroteskNeue_598ab8"/>
              </a:rPr>
              <a:t>非エネルギー用途</a:t>
            </a:r>
          </a:p>
          <a:p>
            <a:pPr>
              <a:lnSpc>
                <a:spcPct val="150000"/>
              </a:lnSpc>
              <a:spcBef>
                <a:spcPts val="300"/>
              </a:spcBef>
            </a:pPr>
            <a:endParaRPr kumimoji="1" lang="ja-JP" altLang="en-US" sz="1200" b="1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CEFD8CAC-0864-200A-ABE3-F1C3DDAEF11C}"/>
              </a:ext>
            </a:extLst>
          </p:cNvPr>
          <p:cNvSpPr/>
          <p:nvPr/>
        </p:nvSpPr>
        <p:spPr>
          <a:xfrm>
            <a:off x="2054431" y="3306228"/>
            <a:ext cx="1864426" cy="180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ja-JP" altLang="en-US" sz="1200" dirty="0"/>
              <a:t>産業部門</a:t>
            </a: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46E787F-1070-E7D6-E1D8-3193120E6E19}"/>
              </a:ext>
            </a:extLst>
          </p:cNvPr>
          <p:cNvSpPr/>
          <p:nvPr/>
        </p:nvSpPr>
        <p:spPr>
          <a:xfrm>
            <a:off x="4074655" y="3300114"/>
            <a:ext cx="1634276" cy="180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ja-JP" altLang="en-US" sz="1200" dirty="0"/>
              <a:t>運輸部門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B86436B5-3071-7DF2-A057-88AF3E6E879F}"/>
              </a:ext>
            </a:extLst>
          </p:cNvPr>
          <p:cNvSpPr/>
          <p:nvPr/>
        </p:nvSpPr>
        <p:spPr>
          <a:xfrm>
            <a:off x="5665933" y="3309576"/>
            <a:ext cx="1634276" cy="180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ja-JP" altLang="en-US" sz="1200" dirty="0"/>
              <a:t>住宅部門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52923503-E355-EE31-BCF2-839C425BC92B}"/>
              </a:ext>
            </a:extLst>
          </p:cNvPr>
          <p:cNvSpPr/>
          <p:nvPr/>
        </p:nvSpPr>
        <p:spPr>
          <a:xfrm>
            <a:off x="7744832" y="3321812"/>
            <a:ext cx="1634276" cy="180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kumimoji="1" lang="ja-JP" altLang="en-US" sz="1200" dirty="0"/>
              <a:t>その他</a:t>
            </a: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D032A97E-5B45-C231-A181-A4D4EA788CFA}"/>
              </a:ext>
            </a:extLst>
          </p:cNvPr>
          <p:cNvSpPr/>
          <p:nvPr/>
        </p:nvSpPr>
        <p:spPr>
          <a:xfrm>
            <a:off x="5278861" y="4978881"/>
            <a:ext cx="4392081" cy="180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t" anchorCtr="0"/>
          <a:lstStyle/>
          <a:p>
            <a:pPr algn="ctr"/>
            <a:r>
              <a:rPr lang="ja-JP" altLang="en-US" sz="1200" dirty="0"/>
              <a:t>出典：国際エネルギー機関　　 ライセンス：</a:t>
            </a:r>
            <a:r>
              <a:rPr lang="en-US" altLang="ja-JP" sz="1200" dirty="0"/>
              <a:t>CC BY</a:t>
            </a:r>
            <a:r>
              <a:rPr lang="ja-JP" altLang="en-US" sz="1200" dirty="0"/>
              <a:t> </a:t>
            </a:r>
            <a:r>
              <a:rPr lang="en-US" altLang="ja-JP" sz="1200" dirty="0"/>
              <a:t>4.0</a:t>
            </a:r>
            <a:endParaRPr kumimoji="1" lang="ja-JP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948036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011C66-479F-1D5B-0212-72CAA5183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建築物のエネルギー効率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E0431FF-C865-7789-6C57-F12A24286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ウランバートル</a:t>
            </a:r>
            <a:r>
              <a:rPr lang="ja-JP" altLang="en-US" dirty="0"/>
              <a:t>と</a:t>
            </a:r>
            <a:r>
              <a:rPr kumimoji="1" lang="ja-JP" altLang="en-US" dirty="0"/>
              <a:t>札幌には共通点がある．</a:t>
            </a:r>
            <a:endParaRPr kumimoji="1" lang="en-US" altLang="ja-JP" dirty="0"/>
          </a:p>
          <a:p>
            <a:r>
              <a:rPr kumimoji="1" lang="ja-JP" altLang="en-US" dirty="0"/>
              <a:t>住宅，商業で排出される</a:t>
            </a:r>
            <a:r>
              <a:rPr kumimoji="1" lang="en-US" altLang="ja-JP" dirty="0"/>
              <a:t>CO2</a:t>
            </a:r>
            <a:r>
              <a:rPr kumimoji="1" lang="ja-JP" altLang="en-US" dirty="0"/>
              <a:t>が多い</a:t>
            </a:r>
            <a:endParaRPr kumimoji="1" lang="en-US" altLang="ja-JP" dirty="0"/>
          </a:p>
          <a:p>
            <a:r>
              <a:rPr lang="ja-JP" altLang="en-US" dirty="0"/>
              <a:t>建物の断熱が重要</a:t>
            </a:r>
            <a:endParaRPr lang="en-US" altLang="ja-JP" dirty="0"/>
          </a:p>
          <a:p>
            <a:r>
              <a:rPr lang="ja-JP" altLang="en-US" dirty="0"/>
              <a:t>札幌：新築の戸建住宅は十分な断熱性能になりつつある．集合住宅の断熱性能は高くない</a:t>
            </a:r>
          </a:p>
          <a:p>
            <a:r>
              <a:rPr lang="ja-JP" altLang="en-US" dirty="0"/>
              <a:t>ウランバートル：集合住宅は十分な断熱性能（熱供給システム，暖房，換気システムに問題？）、ゲル地域の戸建住宅は大きな問題</a:t>
            </a:r>
          </a:p>
          <a:p>
            <a:r>
              <a:rPr lang="ja-JP" altLang="en-US" dirty="0"/>
              <a:t>中緯度であるため</a:t>
            </a:r>
            <a:r>
              <a:rPr lang="en-US" altLang="ja-JP" dirty="0"/>
              <a:t>PV</a:t>
            </a:r>
            <a:r>
              <a:rPr lang="ja-JP" altLang="en-US" dirty="0"/>
              <a:t>が効果的である．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58244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32167E-3675-4583-4816-999B98FAE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9B3F70-FB39-CF97-57D6-9696F87E2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Sapporo eco-e house </a:t>
            </a:r>
            <a:r>
              <a:rPr kumimoji="1" lang="en-US" altLang="ja-JP" sz="2800" dirty="0"/>
              <a:t>(</a:t>
            </a:r>
            <a:r>
              <a:rPr kumimoji="1" lang="ja-JP" altLang="en-US" sz="2800" dirty="0"/>
              <a:t>札幌版次世代住宅</a:t>
            </a:r>
            <a:r>
              <a:rPr kumimoji="1" lang="en-US" altLang="ja-JP" sz="2800" dirty="0"/>
              <a:t>)</a:t>
            </a:r>
            <a:endParaRPr kumimoji="1" lang="ja-JP" altLang="en-US" sz="2800" dirty="0"/>
          </a:p>
        </p:txBody>
      </p:sp>
      <p:graphicFrame>
        <p:nvGraphicFramePr>
          <p:cNvPr id="4" name="コンテンツ プレースホルダー 3">
            <a:extLst>
              <a:ext uri="{FF2B5EF4-FFF2-40B4-BE49-F238E27FC236}">
                <a16:creationId xmlns:a16="http://schemas.microsoft.com/office/drawing/2014/main" id="{C6397C33-16D4-EC12-E775-79D2B8B4E2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7438349"/>
              </p:ext>
            </p:extLst>
          </p:nvPr>
        </p:nvGraphicFramePr>
        <p:xfrm>
          <a:off x="741096" y="1444801"/>
          <a:ext cx="10515600" cy="2945130"/>
        </p:xfrm>
        <a:graphic>
          <a:graphicData uri="http://schemas.openxmlformats.org/drawingml/2006/table">
            <a:tbl>
              <a:tblPr/>
              <a:tblGrid>
                <a:gridCol w="2242736">
                  <a:extLst>
                    <a:ext uri="{9D8B030D-6E8A-4147-A177-3AD203B41FA5}">
                      <a16:colId xmlns:a16="http://schemas.microsoft.com/office/drawing/2014/main" val="1324802440"/>
                    </a:ext>
                  </a:extLst>
                </a:gridCol>
                <a:gridCol w="3015064">
                  <a:extLst>
                    <a:ext uri="{9D8B030D-6E8A-4147-A177-3AD203B41FA5}">
                      <a16:colId xmlns:a16="http://schemas.microsoft.com/office/drawing/2014/main" val="1978331576"/>
                    </a:ext>
                  </a:extLst>
                </a:gridCol>
                <a:gridCol w="3000725">
                  <a:extLst>
                    <a:ext uri="{9D8B030D-6E8A-4147-A177-3AD203B41FA5}">
                      <a16:colId xmlns:a16="http://schemas.microsoft.com/office/drawing/2014/main" val="2204643917"/>
                    </a:ext>
                  </a:extLst>
                </a:gridCol>
                <a:gridCol w="2257075">
                  <a:extLst>
                    <a:ext uri="{9D8B030D-6E8A-4147-A177-3AD203B41FA5}">
                      <a16:colId xmlns:a16="http://schemas.microsoft.com/office/drawing/2014/main" val="17688617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>
                          <a:effectLst/>
                        </a:rPr>
                        <a:t>等級 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/>
                        <a:t>UA</a:t>
                      </a:r>
                      <a:r>
                        <a:rPr lang="ja-JP" altLang="en-US" b="1" dirty="0"/>
                        <a:t>（</a:t>
                      </a:r>
                      <a:r>
                        <a:rPr lang="zh-TW" altLang="en-US" b="1" dirty="0"/>
                        <a:t>外皮平均 熱貫流率</a:t>
                      </a:r>
                      <a:r>
                        <a:rPr lang="ja-JP" altLang="en-US" b="1" dirty="0"/>
                        <a:t>）</a:t>
                      </a:r>
                      <a:r>
                        <a:rPr lang="zh-TW" altLang="en-US" b="1" dirty="0"/>
                        <a:t> </a:t>
                      </a:r>
                      <a:r>
                        <a:rPr lang="en-US" altLang="ja-JP" b="1" dirty="0">
                          <a:effectLst/>
                        </a:rPr>
                        <a:t>[</a:t>
                      </a:r>
                      <a:r>
                        <a:rPr lang="fi-FI" b="1" dirty="0">
                          <a:effectLst/>
                        </a:rPr>
                        <a:t>W/(m</a:t>
                      </a:r>
                      <a:r>
                        <a:rPr lang="fi-FI" b="1" baseline="30000" dirty="0">
                          <a:effectLst/>
                        </a:rPr>
                        <a:t>2</a:t>
                      </a:r>
                      <a:r>
                        <a:rPr lang="fi-FI" b="1" dirty="0">
                          <a:effectLst/>
                        </a:rPr>
                        <a:t>・K)]</a:t>
                      </a:r>
                      <a:endParaRPr lang="fi-FI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b="1" dirty="0">
                          <a:effectLst/>
                        </a:rPr>
                        <a:t>BEI</a:t>
                      </a:r>
                    </a:p>
                    <a:p>
                      <a:pPr algn="ctr"/>
                      <a:r>
                        <a:rPr lang="en-US" altLang="ja-JP" b="1" dirty="0">
                          <a:effectLst/>
                        </a:rPr>
                        <a:t>(</a:t>
                      </a:r>
                      <a:r>
                        <a:rPr lang="ja-JP" altLang="en-US" b="1" dirty="0">
                          <a:effectLst/>
                        </a:rPr>
                        <a:t>一次エネルギー消費量）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>
                          <a:effectLst/>
                        </a:rPr>
                        <a:t>気密性 </a:t>
                      </a:r>
                      <a:endParaRPr lang="zh-TW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611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>
                          <a:effectLst/>
                        </a:rPr>
                        <a:t>プラチナ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0.18</a:t>
                      </a:r>
                      <a:r>
                        <a:rPr lang="ja-JP" altLang="en-US" dirty="0">
                          <a:effectLst/>
                        </a:rPr>
                        <a:t>以下</a:t>
                      </a: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</a:rPr>
                        <a:t>基準の</a:t>
                      </a:r>
                      <a:r>
                        <a:rPr lang="en-US" altLang="ja-JP" dirty="0">
                          <a:effectLst/>
                        </a:rPr>
                        <a:t>60% </a:t>
                      </a:r>
                      <a:r>
                        <a:rPr lang="ja-JP" altLang="en-US" dirty="0">
                          <a:effectLst/>
                        </a:rPr>
                        <a:t>以下</a:t>
                      </a: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ja-JP" altLang="en-US" dirty="0">
                          <a:effectLst/>
                        </a:rPr>
                        <a:t>新築</a:t>
                      </a:r>
                      <a:endParaRPr lang="en-US" altLang="ja-JP" dirty="0">
                        <a:effectLst/>
                      </a:endParaRPr>
                    </a:p>
                    <a:p>
                      <a:pPr algn="ctr"/>
                      <a:r>
                        <a:rPr lang="en-US" altLang="zh-TW" dirty="0">
                          <a:effectLst/>
                        </a:rPr>
                        <a:t> 0.5 cm</a:t>
                      </a:r>
                      <a:r>
                        <a:rPr lang="en-US" altLang="zh-TW" baseline="30000" dirty="0">
                          <a:effectLst/>
                        </a:rPr>
                        <a:t>2</a:t>
                      </a:r>
                      <a:r>
                        <a:rPr lang="en-US" altLang="zh-TW" dirty="0">
                          <a:effectLst/>
                        </a:rPr>
                        <a:t>/m</a:t>
                      </a:r>
                      <a:r>
                        <a:rPr lang="en-US" altLang="zh-TW" baseline="30000" dirty="0">
                          <a:effectLst/>
                        </a:rPr>
                        <a:t>2</a:t>
                      </a:r>
                      <a:r>
                        <a:rPr lang="ja-JP" altLang="en-US" dirty="0">
                          <a:effectLst/>
                        </a:rPr>
                        <a:t>以下</a:t>
                      </a:r>
                      <a:endParaRPr lang="en-US" altLang="zh-TW" dirty="0">
                        <a:effectLst/>
                      </a:endParaRPr>
                    </a:p>
                    <a:p>
                      <a:pPr algn="ctr"/>
                      <a:r>
                        <a:rPr lang="ja-JP" altLang="en-US" dirty="0">
                          <a:effectLst/>
                        </a:rPr>
                        <a:t>リフォーム</a:t>
                      </a:r>
                      <a:endParaRPr lang="en-US" altLang="ja-JP" dirty="0">
                        <a:effectLst/>
                      </a:endParaRPr>
                    </a:p>
                    <a:p>
                      <a:pPr algn="ctr"/>
                      <a:r>
                        <a:rPr lang="en-US" altLang="zh-TW" dirty="0">
                          <a:effectLst/>
                        </a:rPr>
                        <a:t>1.0 cm</a:t>
                      </a:r>
                      <a:r>
                        <a:rPr lang="en-US" altLang="zh-TW" baseline="30000" dirty="0">
                          <a:effectLst/>
                        </a:rPr>
                        <a:t>2</a:t>
                      </a:r>
                      <a:r>
                        <a:rPr lang="en-US" altLang="zh-TW" dirty="0">
                          <a:effectLst/>
                        </a:rPr>
                        <a:t>/m</a:t>
                      </a:r>
                      <a:r>
                        <a:rPr lang="en-US" altLang="zh-TW" baseline="30000" dirty="0">
                          <a:effectLst/>
                        </a:rPr>
                        <a:t>2</a:t>
                      </a:r>
                      <a:r>
                        <a:rPr lang="ja-JP" altLang="en-US" dirty="0">
                          <a:effectLst/>
                        </a:rPr>
                        <a:t>以下</a:t>
                      </a:r>
                      <a:endParaRPr lang="en-US" altLang="zh-TW" dirty="0">
                        <a:effectLst/>
                      </a:endParaRPr>
                    </a:p>
                    <a:p>
                      <a:pPr algn="ctr"/>
                      <a:endParaRPr lang="zh-TW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27490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>
                          <a:effectLst/>
                        </a:rPr>
                        <a:t>ゴールド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0.20 </a:t>
                      </a:r>
                      <a:r>
                        <a:rPr lang="ja-JP" altLang="en-US" dirty="0">
                          <a:effectLst/>
                        </a:rPr>
                        <a:t>以下</a:t>
                      </a:r>
                      <a:endParaRPr lang="en-US" altLang="ja-JP" dirty="0">
                        <a:effectLst/>
                      </a:endParaRPr>
                    </a:p>
                    <a:p>
                      <a:pPr algn="ctr"/>
                      <a:r>
                        <a:rPr lang="ja-JP" altLang="en-US" dirty="0">
                          <a:effectLst/>
                        </a:rPr>
                        <a:t>国のエネルギー基準等級７</a:t>
                      </a:r>
                      <a:endParaRPr lang="en-US" altLang="ja-JP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80</a:t>
                      </a:r>
                      <a:r>
                        <a:rPr lang="ja-JP" altLang="en-US" dirty="0">
                          <a:effectLst/>
                        </a:rPr>
                        <a:t>％以下</a:t>
                      </a:r>
                      <a:endParaRPr lang="en-US" altLang="ja-JP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8047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>
                          <a:effectLst/>
                        </a:rPr>
                        <a:t>シルバー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0.28</a:t>
                      </a:r>
                      <a:r>
                        <a:rPr lang="ja-JP" altLang="en-US" dirty="0">
                          <a:effectLst/>
                        </a:rPr>
                        <a:t>以下</a:t>
                      </a:r>
                      <a:endParaRPr lang="en-US" altLang="ja-JP" dirty="0">
                        <a:effectLst/>
                      </a:endParaRPr>
                    </a:p>
                    <a:p>
                      <a:pPr algn="ctr"/>
                      <a:r>
                        <a:rPr lang="ja-JP" altLang="en-US" dirty="0">
                          <a:effectLst/>
                        </a:rPr>
                        <a:t>国のエネルギー基準等級６</a:t>
                      </a:r>
                      <a:endParaRPr lang="en-US" altLang="ja-JP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7469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ja-JP" altLang="en-US" b="1" dirty="0">
                          <a:effectLst/>
                        </a:rPr>
                        <a:t>ブロンズ</a:t>
                      </a:r>
                      <a:endParaRPr lang="ja-JP" altLang="en-US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dirty="0">
                          <a:effectLst/>
                        </a:rPr>
                        <a:t>0.40</a:t>
                      </a:r>
                      <a:r>
                        <a:rPr lang="ja-JP" altLang="en-US" dirty="0">
                          <a:effectLst/>
                        </a:rPr>
                        <a:t>以下</a:t>
                      </a:r>
                      <a:endParaRPr lang="en-US" altLang="ja-JP" dirty="0">
                        <a:effectLst/>
                      </a:endParaRPr>
                    </a:p>
                    <a:p>
                      <a:pPr algn="ctr"/>
                      <a:r>
                        <a:rPr lang="ja-JP" altLang="en-US" dirty="0">
                          <a:effectLst/>
                        </a:rPr>
                        <a:t>国のエネルギー基準等級６</a:t>
                      </a:r>
                      <a:endParaRPr lang="en-US" altLang="ja-JP" dirty="0">
                        <a:effectLst/>
                      </a:endParaRPr>
                    </a:p>
                  </a:txBody>
                  <a:tcPr marL="76200" marR="76200" marT="47625" marB="47625" anchor="ctr">
                    <a:lnL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05654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1985313-3CF5-BFFF-95D6-123E8FDED345}"/>
              </a:ext>
            </a:extLst>
          </p:cNvPr>
          <p:cNvSpPr txBox="1"/>
          <p:nvPr/>
        </p:nvSpPr>
        <p:spPr>
          <a:xfrm>
            <a:off x="613309" y="5761531"/>
            <a:ext cx="10965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Sapporo eco-e house</a:t>
            </a:r>
            <a:r>
              <a:rPr kumimoji="1" lang="ja-JP" altLang="en-US" dirty="0"/>
              <a:t>の認定には、</a:t>
            </a:r>
            <a:r>
              <a:rPr kumimoji="1" lang="en-US" altLang="ja-JP" dirty="0"/>
              <a:t>1.5 kW</a:t>
            </a:r>
            <a:r>
              <a:rPr kumimoji="1" lang="ja-JP" altLang="en-US" dirty="0"/>
              <a:t>以上の太陽光発電設備と</a:t>
            </a:r>
            <a:r>
              <a:rPr kumimoji="1" lang="en-US" altLang="ja-JP" dirty="0"/>
              <a:t>2.0 kWh</a:t>
            </a:r>
            <a:r>
              <a:rPr kumimoji="1" lang="ja-JP" altLang="en-US" dirty="0"/>
              <a:t>以上の蓄電池が必要</a:t>
            </a:r>
          </a:p>
        </p:txBody>
      </p:sp>
    </p:spTree>
    <p:extLst>
      <p:ext uri="{BB962C8B-B14F-4D97-AF65-F5344CB8AC3E}">
        <p14:creationId xmlns:p14="http://schemas.microsoft.com/office/powerpoint/2010/main" val="3522102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EC7BFB-0048-096E-4EF0-AD8BACD18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6709CB-A86B-3BE4-6A10-D0F70248E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2496"/>
          </a:xfrm>
        </p:spPr>
        <p:txBody>
          <a:bodyPr/>
          <a:lstStyle/>
          <a:p>
            <a:r>
              <a:rPr kumimoji="1" lang="ja-JP" altLang="en-US" dirty="0"/>
              <a:t>モンゴルのパッシブハウス </a:t>
            </a:r>
            <a:endParaRPr kumimoji="1" lang="ja-JP" altLang="en-US" sz="2800" dirty="0"/>
          </a:p>
        </p:txBody>
      </p:sp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FC5CEB86-E3A2-D08E-6CC2-A88FCAAF0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756809" cy="4351338"/>
          </a:xfrm>
        </p:spPr>
        <p:txBody>
          <a:bodyPr/>
          <a:lstStyle/>
          <a:p>
            <a:r>
              <a:rPr lang="en-US" altLang="ja-JP" dirty="0"/>
              <a:t>2020</a:t>
            </a:r>
            <a:r>
              <a:rPr lang="ja-JP" altLang="en-US" dirty="0"/>
              <a:t>年、ガンダンにある</a:t>
            </a:r>
            <a:r>
              <a:rPr lang="en-US" altLang="ja-JP" dirty="0"/>
              <a:t>2</a:t>
            </a:r>
            <a:r>
              <a:rPr lang="ja-JP" altLang="en-US" dirty="0"/>
              <a:t>階建て</a:t>
            </a:r>
            <a:r>
              <a:rPr lang="en-US" altLang="ja-JP" dirty="0"/>
              <a:t>70m</a:t>
            </a:r>
            <a:r>
              <a:rPr lang="en-US" altLang="ja-JP" baseline="30000" dirty="0"/>
              <a:t>2</a:t>
            </a:r>
            <a:r>
              <a:rPr lang="ja-JP" altLang="en-US" dirty="0"/>
              <a:t>のアパートが、モンゴルで初めて省エネアパート（</a:t>
            </a:r>
            <a:r>
              <a:rPr lang="en-US" altLang="ja-JP" dirty="0"/>
              <a:t>LEH</a:t>
            </a:r>
            <a:r>
              <a:rPr lang="ja-JP" altLang="en-US" dirty="0"/>
              <a:t>）として登録</a:t>
            </a:r>
            <a:endParaRPr lang="en-US" altLang="ja-JP" dirty="0"/>
          </a:p>
          <a:p>
            <a:r>
              <a:rPr lang="ja-JP" altLang="en-US" dirty="0"/>
              <a:t>モンゴル国立大学研究所の測定、試験、モニタリング、分析の結果は証拠として記録</a:t>
            </a:r>
          </a:p>
        </p:txBody>
      </p:sp>
      <p:pic>
        <p:nvPicPr>
          <p:cNvPr id="8" name="Google Shape;2478;p262">
            <a:extLst>
              <a:ext uri="{FF2B5EF4-FFF2-40B4-BE49-F238E27FC236}">
                <a16:creationId xmlns:a16="http://schemas.microsoft.com/office/drawing/2014/main" id="{968FDE5A-8D90-F31D-A660-21175C0192A4}"/>
              </a:ext>
            </a:extLst>
          </p:cNvPr>
          <p:cNvPicPr preferRelativeResize="0"/>
          <p:nvPr/>
        </p:nvPicPr>
        <p:blipFill rotWithShape="1">
          <a:blip r:embed="rId2"/>
          <a:srcRect l="7509" r="18204"/>
          <a:stretch/>
        </p:blipFill>
        <p:spPr>
          <a:xfrm>
            <a:off x="7084254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83516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731665-C7E9-31C0-3CF6-B1EA28BBB6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6853" y="365125"/>
            <a:ext cx="11558427" cy="1325563"/>
          </a:xfrm>
        </p:spPr>
        <p:txBody>
          <a:bodyPr/>
          <a:lstStyle/>
          <a:p>
            <a:r>
              <a:rPr kumimoji="1" lang="ja-JP" altLang="en-US" dirty="0"/>
              <a:t>モンゴル国立大学との共同研究プロジェクト 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2375B4B-5773-65E0-CAFA-9056DC85C8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8169"/>
            <a:ext cx="10515600" cy="1900827"/>
          </a:xfrm>
        </p:spPr>
        <p:txBody>
          <a:bodyPr/>
          <a:lstStyle/>
          <a:p>
            <a:r>
              <a:rPr kumimoji="1" lang="ja-JP" altLang="en-US" dirty="0"/>
              <a:t>ウランバートルにおける</a:t>
            </a:r>
            <a:r>
              <a:rPr kumimoji="1" lang="en-US" altLang="ja-JP" dirty="0"/>
              <a:t>VOC</a:t>
            </a:r>
            <a:r>
              <a:rPr kumimoji="1" lang="ja-JP" altLang="en-US" dirty="0"/>
              <a:t>と</a:t>
            </a:r>
            <a:r>
              <a:rPr kumimoji="1" lang="en-US" altLang="ja-JP" dirty="0"/>
              <a:t>PM</a:t>
            </a:r>
            <a:r>
              <a:rPr kumimoji="1" lang="ja-JP" altLang="en-US" dirty="0"/>
              <a:t>の測定</a:t>
            </a:r>
            <a:endParaRPr kumimoji="1" lang="en-US" altLang="ja-JP" dirty="0"/>
          </a:p>
          <a:p>
            <a:r>
              <a:rPr lang="ja-JP" altLang="en-US" dirty="0"/>
              <a:t>屋内</a:t>
            </a:r>
            <a:r>
              <a:rPr lang="en-US" altLang="ja-JP" dirty="0"/>
              <a:t>PM</a:t>
            </a:r>
            <a:r>
              <a:rPr lang="ja-JP" altLang="en-US" dirty="0"/>
              <a:t>は、国連の健康基準よりも高いことが多かった</a:t>
            </a:r>
            <a:endParaRPr lang="en-US" altLang="ja-JP" dirty="0"/>
          </a:p>
          <a:p>
            <a:r>
              <a:rPr lang="ja-JP" altLang="en-US" dirty="0"/>
              <a:t>空気清浄機の設置が必要</a:t>
            </a:r>
            <a:endParaRPr kumimoji="1" lang="ja-JP" altLang="en-US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5C45792A-A5A5-963D-44D6-3472D2042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281" y="3429000"/>
            <a:ext cx="6223732" cy="2458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7D2614B9-E5F1-C725-B8BD-3DA5D615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897" y="3429003"/>
            <a:ext cx="6223729" cy="245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8AE21094-D583-1305-1AFD-EFA5675777C6}"/>
              </a:ext>
            </a:extLst>
          </p:cNvPr>
          <p:cNvSpPr txBox="1"/>
          <p:nvPr/>
        </p:nvSpPr>
        <p:spPr>
          <a:xfrm>
            <a:off x="2740245" y="5884131"/>
            <a:ext cx="7791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アパート</a:t>
            </a:r>
            <a:r>
              <a:rPr kumimoji="1" lang="en-US" altLang="ja-JP" dirty="0"/>
              <a:t>                                                                              </a:t>
            </a:r>
            <a:r>
              <a:rPr kumimoji="1" lang="ja-JP" altLang="en-US" dirty="0"/>
              <a:t>オフィス</a:t>
            </a:r>
          </a:p>
        </p:txBody>
      </p:sp>
    </p:spTree>
    <p:extLst>
      <p:ext uri="{BB962C8B-B14F-4D97-AF65-F5344CB8AC3E}">
        <p14:creationId xmlns:p14="http://schemas.microsoft.com/office/powerpoint/2010/main" val="1486806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2F377C9-6ED0-28AA-2CDD-385052AAC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485" y="365126"/>
            <a:ext cx="11733451" cy="727300"/>
          </a:xfrm>
        </p:spPr>
        <p:txBody>
          <a:bodyPr>
            <a:normAutofit/>
          </a:bodyPr>
          <a:lstStyle/>
          <a:p>
            <a:r>
              <a:rPr kumimoji="1" lang="ja-JP" altLang="en-US" dirty="0"/>
              <a:t>断熱改修プロジェクト（木造アパート）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C997D23-6C2E-6C0C-5508-2BFAA10D38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4726"/>
            <a:ext cx="10515600" cy="4882237"/>
          </a:xfrm>
        </p:spPr>
        <p:txBody>
          <a:bodyPr/>
          <a:lstStyle/>
          <a:p>
            <a:r>
              <a:rPr kumimoji="1" lang="ja-JP" altLang="en-US" dirty="0"/>
              <a:t>札幌市には</a:t>
            </a:r>
            <a:r>
              <a:rPr kumimoji="1" lang="en-US" altLang="ja-JP" dirty="0"/>
              <a:t>1980</a:t>
            </a:r>
            <a:r>
              <a:rPr kumimoji="1" lang="ja-JP" altLang="en-US" dirty="0"/>
              <a:t>年代に建設された木造アパートが多くある</a:t>
            </a:r>
            <a:endParaRPr kumimoji="1" lang="en-US" altLang="ja-JP" dirty="0"/>
          </a:p>
          <a:p>
            <a:r>
              <a:rPr lang="ja-JP" altLang="en-US" dirty="0"/>
              <a:t>建設費の高騰によって更新が難しい</a:t>
            </a:r>
            <a:endParaRPr lang="en-US" altLang="ja-JP" dirty="0"/>
          </a:p>
          <a:p>
            <a:r>
              <a:rPr kumimoji="1" lang="ja-JP" altLang="en-US" dirty="0"/>
              <a:t>断熱改修をおこなって新築として供給</a:t>
            </a:r>
            <a:endParaRPr kumimoji="1" lang="en-US" altLang="ja-JP" dirty="0"/>
          </a:p>
          <a:p>
            <a:r>
              <a:rPr lang="ja-JP" altLang="en-US" dirty="0"/>
              <a:t>エネルギーシステムの検討</a:t>
            </a:r>
            <a:endParaRPr lang="en-US" altLang="ja-JP" dirty="0"/>
          </a:p>
          <a:p>
            <a:r>
              <a:rPr kumimoji="1" lang="ja-JP" altLang="en-US" dirty="0"/>
              <a:t>他の施設と組み合わせた上で</a:t>
            </a:r>
            <a:r>
              <a:rPr kumimoji="1" lang="en-US" altLang="ja-JP" dirty="0"/>
              <a:t>PV</a:t>
            </a:r>
            <a:r>
              <a:rPr kumimoji="1" lang="ja-JP" altLang="en-US" dirty="0"/>
              <a:t>の設置</a:t>
            </a:r>
          </a:p>
        </p:txBody>
      </p:sp>
      <p:pic>
        <p:nvPicPr>
          <p:cNvPr id="4" name="図 3" descr="ベンチ, 木製, 建物, 木材 が含まれている画像&#10;&#10;自動的に生成された説明">
            <a:extLst>
              <a:ext uri="{FF2B5EF4-FFF2-40B4-BE49-F238E27FC236}">
                <a16:creationId xmlns:a16="http://schemas.microsoft.com/office/drawing/2014/main" id="{D19086F2-7CD3-A43C-1FEC-1122E47AFD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9240" y="1985954"/>
            <a:ext cx="2763313" cy="207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図 4" descr="食品, 座る, テーブル, ケーキ が含まれている画像&#10;&#10;自動的に生成された説明">
            <a:extLst>
              <a:ext uri="{FF2B5EF4-FFF2-40B4-BE49-F238E27FC236}">
                <a16:creationId xmlns:a16="http://schemas.microsoft.com/office/drawing/2014/main" id="{4B494AB9-8EDD-58A2-F004-BB84815793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2782" y="1950698"/>
            <a:ext cx="1556240" cy="20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図 5" descr="屋外, フェンス, 建物, 水 が含まれている画像&#10;&#10;自動的に生成された説明">
            <a:extLst>
              <a:ext uri="{FF2B5EF4-FFF2-40B4-BE49-F238E27FC236}">
                <a16:creationId xmlns:a16="http://schemas.microsoft.com/office/drawing/2014/main" id="{369924D4-F60D-E235-CFC2-0AB33B0973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659" y="4114406"/>
            <a:ext cx="2762581" cy="207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図 6" descr="建物, 部屋, 座る, 小さい が含まれている画像&#10;&#10;自動的に生成された説明">
            <a:extLst>
              <a:ext uri="{FF2B5EF4-FFF2-40B4-BE49-F238E27FC236}">
                <a16:creationId xmlns:a16="http://schemas.microsoft.com/office/drawing/2014/main" id="{DA5C0EB9-1ED0-D92F-18A3-6819EB88E2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307" y="4111027"/>
            <a:ext cx="2763313" cy="2074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図 7" descr="屋内, 部屋, キッチン, 座る が含まれている画像&#10;&#10;自動的に生成された説明">
            <a:extLst>
              <a:ext uri="{FF2B5EF4-FFF2-40B4-BE49-F238E27FC236}">
                <a16:creationId xmlns:a16="http://schemas.microsoft.com/office/drawing/2014/main" id="{5338C857-2BD2-DC5F-600E-30A766DDEEF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687" y="4126347"/>
            <a:ext cx="2763313" cy="20744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3588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2306</TotalTime>
  <Words>636</Words>
  <Application>Microsoft Office PowerPoint</Application>
  <PresentationFormat>ワイド画面</PresentationFormat>
  <Paragraphs>118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__fkGroteskNeue_598ab8</vt:lpstr>
      <vt:lpstr>MS UI Gothic</vt:lpstr>
      <vt:lpstr>游ゴシック</vt:lpstr>
      <vt:lpstr>游ゴシック Light</vt:lpstr>
      <vt:lpstr>Arial</vt:lpstr>
      <vt:lpstr>Office テーマ</vt:lpstr>
      <vt:lpstr>札幌市・ウランバートル市の都市間連携事業による 学術協力</vt:lpstr>
      <vt:lpstr>ウランバートル市のエネルギー転換における脱炭素都市形成支援事業</vt:lpstr>
      <vt:lpstr>CO2排出量</vt:lpstr>
      <vt:lpstr>モンゴルのCO2排出量</vt:lpstr>
      <vt:lpstr>建築物のエネルギー効率</vt:lpstr>
      <vt:lpstr>Sapporo eco-e house (札幌版次世代住宅)</vt:lpstr>
      <vt:lpstr>モンゴルのパッシブハウス </vt:lpstr>
      <vt:lpstr>モンゴル国立大学との共同研究プロジェクト </vt:lpstr>
      <vt:lpstr>断熱改修プロジェクト（木造アパート）</vt:lpstr>
      <vt:lpstr>断熱改修プロジェクト（食料品店）</vt:lpstr>
      <vt:lpstr>今後の共同研究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太郎 森</dc:creator>
  <cp:lastModifiedBy>administrator</cp:lastModifiedBy>
  <cp:revision>13</cp:revision>
  <dcterms:created xsi:type="dcterms:W3CDTF">2024-11-28T03:05:38Z</dcterms:created>
  <dcterms:modified xsi:type="dcterms:W3CDTF">2024-12-10T05:43:20Z</dcterms:modified>
</cp:coreProperties>
</file>